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6" r:id="rId3"/>
    <p:sldId id="351" r:id="rId4"/>
    <p:sldId id="352" r:id="rId5"/>
    <p:sldId id="349" r:id="rId6"/>
    <p:sldId id="338" r:id="rId7"/>
    <p:sldId id="353" r:id="rId8"/>
    <p:sldId id="354" r:id="rId9"/>
    <p:sldId id="355" r:id="rId10"/>
    <p:sldId id="356" r:id="rId11"/>
    <p:sldId id="357" r:id="rId12"/>
    <p:sldId id="358" r:id="rId13"/>
    <p:sldId id="341" r:id="rId14"/>
    <p:sldId id="359" r:id="rId15"/>
    <p:sldId id="360" r:id="rId16"/>
    <p:sldId id="345" r:id="rId17"/>
    <p:sldId id="346" r:id="rId18"/>
    <p:sldId id="347" r:id="rId19"/>
    <p:sldId id="348" r:id="rId20"/>
    <p:sldId id="32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7F389-2129-4F47-9C7A-B779066925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378169-AEC8-485D-A238-7DA9B05CE1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34E4FE-78B3-4DED-AEBE-4ECF196483C6}"/>
              </a:ext>
            </a:extLst>
          </p:cNvPr>
          <p:cNvSpPr>
            <a:spLocks noGrp="1"/>
          </p:cNvSpPr>
          <p:nvPr>
            <p:ph type="dt" sz="half" idx="10"/>
          </p:nvPr>
        </p:nvSpPr>
        <p:spPr/>
        <p:txBody>
          <a:bodyPr/>
          <a:lstStyle/>
          <a:p>
            <a:fld id="{806B3D6E-E4F3-4A7D-A71E-DC802DF8F148}" type="datetimeFigureOut">
              <a:rPr lang="en-IN" smtClean="0"/>
              <a:t>30-01-2024</a:t>
            </a:fld>
            <a:endParaRPr lang="en-IN"/>
          </a:p>
        </p:txBody>
      </p:sp>
      <p:sp>
        <p:nvSpPr>
          <p:cNvPr id="5" name="Footer Placeholder 4">
            <a:extLst>
              <a:ext uri="{FF2B5EF4-FFF2-40B4-BE49-F238E27FC236}">
                <a16:creationId xmlns:a16="http://schemas.microsoft.com/office/drawing/2014/main" id="{CEBEC94A-6861-4B16-8C09-E86E20CD0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373A74-B3C2-4E9B-93E4-C64732C77FCC}"/>
              </a:ext>
            </a:extLst>
          </p:cNvPr>
          <p:cNvSpPr>
            <a:spLocks noGrp="1"/>
          </p:cNvSpPr>
          <p:nvPr>
            <p:ph type="sldNum" sz="quarter" idx="12"/>
          </p:nvPr>
        </p:nvSpPr>
        <p:spPr/>
        <p:txBody>
          <a:bodyPr/>
          <a:lstStyle/>
          <a:p>
            <a:fld id="{622B597C-75CA-4ACE-BB72-154F03928BFB}" type="slidenum">
              <a:rPr lang="en-IN" smtClean="0"/>
              <a:t>‹#›</a:t>
            </a:fld>
            <a:endParaRPr lang="en-IN"/>
          </a:p>
        </p:txBody>
      </p:sp>
    </p:spTree>
    <p:extLst>
      <p:ext uri="{BB962C8B-B14F-4D97-AF65-F5344CB8AC3E}">
        <p14:creationId xmlns:p14="http://schemas.microsoft.com/office/powerpoint/2010/main" val="1247615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CF0BD-5BCF-4119-9717-F4E7B13AEC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772AD5-86A1-44D0-8049-4863147F8D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698D71-1445-4052-8987-A3C43A852D44}"/>
              </a:ext>
            </a:extLst>
          </p:cNvPr>
          <p:cNvSpPr>
            <a:spLocks noGrp="1"/>
          </p:cNvSpPr>
          <p:nvPr>
            <p:ph type="dt" sz="half" idx="10"/>
          </p:nvPr>
        </p:nvSpPr>
        <p:spPr/>
        <p:txBody>
          <a:bodyPr/>
          <a:lstStyle/>
          <a:p>
            <a:fld id="{806B3D6E-E4F3-4A7D-A71E-DC802DF8F148}" type="datetimeFigureOut">
              <a:rPr lang="en-IN" smtClean="0"/>
              <a:t>30-01-2024</a:t>
            </a:fld>
            <a:endParaRPr lang="en-IN"/>
          </a:p>
        </p:txBody>
      </p:sp>
      <p:sp>
        <p:nvSpPr>
          <p:cNvPr id="5" name="Footer Placeholder 4">
            <a:extLst>
              <a:ext uri="{FF2B5EF4-FFF2-40B4-BE49-F238E27FC236}">
                <a16:creationId xmlns:a16="http://schemas.microsoft.com/office/drawing/2014/main" id="{5BE6E7C0-E6E2-42FE-B20D-F7558F1C7D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D647A7-2FE1-4D42-AA7D-246006995D8A}"/>
              </a:ext>
            </a:extLst>
          </p:cNvPr>
          <p:cNvSpPr>
            <a:spLocks noGrp="1"/>
          </p:cNvSpPr>
          <p:nvPr>
            <p:ph type="sldNum" sz="quarter" idx="12"/>
          </p:nvPr>
        </p:nvSpPr>
        <p:spPr/>
        <p:txBody>
          <a:bodyPr/>
          <a:lstStyle/>
          <a:p>
            <a:fld id="{622B597C-75CA-4ACE-BB72-154F03928BFB}" type="slidenum">
              <a:rPr lang="en-IN" smtClean="0"/>
              <a:t>‹#›</a:t>
            </a:fld>
            <a:endParaRPr lang="en-IN"/>
          </a:p>
        </p:txBody>
      </p:sp>
    </p:spTree>
    <p:extLst>
      <p:ext uri="{BB962C8B-B14F-4D97-AF65-F5344CB8AC3E}">
        <p14:creationId xmlns:p14="http://schemas.microsoft.com/office/powerpoint/2010/main" val="1474823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08879C-698A-434F-B9F8-BF00B77DB1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F8F625-DB2F-472A-A057-AEBAF144B9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E0B71F-9021-43BE-A59D-8CA5758058CB}"/>
              </a:ext>
            </a:extLst>
          </p:cNvPr>
          <p:cNvSpPr>
            <a:spLocks noGrp="1"/>
          </p:cNvSpPr>
          <p:nvPr>
            <p:ph type="dt" sz="half" idx="10"/>
          </p:nvPr>
        </p:nvSpPr>
        <p:spPr/>
        <p:txBody>
          <a:bodyPr/>
          <a:lstStyle/>
          <a:p>
            <a:fld id="{806B3D6E-E4F3-4A7D-A71E-DC802DF8F148}" type="datetimeFigureOut">
              <a:rPr lang="en-IN" smtClean="0"/>
              <a:t>30-01-2024</a:t>
            </a:fld>
            <a:endParaRPr lang="en-IN"/>
          </a:p>
        </p:txBody>
      </p:sp>
      <p:sp>
        <p:nvSpPr>
          <p:cNvPr id="5" name="Footer Placeholder 4">
            <a:extLst>
              <a:ext uri="{FF2B5EF4-FFF2-40B4-BE49-F238E27FC236}">
                <a16:creationId xmlns:a16="http://schemas.microsoft.com/office/drawing/2014/main" id="{A941910E-9C5E-4DB1-844D-E77F607AA6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4140DF-99FD-4A47-9F35-4505D080F366}"/>
              </a:ext>
            </a:extLst>
          </p:cNvPr>
          <p:cNvSpPr>
            <a:spLocks noGrp="1"/>
          </p:cNvSpPr>
          <p:nvPr>
            <p:ph type="sldNum" sz="quarter" idx="12"/>
          </p:nvPr>
        </p:nvSpPr>
        <p:spPr/>
        <p:txBody>
          <a:bodyPr/>
          <a:lstStyle/>
          <a:p>
            <a:fld id="{622B597C-75CA-4ACE-BB72-154F03928BFB}" type="slidenum">
              <a:rPr lang="en-IN" smtClean="0"/>
              <a:t>‹#›</a:t>
            </a:fld>
            <a:endParaRPr lang="en-IN"/>
          </a:p>
        </p:txBody>
      </p:sp>
    </p:spTree>
    <p:extLst>
      <p:ext uri="{BB962C8B-B14F-4D97-AF65-F5344CB8AC3E}">
        <p14:creationId xmlns:p14="http://schemas.microsoft.com/office/powerpoint/2010/main" val="3236990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55389-3ECD-4355-B737-E57A342C8C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38D5F4-E0D5-4C12-87ED-E29A443095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2112FB-92EB-488D-A73B-4F5BB788BDEC}"/>
              </a:ext>
            </a:extLst>
          </p:cNvPr>
          <p:cNvSpPr>
            <a:spLocks noGrp="1"/>
          </p:cNvSpPr>
          <p:nvPr>
            <p:ph type="dt" sz="half" idx="10"/>
          </p:nvPr>
        </p:nvSpPr>
        <p:spPr/>
        <p:txBody>
          <a:bodyPr/>
          <a:lstStyle/>
          <a:p>
            <a:fld id="{806B3D6E-E4F3-4A7D-A71E-DC802DF8F148}" type="datetimeFigureOut">
              <a:rPr lang="en-IN" smtClean="0"/>
              <a:t>30-01-2024</a:t>
            </a:fld>
            <a:endParaRPr lang="en-IN"/>
          </a:p>
        </p:txBody>
      </p:sp>
      <p:sp>
        <p:nvSpPr>
          <p:cNvPr id="5" name="Footer Placeholder 4">
            <a:extLst>
              <a:ext uri="{FF2B5EF4-FFF2-40B4-BE49-F238E27FC236}">
                <a16:creationId xmlns:a16="http://schemas.microsoft.com/office/drawing/2014/main" id="{88D43055-B3D3-4EDE-B0B3-E85F259C1F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D34811-627E-43AB-8AA7-AA972D3A04C6}"/>
              </a:ext>
            </a:extLst>
          </p:cNvPr>
          <p:cNvSpPr>
            <a:spLocks noGrp="1"/>
          </p:cNvSpPr>
          <p:nvPr>
            <p:ph type="sldNum" sz="quarter" idx="12"/>
          </p:nvPr>
        </p:nvSpPr>
        <p:spPr/>
        <p:txBody>
          <a:bodyPr/>
          <a:lstStyle/>
          <a:p>
            <a:fld id="{622B597C-75CA-4ACE-BB72-154F03928BFB}" type="slidenum">
              <a:rPr lang="en-IN" smtClean="0"/>
              <a:t>‹#›</a:t>
            </a:fld>
            <a:endParaRPr lang="en-IN"/>
          </a:p>
        </p:txBody>
      </p:sp>
    </p:spTree>
    <p:extLst>
      <p:ext uri="{BB962C8B-B14F-4D97-AF65-F5344CB8AC3E}">
        <p14:creationId xmlns:p14="http://schemas.microsoft.com/office/powerpoint/2010/main" val="4261890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D48C0-2674-4224-91AE-A75EAF6D07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145385-16A2-4301-B66B-E0558CF5A7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4BB07F-2B28-4120-B0AA-836D24F9492E}"/>
              </a:ext>
            </a:extLst>
          </p:cNvPr>
          <p:cNvSpPr>
            <a:spLocks noGrp="1"/>
          </p:cNvSpPr>
          <p:nvPr>
            <p:ph type="dt" sz="half" idx="10"/>
          </p:nvPr>
        </p:nvSpPr>
        <p:spPr/>
        <p:txBody>
          <a:bodyPr/>
          <a:lstStyle/>
          <a:p>
            <a:fld id="{806B3D6E-E4F3-4A7D-A71E-DC802DF8F148}" type="datetimeFigureOut">
              <a:rPr lang="en-IN" smtClean="0"/>
              <a:t>30-01-2024</a:t>
            </a:fld>
            <a:endParaRPr lang="en-IN"/>
          </a:p>
        </p:txBody>
      </p:sp>
      <p:sp>
        <p:nvSpPr>
          <p:cNvPr id="5" name="Footer Placeholder 4">
            <a:extLst>
              <a:ext uri="{FF2B5EF4-FFF2-40B4-BE49-F238E27FC236}">
                <a16:creationId xmlns:a16="http://schemas.microsoft.com/office/drawing/2014/main" id="{5D52FDFB-F6CF-462D-ABA5-27B4289281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93A0C1-3422-4C73-852C-DE0BF4F586D7}"/>
              </a:ext>
            </a:extLst>
          </p:cNvPr>
          <p:cNvSpPr>
            <a:spLocks noGrp="1"/>
          </p:cNvSpPr>
          <p:nvPr>
            <p:ph type="sldNum" sz="quarter" idx="12"/>
          </p:nvPr>
        </p:nvSpPr>
        <p:spPr/>
        <p:txBody>
          <a:bodyPr/>
          <a:lstStyle/>
          <a:p>
            <a:fld id="{622B597C-75CA-4ACE-BB72-154F03928BFB}" type="slidenum">
              <a:rPr lang="en-IN" smtClean="0"/>
              <a:t>‹#›</a:t>
            </a:fld>
            <a:endParaRPr lang="en-IN"/>
          </a:p>
        </p:txBody>
      </p:sp>
    </p:spTree>
    <p:extLst>
      <p:ext uri="{BB962C8B-B14F-4D97-AF65-F5344CB8AC3E}">
        <p14:creationId xmlns:p14="http://schemas.microsoft.com/office/powerpoint/2010/main" val="248956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EEB0D-74C6-4654-BCD9-9AC269FF74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93A6F3-DB6F-4B74-8406-0B3A3EBC79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13B428-6BB8-4D72-8EEF-84F5002070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EEC613-30BD-4877-AA19-EFF648793857}"/>
              </a:ext>
            </a:extLst>
          </p:cNvPr>
          <p:cNvSpPr>
            <a:spLocks noGrp="1"/>
          </p:cNvSpPr>
          <p:nvPr>
            <p:ph type="dt" sz="half" idx="10"/>
          </p:nvPr>
        </p:nvSpPr>
        <p:spPr/>
        <p:txBody>
          <a:bodyPr/>
          <a:lstStyle/>
          <a:p>
            <a:fld id="{806B3D6E-E4F3-4A7D-A71E-DC802DF8F148}" type="datetimeFigureOut">
              <a:rPr lang="en-IN" smtClean="0"/>
              <a:t>30-01-2024</a:t>
            </a:fld>
            <a:endParaRPr lang="en-IN"/>
          </a:p>
        </p:txBody>
      </p:sp>
      <p:sp>
        <p:nvSpPr>
          <p:cNvPr id="6" name="Footer Placeholder 5">
            <a:extLst>
              <a:ext uri="{FF2B5EF4-FFF2-40B4-BE49-F238E27FC236}">
                <a16:creationId xmlns:a16="http://schemas.microsoft.com/office/drawing/2014/main" id="{54E257AA-078C-4860-A531-71D123B785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17083C-3C50-4930-995B-5A25C2D20545}"/>
              </a:ext>
            </a:extLst>
          </p:cNvPr>
          <p:cNvSpPr>
            <a:spLocks noGrp="1"/>
          </p:cNvSpPr>
          <p:nvPr>
            <p:ph type="sldNum" sz="quarter" idx="12"/>
          </p:nvPr>
        </p:nvSpPr>
        <p:spPr/>
        <p:txBody>
          <a:bodyPr/>
          <a:lstStyle/>
          <a:p>
            <a:fld id="{622B597C-75CA-4ACE-BB72-154F03928BFB}" type="slidenum">
              <a:rPr lang="en-IN" smtClean="0"/>
              <a:t>‹#›</a:t>
            </a:fld>
            <a:endParaRPr lang="en-IN"/>
          </a:p>
        </p:txBody>
      </p:sp>
    </p:spTree>
    <p:extLst>
      <p:ext uri="{BB962C8B-B14F-4D97-AF65-F5344CB8AC3E}">
        <p14:creationId xmlns:p14="http://schemas.microsoft.com/office/powerpoint/2010/main" val="2212115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FFE64-88EF-4C1A-8B0E-142EF02C6C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16952B-F7EF-4F38-A479-1705B94F5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29B3BC-5B49-41E0-8284-F6E60EFDF3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2085FD-C89C-4300-9F09-0129CDCC11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72C0E5-7742-4BF9-B967-3475125D69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043D62C-A43C-492A-9BC9-172615BA7F6B}"/>
              </a:ext>
            </a:extLst>
          </p:cNvPr>
          <p:cNvSpPr>
            <a:spLocks noGrp="1"/>
          </p:cNvSpPr>
          <p:nvPr>
            <p:ph type="dt" sz="half" idx="10"/>
          </p:nvPr>
        </p:nvSpPr>
        <p:spPr/>
        <p:txBody>
          <a:bodyPr/>
          <a:lstStyle/>
          <a:p>
            <a:fld id="{806B3D6E-E4F3-4A7D-A71E-DC802DF8F148}" type="datetimeFigureOut">
              <a:rPr lang="en-IN" smtClean="0"/>
              <a:t>30-01-2024</a:t>
            </a:fld>
            <a:endParaRPr lang="en-IN"/>
          </a:p>
        </p:txBody>
      </p:sp>
      <p:sp>
        <p:nvSpPr>
          <p:cNvPr id="8" name="Footer Placeholder 7">
            <a:extLst>
              <a:ext uri="{FF2B5EF4-FFF2-40B4-BE49-F238E27FC236}">
                <a16:creationId xmlns:a16="http://schemas.microsoft.com/office/drawing/2014/main" id="{5EC16DD4-0E0B-4113-9BFE-2321A52F255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E19CB2D-18D3-4141-B01F-DA2926F3F07F}"/>
              </a:ext>
            </a:extLst>
          </p:cNvPr>
          <p:cNvSpPr>
            <a:spLocks noGrp="1"/>
          </p:cNvSpPr>
          <p:nvPr>
            <p:ph type="sldNum" sz="quarter" idx="12"/>
          </p:nvPr>
        </p:nvSpPr>
        <p:spPr/>
        <p:txBody>
          <a:bodyPr/>
          <a:lstStyle/>
          <a:p>
            <a:fld id="{622B597C-75CA-4ACE-BB72-154F03928BFB}" type="slidenum">
              <a:rPr lang="en-IN" smtClean="0"/>
              <a:t>‹#›</a:t>
            </a:fld>
            <a:endParaRPr lang="en-IN"/>
          </a:p>
        </p:txBody>
      </p:sp>
    </p:spTree>
    <p:extLst>
      <p:ext uri="{BB962C8B-B14F-4D97-AF65-F5344CB8AC3E}">
        <p14:creationId xmlns:p14="http://schemas.microsoft.com/office/powerpoint/2010/main" val="3178063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C7040-5F33-4976-8FB7-944A442893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C7A10C-E61D-43D1-A88B-00453B976064}"/>
              </a:ext>
            </a:extLst>
          </p:cNvPr>
          <p:cNvSpPr>
            <a:spLocks noGrp="1"/>
          </p:cNvSpPr>
          <p:nvPr>
            <p:ph type="dt" sz="half" idx="10"/>
          </p:nvPr>
        </p:nvSpPr>
        <p:spPr/>
        <p:txBody>
          <a:bodyPr/>
          <a:lstStyle/>
          <a:p>
            <a:fld id="{806B3D6E-E4F3-4A7D-A71E-DC802DF8F148}" type="datetimeFigureOut">
              <a:rPr lang="en-IN" smtClean="0"/>
              <a:t>30-01-2024</a:t>
            </a:fld>
            <a:endParaRPr lang="en-IN"/>
          </a:p>
        </p:txBody>
      </p:sp>
      <p:sp>
        <p:nvSpPr>
          <p:cNvPr id="4" name="Footer Placeholder 3">
            <a:extLst>
              <a:ext uri="{FF2B5EF4-FFF2-40B4-BE49-F238E27FC236}">
                <a16:creationId xmlns:a16="http://schemas.microsoft.com/office/drawing/2014/main" id="{22848ABD-E8B3-4D95-B800-0D14E82DAED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371B7E-FA03-459C-91B8-383BCD726A48}"/>
              </a:ext>
            </a:extLst>
          </p:cNvPr>
          <p:cNvSpPr>
            <a:spLocks noGrp="1"/>
          </p:cNvSpPr>
          <p:nvPr>
            <p:ph type="sldNum" sz="quarter" idx="12"/>
          </p:nvPr>
        </p:nvSpPr>
        <p:spPr/>
        <p:txBody>
          <a:bodyPr/>
          <a:lstStyle/>
          <a:p>
            <a:fld id="{622B597C-75CA-4ACE-BB72-154F03928BFB}" type="slidenum">
              <a:rPr lang="en-IN" smtClean="0"/>
              <a:t>‹#›</a:t>
            </a:fld>
            <a:endParaRPr lang="en-IN"/>
          </a:p>
        </p:txBody>
      </p:sp>
    </p:spTree>
    <p:extLst>
      <p:ext uri="{BB962C8B-B14F-4D97-AF65-F5344CB8AC3E}">
        <p14:creationId xmlns:p14="http://schemas.microsoft.com/office/powerpoint/2010/main" val="1840355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5AA5F3-BB5F-42E1-B1E0-86E452638C79}"/>
              </a:ext>
            </a:extLst>
          </p:cNvPr>
          <p:cNvSpPr>
            <a:spLocks noGrp="1"/>
          </p:cNvSpPr>
          <p:nvPr>
            <p:ph type="dt" sz="half" idx="10"/>
          </p:nvPr>
        </p:nvSpPr>
        <p:spPr/>
        <p:txBody>
          <a:bodyPr/>
          <a:lstStyle/>
          <a:p>
            <a:fld id="{806B3D6E-E4F3-4A7D-A71E-DC802DF8F148}" type="datetimeFigureOut">
              <a:rPr lang="en-IN" smtClean="0"/>
              <a:t>30-01-2024</a:t>
            </a:fld>
            <a:endParaRPr lang="en-IN"/>
          </a:p>
        </p:txBody>
      </p:sp>
      <p:sp>
        <p:nvSpPr>
          <p:cNvPr id="3" name="Footer Placeholder 2">
            <a:extLst>
              <a:ext uri="{FF2B5EF4-FFF2-40B4-BE49-F238E27FC236}">
                <a16:creationId xmlns:a16="http://schemas.microsoft.com/office/drawing/2014/main" id="{183146DD-D970-4C52-890D-069B9E1F8A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BA1662-44D2-477A-9944-23539BABB617}"/>
              </a:ext>
            </a:extLst>
          </p:cNvPr>
          <p:cNvSpPr>
            <a:spLocks noGrp="1"/>
          </p:cNvSpPr>
          <p:nvPr>
            <p:ph type="sldNum" sz="quarter" idx="12"/>
          </p:nvPr>
        </p:nvSpPr>
        <p:spPr/>
        <p:txBody>
          <a:bodyPr/>
          <a:lstStyle/>
          <a:p>
            <a:fld id="{622B597C-75CA-4ACE-BB72-154F03928BFB}" type="slidenum">
              <a:rPr lang="en-IN" smtClean="0"/>
              <a:t>‹#›</a:t>
            </a:fld>
            <a:endParaRPr lang="en-IN"/>
          </a:p>
        </p:txBody>
      </p:sp>
    </p:spTree>
    <p:extLst>
      <p:ext uri="{BB962C8B-B14F-4D97-AF65-F5344CB8AC3E}">
        <p14:creationId xmlns:p14="http://schemas.microsoft.com/office/powerpoint/2010/main" val="476705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A5EE1-18F7-49AE-BEA0-6153C54382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9371DD3-9940-463C-B914-40B17E8A81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6ECC85-1288-46BD-B209-7129FF08D6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EF46E2-E3E5-4F23-A30C-4A6F9ADEF013}"/>
              </a:ext>
            </a:extLst>
          </p:cNvPr>
          <p:cNvSpPr>
            <a:spLocks noGrp="1"/>
          </p:cNvSpPr>
          <p:nvPr>
            <p:ph type="dt" sz="half" idx="10"/>
          </p:nvPr>
        </p:nvSpPr>
        <p:spPr/>
        <p:txBody>
          <a:bodyPr/>
          <a:lstStyle/>
          <a:p>
            <a:fld id="{806B3D6E-E4F3-4A7D-A71E-DC802DF8F148}" type="datetimeFigureOut">
              <a:rPr lang="en-IN" smtClean="0"/>
              <a:t>30-01-2024</a:t>
            </a:fld>
            <a:endParaRPr lang="en-IN"/>
          </a:p>
        </p:txBody>
      </p:sp>
      <p:sp>
        <p:nvSpPr>
          <p:cNvPr id="6" name="Footer Placeholder 5">
            <a:extLst>
              <a:ext uri="{FF2B5EF4-FFF2-40B4-BE49-F238E27FC236}">
                <a16:creationId xmlns:a16="http://schemas.microsoft.com/office/drawing/2014/main" id="{2A1C707E-8B8C-4F74-B6AB-7798F4275D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A4A848-A79A-4F15-80DF-1BE32C6DFD25}"/>
              </a:ext>
            </a:extLst>
          </p:cNvPr>
          <p:cNvSpPr>
            <a:spLocks noGrp="1"/>
          </p:cNvSpPr>
          <p:nvPr>
            <p:ph type="sldNum" sz="quarter" idx="12"/>
          </p:nvPr>
        </p:nvSpPr>
        <p:spPr/>
        <p:txBody>
          <a:bodyPr/>
          <a:lstStyle/>
          <a:p>
            <a:fld id="{622B597C-75CA-4ACE-BB72-154F03928BFB}" type="slidenum">
              <a:rPr lang="en-IN" smtClean="0"/>
              <a:t>‹#›</a:t>
            </a:fld>
            <a:endParaRPr lang="en-IN"/>
          </a:p>
        </p:txBody>
      </p:sp>
    </p:spTree>
    <p:extLst>
      <p:ext uri="{BB962C8B-B14F-4D97-AF65-F5344CB8AC3E}">
        <p14:creationId xmlns:p14="http://schemas.microsoft.com/office/powerpoint/2010/main" val="1329939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3905-575F-4147-8B0B-49EA0BC12C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F7F24F-E734-4064-A87B-0FDA53AC9E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1FA374-AA71-4514-9878-6E8723266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76FA5B-B79D-4301-89F3-7604EEFAB06F}"/>
              </a:ext>
            </a:extLst>
          </p:cNvPr>
          <p:cNvSpPr>
            <a:spLocks noGrp="1"/>
          </p:cNvSpPr>
          <p:nvPr>
            <p:ph type="dt" sz="half" idx="10"/>
          </p:nvPr>
        </p:nvSpPr>
        <p:spPr/>
        <p:txBody>
          <a:bodyPr/>
          <a:lstStyle/>
          <a:p>
            <a:fld id="{806B3D6E-E4F3-4A7D-A71E-DC802DF8F148}" type="datetimeFigureOut">
              <a:rPr lang="en-IN" smtClean="0"/>
              <a:t>30-01-2024</a:t>
            </a:fld>
            <a:endParaRPr lang="en-IN"/>
          </a:p>
        </p:txBody>
      </p:sp>
      <p:sp>
        <p:nvSpPr>
          <p:cNvPr id="6" name="Footer Placeholder 5">
            <a:extLst>
              <a:ext uri="{FF2B5EF4-FFF2-40B4-BE49-F238E27FC236}">
                <a16:creationId xmlns:a16="http://schemas.microsoft.com/office/drawing/2014/main" id="{7709531B-3C79-4B43-95CE-3646D84183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28E121-A280-4346-932A-13B1ABF5175C}"/>
              </a:ext>
            </a:extLst>
          </p:cNvPr>
          <p:cNvSpPr>
            <a:spLocks noGrp="1"/>
          </p:cNvSpPr>
          <p:nvPr>
            <p:ph type="sldNum" sz="quarter" idx="12"/>
          </p:nvPr>
        </p:nvSpPr>
        <p:spPr/>
        <p:txBody>
          <a:bodyPr/>
          <a:lstStyle/>
          <a:p>
            <a:fld id="{622B597C-75CA-4ACE-BB72-154F03928BFB}" type="slidenum">
              <a:rPr lang="en-IN" smtClean="0"/>
              <a:t>‹#›</a:t>
            </a:fld>
            <a:endParaRPr lang="en-IN"/>
          </a:p>
        </p:txBody>
      </p:sp>
    </p:spTree>
    <p:extLst>
      <p:ext uri="{BB962C8B-B14F-4D97-AF65-F5344CB8AC3E}">
        <p14:creationId xmlns:p14="http://schemas.microsoft.com/office/powerpoint/2010/main" val="3510248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919910-2709-4380-BAB2-C693716718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828972-74D6-42AE-9F38-2B067F351D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40FE03-47BE-4E2A-86DA-AD4FF2091A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6B3D6E-E4F3-4A7D-A71E-DC802DF8F148}" type="datetimeFigureOut">
              <a:rPr lang="en-IN" smtClean="0"/>
              <a:t>30-01-2024</a:t>
            </a:fld>
            <a:endParaRPr lang="en-IN"/>
          </a:p>
        </p:txBody>
      </p:sp>
      <p:sp>
        <p:nvSpPr>
          <p:cNvPr id="5" name="Footer Placeholder 4">
            <a:extLst>
              <a:ext uri="{FF2B5EF4-FFF2-40B4-BE49-F238E27FC236}">
                <a16:creationId xmlns:a16="http://schemas.microsoft.com/office/drawing/2014/main" id="{8DEC69EC-223A-4669-9479-5D303F99B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998459D-818C-4B2D-B8A2-A485702164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2B597C-75CA-4ACE-BB72-154F03928BFB}" type="slidenum">
              <a:rPr lang="en-IN" smtClean="0"/>
              <a:t>‹#›</a:t>
            </a:fld>
            <a:endParaRPr lang="en-IN"/>
          </a:p>
        </p:txBody>
      </p:sp>
    </p:spTree>
    <p:extLst>
      <p:ext uri="{BB962C8B-B14F-4D97-AF65-F5344CB8AC3E}">
        <p14:creationId xmlns:p14="http://schemas.microsoft.com/office/powerpoint/2010/main" val="1990882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8ED7E-366D-4E1C-932D-2846DF97465A}"/>
              </a:ext>
            </a:extLst>
          </p:cNvPr>
          <p:cNvSpPr>
            <a:spLocks noGrp="1"/>
          </p:cNvSpPr>
          <p:nvPr>
            <p:ph type="ctrTitle"/>
          </p:nvPr>
        </p:nvSpPr>
        <p:spPr>
          <a:xfrm>
            <a:off x="1524000" y="2083897"/>
            <a:ext cx="9144000" cy="2387600"/>
          </a:xfrm>
        </p:spPr>
        <p:txBody>
          <a:bodyPr>
            <a:normAutofit/>
          </a:bodyPr>
          <a:lstStyle/>
          <a:p>
            <a:r>
              <a:rPr lang="en-IN" sz="6000" b="1" i="0" u="none" strike="noStrike" baseline="0" dirty="0">
                <a:solidFill>
                  <a:srgbClr val="FF0000"/>
                </a:solidFill>
                <a:latin typeface="Times New Roman" panose="02020603050405020304" pitchFamily="18" charset="0"/>
                <a:cs typeface="Times New Roman" panose="02020603050405020304" pitchFamily="18" charset="0"/>
              </a:rPr>
              <a:t>UNIT-1 (ERM and PAC learning)</a:t>
            </a:r>
            <a:endParaRPr lang="en-IN" dirty="0"/>
          </a:p>
        </p:txBody>
      </p:sp>
    </p:spTree>
    <p:extLst>
      <p:ext uri="{BB962C8B-B14F-4D97-AF65-F5344CB8AC3E}">
        <p14:creationId xmlns:p14="http://schemas.microsoft.com/office/powerpoint/2010/main" val="248694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BBA3-5D82-48D8-AAED-81125441A98E}"/>
              </a:ext>
            </a:extLst>
          </p:cNvPr>
          <p:cNvSpPr>
            <a:spLocks noGrp="1"/>
          </p:cNvSpPr>
          <p:nvPr>
            <p:ph type="title"/>
          </p:nvPr>
        </p:nvSpPr>
        <p:spPr>
          <a:xfrm>
            <a:off x="838200" y="365125"/>
            <a:ext cx="10515600" cy="926347"/>
          </a:xfrm>
        </p:spPr>
        <p:txBody>
          <a:bodyPr>
            <a:normAutofit/>
          </a:bodyPr>
          <a:lstStyle/>
          <a:p>
            <a:pPr algn="ctr"/>
            <a:r>
              <a:rPr lang="en-US" sz="2800" b="1" i="0" u="none" strike="noStrike" baseline="0" dirty="0">
                <a:solidFill>
                  <a:srgbClr val="FF0000"/>
                </a:solidFill>
                <a:latin typeface="Verdana" panose="020B0604030504040204" pitchFamily="34" charset="0"/>
              </a:rPr>
              <a:t>Empirical Risk Minimization with Inductive Bias</a:t>
            </a:r>
            <a:endParaRPr lang="en-IN" sz="2800" b="1" dirty="0">
              <a:solidFill>
                <a:srgbClr val="FF0000"/>
              </a:solidFill>
            </a:endParaRPr>
          </a:p>
        </p:txBody>
      </p:sp>
      <p:sp>
        <p:nvSpPr>
          <p:cNvPr id="3" name="Content Placeholder 2">
            <a:extLst>
              <a:ext uri="{FF2B5EF4-FFF2-40B4-BE49-F238E27FC236}">
                <a16:creationId xmlns:a16="http://schemas.microsoft.com/office/drawing/2014/main" id="{44DD6C2A-6EB4-4856-936E-D4FB202225FF}"/>
              </a:ext>
            </a:extLst>
          </p:cNvPr>
          <p:cNvSpPr>
            <a:spLocks noGrp="1"/>
          </p:cNvSpPr>
          <p:nvPr>
            <p:ph idx="1"/>
          </p:nvPr>
        </p:nvSpPr>
        <p:spPr>
          <a:xfrm>
            <a:off x="762785" y="1291472"/>
            <a:ext cx="10515600" cy="4351338"/>
          </a:xfrm>
        </p:spPr>
        <p:txBody>
          <a:bodyPr>
            <a:normAutofit fontScale="85000" lnSpcReduction="20000"/>
          </a:bodyPr>
          <a:lstStyle/>
          <a:p>
            <a:pPr algn="just"/>
            <a:r>
              <a:rPr lang="en-US" b="1" i="0" dirty="0">
                <a:effectLst/>
                <a:latin typeface="Söhne"/>
              </a:rPr>
              <a:t>Empirical Risk Minimization (ERM):</a:t>
            </a:r>
          </a:p>
          <a:p>
            <a:pPr algn="just"/>
            <a:r>
              <a:rPr lang="en-US" b="0" i="0" dirty="0">
                <a:effectLst/>
                <a:latin typeface="Söhne"/>
              </a:rPr>
              <a:t>Imagine you are trying to teach a computer to recognize cats in pictures. To do this, you show the computer a bunch of pictures of cats and tell it, "These are cats." The computer tries to learn from these examples and guess whether a new picture contains a cat.</a:t>
            </a:r>
          </a:p>
          <a:p>
            <a:pPr algn="just"/>
            <a:r>
              <a:rPr lang="en-US" b="0" i="0" dirty="0">
                <a:effectLst/>
                <a:latin typeface="Söhne"/>
              </a:rPr>
              <a:t>Empirical Risk Minimization is like training the computer to be really good at recognizing cats based on the examples it has seen. The "risk" here is like how many mistakes the computer makes in recognizing cats in the training pictures. ERM wants to make this "risk" as small as possible, so the computer gets really good at recognizing cats in the training data.</a:t>
            </a:r>
          </a:p>
          <a:p>
            <a:pPr algn="just"/>
            <a:r>
              <a:rPr lang="en-US" b="0" i="0" dirty="0">
                <a:effectLst/>
                <a:latin typeface="Söhne"/>
              </a:rPr>
              <a:t>But here's the trick: just because the computer is great at recognizing cats in the training pictures doesn't mean it will be perfect with new pictures it has never seen before. We need to be careful not to make the computer memorize the training pictures (overfitting) but instead learn general things about cats that work in any picture (generalization).</a:t>
            </a:r>
          </a:p>
          <a:p>
            <a:pPr algn="just"/>
            <a:endParaRPr lang="en-IN" dirty="0"/>
          </a:p>
        </p:txBody>
      </p:sp>
    </p:spTree>
    <p:extLst>
      <p:ext uri="{BB962C8B-B14F-4D97-AF65-F5344CB8AC3E}">
        <p14:creationId xmlns:p14="http://schemas.microsoft.com/office/powerpoint/2010/main" val="443760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525E0-7995-4B23-966C-D3D8C5C1CAC6}"/>
              </a:ext>
            </a:extLst>
          </p:cNvPr>
          <p:cNvSpPr>
            <a:spLocks noGrp="1"/>
          </p:cNvSpPr>
          <p:nvPr>
            <p:ph type="title"/>
          </p:nvPr>
        </p:nvSpPr>
        <p:spPr/>
        <p:txBody>
          <a:bodyPr/>
          <a:lstStyle/>
          <a:p>
            <a:pPr algn="ctr"/>
            <a:r>
              <a:rPr lang="en-US" b="1" i="0" dirty="0">
                <a:solidFill>
                  <a:srgbClr val="FF0000"/>
                </a:solidFill>
                <a:effectLst/>
                <a:latin typeface="Söhne"/>
              </a:rPr>
              <a:t>Inductive </a:t>
            </a:r>
            <a:r>
              <a:rPr lang="en-US" b="1" i="0" dirty="0">
                <a:effectLst/>
                <a:latin typeface="Söhne"/>
              </a:rPr>
              <a:t>Bias:</a:t>
            </a:r>
            <a:endParaRPr lang="en-IN" dirty="0"/>
          </a:p>
        </p:txBody>
      </p:sp>
      <p:sp>
        <p:nvSpPr>
          <p:cNvPr id="3" name="Content Placeholder 2">
            <a:extLst>
              <a:ext uri="{FF2B5EF4-FFF2-40B4-BE49-F238E27FC236}">
                <a16:creationId xmlns:a16="http://schemas.microsoft.com/office/drawing/2014/main" id="{ED761DBC-6FD3-4A69-A4DF-BEC2AEF1C82F}"/>
              </a:ext>
            </a:extLst>
          </p:cNvPr>
          <p:cNvSpPr>
            <a:spLocks noGrp="1"/>
          </p:cNvSpPr>
          <p:nvPr>
            <p:ph idx="1"/>
          </p:nvPr>
        </p:nvSpPr>
        <p:spPr>
          <a:xfrm>
            <a:off x="838200" y="1514540"/>
            <a:ext cx="10515600" cy="4351338"/>
          </a:xfrm>
        </p:spPr>
        <p:txBody>
          <a:bodyPr>
            <a:normAutofit/>
          </a:bodyPr>
          <a:lstStyle/>
          <a:p>
            <a:pPr algn="just"/>
            <a:r>
              <a:rPr lang="en-US" b="0" i="0" dirty="0">
                <a:effectLst/>
                <a:latin typeface="Söhne"/>
              </a:rPr>
              <a:t>Now, think of inductive bias as the computer's preconceived ideas or assumptions about what makes a cat a cat. For example, if you tell the computer that cats usually have pointy ears and long tails, you're giving it an inductive bias.</a:t>
            </a:r>
          </a:p>
          <a:p>
            <a:pPr algn="just"/>
            <a:r>
              <a:rPr lang="en-US" b="0" i="0" dirty="0">
                <a:effectLst/>
                <a:latin typeface="Söhne"/>
              </a:rPr>
              <a:t>Inductive bias helps the computer make educated guesses about cats in new pictures. It's like saying, "Hey computer, pay more attention to pointy ears and long tails when deciding if there's a cat in the picture." This bias guides the learning process and helps the computer generalize better to new, unseen pictures.</a:t>
            </a:r>
          </a:p>
          <a:p>
            <a:pPr algn="just"/>
            <a:endParaRPr lang="en-IN" dirty="0"/>
          </a:p>
        </p:txBody>
      </p:sp>
    </p:spTree>
    <p:extLst>
      <p:ext uri="{BB962C8B-B14F-4D97-AF65-F5344CB8AC3E}">
        <p14:creationId xmlns:p14="http://schemas.microsoft.com/office/powerpoint/2010/main" val="3516209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7DB6-C7EC-45B5-9A0E-A4AFE7BA3459}"/>
              </a:ext>
            </a:extLst>
          </p:cNvPr>
          <p:cNvSpPr>
            <a:spLocks noGrp="1"/>
          </p:cNvSpPr>
          <p:nvPr>
            <p:ph type="title"/>
          </p:nvPr>
        </p:nvSpPr>
        <p:spPr>
          <a:xfrm>
            <a:off x="838200" y="365125"/>
            <a:ext cx="10515600" cy="945201"/>
          </a:xfrm>
        </p:spPr>
        <p:txBody>
          <a:bodyPr/>
          <a:lstStyle/>
          <a:p>
            <a:pPr algn="ctr"/>
            <a:r>
              <a:rPr lang="en-US" b="1" i="0" dirty="0">
                <a:solidFill>
                  <a:srgbClr val="FF0000"/>
                </a:solidFill>
                <a:effectLst/>
                <a:latin typeface="Söhne"/>
              </a:rPr>
              <a:t>Putting it Together:</a:t>
            </a:r>
            <a:endParaRPr lang="en-IN" dirty="0">
              <a:solidFill>
                <a:srgbClr val="FF0000"/>
              </a:solidFill>
            </a:endParaRPr>
          </a:p>
        </p:txBody>
      </p:sp>
      <p:sp>
        <p:nvSpPr>
          <p:cNvPr id="3" name="Content Placeholder 2">
            <a:extLst>
              <a:ext uri="{FF2B5EF4-FFF2-40B4-BE49-F238E27FC236}">
                <a16:creationId xmlns:a16="http://schemas.microsoft.com/office/drawing/2014/main" id="{0EED44B4-7856-43A6-83FF-2576894ACFB8}"/>
              </a:ext>
            </a:extLst>
          </p:cNvPr>
          <p:cNvSpPr>
            <a:spLocks noGrp="1"/>
          </p:cNvSpPr>
          <p:nvPr>
            <p:ph idx="1"/>
          </p:nvPr>
        </p:nvSpPr>
        <p:spPr>
          <a:xfrm>
            <a:off x="838200" y="1486260"/>
            <a:ext cx="10515600" cy="4351338"/>
          </a:xfrm>
        </p:spPr>
        <p:txBody>
          <a:bodyPr/>
          <a:lstStyle/>
          <a:p>
            <a:pPr algn="just"/>
            <a:r>
              <a:rPr lang="en-US" b="0" i="0" dirty="0">
                <a:effectLst/>
                <a:latin typeface="Söhne"/>
              </a:rPr>
              <a:t>When you combine Empirical Risk Minimization with Inductive Bias, you're essentially telling the computer to learn from examples (ERM) while also giving it some hints or preferences about what's important to look for (Inductive Bias) when making decisions.</a:t>
            </a:r>
          </a:p>
          <a:p>
            <a:pPr algn="just"/>
            <a:r>
              <a:rPr lang="en-US" b="0" i="0" dirty="0">
                <a:effectLst/>
                <a:latin typeface="Söhne"/>
              </a:rPr>
              <a:t>So, in our cat recognition example, ERM would be about making the computer really good at recognizing cats in the training pictures, and the Inductive Bias would be the additional information you provide to help the computer focus on specific features that are likely to be important for recognizing cats.</a:t>
            </a:r>
          </a:p>
          <a:p>
            <a:pPr algn="just"/>
            <a:endParaRPr lang="en-IN" dirty="0"/>
          </a:p>
        </p:txBody>
      </p:sp>
    </p:spTree>
    <p:extLst>
      <p:ext uri="{BB962C8B-B14F-4D97-AF65-F5344CB8AC3E}">
        <p14:creationId xmlns:p14="http://schemas.microsoft.com/office/powerpoint/2010/main" val="972082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C220-4202-4DEA-AA46-CB933EEE981B}"/>
              </a:ext>
            </a:extLst>
          </p:cNvPr>
          <p:cNvSpPr>
            <a:spLocks noGrp="1"/>
          </p:cNvSpPr>
          <p:nvPr>
            <p:ph type="title"/>
          </p:nvPr>
        </p:nvSpPr>
        <p:spPr>
          <a:xfrm>
            <a:off x="838200" y="365125"/>
            <a:ext cx="10515600" cy="1011188"/>
          </a:xfrm>
        </p:spPr>
        <p:txBody>
          <a:bodyPr/>
          <a:lstStyle/>
          <a:p>
            <a:pPr algn="ctr"/>
            <a:r>
              <a:rPr lang="en-US" b="1" dirty="0">
                <a:solidFill>
                  <a:srgbClr val="FF0000"/>
                </a:solidFill>
              </a:rPr>
              <a:t>Inductive bias</a:t>
            </a:r>
            <a:endParaRPr lang="en-IN" b="1" dirty="0">
              <a:solidFill>
                <a:srgbClr val="FF0000"/>
              </a:solidFill>
            </a:endParaRPr>
          </a:p>
        </p:txBody>
      </p:sp>
      <p:sp>
        <p:nvSpPr>
          <p:cNvPr id="3" name="Content Placeholder 2">
            <a:extLst>
              <a:ext uri="{FF2B5EF4-FFF2-40B4-BE49-F238E27FC236}">
                <a16:creationId xmlns:a16="http://schemas.microsoft.com/office/drawing/2014/main" id="{0D4CB2E9-58A5-48D1-B9A5-21085910DBAD}"/>
              </a:ext>
            </a:extLst>
          </p:cNvPr>
          <p:cNvSpPr>
            <a:spLocks noGrp="1"/>
          </p:cNvSpPr>
          <p:nvPr>
            <p:ph idx="1"/>
          </p:nvPr>
        </p:nvSpPr>
        <p:spPr>
          <a:xfrm>
            <a:off x="838200" y="1376313"/>
            <a:ext cx="10515600" cy="4351338"/>
          </a:xfrm>
        </p:spPr>
        <p:txBody>
          <a:bodyPr>
            <a:normAutofit fontScale="92500"/>
          </a:bodyPr>
          <a:lstStyle/>
          <a:p>
            <a:pPr algn="just"/>
            <a:r>
              <a:rPr lang="en-US" dirty="0"/>
              <a:t>ERM can lead to overfitting. Therefore, we seek supplementary conditions that ensure that ERM will not overfit (conditions under which a predictor with good performance on the training data will have good performance on unseen data).</a:t>
            </a:r>
          </a:p>
          <a:p>
            <a:pPr algn="just"/>
            <a:r>
              <a:rPr lang="en-US" dirty="0"/>
              <a:t> </a:t>
            </a:r>
            <a:r>
              <a:rPr lang="en-US" dirty="0">
                <a:solidFill>
                  <a:srgbClr val="FF0000"/>
                </a:solidFill>
              </a:rPr>
              <a:t>Common solution: </a:t>
            </a:r>
            <a:r>
              <a:rPr lang="en-US" dirty="0"/>
              <a:t>Use a restricted hypothesis class H chosen in advance, that is before seeing the data. This approach is known as the inductive bias.</a:t>
            </a:r>
          </a:p>
          <a:p>
            <a:pPr marL="0" indent="0" algn="just">
              <a:buNone/>
            </a:pPr>
            <a:r>
              <a:rPr lang="en-US" dirty="0"/>
              <a:t>“</a:t>
            </a:r>
            <a:r>
              <a:rPr lang="en-US" b="0" i="0" dirty="0">
                <a:effectLst/>
                <a:latin typeface="Söhne"/>
              </a:rPr>
              <a:t>In simple, Inductive bias is the set of assumptions, beliefs, or constraints that a machine learning algorithm incorporates into its learning process to make it more efficient and effective. It represents the prior knowledge or preconceived notions about the underlying patterns in the data.”</a:t>
            </a:r>
          </a:p>
          <a:p>
            <a:pPr marL="0" indent="0" algn="just">
              <a:buNone/>
            </a:pPr>
            <a:endParaRPr lang="en-IN" dirty="0"/>
          </a:p>
        </p:txBody>
      </p:sp>
    </p:spTree>
    <p:extLst>
      <p:ext uri="{BB962C8B-B14F-4D97-AF65-F5344CB8AC3E}">
        <p14:creationId xmlns:p14="http://schemas.microsoft.com/office/powerpoint/2010/main" val="3643632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75444-F794-4024-AD79-EE97823F1DB6}"/>
              </a:ext>
            </a:extLst>
          </p:cNvPr>
          <p:cNvSpPr>
            <a:spLocks noGrp="1"/>
          </p:cNvSpPr>
          <p:nvPr>
            <p:ph type="title"/>
          </p:nvPr>
        </p:nvSpPr>
        <p:spPr>
          <a:xfrm>
            <a:off x="838200" y="365126"/>
            <a:ext cx="10515600" cy="681250"/>
          </a:xfrm>
        </p:spPr>
        <p:txBody>
          <a:bodyPr>
            <a:normAutofit fontScale="90000"/>
          </a:bodyPr>
          <a:lstStyle/>
          <a:p>
            <a:pPr algn="ctr"/>
            <a:r>
              <a:rPr lang="en-US" b="1" dirty="0">
                <a:solidFill>
                  <a:srgbClr val="FF0000"/>
                </a:solidFill>
              </a:rPr>
              <a:t>Example:</a:t>
            </a:r>
            <a:endParaRPr lang="en-IN" b="1" dirty="0">
              <a:solidFill>
                <a:srgbClr val="FF0000"/>
              </a:solidFill>
            </a:endParaRPr>
          </a:p>
        </p:txBody>
      </p:sp>
      <p:sp>
        <p:nvSpPr>
          <p:cNvPr id="3" name="Content Placeholder 2">
            <a:extLst>
              <a:ext uri="{FF2B5EF4-FFF2-40B4-BE49-F238E27FC236}">
                <a16:creationId xmlns:a16="http://schemas.microsoft.com/office/drawing/2014/main" id="{6D9AAD11-0458-4ADD-9A77-FD4B67578BBA}"/>
              </a:ext>
            </a:extLst>
          </p:cNvPr>
          <p:cNvSpPr>
            <a:spLocks noGrp="1"/>
          </p:cNvSpPr>
          <p:nvPr>
            <p:ph idx="1"/>
          </p:nvPr>
        </p:nvSpPr>
        <p:spPr>
          <a:xfrm>
            <a:off x="932468" y="1144375"/>
            <a:ext cx="10515600" cy="4351338"/>
          </a:xfrm>
        </p:spPr>
        <p:txBody>
          <a:bodyPr>
            <a:normAutofit fontScale="92500" lnSpcReduction="20000"/>
          </a:bodyPr>
          <a:lstStyle/>
          <a:p>
            <a:pPr algn="just"/>
            <a:r>
              <a:rPr lang="en-US" b="0" i="0" dirty="0">
                <a:effectLst/>
                <a:latin typeface="Söhne"/>
              </a:rPr>
              <a:t>Let's consider a simple example of Empirical Risk Minimization (ERM) with inductive bias in a binary classification problem. Suppose we want to classify whether a fruit is an apple or not based on two features: color and roundness.</a:t>
            </a:r>
          </a:p>
          <a:p>
            <a:pPr algn="just"/>
            <a:r>
              <a:rPr lang="en-US" b="1" i="0" dirty="0">
                <a:effectLst/>
                <a:latin typeface="Söhne"/>
              </a:rPr>
              <a:t>Example:</a:t>
            </a:r>
          </a:p>
          <a:p>
            <a:pPr algn="just"/>
            <a:r>
              <a:rPr lang="en-US" b="1" i="0" dirty="0">
                <a:effectLst/>
                <a:latin typeface="Söhne"/>
              </a:rPr>
              <a:t>Dataset:</a:t>
            </a:r>
            <a:r>
              <a:rPr lang="en-US" b="0" i="0" dirty="0">
                <a:effectLst/>
                <a:latin typeface="Söhne"/>
              </a:rPr>
              <a:t> We have a small dataset with labeled examples:</a:t>
            </a:r>
          </a:p>
          <a:p>
            <a:pPr algn="just"/>
            <a:r>
              <a:rPr lang="en-US" b="0" i="1" dirty="0">
                <a:effectLst/>
                <a:latin typeface="KaTeX_Math"/>
              </a:rPr>
              <a:t>D</a:t>
            </a:r>
            <a:r>
              <a:rPr lang="en-US" b="0" i="0" dirty="0">
                <a:effectLst/>
                <a:latin typeface="KaTeX_Main"/>
              </a:rPr>
              <a:t>={(</a:t>
            </a:r>
            <a:r>
              <a:rPr lang="en-US" b="0" i="0" dirty="0" err="1">
                <a:effectLst/>
                <a:latin typeface="KaTeX_Main"/>
              </a:rPr>
              <a:t>Red,Round,Apple</a:t>
            </a:r>
            <a:r>
              <a:rPr lang="en-US" b="0" i="0" dirty="0">
                <a:effectLst/>
                <a:latin typeface="KaTeX_Main"/>
              </a:rPr>
              <a:t>),(</a:t>
            </a:r>
            <a:r>
              <a:rPr lang="en-US" b="0" i="0" dirty="0" err="1">
                <a:effectLst/>
                <a:latin typeface="KaTeX_Main"/>
              </a:rPr>
              <a:t>Green,Round,Apple</a:t>
            </a:r>
            <a:r>
              <a:rPr lang="en-US" b="0" i="0" dirty="0">
                <a:effectLst/>
                <a:latin typeface="KaTeX_Main"/>
              </a:rPr>
              <a:t>),(</a:t>
            </a:r>
            <a:r>
              <a:rPr lang="en-US" b="0" i="0" dirty="0" err="1">
                <a:effectLst/>
                <a:latin typeface="KaTeX_Main"/>
              </a:rPr>
              <a:t>Yellow,Oval,Not</a:t>
            </a:r>
            <a:r>
              <a:rPr lang="en-US" b="0" i="0" dirty="0">
                <a:effectLst/>
                <a:latin typeface="KaTeX_Main"/>
              </a:rPr>
              <a:t> Apple),(</a:t>
            </a:r>
            <a:r>
              <a:rPr lang="en-US" b="0" i="0" dirty="0" err="1">
                <a:effectLst/>
                <a:latin typeface="KaTeX_Main"/>
              </a:rPr>
              <a:t>Red,Oval,Not</a:t>
            </a:r>
            <a:r>
              <a:rPr lang="en-US" b="0" i="0" dirty="0">
                <a:effectLst/>
                <a:latin typeface="KaTeX_Main"/>
              </a:rPr>
              <a:t> Apple)}</a:t>
            </a:r>
          </a:p>
          <a:p>
            <a:pPr algn="l"/>
            <a:r>
              <a:rPr lang="en-US" b="0" i="0" dirty="0">
                <a:effectLst/>
                <a:latin typeface="Söhne"/>
              </a:rPr>
              <a:t>Here, the features are color and roundness, and the target variable is whether it's an apple or not.</a:t>
            </a:r>
          </a:p>
          <a:p>
            <a:pPr algn="l"/>
            <a:r>
              <a:rPr lang="en-US" b="1" i="0" dirty="0">
                <a:effectLst/>
                <a:latin typeface="Söhne"/>
              </a:rPr>
              <a:t>Hypothesis:</a:t>
            </a:r>
            <a:r>
              <a:rPr lang="en-US" b="0" i="0" dirty="0">
                <a:effectLst/>
                <a:latin typeface="Söhne"/>
              </a:rPr>
              <a:t> Our hypothesis is a simple linear model:</a:t>
            </a:r>
          </a:p>
          <a:p>
            <a:pPr algn="l"/>
            <a:r>
              <a:rPr lang="en-US" b="0" i="1" dirty="0">
                <a:effectLst/>
                <a:latin typeface="KaTeX_Math"/>
              </a:rPr>
              <a:t>h</a:t>
            </a:r>
            <a:r>
              <a:rPr lang="en-US" b="0" i="0" dirty="0">
                <a:effectLst/>
                <a:latin typeface="KaTeX_Main"/>
              </a:rPr>
              <a:t>(</a:t>
            </a:r>
            <a:r>
              <a:rPr lang="en-US" b="0" i="1" dirty="0">
                <a:effectLst/>
                <a:latin typeface="KaTeX_Math"/>
              </a:rPr>
              <a:t>x</a:t>
            </a:r>
            <a:r>
              <a:rPr lang="en-US" b="0" i="0" dirty="0">
                <a:effectLst/>
                <a:latin typeface="KaTeX_Main"/>
              </a:rPr>
              <a:t>)=</a:t>
            </a:r>
            <a:r>
              <a:rPr lang="en-US" b="0" i="1" dirty="0">
                <a:effectLst/>
                <a:latin typeface="KaTeX_Math"/>
              </a:rPr>
              <a:t>w</a:t>
            </a:r>
            <a:r>
              <a:rPr lang="en-US" b="0" i="0" dirty="0">
                <a:effectLst/>
                <a:latin typeface="KaTeX_Main"/>
              </a:rPr>
              <a:t>1​⋅Color+</a:t>
            </a:r>
            <a:r>
              <a:rPr lang="en-US" b="0" i="1" dirty="0">
                <a:effectLst/>
                <a:latin typeface="KaTeX_Math"/>
              </a:rPr>
              <a:t>w</a:t>
            </a:r>
            <a:r>
              <a:rPr lang="en-US" b="0" i="0" dirty="0">
                <a:effectLst/>
                <a:latin typeface="KaTeX_Main"/>
              </a:rPr>
              <a:t>2​⋅</a:t>
            </a:r>
            <a:r>
              <a:rPr lang="en-US" b="0" i="0" dirty="0" err="1">
                <a:effectLst/>
                <a:latin typeface="KaTeX_Main"/>
              </a:rPr>
              <a:t>Roundness+</a:t>
            </a:r>
            <a:r>
              <a:rPr lang="en-US" b="0" i="1" dirty="0" err="1">
                <a:effectLst/>
                <a:latin typeface="KaTeX_Math"/>
              </a:rPr>
              <a:t>b</a:t>
            </a:r>
            <a:endParaRPr lang="en-US" b="0" i="0" dirty="0">
              <a:effectLst/>
              <a:latin typeface="Söhne"/>
            </a:endParaRPr>
          </a:p>
          <a:p>
            <a:pPr algn="just"/>
            <a:endParaRPr lang="en-US" b="0" i="0" dirty="0">
              <a:effectLst/>
              <a:latin typeface="Söhne"/>
            </a:endParaRPr>
          </a:p>
          <a:p>
            <a:pPr algn="just"/>
            <a:endParaRPr lang="en-IN" dirty="0"/>
          </a:p>
        </p:txBody>
      </p:sp>
    </p:spTree>
    <p:extLst>
      <p:ext uri="{BB962C8B-B14F-4D97-AF65-F5344CB8AC3E}">
        <p14:creationId xmlns:p14="http://schemas.microsoft.com/office/powerpoint/2010/main" val="360435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5C68E4-415F-4B6D-8BB8-77C9357F829F}"/>
              </a:ext>
            </a:extLst>
          </p:cNvPr>
          <p:cNvSpPr txBox="1"/>
          <p:nvPr/>
        </p:nvSpPr>
        <p:spPr>
          <a:xfrm>
            <a:off x="537328" y="603315"/>
            <a:ext cx="10388338" cy="2308324"/>
          </a:xfrm>
          <a:prstGeom prst="rect">
            <a:avLst/>
          </a:prstGeom>
          <a:noFill/>
        </p:spPr>
        <p:txBody>
          <a:bodyPr wrap="square">
            <a:spAutoFit/>
          </a:bodyPr>
          <a:lstStyle/>
          <a:p>
            <a:pPr algn="just"/>
            <a:r>
              <a:rPr lang="en-US" sz="2400" b="1" dirty="0">
                <a:effectLst/>
              </a:rPr>
              <a:t>Inductive Bias:</a:t>
            </a:r>
            <a:r>
              <a:rPr lang="en-US" sz="2400" dirty="0">
                <a:effectLst/>
              </a:rPr>
              <a:t> Our inductive bias is that color is more important than roundness in determining whether it's an apple. Therefore, we give a higher weight to the color feature.</a:t>
            </a:r>
          </a:p>
          <a:p>
            <a:pPr algn="just"/>
            <a:r>
              <a:rPr lang="en-US" sz="2400" dirty="0">
                <a:effectLst/>
                <a:latin typeface="KaTeX_Main"/>
              </a:rPr>
              <a:t>Inductive Bias: </a:t>
            </a:r>
            <a:r>
              <a:rPr lang="en-US" sz="2400" i="1" dirty="0">
                <a:effectLst/>
                <a:latin typeface="KaTeX_Math"/>
              </a:rPr>
              <a:t>w</a:t>
            </a:r>
            <a:r>
              <a:rPr lang="en-US" sz="2400" dirty="0">
                <a:effectLst/>
                <a:latin typeface="KaTeX_Main"/>
              </a:rPr>
              <a:t>1​&gt;</a:t>
            </a:r>
            <a:r>
              <a:rPr lang="en-US" sz="2400" i="1" dirty="0">
                <a:effectLst/>
                <a:latin typeface="KaTeX_Math"/>
              </a:rPr>
              <a:t>w</a:t>
            </a:r>
            <a:r>
              <a:rPr lang="en-US" sz="2400" b="0" i="0" dirty="0">
                <a:effectLst/>
                <a:latin typeface="KaTeX_Main"/>
              </a:rPr>
              <a:t>2​</a:t>
            </a:r>
          </a:p>
          <a:p>
            <a:pPr algn="just"/>
            <a:r>
              <a:rPr lang="en-US" sz="2400" b="1" i="0" dirty="0">
                <a:effectLst/>
                <a:latin typeface="Söhne"/>
              </a:rPr>
              <a:t>Empirical Risk:</a:t>
            </a:r>
            <a:r>
              <a:rPr lang="en-US" sz="2400" b="0" i="0" dirty="0">
                <a:effectLst/>
                <a:latin typeface="Söhne"/>
              </a:rPr>
              <a:t> We use the mean squared error (MSE) as our loss function:</a:t>
            </a:r>
            <a:br>
              <a:rPr lang="en-US" sz="2400" b="0" i="0" dirty="0">
                <a:effectLst/>
                <a:latin typeface="KaTeX_Main"/>
              </a:rPr>
            </a:br>
            <a:endParaRPr lang="en-IN" sz="2400" dirty="0"/>
          </a:p>
        </p:txBody>
      </p:sp>
      <p:pic>
        <p:nvPicPr>
          <p:cNvPr id="5" name="Picture 4">
            <a:extLst>
              <a:ext uri="{FF2B5EF4-FFF2-40B4-BE49-F238E27FC236}">
                <a16:creationId xmlns:a16="http://schemas.microsoft.com/office/drawing/2014/main" id="{73B0C40D-C0D5-446C-B050-66F4399A2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9232" y="2844215"/>
            <a:ext cx="7363853" cy="1790950"/>
          </a:xfrm>
          <a:prstGeom prst="rect">
            <a:avLst/>
          </a:prstGeom>
        </p:spPr>
      </p:pic>
    </p:spTree>
    <p:extLst>
      <p:ext uri="{BB962C8B-B14F-4D97-AF65-F5344CB8AC3E}">
        <p14:creationId xmlns:p14="http://schemas.microsoft.com/office/powerpoint/2010/main" val="795285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D160-3062-4590-BBB7-CF41074299B5}"/>
              </a:ext>
            </a:extLst>
          </p:cNvPr>
          <p:cNvSpPr>
            <a:spLocks noGrp="1"/>
          </p:cNvSpPr>
          <p:nvPr>
            <p:ph type="title"/>
          </p:nvPr>
        </p:nvSpPr>
        <p:spPr>
          <a:xfrm>
            <a:off x="838200" y="365126"/>
            <a:ext cx="10515600" cy="916920"/>
          </a:xfrm>
        </p:spPr>
        <p:txBody>
          <a:bodyPr/>
          <a:lstStyle/>
          <a:p>
            <a:pPr algn="ctr"/>
            <a:r>
              <a:rPr lang="en-IN" b="1" dirty="0">
                <a:solidFill>
                  <a:srgbClr val="FF0000"/>
                </a:solidFill>
              </a:rPr>
              <a:t>PAC Learning</a:t>
            </a:r>
          </a:p>
        </p:txBody>
      </p:sp>
      <p:sp>
        <p:nvSpPr>
          <p:cNvPr id="3" name="Content Placeholder 2">
            <a:extLst>
              <a:ext uri="{FF2B5EF4-FFF2-40B4-BE49-F238E27FC236}">
                <a16:creationId xmlns:a16="http://schemas.microsoft.com/office/drawing/2014/main" id="{629E1BF9-6A49-4F23-ACE9-E3B06C0F67F4}"/>
              </a:ext>
            </a:extLst>
          </p:cNvPr>
          <p:cNvSpPr>
            <a:spLocks noGrp="1"/>
          </p:cNvSpPr>
          <p:nvPr>
            <p:ph idx="1"/>
          </p:nvPr>
        </p:nvSpPr>
        <p:spPr>
          <a:xfrm>
            <a:off x="753359" y="1253331"/>
            <a:ext cx="10515600" cy="4351338"/>
          </a:xfrm>
        </p:spPr>
        <p:txBody>
          <a:bodyPr/>
          <a:lstStyle/>
          <a:p>
            <a:pPr algn="just"/>
            <a:r>
              <a:rPr lang="en-US" b="0" i="0" dirty="0">
                <a:effectLst/>
                <a:latin typeface="Times New Roman" panose="02020603050405020304" pitchFamily="18" charset="0"/>
                <a:cs typeface="Times New Roman" panose="02020603050405020304" pitchFamily="18" charset="0"/>
              </a:rPr>
              <a:t>PAC (Probably Approximately Correct) learning is a framework in machine learning that provides a theoretical foundation for analyzing the generalization ability of learning algorithms. </a:t>
            </a:r>
          </a:p>
          <a:p>
            <a:pPr algn="just"/>
            <a:r>
              <a:rPr lang="en-US" b="0" i="0" dirty="0">
                <a:effectLst/>
                <a:latin typeface="Times New Roman" panose="02020603050405020304" pitchFamily="18" charset="0"/>
                <a:cs typeface="Times New Roman" panose="02020603050405020304" pitchFamily="18" charset="0"/>
              </a:rPr>
              <a:t>The PAC learning framework is concerned with the question of whether a learning algorithm can produce a hypothesis that is "probably approximately correct" with high confidence based on a limited set of training examples. </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1674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7E1E6-41F9-44D9-BE1B-F6399D5566AB}"/>
              </a:ext>
            </a:extLst>
          </p:cNvPr>
          <p:cNvSpPr>
            <a:spLocks noGrp="1"/>
          </p:cNvSpPr>
          <p:nvPr>
            <p:ph type="title"/>
          </p:nvPr>
        </p:nvSpPr>
        <p:spPr>
          <a:xfrm>
            <a:off x="358219" y="365125"/>
            <a:ext cx="10995581" cy="926347"/>
          </a:xfrm>
        </p:spPr>
        <p:txBody>
          <a:bodyPr/>
          <a:lstStyle/>
          <a:p>
            <a:pPr algn="ctr"/>
            <a:r>
              <a:rPr lang="en-IN" b="1" dirty="0">
                <a:solidFill>
                  <a:srgbClr val="FF0000"/>
                </a:solidFill>
              </a:rPr>
              <a:t>Key concept of PAC learning:</a:t>
            </a:r>
          </a:p>
        </p:txBody>
      </p:sp>
      <p:sp>
        <p:nvSpPr>
          <p:cNvPr id="3" name="Content Placeholder 2">
            <a:extLst>
              <a:ext uri="{FF2B5EF4-FFF2-40B4-BE49-F238E27FC236}">
                <a16:creationId xmlns:a16="http://schemas.microsoft.com/office/drawing/2014/main" id="{B47C316A-AB88-47C7-86C6-A35501068FB1}"/>
              </a:ext>
            </a:extLst>
          </p:cNvPr>
          <p:cNvSpPr>
            <a:spLocks noGrp="1"/>
          </p:cNvSpPr>
          <p:nvPr>
            <p:ph idx="1"/>
          </p:nvPr>
        </p:nvSpPr>
        <p:spPr>
          <a:xfrm>
            <a:off x="197962" y="1291472"/>
            <a:ext cx="11660957" cy="4351338"/>
          </a:xfrm>
        </p:spPr>
        <p:txBody>
          <a:bodyPr>
            <a:noAutofit/>
          </a:bodyPr>
          <a:lstStyle/>
          <a:p>
            <a:pPr algn="just">
              <a:buFont typeface="+mj-lt"/>
              <a:buAutoNum type="arabicPeriod"/>
            </a:pPr>
            <a:r>
              <a:rPr lang="en-US" b="1" i="0" dirty="0">
                <a:effectLst/>
                <a:latin typeface="Söhne"/>
              </a:rPr>
              <a:t>Concept and Hypothesis:</a:t>
            </a:r>
            <a:endParaRPr lang="en-US" b="0" i="0" dirty="0">
              <a:effectLst/>
              <a:latin typeface="Söhne"/>
            </a:endParaRPr>
          </a:p>
          <a:p>
            <a:pPr marL="742950" lvl="1" indent="-285750" algn="just">
              <a:buFont typeface="+mj-lt"/>
              <a:buAutoNum type="arabicPeriod"/>
            </a:pPr>
            <a:r>
              <a:rPr lang="en-US" b="1" i="0" dirty="0">
                <a:effectLst/>
                <a:latin typeface="Söhne"/>
              </a:rPr>
              <a:t>Concept:</a:t>
            </a:r>
            <a:r>
              <a:rPr lang="en-US" b="0" i="0" dirty="0">
                <a:effectLst/>
                <a:latin typeface="Söhne"/>
              </a:rPr>
              <a:t> The true underlying pattern or concept that we want to learn. For example, identifying whether an email is spam or not.</a:t>
            </a:r>
          </a:p>
          <a:p>
            <a:pPr marL="742950" lvl="1" indent="-285750" algn="just">
              <a:buFont typeface="+mj-lt"/>
              <a:buAutoNum type="arabicPeriod"/>
            </a:pPr>
            <a:r>
              <a:rPr lang="en-US" b="1" i="0" dirty="0">
                <a:effectLst/>
                <a:latin typeface="Söhne"/>
              </a:rPr>
              <a:t>Hypothesis:</a:t>
            </a:r>
            <a:r>
              <a:rPr lang="en-US" b="0" i="0" dirty="0">
                <a:effectLst/>
                <a:latin typeface="Söhne"/>
              </a:rPr>
              <a:t> The hypothesis class consists of all the possible solutions or models the learning algorithm can generate. It represents the space of possible concepts.</a:t>
            </a:r>
          </a:p>
          <a:p>
            <a:pPr algn="just">
              <a:buFont typeface="+mj-lt"/>
              <a:buAutoNum type="arabicPeriod"/>
            </a:pPr>
            <a:r>
              <a:rPr lang="en-US" b="1" i="0" dirty="0">
                <a:effectLst/>
                <a:latin typeface="Söhne"/>
              </a:rPr>
              <a:t>Training Data:</a:t>
            </a:r>
            <a:endParaRPr lang="en-US" b="0" i="0" dirty="0">
              <a:effectLst/>
              <a:latin typeface="Söhne"/>
            </a:endParaRPr>
          </a:p>
          <a:p>
            <a:pPr marL="457200" lvl="1" indent="0" algn="just">
              <a:buNone/>
            </a:pPr>
            <a:r>
              <a:rPr lang="en-US" b="0" i="0" dirty="0">
                <a:effectLst/>
                <a:latin typeface="Söhne"/>
              </a:rPr>
              <a:t>The learning algorithm is provided with a set of labeled examples as training data. Each example consists of an input and the correct output, indicating the correct classification or label.</a:t>
            </a:r>
          </a:p>
          <a:p>
            <a:pPr algn="just">
              <a:buFont typeface="+mj-lt"/>
              <a:buAutoNum type="arabicPeriod"/>
            </a:pPr>
            <a:r>
              <a:rPr lang="en-US" b="1" i="0" dirty="0">
                <a:effectLst/>
                <a:latin typeface="Söhne"/>
              </a:rPr>
              <a:t>PAC Learning Assumptions:</a:t>
            </a:r>
            <a:endParaRPr lang="en-US" b="0" i="0" dirty="0">
              <a:effectLst/>
              <a:latin typeface="Söhne"/>
            </a:endParaRPr>
          </a:p>
          <a:p>
            <a:pPr marL="742950" lvl="1" indent="-285750" algn="just">
              <a:buFont typeface="+mj-lt"/>
              <a:buAutoNum type="arabicPeriod"/>
            </a:pPr>
            <a:r>
              <a:rPr lang="en-US" b="1" i="0" dirty="0">
                <a:effectLst/>
                <a:latin typeface="Söhne"/>
              </a:rPr>
              <a:t>Sample Complexity (m):</a:t>
            </a:r>
            <a:r>
              <a:rPr lang="en-US" b="0" i="0" dirty="0">
                <a:effectLst/>
                <a:latin typeface="Söhne"/>
              </a:rPr>
              <a:t> The number of training examples needed for the algorithm to learn with high probability.</a:t>
            </a:r>
          </a:p>
          <a:p>
            <a:pPr marL="742950" lvl="1" indent="-285750" algn="just">
              <a:buFont typeface="+mj-lt"/>
              <a:buAutoNum type="arabicPeriod"/>
            </a:pPr>
            <a:r>
              <a:rPr lang="en-US" b="1" i="0" dirty="0">
                <a:effectLst/>
                <a:latin typeface="Söhne"/>
              </a:rPr>
              <a:t>Computational Complexity (time):</a:t>
            </a:r>
            <a:r>
              <a:rPr lang="en-US" b="0" i="0" dirty="0">
                <a:effectLst/>
                <a:latin typeface="Söhne"/>
              </a:rPr>
              <a:t> The efficiency of the algorithm in terms of computational resources.</a:t>
            </a:r>
          </a:p>
        </p:txBody>
      </p:sp>
    </p:spTree>
    <p:extLst>
      <p:ext uri="{BB962C8B-B14F-4D97-AF65-F5344CB8AC3E}">
        <p14:creationId xmlns:p14="http://schemas.microsoft.com/office/powerpoint/2010/main" val="3800732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367E8D-DC95-4DBE-B1E9-30744BE5F030}"/>
              </a:ext>
            </a:extLst>
          </p:cNvPr>
          <p:cNvSpPr>
            <a:spLocks noGrp="1"/>
          </p:cNvSpPr>
          <p:nvPr>
            <p:ph idx="1"/>
          </p:nvPr>
        </p:nvSpPr>
        <p:spPr>
          <a:xfrm>
            <a:off x="838200" y="760397"/>
            <a:ext cx="10515600" cy="4351338"/>
          </a:xfrm>
        </p:spPr>
        <p:txBody>
          <a:bodyPr/>
          <a:lstStyle/>
          <a:p>
            <a:pPr marL="0" indent="0" algn="just">
              <a:buNone/>
            </a:pPr>
            <a:r>
              <a:rPr lang="en-US" b="1" i="0" dirty="0">
                <a:effectLst/>
                <a:latin typeface="Söhne"/>
              </a:rPr>
              <a:t>4. Probably Approximately Correct:</a:t>
            </a:r>
            <a:endParaRPr lang="en-US" b="0" i="0" dirty="0">
              <a:effectLst/>
              <a:latin typeface="Söhne"/>
            </a:endParaRPr>
          </a:p>
          <a:p>
            <a:pPr marL="742950" lvl="1" indent="-285750" algn="just">
              <a:buFont typeface="+mj-lt"/>
              <a:buAutoNum type="arabicPeriod"/>
            </a:pPr>
            <a:r>
              <a:rPr lang="en-US" b="1" i="0" dirty="0">
                <a:effectLst/>
                <a:latin typeface="Söhne"/>
              </a:rPr>
              <a:t>Probably:</a:t>
            </a:r>
            <a:r>
              <a:rPr lang="en-US" b="0" i="0" dirty="0">
                <a:effectLst/>
                <a:latin typeface="Söhne"/>
              </a:rPr>
              <a:t> The algorithm should output a hypothesis that is correct with high probability, typically denoted by </a:t>
            </a:r>
            <a:r>
              <a:rPr lang="en-US" b="0" i="0" dirty="0">
                <a:effectLst/>
                <a:latin typeface="KaTeX_Main"/>
              </a:rPr>
              <a:t>1−</a:t>
            </a:r>
            <a:r>
              <a:rPr lang="en-US" b="0" i="1" dirty="0">
                <a:effectLst/>
                <a:latin typeface="KaTeX_Math"/>
              </a:rPr>
              <a:t>δ</a:t>
            </a:r>
            <a:r>
              <a:rPr lang="en-US" b="0" i="0" dirty="0">
                <a:effectLst/>
                <a:latin typeface="Söhne"/>
              </a:rPr>
              <a:t>, where </a:t>
            </a:r>
            <a:r>
              <a:rPr lang="en-US" b="0" i="1" dirty="0">
                <a:effectLst/>
                <a:latin typeface="KaTeX_Math"/>
              </a:rPr>
              <a:t>δ</a:t>
            </a:r>
            <a:r>
              <a:rPr lang="en-US" b="0" i="0" dirty="0">
                <a:effectLst/>
                <a:latin typeface="Söhne"/>
              </a:rPr>
              <a:t> is a small probability (e.g., 0.05).</a:t>
            </a:r>
          </a:p>
          <a:p>
            <a:pPr marL="742950" lvl="1" indent="-285750" algn="just">
              <a:buFont typeface="+mj-lt"/>
              <a:buAutoNum type="arabicPeriod"/>
            </a:pPr>
            <a:r>
              <a:rPr lang="en-US" b="1" i="0" dirty="0">
                <a:effectLst/>
                <a:latin typeface="Söhne"/>
              </a:rPr>
              <a:t>Approximately Correct:</a:t>
            </a:r>
            <a:r>
              <a:rPr lang="en-US" b="0" i="0" dirty="0">
                <a:effectLst/>
                <a:latin typeface="Söhne"/>
              </a:rPr>
              <a:t> The hypothesis generated by the algorithm should be approximately equal to the true concept with high probability, typically denoted by </a:t>
            </a:r>
            <a:r>
              <a:rPr lang="en-US" b="0" i="0" dirty="0">
                <a:effectLst/>
                <a:latin typeface="KaTeX_Main"/>
              </a:rPr>
              <a:t>1−</a:t>
            </a:r>
            <a:r>
              <a:rPr lang="en-US" b="0" i="1" dirty="0">
                <a:effectLst/>
                <a:latin typeface="KaTeX_Math"/>
              </a:rPr>
              <a:t>ε</a:t>
            </a:r>
            <a:r>
              <a:rPr lang="en-US" b="0" i="0" dirty="0">
                <a:effectLst/>
                <a:latin typeface="Söhne"/>
              </a:rPr>
              <a:t>, where </a:t>
            </a:r>
            <a:r>
              <a:rPr lang="en-US" b="0" i="1" dirty="0">
                <a:effectLst/>
                <a:latin typeface="KaTeX_Math"/>
              </a:rPr>
              <a:t>ε</a:t>
            </a:r>
            <a:r>
              <a:rPr lang="en-US" b="0" i="0" dirty="0">
                <a:effectLst/>
                <a:latin typeface="Söhne"/>
              </a:rPr>
              <a:t> is a small error rate.</a:t>
            </a:r>
          </a:p>
          <a:p>
            <a:pPr marL="0" indent="0" algn="just">
              <a:buNone/>
            </a:pPr>
            <a:r>
              <a:rPr lang="en-US" b="1" i="0" dirty="0">
                <a:effectLst/>
                <a:latin typeface="Söhne"/>
              </a:rPr>
              <a:t>5. PAC Learning Algorithm:</a:t>
            </a:r>
            <a:endParaRPr lang="en-US" b="0" i="0" dirty="0">
              <a:effectLst/>
              <a:latin typeface="Söhne"/>
            </a:endParaRPr>
          </a:p>
          <a:p>
            <a:pPr marL="457200" lvl="1" indent="0" algn="just">
              <a:buNone/>
            </a:pPr>
            <a:r>
              <a:rPr lang="en-US" b="0" i="0" dirty="0">
                <a:effectLst/>
                <a:latin typeface="Söhne"/>
              </a:rPr>
              <a:t>The learning algorithm aims to find a hypothesis that is probably approximately correct based on the training data.</a:t>
            </a:r>
          </a:p>
        </p:txBody>
      </p:sp>
    </p:spTree>
    <p:extLst>
      <p:ext uri="{BB962C8B-B14F-4D97-AF65-F5344CB8AC3E}">
        <p14:creationId xmlns:p14="http://schemas.microsoft.com/office/powerpoint/2010/main" val="4010645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3A20DE-9D20-4BAB-932C-77B4BC1E7EA0}"/>
              </a:ext>
            </a:extLst>
          </p:cNvPr>
          <p:cNvSpPr>
            <a:spLocks noGrp="1"/>
          </p:cNvSpPr>
          <p:nvPr>
            <p:ph idx="1"/>
          </p:nvPr>
        </p:nvSpPr>
        <p:spPr>
          <a:xfrm>
            <a:off x="838200" y="505872"/>
            <a:ext cx="10515600" cy="4351338"/>
          </a:xfrm>
        </p:spPr>
        <p:txBody>
          <a:bodyPr>
            <a:noAutofit/>
          </a:bodyPr>
          <a:lstStyle/>
          <a:p>
            <a:pPr marL="0" indent="0" algn="just">
              <a:buNone/>
            </a:pPr>
            <a:r>
              <a:rPr lang="en-US" sz="2400" b="1" i="0" dirty="0">
                <a:solidFill>
                  <a:srgbClr val="FF0000"/>
                </a:solidFill>
                <a:effectLst/>
                <a:latin typeface="Times New Roman" panose="02020603050405020304" pitchFamily="18" charset="0"/>
                <a:cs typeface="Times New Roman" panose="02020603050405020304" pitchFamily="18" charset="0"/>
              </a:rPr>
              <a:t>Example:</a:t>
            </a:r>
            <a:endParaRPr lang="en-US" sz="2400" b="0" i="0" dirty="0">
              <a:solidFill>
                <a:srgbClr val="FF0000"/>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Suppose we want to predict whether a student will pass or fail an exam based on the number of hours they study. The true concept is the relationship between study hours and exam outcome.</a:t>
            </a: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The hypothesis class includes linear models, quadratic models, etc., representing different possible relationships.</a:t>
            </a: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The training data consists of examples of students with their study hours and whether they passed or failed.</a:t>
            </a:r>
          </a:p>
          <a:p>
            <a:pPr marL="742950" lvl="1" indent="-285750" algn="just">
              <a:buFont typeface="+mj-lt"/>
              <a:buAutoNum type="arabicPeriod"/>
            </a:pPr>
            <a:r>
              <a:rPr lang="en-US" b="0" i="0" dirty="0">
                <a:effectLst/>
                <a:latin typeface="Times New Roman" panose="02020603050405020304" pitchFamily="18" charset="0"/>
                <a:cs typeface="Times New Roman" panose="02020603050405020304" pitchFamily="18" charset="0"/>
              </a:rPr>
              <a:t>The PAC learning algorithm analyzes this data to find a hypothesis (e.g., a linear model) that predicts exam outcomes with high probability.</a:t>
            </a:r>
          </a:p>
          <a:p>
            <a:pPr algn="just"/>
            <a:r>
              <a:rPr lang="en-US" sz="2400" b="0" i="0" dirty="0">
                <a:effectLst/>
                <a:latin typeface="Times New Roman" panose="02020603050405020304" pitchFamily="18" charset="0"/>
                <a:cs typeface="Times New Roman" panose="02020603050405020304" pitchFamily="18" charset="0"/>
              </a:rPr>
              <a:t>Overall, PAC learning provides a theoretical framework for understanding the trade-off between the amount of training data required, the computational resources needed, and the probability of the learning algorithm producing an approximately correct hypothesis. The goal is to design algorithms that are efficient and provide high-confidence predictions.</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5527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38105-3193-4243-A871-88DF474D11DB}"/>
              </a:ext>
            </a:extLst>
          </p:cNvPr>
          <p:cNvSpPr>
            <a:spLocks noGrp="1"/>
          </p:cNvSpPr>
          <p:nvPr>
            <p:ph type="title"/>
          </p:nvPr>
        </p:nvSpPr>
        <p:spPr>
          <a:xfrm>
            <a:off x="838200" y="365125"/>
            <a:ext cx="10515600" cy="879213"/>
          </a:xfrm>
        </p:spPr>
        <p:txBody>
          <a:bodyPr>
            <a:normAutofit/>
          </a:bodyPr>
          <a:lstStyle/>
          <a:p>
            <a:pPr algn="ctr"/>
            <a:r>
              <a:rPr lang="en-IN" sz="2800" b="1" i="0" u="none" strike="noStrike" baseline="0" dirty="0">
                <a:solidFill>
                  <a:srgbClr val="FF0000"/>
                </a:solidFill>
                <a:latin typeface="Times New Roman" panose="02020603050405020304" pitchFamily="18" charset="0"/>
                <a:cs typeface="Times New Roman" panose="02020603050405020304" pitchFamily="18" charset="0"/>
              </a:rPr>
              <a:t>Empirical Risk Minimization</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98004C-F271-4EBE-877D-DBA52DFDC2E5}"/>
              </a:ext>
            </a:extLst>
          </p:cNvPr>
          <p:cNvSpPr>
            <a:spLocks noGrp="1"/>
          </p:cNvSpPr>
          <p:nvPr>
            <p:ph idx="1"/>
          </p:nvPr>
        </p:nvSpPr>
        <p:spPr>
          <a:xfrm>
            <a:off x="913615" y="1244338"/>
            <a:ext cx="10515600" cy="4351338"/>
          </a:xfrm>
        </p:spPr>
        <p:txBody>
          <a:bodyPr>
            <a:normAutofit fontScale="92500" lnSpcReduction="20000"/>
          </a:bodyPr>
          <a:lstStyle/>
          <a:p>
            <a:pPr algn="just" fontAlgn="base"/>
            <a:r>
              <a:rPr lang="en-US" b="0" i="0" dirty="0">
                <a:solidFill>
                  <a:srgbClr val="3C484E"/>
                </a:solidFill>
                <a:effectLst/>
                <a:latin typeface="Times New Roman" panose="02020603050405020304" pitchFamily="18" charset="0"/>
                <a:cs typeface="Times New Roman" panose="02020603050405020304" pitchFamily="18" charset="0"/>
              </a:rPr>
              <a:t>Before we get into empirical risk minimization, let us first get an understanding of what is risk.</a:t>
            </a:r>
          </a:p>
          <a:p>
            <a:pPr algn="just" fontAlgn="base"/>
            <a:r>
              <a:rPr lang="en-US" b="0" i="0" dirty="0">
                <a:solidFill>
                  <a:srgbClr val="3C484E"/>
                </a:solidFill>
                <a:effectLst/>
                <a:latin typeface="Times New Roman" panose="02020603050405020304" pitchFamily="18" charset="0"/>
                <a:cs typeface="Times New Roman" panose="02020603050405020304" pitchFamily="18" charset="0"/>
              </a:rPr>
              <a:t>In supervised learning, we use the dataset that is representative of all the classes for a given problem, to solve the problem. </a:t>
            </a:r>
          </a:p>
          <a:p>
            <a:pPr algn="just" fontAlgn="base"/>
            <a:r>
              <a:rPr lang="en-US" b="0" i="0" dirty="0">
                <a:solidFill>
                  <a:srgbClr val="3C484E"/>
                </a:solidFill>
                <a:effectLst/>
                <a:latin typeface="Times New Roman" panose="02020603050405020304" pitchFamily="18" charset="0"/>
                <a:cs typeface="Times New Roman" panose="02020603050405020304" pitchFamily="18" charset="0"/>
              </a:rPr>
              <a:t>Let us consider an example of supervised learning problem - cancer diagnosis. Each input has a label 0 (cancer not diagnosed) or 1 (cancer diagnosed).</a:t>
            </a:r>
          </a:p>
          <a:p>
            <a:pPr algn="just" fontAlgn="base"/>
            <a:r>
              <a:rPr lang="en-US" b="0" i="0" dirty="0">
                <a:solidFill>
                  <a:srgbClr val="3C484E"/>
                </a:solidFill>
                <a:effectLst/>
                <a:latin typeface="Times New Roman" panose="02020603050405020304" pitchFamily="18" charset="0"/>
                <a:cs typeface="Times New Roman" panose="02020603050405020304" pitchFamily="18" charset="0"/>
              </a:rPr>
              <a:t> Since we cannot have a data of all the people in the world, we sample out data of some people to be fed into our model. </a:t>
            </a:r>
          </a:p>
          <a:p>
            <a:pPr algn="just" fontAlgn="base"/>
            <a:r>
              <a:rPr lang="en-US" b="0" i="0" dirty="0">
                <a:solidFill>
                  <a:srgbClr val="3C484E"/>
                </a:solidFill>
                <a:effectLst/>
                <a:latin typeface="Times New Roman" panose="02020603050405020304" pitchFamily="18" charset="0"/>
                <a:cs typeface="Times New Roman" panose="02020603050405020304" pitchFamily="18" charset="0"/>
              </a:rPr>
              <a:t>We use a loss function to find the difference between the actual diagnosis and the predicted diagnosis. </a:t>
            </a:r>
          </a:p>
          <a:p>
            <a:pPr algn="just" fontAlgn="base"/>
            <a:r>
              <a:rPr lang="en-US" b="0" i="0" dirty="0">
                <a:solidFill>
                  <a:srgbClr val="3C484E"/>
                </a:solidFill>
                <a:effectLst/>
                <a:latin typeface="Times New Roman" panose="02020603050405020304" pitchFamily="18" charset="0"/>
                <a:cs typeface="Times New Roman" panose="02020603050405020304" pitchFamily="18" charset="0"/>
              </a:rPr>
              <a:t>This is essentially a measurement of error. In machine learning, 'risk' is synonymous to 'error'.</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4391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C5643C-42A5-4018-BF98-D22550AB857C}"/>
              </a:ext>
            </a:extLst>
          </p:cNvPr>
          <p:cNvSpPr/>
          <p:nvPr/>
        </p:nvSpPr>
        <p:spPr>
          <a:xfrm>
            <a:off x="4399573" y="2882494"/>
            <a:ext cx="339285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3612774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30CBC-7211-4BF3-B4C6-6CFB3562D6D8}"/>
              </a:ext>
            </a:extLst>
          </p:cNvPr>
          <p:cNvSpPr>
            <a:spLocks noGrp="1"/>
          </p:cNvSpPr>
          <p:nvPr>
            <p:ph type="title"/>
          </p:nvPr>
        </p:nvSpPr>
        <p:spPr>
          <a:xfrm>
            <a:off x="838200" y="299137"/>
            <a:ext cx="10515600" cy="832079"/>
          </a:xfrm>
        </p:spPr>
        <p:txBody>
          <a:bodyPr/>
          <a:lstStyle/>
          <a:p>
            <a:pPr algn="ctr"/>
            <a:r>
              <a:rPr lang="en-US" b="1" i="0" dirty="0">
                <a:solidFill>
                  <a:srgbClr val="FF0000"/>
                </a:solidFill>
                <a:effectLst/>
                <a:latin typeface="Söhne"/>
              </a:rPr>
              <a:t>True risk:</a:t>
            </a:r>
            <a:endParaRPr lang="en-IN" dirty="0">
              <a:solidFill>
                <a:srgbClr val="FF0000"/>
              </a:solidFill>
            </a:endParaRPr>
          </a:p>
        </p:txBody>
      </p:sp>
      <p:sp>
        <p:nvSpPr>
          <p:cNvPr id="3" name="Content Placeholder 2">
            <a:extLst>
              <a:ext uri="{FF2B5EF4-FFF2-40B4-BE49-F238E27FC236}">
                <a16:creationId xmlns:a16="http://schemas.microsoft.com/office/drawing/2014/main" id="{EA146051-7779-487B-B013-F22C5061F9B4}"/>
              </a:ext>
            </a:extLst>
          </p:cNvPr>
          <p:cNvSpPr>
            <a:spLocks noGrp="1"/>
          </p:cNvSpPr>
          <p:nvPr>
            <p:ph idx="1"/>
          </p:nvPr>
        </p:nvSpPr>
        <p:spPr>
          <a:xfrm>
            <a:off x="929326" y="945468"/>
            <a:ext cx="10515600" cy="4351338"/>
          </a:xfrm>
        </p:spPr>
        <p:txBody>
          <a:bodyPr>
            <a:normAutofit/>
          </a:bodyPr>
          <a:lstStyle/>
          <a:p>
            <a:pPr algn="just"/>
            <a:r>
              <a:rPr lang="en-US" b="1" i="0" dirty="0">
                <a:effectLst/>
                <a:latin typeface="Söhne"/>
              </a:rPr>
              <a:t>True risk</a:t>
            </a:r>
            <a:r>
              <a:rPr lang="en-US" b="0" i="0" dirty="0">
                <a:effectLst/>
                <a:latin typeface="Söhne"/>
              </a:rPr>
              <a:t> (also known as population risk or expected risk) refers to the expected performance of a machine learning model on an entire population of data. </a:t>
            </a:r>
          </a:p>
          <a:p>
            <a:pPr algn="just"/>
            <a:r>
              <a:rPr lang="en-US" b="0" i="0" dirty="0">
                <a:effectLst/>
                <a:latin typeface="Söhne"/>
              </a:rPr>
              <a:t>It represents the average loss over all possible data points that the model might encounter. However, in practice, it is often impractical or impossible to evaluate the true risk because we may not have access to the entire population of data.</a:t>
            </a:r>
          </a:p>
          <a:p>
            <a:pPr algn="just"/>
            <a:endParaRPr lang="en-IN" dirty="0"/>
          </a:p>
        </p:txBody>
      </p:sp>
      <p:pic>
        <p:nvPicPr>
          <p:cNvPr id="7" name="Picture 6">
            <a:extLst>
              <a:ext uri="{FF2B5EF4-FFF2-40B4-BE49-F238E27FC236}">
                <a16:creationId xmlns:a16="http://schemas.microsoft.com/office/drawing/2014/main" id="{4808D37B-D289-4879-9523-1F9518F4B7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5163" y="3856869"/>
            <a:ext cx="7802064" cy="2372056"/>
          </a:xfrm>
          <a:prstGeom prst="rect">
            <a:avLst/>
          </a:prstGeom>
        </p:spPr>
      </p:pic>
      <p:sp>
        <p:nvSpPr>
          <p:cNvPr id="9" name="TextBox 8">
            <a:extLst>
              <a:ext uri="{FF2B5EF4-FFF2-40B4-BE49-F238E27FC236}">
                <a16:creationId xmlns:a16="http://schemas.microsoft.com/office/drawing/2014/main" id="{3720BF96-CC3D-444B-A993-153BC906AAB5}"/>
              </a:ext>
            </a:extLst>
          </p:cNvPr>
          <p:cNvSpPr txBox="1"/>
          <p:nvPr/>
        </p:nvSpPr>
        <p:spPr>
          <a:xfrm>
            <a:off x="75414" y="6210408"/>
            <a:ext cx="12116586" cy="400110"/>
          </a:xfrm>
          <a:prstGeom prst="rect">
            <a:avLst/>
          </a:prstGeom>
          <a:noFill/>
        </p:spPr>
        <p:txBody>
          <a:bodyPr wrap="square">
            <a:spAutoFit/>
          </a:bodyPr>
          <a:lstStyle/>
          <a:p>
            <a:pPr algn="ctr"/>
            <a:r>
              <a:rPr lang="en-US" sz="2000" b="0" i="0" dirty="0">
                <a:effectLst/>
                <a:latin typeface="Times New Roman" panose="02020603050405020304" pitchFamily="18" charset="0"/>
                <a:cs typeface="Times New Roman" panose="02020603050405020304" pitchFamily="18" charset="0"/>
              </a:rPr>
              <a:t>E(</a:t>
            </a:r>
            <a:r>
              <a:rPr lang="en-US" sz="2000" b="0" i="1" dirty="0">
                <a:effectLst/>
                <a:latin typeface="Times New Roman" panose="02020603050405020304" pitchFamily="18" charset="0"/>
                <a:cs typeface="Times New Roman" panose="02020603050405020304" pitchFamily="18" charset="0"/>
              </a:rPr>
              <a:t>X</a:t>
            </a:r>
            <a:r>
              <a:rPr lang="en-US" sz="2000" b="0" i="0" dirty="0">
                <a:effectLst/>
                <a:latin typeface="Times New Roman" panose="02020603050405020304" pitchFamily="18" charset="0"/>
                <a:cs typeface="Times New Roman" panose="02020603050405020304" pitchFamily="18" charset="0"/>
              </a:rPr>
              <a:t>,</a:t>
            </a:r>
            <a:r>
              <a:rPr lang="en-US" sz="2000" b="0" i="1" dirty="0">
                <a:effectLst/>
                <a:latin typeface="Times New Roman" panose="02020603050405020304" pitchFamily="18" charset="0"/>
                <a:cs typeface="Times New Roman" panose="02020603050405020304" pitchFamily="18" charset="0"/>
              </a:rPr>
              <a:t>Y</a:t>
            </a:r>
            <a:r>
              <a:rPr lang="en-US" sz="2000" b="0" i="0" dirty="0">
                <a:effectLst/>
                <a:latin typeface="Times New Roman" panose="02020603050405020304" pitchFamily="18" charset="0"/>
                <a:cs typeface="Times New Roman" panose="02020603050405020304" pitchFamily="18" charset="0"/>
              </a:rPr>
              <a:t>)∼</a:t>
            </a:r>
            <a:r>
              <a:rPr lang="en-US" sz="2000" b="0" i="1" dirty="0">
                <a:effectLst/>
                <a:latin typeface="Times New Roman" panose="02020603050405020304" pitchFamily="18" charset="0"/>
                <a:cs typeface="Times New Roman" panose="02020603050405020304" pitchFamily="18" charset="0"/>
              </a:rPr>
              <a:t>P</a:t>
            </a:r>
            <a:r>
              <a:rPr lang="en-US" sz="2000" b="0" i="0" dirty="0">
                <a:effectLst/>
                <a:latin typeface="Times New Roman" panose="02020603050405020304" pitchFamily="18" charset="0"/>
                <a:cs typeface="Times New Roman" panose="02020603050405020304" pitchFamily="18" charset="0"/>
              </a:rPr>
              <a:t>​: Denotes the expected value, or average, over all possible samples</a:t>
            </a: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a:t>
            </a:r>
            <a:r>
              <a:rPr lang="en-US" sz="2000" b="0" i="1" dirty="0">
                <a:effectLst/>
                <a:latin typeface="Times New Roman" panose="02020603050405020304" pitchFamily="18" charset="0"/>
                <a:cs typeface="Times New Roman" panose="02020603050405020304" pitchFamily="18" charset="0"/>
              </a:rPr>
              <a:t>X</a:t>
            </a:r>
            <a:r>
              <a:rPr lang="en-US" sz="2000" b="0" i="0" dirty="0">
                <a:effectLst/>
                <a:latin typeface="Times New Roman" panose="02020603050405020304" pitchFamily="18" charset="0"/>
                <a:cs typeface="Times New Roman" panose="02020603050405020304" pitchFamily="18" charset="0"/>
              </a:rPr>
              <a:t>,</a:t>
            </a:r>
            <a:r>
              <a:rPr lang="en-US" sz="2000" b="0" i="1" dirty="0">
                <a:effectLst/>
                <a:latin typeface="Times New Roman" panose="02020603050405020304" pitchFamily="18" charset="0"/>
                <a:cs typeface="Times New Roman" panose="02020603050405020304" pitchFamily="18" charset="0"/>
              </a:rPr>
              <a:t>Y</a:t>
            </a:r>
            <a:r>
              <a:rPr lang="en-US" sz="2000" b="0" i="0" dirty="0">
                <a:effectLst/>
                <a:latin typeface="Times New Roman" panose="02020603050405020304" pitchFamily="18" charset="0"/>
                <a:cs typeface="Times New Roman" panose="02020603050405020304" pitchFamily="18" charset="0"/>
              </a:rPr>
              <a:t>) from the distribution </a:t>
            </a:r>
            <a:r>
              <a:rPr lang="en-US" sz="2000" b="0" i="1" dirty="0">
                <a:effectLst/>
                <a:latin typeface="Times New Roman" panose="02020603050405020304" pitchFamily="18" charset="0"/>
                <a:cs typeface="Times New Roman" panose="02020603050405020304" pitchFamily="18" charset="0"/>
              </a:rPr>
              <a:t>P</a:t>
            </a:r>
            <a:r>
              <a:rPr lang="en-US" sz="2000" b="0" i="0" dirty="0">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7110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0CBE8-14A8-4C19-BCBA-98EB00EF479D}"/>
              </a:ext>
            </a:extLst>
          </p:cNvPr>
          <p:cNvSpPr>
            <a:spLocks noGrp="1"/>
          </p:cNvSpPr>
          <p:nvPr>
            <p:ph type="title"/>
          </p:nvPr>
        </p:nvSpPr>
        <p:spPr>
          <a:xfrm>
            <a:off x="838200" y="122989"/>
            <a:ext cx="10515600" cy="838545"/>
          </a:xfrm>
        </p:spPr>
        <p:txBody>
          <a:bodyPr/>
          <a:lstStyle/>
          <a:p>
            <a:pPr algn="ctr"/>
            <a:r>
              <a:rPr lang="en-US" b="1" i="0" dirty="0">
                <a:solidFill>
                  <a:srgbClr val="FF0000"/>
                </a:solidFill>
                <a:effectLst/>
                <a:latin typeface="Söhne"/>
              </a:rPr>
              <a:t>Empirical risk:</a:t>
            </a:r>
            <a:endParaRPr lang="en-IN" dirty="0">
              <a:solidFill>
                <a:srgbClr val="FF0000"/>
              </a:solidFill>
            </a:endParaRPr>
          </a:p>
        </p:txBody>
      </p:sp>
      <p:sp>
        <p:nvSpPr>
          <p:cNvPr id="3" name="Content Placeholder 2">
            <a:extLst>
              <a:ext uri="{FF2B5EF4-FFF2-40B4-BE49-F238E27FC236}">
                <a16:creationId xmlns:a16="http://schemas.microsoft.com/office/drawing/2014/main" id="{D949CC6B-AE83-4716-8BA2-E30982E05C52}"/>
              </a:ext>
            </a:extLst>
          </p:cNvPr>
          <p:cNvSpPr>
            <a:spLocks noGrp="1"/>
          </p:cNvSpPr>
          <p:nvPr>
            <p:ph idx="1"/>
          </p:nvPr>
        </p:nvSpPr>
        <p:spPr>
          <a:xfrm>
            <a:off x="941895" y="961534"/>
            <a:ext cx="10515600" cy="4351338"/>
          </a:xfrm>
        </p:spPr>
        <p:txBody>
          <a:bodyPr>
            <a:normAutofit/>
          </a:bodyPr>
          <a:lstStyle/>
          <a:p>
            <a:pPr algn="l"/>
            <a:r>
              <a:rPr lang="en-US" b="1" i="0" dirty="0">
                <a:effectLst/>
                <a:latin typeface="Söhne"/>
              </a:rPr>
              <a:t>Empirical risk</a:t>
            </a:r>
            <a:r>
              <a:rPr lang="en-US" b="0" i="0" dirty="0">
                <a:effectLst/>
                <a:latin typeface="Söhne"/>
              </a:rPr>
              <a:t> is the average loss of a model over a specific dataset, often referred to as the training dataset.</a:t>
            </a:r>
          </a:p>
          <a:p>
            <a:pPr algn="l"/>
            <a:r>
              <a:rPr lang="en-US" b="0" i="0" dirty="0">
                <a:effectLst/>
                <a:latin typeface="Söhne"/>
              </a:rPr>
              <a:t> It is a sample-based approximation of the true risk and is calculated using the observed data. The empirical risk helps us estimate how well a model performs on the training data.</a:t>
            </a:r>
          </a:p>
          <a:p>
            <a:endParaRPr lang="en-IN" dirty="0"/>
          </a:p>
        </p:txBody>
      </p:sp>
      <p:pic>
        <p:nvPicPr>
          <p:cNvPr id="5" name="Picture 4">
            <a:extLst>
              <a:ext uri="{FF2B5EF4-FFF2-40B4-BE49-F238E27FC236}">
                <a16:creationId xmlns:a16="http://schemas.microsoft.com/office/drawing/2014/main" id="{4E8914A2-C008-451C-948C-D02997290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757" y="3300053"/>
            <a:ext cx="8678486" cy="3029373"/>
          </a:xfrm>
          <a:prstGeom prst="rect">
            <a:avLst/>
          </a:prstGeom>
        </p:spPr>
      </p:pic>
    </p:spTree>
    <p:extLst>
      <p:ext uri="{BB962C8B-B14F-4D97-AF65-F5344CB8AC3E}">
        <p14:creationId xmlns:p14="http://schemas.microsoft.com/office/powerpoint/2010/main" val="1857357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A9C62-5F99-4F52-89DF-B41B52846311}"/>
              </a:ext>
            </a:extLst>
          </p:cNvPr>
          <p:cNvSpPr>
            <a:spLocks noGrp="1"/>
          </p:cNvSpPr>
          <p:nvPr>
            <p:ph type="title"/>
          </p:nvPr>
        </p:nvSpPr>
        <p:spPr>
          <a:xfrm>
            <a:off x="753359" y="2139885"/>
            <a:ext cx="10515600" cy="1756675"/>
          </a:xfrm>
        </p:spPr>
        <p:txBody>
          <a:bodyPr>
            <a:noAutofit/>
          </a:bodyPr>
          <a:lstStyle/>
          <a:p>
            <a:pPr algn="just"/>
            <a:r>
              <a:rPr lang="en-US" sz="3200" b="0" i="0" dirty="0">
                <a:solidFill>
                  <a:srgbClr val="FF0000"/>
                </a:solidFill>
                <a:effectLst/>
                <a:latin typeface="Söhne"/>
              </a:rPr>
              <a:t>Empirical Risk Minimization </a:t>
            </a:r>
            <a:r>
              <a:rPr lang="en-US" sz="3200" b="0" i="0" dirty="0">
                <a:effectLst/>
                <a:latin typeface="Söhne"/>
              </a:rPr>
              <a:t>is an approach in machine learning where the goal is to find a model that minimizes the empirical risk, which is the average loss over the training dataset. The empirical risk is a measure of how well a model fits the observed training data. The basic idea is that by minimizing the empirical risk, the model will hopefully generalize well to unseen data from the same distribution.</a:t>
            </a:r>
            <a:endParaRPr lang="en-IN" sz="3200" dirty="0"/>
          </a:p>
        </p:txBody>
      </p:sp>
    </p:spTree>
    <p:extLst>
      <p:ext uri="{BB962C8B-B14F-4D97-AF65-F5344CB8AC3E}">
        <p14:creationId xmlns:p14="http://schemas.microsoft.com/office/powerpoint/2010/main" val="3820630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7EC3C8-07A3-4151-B304-E9DC84C5471E}"/>
              </a:ext>
            </a:extLst>
          </p:cNvPr>
          <p:cNvSpPr txBox="1"/>
          <p:nvPr/>
        </p:nvSpPr>
        <p:spPr>
          <a:xfrm>
            <a:off x="744718" y="471340"/>
            <a:ext cx="10916239" cy="5262979"/>
          </a:xfrm>
          <a:prstGeom prst="rect">
            <a:avLst/>
          </a:prstGeom>
          <a:noFill/>
        </p:spPr>
        <p:txBody>
          <a:bodyPr wrap="square">
            <a:spAutoFit/>
          </a:bodyPr>
          <a:lstStyle/>
          <a:p>
            <a:pPr algn="ctr" fontAlgn="base"/>
            <a:r>
              <a:rPr lang="en-US" sz="2400" b="1" i="0" dirty="0">
                <a:solidFill>
                  <a:srgbClr val="FF0000"/>
                </a:solidFill>
                <a:effectLst/>
                <a:latin typeface="Times New Roman" panose="02020603050405020304" pitchFamily="18" charset="0"/>
                <a:cs typeface="Times New Roman" panose="02020603050405020304" pitchFamily="18" charset="0"/>
              </a:rPr>
              <a:t>Empirical Risk Minimization</a:t>
            </a:r>
          </a:p>
          <a:p>
            <a:pPr marL="342900" indent="-342900" algn="just" fontAlgn="base">
              <a:buFont typeface="Arial" panose="020B0604020202020204" pitchFamily="34" charset="0"/>
              <a:buChar char="•"/>
            </a:pPr>
            <a:r>
              <a:rPr lang="en-US" sz="2400" b="0" i="0" dirty="0">
                <a:solidFill>
                  <a:srgbClr val="3C484E"/>
                </a:solidFill>
                <a:effectLst/>
                <a:latin typeface="Times New Roman" panose="02020603050405020304" pitchFamily="18" charset="0"/>
                <a:cs typeface="Times New Roman" panose="02020603050405020304" pitchFamily="18" charset="0"/>
              </a:rPr>
              <a:t>While building our machine learning model, we choose a function that reduces the differences between the actual and the predicted output i.e. empirical risk. </a:t>
            </a:r>
          </a:p>
          <a:p>
            <a:pPr marL="342900" indent="-342900" algn="just" fontAlgn="base">
              <a:buFont typeface="Arial" panose="020B0604020202020204" pitchFamily="34" charset="0"/>
              <a:buChar char="•"/>
            </a:pPr>
            <a:r>
              <a:rPr lang="en-US" sz="2400" b="0" i="0" dirty="0">
                <a:solidFill>
                  <a:srgbClr val="3C484E"/>
                </a:solidFill>
                <a:effectLst/>
                <a:latin typeface="Times New Roman" panose="02020603050405020304" pitchFamily="18" charset="0"/>
                <a:cs typeface="Times New Roman" panose="02020603050405020304" pitchFamily="18" charset="0"/>
              </a:rPr>
              <a:t>We aim to reduce/minimize the empirical risk as an attempt to minimize the true risk by hoping that the empirical risk is almost the same as the true risk.</a:t>
            </a:r>
          </a:p>
          <a:p>
            <a:pPr algn="ctr" fontAlgn="base"/>
            <a:r>
              <a:rPr lang="en-US" sz="2400" b="0" i="0" dirty="0">
                <a:solidFill>
                  <a:srgbClr val="FF0000"/>
                </a:solidFill>
                <a:effectLst/>
                <a:latin typeface="Times New Roman" panose="02020603050405020304" pitchFamily="18" charset="0"/>
                <a:cs typeface="Times New Roman" panose="02020603050405020304" pitchFamily="18" charset="0"/>
              </a:rPr>
              <a:t>Empirical risk minimization depends on four factors:</a:t>
            </a:r>
          </a:p>
          <a:p>
            <a:pPr algn="just" fontAlgn="base">
              <a:buFont typeface="Arial" panose="020B0604020202020204" pitchFamily="34" charset="0"/>
              <a:buChar char="•"/>
            </a:pPr>
            <a:r>
              <a:rPr lang="en-US" sz="2400" b="0" i="0" dirty="0">
                <a:solidFill>
                  <a:srgbClr val="3C484E"/>
                </a:solidFill>
                <a:effectLst/>
                <a:latin typeface="Times New Roman" panose="02020603050405020304" pitchFamily="18" charset="0"/>
                <a:cs typeface="Times New Roman" panose="02020603050405020304" pitchFamily="18" charset="0"/>
              </a:rPr>
              <a:t>The size of the dataset - the more data we get, the more the empirical risk approaches the true risk.</a:t>
            </a:r>
          </a:p>
          <a:p>
            <a:pPr algn="just" fontAlgn="base">
              <a:buFont typeface="Arial" panose="020B0604020202020204" pitchFamily="34" charset="0"/>
              <a:buChar char="•"/>
            </a:pPr>
            <a:r>
              <a:rPr lang="en-US" sz="2400" b="0" i="0" dirty="0">
                <a:solidFill>
                  <a:srgbClr val="3C484E"/>
                </a:solidFill>
                <a:effectLst/>
                <a:latin typeface="Times New Roman" panose="02020603050405020304" pitchFamily="18" charset="0"/>
                <a:cs typeface="Times New Roman" panose="02020603050405020304" pitchFamily="18" charset="0"/>
              </a:rPr>
              <a:t>The complexity of the true distribution - if the underlying distribution is too complex, we might need more data to get a good approximation of it.</a:t>
            </a:r>
          </a:p>
          <a:p>
            <a:pPr algn="just" fontAlgn="base">
              <a:buFont typeface="Arial" panose="020B0604020202020204" pitchFamily="34" charset="0"/>
              <a:buChar char="•"/>
            </a:pPr>
            <a:r>
              <a:rPr lang="en-US" sz="2400" b="0" i="0" dirty="0">
                <a:solidFill>
                  <a:srgbClr val="3C484E"/>
                </a:solidFill>
                <a:effectLst/>
                <a:latin typeface="Times New Roman" panose="02020603050405020304" pitchFamily="18" charset="0"/>
                <a:cs typeface="Times New Roman" panose="02020603050405020304" pitchFamily="18" charset="0"/>
              </a:rPr>
              <a:t>The class of functions we consider - the approximation error will be very high if the size of the function is too large.</a:t>
            </a:r>
          </a:p>
          <a:p>
            <a:pPr algn="just" fontAlgn="base">
              <a:buFont typeface="Arial" panose="020B0604020202020204" pitchFamily="34" charset="0"/>
              <a:buChar char="•"/>
            </a:pPr>
            <a:r>
              <a:rPr lang="en-US" sz="2400" b="0" i="0" dirty="0">
                <a:solidFill>
                  <a:srgbClr val="3C484E"/>
                </a:solidFill>
                <a:effectLst/>
                <a:latin typeface="Times New Roman" panose="02020603050405020304" pitchFamily="18" charset="0"/>
                <a:cs typeface="Times New Roman" panose="02020603050405020304" pitchFamily="18" charset="0"/>
              </a:rPr>
              <a:t>The loss function - It can cause trouble if the loss function gives very high loss in certain conditions.</a:t>
            </a:r>
          </a:p>
        </p:txBody>
      </p:sp>
    </p:spTree>
    <p:extLst>
      <p:ext uri="{BB962C8B-B14F-4D97-AF65-F5344CB8AC3E}">
        <p14:creationId xmlns:p14="http://schemas.microsoft.com/office/powerpoint/2010/main" val="2197812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95A42-7C83-42D8-AFAA-C683AEBA8CB2}"/>
              </a:ext>
            </a:extLst>
          </p:cNvPr>
          <p:cNvSpPr>
            <a:spLocks noGrp="1"/>
          </p:cNvSpPr>
          <p:nvPr>
            <p:ph type="title"/>
          </p:nvPr>
        </p:nvSpPr>
        <p:spPr>
          <a:xfrm>
            <a:off x="838200" y="365125"/>
            <a:ext cx="10515600" cy="945201"/>
          </a:xfrm>
        </p:spPr>
        <p:txBody>
          <a:bodyPr/>
          <a:lstStyle/>
          <a:p>
            <a:pPr algn="ctr"/>
            <a:r>
              <a:rPr lang="en-IN" b="1" i="0" dirty="0">
                <a:solidFill>
                  <a:srgbClr val="FF0000"/>
                </a:solidFill>
                <a:effectLst/>
                <a:latin typeface="Söhne"/>
              </a:rPr>
              <a:t>Example: ERM in Linear Regression</a:t>
            </a:r>
            <a:endParaRPr lang="en-IN" dirty="0">
              <a:solidFill>
                <a:srgbClr val="FF0000"/>
              </a:solidFill>
            </a:endParaRPr>
          </a:p>
        </p:txBody>
      </p:sp>
      <p:sp>
        <p:nvSpPr>
          <p:cNvPr id="3" name="Content Placeholder 2">
            <a:extLst>
              <a:ext uri="{FF2B5EF4-FFF2-40B4-BE49-F238E27FC236}">
                <a16:creationId xmlns:a16="http://schemas.microsoft.com/office/drawing/2014/main" id="{96BEE5A7-1A2D-435A-A4CC-57B5235F22DC}"/>
              </a:ext>
            </a:extLst>
          </p:cNvPr>
          <p:cNvSpPr>
            <a:spLocks noGrp="1"/>
          </p:cNvSpPr>
          <p:nvPr>
            <p:ph idx="1"/>
          </p:nvPr>
        </p:nvSpPr>
        <p:spPr>
          <a:xfrm>
            <a:off x="838200" y="1420272"/>
            <a:ext cx="10515600" cy="4351338"/>
          </a:xfrm>
        </p:spPr>
        <p:txBody>
          <a:bodyPr>
            <a:normAutofit/>
          </a:bodyPr>
          <a:lstStyle/>
          <a:p>
            <a:pPr algn="just"/>
            <a:r>
              <a:rPr lang="en-IN" b="0" i="0" dirty="0">
                <a:effectLst/>
                <a:latin typeface="Söhne"/>
              </a:rPr>
              <a:t>Let's consider a basic example of linear regression, where the goal is to predict a target variable </a:t>
            </a:r>
            <a:r>
              <a:rPr lang="en-IN" b="0" i="1" dirty="0">
                <a:effectLst/>
                <a:latin typeface="KaTeX_Math"/>
              </a:rPr>
              <a:t>y</a:t>
            </a:r>
            <a:r>
              <a:rPr lang="en-IN" b="0" i="0" dirty="0">
                <a:effectLst/>
                <a:latin typeface="Söhne"/>
              </a:rPr>
              <a:t> based on one feature </a:t>
            </a:r>
            <a:r>
              <a:rPr lang="en-IN" b="0" i="1" dirty="0">
                <a:effectLst/>
                <a:latin typeface="KaTeX_Math"/>
              </a:rPr>
              <a:t>x</a:t>
            </a:r>
            <a:r>
              <a:rPr lang="en-IN" b="0" i="0" dirty="0">
                <a:effectLst/>
                <a:latin typeface="Söhne"/>
              </a:rPr>
              <a:t>. The model assumes a linear relationship between </a:t>
            </a:r>
            <a:r>
              <a:rPr lang="en-IN" b="0" i="1" dirty="0">
                <a:effectLst/>
                <a:latin typeface="KaTeX_Math"/>
              </a:rPr>
              <a:t>x</a:t>
            </a:r>
            <a:r>
              <a:rPr lang="en-IN" b="0" i="0" dirty="0">
                <a:effectLst/>
                <a:latin typeface="Söhne"/>
              </a:rPr>
              <a:t> and </a:t>
            </a:r>
            <a:r>
              <a:rPr lang="en-IN" b="0" i="1" dirty="0">
                <a:effectLst/>
                <a:latin typeface="KaTeX_Math"/>
              </a:rPr>
              <a:t>y</a:t>
            </a:r>
            <a:r>
              <a:rPr lang="en-IN" b="0" i="0" dirty="0">
                <a:effectLst/>
                <a:latin typeface="Söhne"/>
              </a:rPr>
              <a:t> represented by the equation </a:t>
            </a:r>
            <a:r>
              <a:rPr lang="en-IN" b="0" i="1" dirty="0">
                <a:effectLst/>
                <a:latin typeface="KaTeX_Math"/>
              </a:rPr>
              <a:t>y</a:t>
            </a:r>
            <a:r>
              <a:rPr lang="en-IN" b="0" i="0" dirty="0">
                <a:effectLst/>
                <a:latin typeface="KaTeX_Main"/>
              </a:rPr>
              <a:t>=</a:t>
            </a:r>
            <a:r>
              <a:rPr lang="en-IN" b="0" i="1" dirty="0" err="1">
                <a:effectLst/>
                <a:latin typeface="KaTeX_Math"/>
              </a:rPr>
              <a:t>mx</a:t>
            </a:r>
            <a:r>
              <a:rPr lang="en-IN" b="0" i="0" dirty="0" err="1">
                <a:effectLst/>
                <a:latin typeface="KaTeX_Main"/>
              </a:rPr>
              <a:t>+</a:t>
            </a:r>
            <a:r>
              <a:rPr lang="en-IN" b="0" i="1" dirty="0" err="1">
                <a:effectLst/>
                <a:latin typeface="KaTeX_Math"/>
              </a:rPr>
              <a:t>b</a:t>
            </a:r>
            <a:r>
              <a:rPr lang="en-IN" b="0" i="0" dirty="0">
                <a:effectLst/>
                <a:latin typeface="Söhne"/>
              </a:rPr>
              <a:t>.</a:t>
            </a:r>
          </a:p>
          <a:p>
            <a:pPr marL="0" indent="0" algn="just">
              <a:buNone/>
            </a:pPr>
            <a:r>
              <a:rPr lang="en-IN" b="1" i="0" dirty="0">
                <a:effectLst/>
                <a:latin typeface="Söhne"/>
              </a:rPr>
              <a:t>1. Dataset:</a:t>
            </a:r>
            <a:r>
              <a:rPr lang="en-IN" b="0" i="0" dirty="0">
                <a:effectLst/>
                <a:latin typeface="Söhne"/>
              </a:rPr>
              <a:t> Consider a dataset with pairs of </a:t>
            </a:r>
            <a:r>
              <a:rPr lang="en-IN" b="0" i="1" dirty="0">
                <a:effectLst/>
                <a:latin typeface="KaTeX_Math"/>
              </a:rPr>
              <a:t>x</a:t>
            </a:r>
            <a:r>
              <a:rPr lang="en-IN" b="0" i="0" dirty="0">
                <a:effectLst/>
                <a:latin typeface="Söhne"/>
              </a:rPr>
              <a:t> and </a:t>
            </a:r>
            <a:r>
              <a:rPr lang="en-IN" b="0" i="1" dirty="0">
                <a:effectLst/>
                <a:latin typeface="KaTeX_Math"/>
              </a:rPr>
              <a:t>y</a:t>
            </a:r>
            <a:r>
              <a:rPr lang="en-IN" b="0" i="0" dirty="0">
                <a:effectLst/>
                <a:latin typeface="Söhne"/>
              </a:rPr>
              <a:t> values:</a:t>
            </a:r>
          </a:p>
          <a:p>
            <a:pPr marL="0" indent="0" algn="just">
              <a:buNone/>
            </a:pPr>
            <a:r>
              <a:rPr lang="en-IN" b="0" i="0" dirty="0">
                <a:effectLst/>
                <a:latin typeface="KaTeX_Main"/>
              </a:rPr>
              <a:t>Dataset: </a:t>
            </a:r>
            <a:r>
              <a:rPr lang="en-IN" b="0" i="1" dirty="0">
                <a:effectLst/>
                <a:latin typeface="KaTeX_Math"/>
              </a:rPr>
              <a:t>D</a:t>
            </a:r>
            <a:r>
              <a:rPr lang="en-IN" b="0" i="0" dirty="0">
                <a:effectLst/>
                <a:latin typeface="KaTeX_Main"/>
              </a:rPr>
              <a:t>​={(</a:t>
            </a:r>
            <a:r>
              <a:rPr lang="en-IN" b="0" i="1" dirty="0">
                <a:effectLst/>
                <a:latin typeface="KaTeX_Math"/>
              </a:rPr>
              <a:t>x</a:t>
            </a:r>
            <a:r>
              <a:rPr lang="en-IN" b="0" i="0" dirty="0">
                <a:effectLst/>
                <a:latin typeface="KaTeX_Main"/>
              </a:rPr>
              <a:t>1​,</a:t>
            </a:r>
            <a:r>
              <a:rPr lang="en-IN" b="0" i="1" dirty="0">
                <a:effectLst/>
                <a:latin typeface="KaTeX_Math"/>
              </a:rPr>
              <a:t>y</a:t>
            </a:r>
            <a:r>
              <a:rPr lang="en-IN" b="0" i="0" dirty="0">
                <a:effectLst/>
                <a:latin typeface="KaTeX_Main"/>
              </a:rPr>
              <a:t>1​),(</a:t>
            </a:r>
            <a:r>
              <a:rPr lang="en-IN" b="0" i="1" dirty="0">
                <a:effectLst/>
                <a:latin typeface="KaTeX_Math"/>
              </a:rPr>
              <a:t>x</a:t>
            </a:r>
            <a:r>
              <a:rPr lang="en-IN" b="0" i="0" dirty="0">
                <a:effectLst/>
                <a:latin typeface="KaTeX_Main"/>
              </a:rPr>
              <a:t>2​,</a:t>
            </a:r>
            <a:r>
              <a:rPr lang="en-IN" b="0" i="1" dirty="0">
                <a:effectLst/>
                <a:latin typeface="KaTeX_Math"/>
              </a:rPr>
              <a:t>y</a:t>
            </a:r>
            <a:r>
              <a:rPr lang="en-IN" b="0" i="0" dirty="0">
                <a:effectLst/>
                <a:latin typeface="KaTeX_Main"/>
              </a:rPr>
              <a:t>2​),…,(</a:t>
            </a:r>
            <a:r>
              <a:rPr lang="en-IN" b="0" i="1" dirty="0" err="1">
                <a:effectLst/>
                <a:latin typeface="KaTeX_Math"/>
              </a:rPr>
              <a:t>xn</a:t>
            </a:r>
            <a:r>
              <a:rPr lang="en-IN" b="0" i="0" dirty="0">
                <a:effectLst/>
                <a:latin typeface="KaTeX_Main"/>
              </a:rPr>
              <a:t>​,</a:t>
            </a:r>
            <a:r>
              <a:rPr lang="en-IN" b="0" i="1" dirty="0" err="1">
                <a:effectLst/>
                <a:latin typeface="KaTeX_Math"/>
              </a:rPr>
              <a:t>yn</a:t>
            </a:r>
            <a:r>
              <a:rPr lang="en-IN" b="0" i="0" dirty="0">
                <a:effectLst/>
                <a:latin typeface="KaTeX_Main"/>
              </a:rPr>
              <a:t>​)}​</a:t>
            </a:r>
            <a:endParaRPr lang="en-IN" b="0" i="0" dirty="0">
              <a:effectLst/>
              <a:latin typeface="Söhne"/>
            </a:endParaRPr>
          </a:p>
          <a:p>
            <a:pPr marL="0" indent="0" algn="just">
              <a:buNone/>
            </a:pPr>
            <a:r>
              <a:rPr lang="en-IN" b="1" i="0" dirty="0">
                <a:effectLst/>
                <a:latin typeface="Söhne"/>
              </a:rPr>
              <a:t>2. Model:</a:t>
            </a:r>
            <a:r>
              <a:rPr lang="en-IN" b="0" i="0" dirty="0">
                <a:effectLst/>
                <a:latin typeface="Söhne"/>
              </a:rPr>
              <a:t> The linear regression model is defined as:</a:t>
            </a:r>
          </a:p>
          <a:p>
            <a:pPr marL="0" indent="0" algn="just">
              <a:buNone/>
            </a:pPr>
            <a:r>
              <a:rPr lang="en-IN" b="0" i="0" dirty="0">
                <a:effectLst/>
                <a:latin typeface="KaTeX_Main"/>
              </a:rPr>
              <a:t>Hypothesis: </a:t>
            </a:r>
            <a:r>
              <a:rPr lang="en-IN" b="0" i="1" dirty="0">
                <a:effectLst/>
                <a:latin typeface="KaTeX_Math"/>
              </a:rPr>
              <a:t>h</a:t>
            </a:r>
            <a:r>
              <a:rPr lang="en-IN" b="0" i="0" dirty="0">
                <a:effectLst/>
                <a:latin typeface="KaTeX_Main"/>
              </a:rPr>
              <a:t>(</a:t>
            </a:r>
            <a:r>
              <a:rPr lang="en-IN" b="0" i="1" dirty="0">
                <a:effectLst/>
                <a:latin typeface="KaTeX_Math"/>
              </a:rPr>
              <a:t>x</a:t>
            </a:r>
            <a:r>
              <a:rPr lang="en-IN" b="0" i="0" dirty="0">
                <a:effectLst/>
                <a:latin typeface="KaTeX_Main"/>
              </a:rPr>
              <a:t>)​=</a:t>
            </a:r>
            <a:r>
              <a:rPr lang="en-IN" b="0" i="1" dirty="0" err="1">
                <a:effectLst/>
                <a:latin typeface="KaTeX_Math"/>
              </a:rPr>
              <a:t>mx</a:t>
            </a:r>
            <a:r>
              <a:rPr lang="en-IN" b="0" i="0" dirty="0" err="1">
                <a:effectLst/>
                <a:latin typeface="KaTeX_Main"/>
              </a:rPr>
              <a:t>+</a:t>
            </a:r>
            <a:r>
              <a:rPr lang="en-IN" b="0" i="1" dirty="0" err="1">
                <a:effectLst/>
                <a:latin typeface="KaTeX_Math"/>
              </a:rPr>
              <a:t>b</a:t>
            </a:r>
            <a:r>
              <a:rPr lang="en-IN" b="0" i="0" dirty="0">
                <a:effectLst/>
                <a:latin typeface="KaTeX_Main"/>
              </a:rPr>
              <a:t>​</a:t>
            </a:r>
            <a:endParaRPr lang="en-IN" b="0" i="0" dirty="0">
              <a:effectLst/>
              <a:latin typeface="Söhne"/>
            </a:endParaRPr>
          </a:p>
          <a:p>
            <a:pPr marL="0" indent="0" algn="just">
              <a:buNone/>
            </a:pPr>
            <a:r>
              <a:rPr lang="en-IN" b="0" i="0" dirty="0">
                <a:effectLst/>
                <a:latin typeface="Söhne"/>
              </a:rPr>
              <a:t>where </a:t>
            </a:r>
            <a:r>
              <a:rPr lang="en-IN" b="0" i="1" dirty="0">
                <a:effectLst/>
                <a:latin typeface="KaTeX_Math"/>
              </a:rPr>
              <a:t>m</a:t>
            </a:r>
            <a:r>
              <a:rPr lang="en-IN" b="0" i="0" dirty="0">
                <a:effectLst/>
                <a:latin typeface="Söhne"/>
              </a:rPr>
              <a:t> is the slope and </a:t>
            </a:r>
            <a:r>
              <a:rPr lang="en-IN" b="0" i="1" dirty="0">
                <a:effectLst/>
                <a:latin typeface="KaTeX_Math"/>
              </a:rPr>
              <a:t>b</a:t>
            </a:r>
            <a:r>
              <a:rPr lang="en-IN" b="0" i="0" dirty="0">
                <a:effectLst/>
                <a:latin typeface="Söhne"/>
              </a:rPr>
              <a:t> is the intercept.</a:t>
            </a:r>
          </a:p>
          <a:p>
            <a:pPr algn="just"/>
            <a:endParaRPr lang="en-IN" dirty="0"/>
          </a:p>
        </p:txBody>
      </p:sp>
    </p:spTree>
    <p:extLst>
      <p:ext uri="{BB962C8B-B14F-4D97-AF65-F5344CB8AC3E}">
        <p14:creationId xmlns:p14="http://schemas.microsoft.com/office/powerpoint/2010/main" val="2671162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4A2D06-AAD5-4455-A70F-77468834A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334" y="166772"/>
            <a:ext cx="10793331" cy="3715268"/>
          </a:xfrm>
          <a:prstGeom prst="rect">
            <a:avLst/>
          </a:prstGeom>
        </p:spPr>
      </p:pic>
      <p:pic>
        <p:nvPicPr>
          <p:cNvPr id="5" name="Picture 4">
            <a:extLst>
              <a:ext uri="{FF2B5EF4-FFF2-40B4-BE49-F238E27FC236}">
                <a16:creationId xmlns:a16="http://schemas.microsoft.com/office/drawing/2014/main" id="{792CE01F-99D8-4F37-AFDD-6F03A8839D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34" y="4047260"/>
            <a:ext cx="10793330" cy="2553056"/>
          </a:xfrm>
          <a:prstGeom prst="rect">
            <a:avLst/>
          </a:prstGeom>
        </p:spPr>
      </p:pic>
    </p:spTree>
    <p:extLst>
      <p:ext uri="{BB962C8B-B14F-4D97-AF65-F5344CB8AC3E}">
        <p14:creationId xmlns:p14="http://schemas.microsoft.com/office/powerpoint/2010/main" val="4066039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4BF13F-5D9A-4559-88BC-4F1C74391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045" y="698128"/>
            <a:ext cx="10459910" cy="4858428"/>
          </a:xfrm>
          <a:prstGeom prst="rect">
            <a:avLst/>
          </a:prstGeom>
        </p:spPr>
      </p:pic>
    </p:spTree>
    <p:extLst>
      <p:ext uri="{BB962C8B-B14F-4D97-AF65-F5344CB8AC3E}">
        <p14:creationId xmlns:p14="http://schemas.microsoft.com/office/powerpoint/2010/main" val="432879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1872</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KaTeX_Main</vt:lpstr>
      <vt:lpstr>KaTeX_Math</vt:lpstr>
      <vt:lpstr>Söhne</vt:lpstr>
      <vt:lpstr>Times New Roman</vt:lpstr>
      <vt:lpstr>Verdana</vt:lpstr>
      <vt:lpstr>Office Theme</vt:lpstr>
      <vt:lpstr>UNIT-1 (ERM and PAC learning)</vt:lpstr>
      <vt:lpstr>Empirical Risk Minimization</vt:lpstr>
      <vt:lpstr>True risk:</vt:lpstr>
      <vt:lpstr>Empirical risk:</vt:lpstr>
      <vt:lpstr>Empirical Risk Minimization is an approach in machine learning where the goal is to find a model that minimizes the empirical risk, which is the average loss over the training dataset. The empirical risk is a measure of how well a model fits the observed training data. The basic idea is that by minimizing the empirical risk, the model will hopefully generalize well to unseen data from the same distribution.</vt:lpstr>
      <vt:lpstr>PowerPoint Presentation</vt:lpstr>
      <vt:lpstr>Example: ERM in Linear Regression</vt:lpstr>
      <vt:lpstr>PowerPoint Presentation</vt:lpstr>
      <vt:lpstr>PowerPoint Presentation</vt:lpstr>
      <vt:lpstr>Empirical Risk Minimization with Inductive Bias</vt:lpstr>
      <vt:lpstr>Inductive Bias:</vt:lpstr>
      <vt:lpstr>Putting it Together:</vt:lpstr>
      <vt:lpstr>Inductive bias</vt:lpstr>
      <vt:lpstr>Example:</vt:lpstr>
      <vt:lpstr>PowerPoint Presentation</vt:lpstr>
      <vt:lpstr>PAC Learning</vt:lpstr>
      <vt:lpstr>Key concept of PAC learning: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 (ERM and PAC learning)</dc:title>
  <dc:creator>Ramanjot</dc:creator>
  <cp:lastModifiedBy>Ramanjot</cp:lastModifiedBy>
  <cp:revision>1</cp:revision>
  <dcterms:created xsi:type="dcterms:W3CDTF">2024-01-30T03:02:33Z</dcterms:created>
  <dcterms:modified xsi:type="dcterms:W3CDTF">2024-01-30T03:02:37Z</dcterms:modified>
</cp:coreProperties>
</file>