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71" r:id="rId7"/>
    <p:sldId id="272" r:id="rId8"/>
    <p:sldId id="273" r:id="rId9"/>
    <p:sldId id="274" r:id="rId10"/>
    <p:sldId id="259" r:id="rId11"/>
    <p:sldId id="260" r:id="rId12"/>
    <p:sldId id="261" r:id="rId13"/>
    <p:sldId id="262" r:id="rId14"/>
    <p:sldId id="263" r:id="rId15"/>
    <p:sldId id="264" r:id="rId16"/>
    <p:sldId id="265" r:id="rId17"/>
    <p:sldId id="266" r:id="rId18"/>
    <p:sldId id="267" r:id="rId19"/>
    <p:sldId id="268" r:id="rId20"/>
    <p:sldId id="275" r:id="rId21"/>
    <p:sldId id="286" r:id="rId22"/>
    <p:sldId id="285" r:id="rId23"/>
    <p:sldId id="277" r:id="rId24"/>
    <p:sldId id="278" r:id="rId25"/>
    <p:sldId id="279" r:id="rId26"/>
    <p:sldId id="280" r:id="rId27"/>
    <p:sldId id="281" r:id="rId28"/>
    <p:sldId id="282" r:id="rId29"/>
    <p:sldId id="283" r:id="rId30"/>
    <p:sldId id="284" r:id="rId31"/>
    <p:sldId id="287" r:id="rId32"/>
    <p:sldId id="289" r:id="rId33"/>
    <p:sldId id="291" r:id="rId34"/>
    <p:sldId id="292" r:id="rId35"/>
    <p:sldId id="293" r:id="rId36"/>
    <p:sldId id="296" r:id="rId37"/>
    <p:sldId id="297" r:id="rId38"/>
    <p:sldId id="298" r:id="rId39"/>
    <p:sldId id="303" r:id="rId40"/>
    <p:sldId id="299" r:id="rId41"/>
    <p:sldId id="300" r:id="rId42"/>
    <p:sldId id="301" r:id="rId43"/>
    <p:sldId id="305" r:id="rId44"/>
    <p:sldId id="306" r:id="rId45"/>
    <p:sldId id="307" r:id="rId46"/>
    <p:sldId id="302" r:id="rId47"/>
    <p:sldId id="304" r:id="rId48"/>
    <p:sldId id="308" r:id="rId49"/>
    <p:sldId id="27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A78-2763-49F8-86E7-FD860C2FC4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352552-3F46-4CBE-A7CD-0B49639D5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FDBB33-45CE-452B-A4A2-2841B83A9099}"/>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5" name="Footer Placeholder 4">
            <a:extLst>
              <a:ext uri="{FF2B5EF4-FFF2-40B4-BE49-F238E27FC236}">
                <a16:creationId xmlns:a16="http://schemas.microsoft.com/office/drawing/2014/main" id="{C4545DA2-81FE-4787-B025-DFDDA5EC4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41B64-2FB9-4B87-AD79-49932C142FAA}"/>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136503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8F34-F13C-4F23-8190-CE16312640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5F3F60-141D-4B4D-BC25-6397167151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ED344-F99D-4701-9D8B-EE664429D0B7}"/>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5" name="Footer Placeholder 4">
            <a:extLst>
              <a:ext uri="{FF2B5EF4-FFF2-40B4-BE49-F238E27FC236}">
                <a16:creationId xmlns:a16="http://schemas.microsoft.com/office/drawing/2014/main" id="{604FCC18-DE63-4FA8-83ED-638CD0D59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77A93-0C4B-46D8-A8D2-D0B4BA6575F6}"/>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111412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ED0D8-84E7-4B07-ACC2-A5F1DC7785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91A276-F5C0-40A2-B37E-FA6F59131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62F1E-CE0A-4327-BDA4-1354953C30CC}"/>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5" name="Footer Placeholder 4">
            <a:extLst>
              <a:ext uri="{FF2B5EF4-FFF2-40B4-BE49-F238E27FC236}">
                <a16:creationId xmlns:a16="http://schemas.microsoft.com/office/drawing/2014/main" id="{4987716E-1C63-430F-8F99-ED3239159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A9BEE2-5A78-4CC9-BFA1-7D30303F644C}"/>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429190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9525-2E19-4C94-9166-4740112016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CDA617-1E82-41F7-850C-6DABFF9F7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C91ED9-D002-4009-B694-25D09C6D0080}"/>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5" name="Footer Placeholder 4">
            <a:extLst>
              <a:ext uri="{FF2B5EF4-FFF2-40B4-BE49-F238E27FC236}">
                <a16:creationId xmlns:a16="http://schemas.microsoft.com/office/drawing/2014/main" id="{E3B7CCF1-58CA-468E-8216-F4D6C3073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A1E17-48A3-4EF9-85ED-D187CEC71A14}"/>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301815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8231-8626-4C98-8639-91CF737524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1FAD6A-A10D-4D49-B35B-1629AC91A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5153C-E25B-470D-A2C7-7FA2E8759E4D}"/>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5" name="Footer Placeholder 4">
            <a:extLst>
              <a:ext uri="{FF2B5EF4-FFF2-40B4-BE49-F238E27FC236}">
                <a16:creationId xmlns:a16="http://schemas.microsoft.com/office/drawing/2014/main" id="{D0CCFD3C-BC5E-4167-A2AA-3C5400C9A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F763E-3234-476F-94EB-A6D133E72F09}"/>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311219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A370-30FD-4B38-BDDF-B4A5801A9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0FAF30-CAFA-4F35-83CE-53AC6413B3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02D47C-020D-4F8B-B55E-42A835B3A9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A18182-12E5-4707-8721-B369B2B7A98B}"/>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6" name="Footer Placeholder 5">
            <a:extLst>
              <a:ext uri="{FF2B5EF4-FFF2-40B4-BE49-F238E27FC236}">
                <a16:creationId xmlns:a16="http://schemas.microsoft.com/office/drawing/2014/main" id="{A1F1C2AB-40A8-41A9-A756-7524C086AC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D846C0-3BF1-43DC-8277-7738BA48C122}"/>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177153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6264-EA41-44BD-9E68-BB63B92D17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FC261-8776-4AA0-9AE6-C1B0C20C6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2CDB4-419F-4EAB-AB5D-C33D9F703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55B4D3-EB61-49AB-8B19-8C2C0387B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1CC62A-5B02-4727-9738-05FCCE9774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E1FD0D-43C6-460B-8F6B-DAF2888A3AE8}"/>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8" name="Footer Placeholder 7">
            <a:extLst>
              <a:ext uri="{FF2B5EF4-FFF2-40B4-BE49-F238E27FC236}">
                <a16:creationId xmlns:a16="http://schemas.microsoft.com/office/drawing/2014/main" id="{415043E5-D044-4B16-A9E9-7155CE5577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B8F71F-981E-4606-A901-99CE721122FD}"/>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179359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076A-431D-481B-9916-A612A07D49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2871BF-6471-4F5D-87C0-2F770FAB67D5}"/>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4" name="Footer Placeholder 3">
            <a:extLst>
              <a:ext uri="{FF2B5EF4-FFF2-40B4-BE49-F238E27FC236}">
                <a16:creationId xmlns:a16="http://schemas.microsoft.com/office/drawing/2014/main" id="{6C2BFF06-11EE-4171-B606-E2691B3AC5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D74111-E970-4201-A815-B561C55081B3}"/>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253161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932C3-00ED-427A-A54F-AC73C9317BC3}"/>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3" name="Footer Placeholder 2">
            <a:extLst>
              <a:ext uri="{FF2B5EF4-FFF2-40B4-BE49-F238E27FC236}">
                <a16:creationId xmlns:a16="http://schemas.microsoft.com/office/drawing/2014/main" id="{FCDD32BC-B57D-4C25-9789-B61BF8EE9F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BC8DE7-DBC6-4B1D-8050-0C35B079A64A}"/>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37767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02A-459D-431E-88A1-1E0998C7B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23C507-95EB-4CC2-87EF-E2D9253D1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299D86-9A4A-4473-B80C-83EFD3519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0CC01-2B1B-4AA1-8C69-A2B3EA1D542A}"/>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6" name="Footer Placeholder 5">
            <a:extLst>
              <a:ext uri="{FF2B5EF4-FFF2-40B4-BE49-F238E27FC236}">
                <a16:creationId xmlns:a16="http://schemas.microsoft.com/office/drawing/2014/main" id="{7C09552E-B5EE-4A82-87BD-C73E7C6C6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13F91C-D11A-4579-91FB-D5E19F515564}"/>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76859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2B1-303C-4FA6-A4D5-6DA436EB4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7CC001-03E0-4623-8D21-17F802917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B49D4E-8DB6-4CE6-B525-C77615830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C5F11-B049-4B00-9A22-53C1812568E4}"/>
              </a:ext>
            </a:extLst>
          </p:cNvPr>
          <p:cNvSpPr>
            <a:spLocks noGrp="1"/>
          </p:cNvSpPr>
          <p:nvPr>
            <p:ph type="dt" sz="half" idx="10"/>
          </p:nvPr>
        </p:nvSpPr>
        <p:spPr/>
        <p:txBody>
          <a:bodyPr/>
          <a:lstStyle/>
          <a:p>
            <a:fld id="{B9F5F6F6-E67B-41D3-9695-697A16F652B2}" type="datetimeFigureOut">
              <a:rPr lang="en-IN" smtClean="0"/>
              <a:t>21-03-2024</a:t>
            </a:fld>
            <a:endParaRPr lang="en-IN"/>
          </a:p>
        </p:txBody>
      </p:sp>
      <p:sp>
        <p:nvSpPr>
          <p:cNvPr id="6" name="Footer Placeholder 5">
            <a:extLst>
              <a:ext uri="{FF2B5EF4-FFF2-40B4-BE49-F238E27FC236}">
                <a16:creationId xmlns:a16="http://schemas.microsoft.com/office/drawing/2014/main" id="{410248D0-D138-4CD3-9791-FEDA78D02A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82B6F4-DDA8-4A3A-A9E5-DB2866E51708}"/>
              </a:ext>
            </a:extLst>
          </p:cNvPr>
          <p:cNvSpPr>
            <a:spLocks noGrp="1"/>
          </p:cNvSpPr>
          <p:nvPr>
            <p:ph type="sldNum" sz="quarter" idx="12"/>
          </p:nvPr>
        </p:nvSpPr>
        <p:spPr/>
        <p:txBody>
          <a:bodyPr/>
          <a:lstStyle/>
          <a:p>
            <a:fld id="{5DC558EB-F631-40AC-95E1-2E6CE24619E6}" type="slidenum">
              <a:rPr lang="en-IN" smtClean="0"/>
              <a:t>‹#›</a:t>
            </a:fld>
            <a:endParaRPr lang="en-IN"/>
          </a:p>
        </p:txBody>
      </p:sp>
    </p:spTree>
    <p:extLst>
      <p:ext uri="{BB962C8B-B14F-4D97-AF65-F5344CB8AC3E}">
        <p14:creationId xmlns:p14="http://schemas.microsoft.com/office/powerpoint/2010/main" val="180635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EA8089-819E-4FD6-A0CA-1B476D43FE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BB8DD2-7AAC-4DCF-9A16-40E5B9510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D0B6E-DEC4-4DE1-B898-A0E8CD1AA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5F6F6-E67B-41D3-9695-697A16F652B2}" type="datetimeFigureOut">
              <a:rPr lang="en-IN" smtClean="0"/>
              <a:t>21-03-2024</a:t>
            </a:fld>
            <a:endParaRPr lang="en-IN"/>
          </a:p>
        </p:txBody>
      </p:sp>
      <p:sp>
        <p:nvSpPr>
          <p:cNvPr id="5" name="Footer Placeholder 4">
            <a:extLst>
              <a:ext uri="{FF2B5EF4-FFF2-40B4-BE49-F238E27FC236}">
                <a16:creationId xmlns:a16="http://schemas.microsoft.com/office/drawing/2014/main" id="{E55A8696-CD84-481A-B9F6-8B5BA8FE5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8299ED-CFD1-4657-A111-2267A2068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558EB-F631-40AC-95E1-2E6CE24619E6}" type="slidenum">
              <a:rPr lang="en-IN" smtClean="0"/>
              <a:t>‹#›</a:t>
            </a:fld>
            <a:endParaRPr lang="en-IN"/>
          </a:p>
        </p:txBody>
      </p:sp>
    </p:spTree>
    <p:extLst>
      <p:ext uri="{BB962C8B-B14F-4D97-AF65-F5344CB8AC3E}">
        <p14:creationId xmlns:p14="http://schemas.microsoft.com/office/powerpoint/2010/main" val="262888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uiltin.com/machine-learning/machine-learning-algorithms" TargetMode="External"/><Relationship Id="rId2" Type="http://schemas.openxmlformats.org/officeDocument/2006/relationships/hyperlink" Target="https://builtin.com/data-scienc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ml-bias-variance-trade-of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lasso-vs-ridge-vs-elastic-ne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5F63-9B56-48A0-AE19-4DFA1C4B2004}"/>
              </a:ext>
            </a:extLst>
          </p:cNvPr>
          <p:cNvSpPr>
            <a:spLocks noGrp="1"/>
          </p:cNvSpPr>
          <p:nvPr>
            <p:ph type="ctrTitle"/>
          </p:nvPr>
        </p:nvSpPr>
        <p:spPr>
          <a:xfrm>
            <a:off x="1524000" y="1301473"/>
            <a:ext cx="9144000" cy="2387600"/>
          </a:xfrm>
        </p:spPr>
        <p:txBody>
          <a:bodyPr/>
          <a:lstStyle/>
          <a:p>
            <a:r>
              <a:rPr lang="en-IN" b="1" dirty="0">
                <a:solidFill>
                  <a:srgbClr val="FF0000"/>
                </a:solidFill>
              </a:rPr>
              <a:t>UNIT-4</a:t>
            </a:r>
          </a:p>
        </p:txBody>
      </p:sp>
    </p:spTree>
    <p:extLst>
      <p:ext uri="{BB962C8B-B14F-4D97-AF65-F5344CB8AC3E}">
        <p14:creationId xmlns:p14="http://schemas.microsoft.com/office/powerpoint/2010/main" val="67885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477C-2EAE-42F5-82FC-B4FAFFD29771}"/>
              </a:ext>
            </a:extLst>
          </p:cNvPr>
          <p:cNvSpPr>
            <a:spLocks noGrp="1"/>
          </p:cNvSpPr>
          <p:nvPr>
            <p:ph type="title"/>
          </p:nvPr>
        </p:nvSpPr>
        <p:spPr>
          <a:xfrm>
            <a:off x="838200" y="365125"/>
            <a:ext cx="10515600" cy="756665"/>
          </a:xfrm>
        </p:spPr>
        <p:txBody>
          <a:bodyPr/>
          <a:lstStyle/>
          <a:p>
            <a:pPr algn="ctr"/>
            <a:r>
              <a:rPr lang="en-IN" b="0" i="0" dirty="0">
                <a:solidFill>
                  <a:srgbClr val="610B38"/>
                </a:solidFill>
                <a:effectLst/>
                <a:latin typeface="erdana"/>
              </a:rPr>
              <a:t>Types of Linear Regression:</a:t>
            </a:r>
            <a:endParaRPr lang="en-IN" dirty="0"/>
          </a:p>
        </p:txBody>
      </p:sp>
      <p:sp>
        <p:nvSpPr>
          <p:cNvPr id="3" name="Content Placeholder 2">
            <a:extLst>
              <a:ext uri="{FF2B5EF4-FFF2-40B4-BE49-F238E27FC236}">
                <a16:creationId xmlns:a16="http://schemas.microsoft.com/office/drawing/2014/main" id="{5FCBFCA1-2305-46E6-9801-7E1AED52FA27}"/>
              </a:ext>
            </a:extLst>
          </p:cNvPr>
          <p:cNvSpPr>
            <a:spLocks noGrp="1"/>
          </p:cNvSpPr>
          <p:nvPr>
            <p:ph idx="1"/>
          </p:nvPr>
        </p:nvSpPr>
        <p:spPr>
          <a:xfrm>
            <a:off x="838200" y="1253331"/>
            <a:ext cx="10515600" cy="4351338"/>
          </a:xfrm>
        </p:spPr>
        <p:txBody>
          <a:bodyPr/>
          <a:lstStyle/>
          <a:p>
            <a:pPr>
              <a:buFont typeface="Arial" panose="020B0604020202020204" pitchFamily="34" charset="0"/>
              <a:buChar char="•"/>
            </a:pPr>
            <a:r>
              <a:rPr lang="en-US" b="1" i="0" dirty="0">
                <a:solidFill>
                  <a:srgbClr val="000000"/>
                </a:solidFill>
                <a:effectLst/>
                <a:latin typeface="inter-bold"/>
              </a:rPr>
              <a:t>Simple Linear Regression:</a:t>
            </a:r>
            <a:br>
              <a:rPr lang="en-US" b="0" i="0" dirty="0">
                <a:solidFill>
                  <a:srgbClr val="000000"/>
                </a:solidFill>
                <a:effectLst/>
                <a:latin typeface="inter-regular"/>
              </a:rPr>
            </a:br>
            <a:r>
              <a:rPr lang="en-US" b="0" i="0" dirty="0">
                <a:solidFill>
                  <a:srgbClr val="000000"/>
                </a:solidFill>
                <a:effectLst/>
                <a:latin typeface="inter-regular"/>
              </a:rPr>
              <a:t>If a single independent variable is used to predict the value of a numerical dependent variable, then such a Linear Regression algorithm is called Simple Linear Regression.</a:t>
            </a:r>
          </a:p>
          <a:p>
            <a:pPr>
              <a:buFont typeface="Arial" panose="020B0604020202020204" pitchFamily="34" charset="0"/>
              <a:buChar char="•"/>
            </a:pPr>
            <a:r>
              <a:rPr lang="en-US" b="1" i="0" dirty="0">
                <a:solidFill>
                  <a:srgbClr val="000000"/>
                </a:solidFill>
                <a:effectLst/>
                <a:latin typeface="inter-bold"/>
              </a:rPr>
              <a:t>Multiple Linear regression:</a:t>
            </a:r>
            <a:br>
              <a:rPr lang="en-US" b="0" i="0" dirty="0">
                <a:solidFill>
                  <a:srgbClr val="000000"/>
                </a:solidFill>
                <a:effectLst/>
                <a:latin typeface="inter-regular"/>
              </a:rPr>
            </a:br>
            <a:r>
              <a:rPr lang="en-US" b="0" i="0" dirty="0">
                <a:solidFill>
                  <a:srgbClr val="000000"/>
                </a:solidFill>
                <a:effectLst/>
                <a:latin typeface="inter-regular"/>
              </a:rPr>
              <a:t>If more than one independent variable is used to predict the value of a numerical dependent variable, then such a Linear Regression algorithm is called Multiple Linear Regression.</a:t>
            </a:r>
          </a:p>
          <a:p>
            <a:endParaRPr lang="en-IN" dirty="0"/>
          </a:p>
        </p:txBody>
      </p:sp>
    </p:spTree>
    <p:extLst>
      <p:ext uri="{BB962C8B-B14F-4D97-AF65-F5344CB8AC3E}">
        <p14:creationId xmlns:p14="http://schemas.microsoft.com/office/powerpoint/2010/main" val="255976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4929-D560-4354-A8AF-FADBF6B34D0E}"/>
              </a:ext>
            </a:extLst>
          </p:cNvPr>
          <p:cNvSpPr>
            <a:spLocks noGrp="1"/>
          </p:cNvSpPr>
          <p:nvPr>
            <p:ph type="title"/>
          </p:nvPr>
        </p:nvSpPr>
        <p:spPr>
          <a:xfrm>
            <a:off x="838200" y="365126"/>
            <a:ext cx="10515600" cy="869786"/>
          </a:xfrm>
        </p:spPr>
        <p:txBody>
          <a:bodyPr/>
          <a:lstStyle/>
          <a:p>
            <a:pPr algn="ctr"/>
            <a:r>
              <a:rPr lang="en-IN" b="0" i="0" dirty="0">
                <a:solidFill>
                  <a:srgbClr val="610B38"/>
                </a:solidFill>
                <a:effectLst/>
                <a:latin typeface="erdana"/>
              </a:rPr>
              <a:t>Linear Regression Line:</a:t>
            </a:r>
            <a:endParaRPr lang="en-IN" dirty="0"/>
          </a:p>
        </p:txBody>
      </p:sp>
      <p:sp>
        <p:nvSpPr>
          <p:cNvPr id="3" name="Content Placeholder 2">
            <a:extLst>
              <a:ext uri="{FF2B5EF4-FFF2-40B4-BE49-F238E27FC236}">
                <a16:creationId xmlns:a16="http://schemas.microsoft.com/office/drawing/2014/main" id="{4A31E9D2-85C4-4773-829D-BF100A44ACA6}"/>
              </a:ext>
            </a:extLst>
          </p:cNvPr>
          <p:cNvSpPr>
            <a:spLocks noGrp="1"/>
          </p:cNvSpPr>
          <p:nvPr>
            <p:ph idx="1"/>
          </p:nvPr>
        </p:nvSpPr>
        <p:spPr>
          <a:xfrm>
            <a:off x="838200" y="1253331"/>
            <a:ext cx="10515600" cy="4351338"/>
          </a:xfrm>
        </p:spPr>
        <p:txBody>
          <a:bodyPr/>
          <a:lstStyle/>
          <a:p>
            <a:pPr algn="just"/>
            <a:r>
              <a:rPr lang="en-US" b="0" i="0" dirty="0">
                <a:solidFill>
                  <a:srgbClr val="333333"/>
                </a:solidFill>
                <a:effectLst/>
                <a:latin typeface="inter-regular"/>
              </a:rPr>
              <a:t>A linear line showing the relationship between the dependent and independent variables is called a </a:t>
            </a:r>
            <a:r>
              <a:rPr lang="en-US" b="1" i="0" dirty="0">
                <a:solidFill>
                  <a:srgbClr val="333333"/>
                </a:solidFill>
                <a:effectLst/>
                <a:latin typeface="inter-bold"/>
              </a:rPr>
              <a:t>regression line</a:t>
            </a:r>
            <a:r>
              <a:rPr lang="en-US" b="0" i="0" dirty="0">
                <a:solidFill>
                  <a:srgbClr val="333333"/>
                </a:solidFill>
                <a:effectLst/>
                <a:latin typeface="inter-regular"/>
              </a:rPr>
              <a:t>. A regression line can show two types of relationship:</a:t>
            </a:r>
          </a:p>
          <a:p>
            <a:pPr>
              <a:buFont typeface="Arial" panose="020B0604020202020204" pitchFamily="34" charset="0"/>
              <a:buChar char="•"/>
            </a:pPr>
            <a:r>
              <a:rPr lang="en-US" b="1" i="0" dirty="0">
                <a:solidFill>
                  <a:srgbClr val="000000"/>
                </a:solidFill>
                <a:effectLst/>
                <a:latin typeface="inter-bold"/>
              </a:rPr>
              <a:t>Positive Linear Relationship:</a:t>
            </a:r>
            <a:br>
              <a:rPr lang="en-US" b="0" i="0" dirty="0">
                <a:solidFill>
                  <a:srgbClr val="000000"/>
                </a:solidFill>
                <a:effectLst/>
                <a:latin typeface="inter-regular"/>
              </a:rPr>
            </a:br>
            <a:r>
              <a:rPr lang="en-US" b="0" i="0" dirty="0">
                <a:solidFill>
                  <a:srgbClr val="000000"/>
                </a:solidFill>
                <a:effectLst/>
                <a:latin typeface="inter-regular"/>
              </a:rPr>
              <a:t>If the dependent variable increases on the Y-axis and independent variable increases on X-axis, then such a relationship is termed as a Positive linear relationship.</a:t>
            </a:r>
          </a:p>
          <a:p>
            <a:endParaRPr lang="en-IN" dirty="0"/>
          </a:p>
        </p:txBody>
      </p:sp>
      <p:pic>
        <p:nvPicPr>
          <p:cNvPr id="2050" name="Picture 2" descr="Linear Regression in Machine Learning">
            <a:extLst>
              <a:ext uri="{FF2B5EF4-FFF2-40B4-BE49-F238E27FC236}">
                <a16:creationId xmlns:a16="http://schemas.microsoft.com/office/drawing/2014/main" id="{DD5B8661-A61A-4A4D-9095-A7686D158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695" y="4223847"/>
            <a:ext cx="3925086" cy="240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3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A9ADD-12A8-426D-8D36-7D66B02C5B82}"/>
              </a:ext>
            </a:extLst>
          </p:cNvPr>
          <p:cNvSpPr>
            <a:spLocks noGrp="1"/>
          </p:cNvSpPr>
          <p:nvPr>
            <p:ph idx="1"/>
          </p:nvPr>
        </p:nvSpPr>
        <p:spPr>
          <a:xfrm>
            <a:off x="838200" y="845237"/>
            <a:ext cx="10515600" cy="4351338"/>
          </a:xfrm>
        </p:spPr>
        <p:txBody>
          <a:bodyPr/>
          <a:lstStyle/>
          <a:p>
            <a:r>
              <a:rPr lang="en-US" b="1" i="0" dirty="0">
                <a:solidFill>
                  <a:srgbClr val="000000"/>
                </a:solidFill>
                <a:effectLst/>
                <a:latin typeface="inter-bold"/>
              </a:rPr>
              <a:t>Negative Linear Relationship:</a:t>
            </a:r>
            <a:br>
              <a:rPr lang="en-US" b="0" i="0" dirty="0">
                <a:solidFill>
                  <a:srgbClr val="000000"/>
                </a:solidFill>
                <a:effectLst/>
                <a:latin typeface="inter-regular"/>
              </a:rPr>
            </a:br>
            <a:r>
              <a:rPr lang="en-US" b="0" i="0" dirty="0">
                <a:solidFill>
                  <a:srgbClr val="000000"/>
                </a:solidFill>
                <a:effectLst/>
                <a:latin typeface="inter-regular"/>
              </a:rPr>
              <a:t>If the dependent variable decreases on the Y-axis and independent variable increases on the X-axis, then such a relationship is called a negative linear relationship.</a:t>
            </a:r>
          </a:p>
          <a:p>
            <a:endParaRPr lang="en-IN" dirty="0"/>
          </a:p>
        </p:txBody>
      </p:sp>
      <p:pic>
        <p:nvPicPr>
          <p:cNvPr id="3074" name="Picture 2" descr="Linear Regression in Machine Learning">
            <a:extLst>
              <a:ext uri="{FF2B5EF4-FFF2-40B4-BE49-F238E27FC236}">
                <a16:creationId xmlns:a16="http://schemas.microsoft.com/office/drawing/2014/main" id="{FCFA4F97-15B1-4B06-8D89-BF5C4E01D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020906"/>
            <a:ext cx="33528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2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3AE4-77EE-4680-8CEC-EA8E24BE8D30}"/>
              </a:ext>
            </a:extLst>
          </p:cNvPr>
          <p:cNvSpPr>
            <a:spLocks noGrp="1"/>
          </p:cNvSpPr>
          <p:nvPr>
            <p:ph type="title"/>
          </p:nvPr>
        </p:nvSpPr>
        <p:spPr>
          <a:xfrm>
            <a:off x="838200" y="365126"/>
            <a:ext cx="10515600" cy="794372"/>
          </a:xfrm>
        </p:spPr>
        <p:txBody>
          <a:bodyPr/>
          <a:lstStyle/>
          <a:p>
            <a:pPr algn="ctr"/>
            <a:r>
              <a:rPr lang="en-US" b="0" i="0" dirty="0">
                <a:solidFill>
                  <a:srgbClr val="610B38"/>
                </a:solidFill>
                <a:effectLst/>
                <a:latin typeface="erdana"/>
              </a:rPr>
              <a:t>Finding the best fit line:</a:t>
            </a:r>
            <a:endParaRPr lang="en-IN" dirty="0"/>
          </a:p>
        </p:txBody>
      </p:sp>
      <p:sp>
        <p:nvSpPr>
          <p:cNvPr id="3" name="Content Placeholder 2">
            <a:extLst>
              <a:ext uri="{FF2B5EF4-FFF2-40B4-BE49-F238E27FC236}">
                <a16:creationId xmlns:a16="http://schemas.microsoft.com/office/drawing/2014/main" id="{243834A8-F7E7-4959-AD28-B347654A33FA}"/>
              </a:ext>
            </a:extLst>
          </p:cNvPr>
          <p:cNvSpPr>
            <a:spLocks noGrp="1"/>
          </p:cNvSpPr>
          <p:nvPr>
            <p:ph idx="1"/>
          </p:nvPr>
        </p:nvSpPr>
        <p:spPr>
          <a:xfrm>
            <a:off x="838200" y="1253331"/>
            <a:ext cx="10515600" cy="4351338"/>
          </a:xfrm>
        </p:spPr>
        <p:txBody>
          <a:bodyPr/>
          <a:lstStyle/>
          <a:p>
            <a:pPr algn="just"/>
            <a:r>
              <a:rPr lang="en-US" b="0" i="0" dirty="0">
                <a:solidFill>
                  <a:srgbClr val="333333"/>
                </a:solidFill>
                <a:effectLst/>
                <a:latin typeface="inter-regular"/>
              </a:rPr>
              <a:t>When working with linear regression, our main goal is to find the best fit line that means the error between predicted values and actual values should be minimized. The best fit line will have the least error.</a:t>
            </a:r>
          </a:p>
          <a:p>
            <a:pPr algn="just"/>
            <a:r>
              <a:rPr lang="en-US" b="0" i="0" dirty="0">
                <a:solidFill>
                  <a:srgbClr val="333333"/>
                </a:solidFill>
                <a:effectLst/>
                <a:latin typeface="inter-regular"/>
              </a:rPr>
              <a:t>The different values for weights or the coefficient of lines (a</a:t>
            </a:r>
            <a:r>
              <a:rPr lang="en-US" b="0" i="0" baseline="-25000" dirty="0">
                <a:solidFill>
                  <a:srgbClr val="333333"/>
                </a:solidFill>
                <a:effectLst/>
                <a:latin typeface="inter-regular"/>
              </a:rPr>
              <a:t>0</a:t>
            </a:r>
            <a:r>
              <a:rPr lang="en-US" b="0" i="0" dirty="0">
                <a:solidFill>
                  <a:srgbClr val="333333"/>
                </a:solidFill>
                <a:effectLst/>
                <a:latin typeface="inter-regular"/>
              </a:rPr>
              <a:t>, a</a:t>
            </a:r>
            <a:r>
              <a:rPr lang="en-US" b="0" i="0" baseline="-25000" dirty="0">
                <a:solidFill>
                  <a:srgbClr val="333333"/>
                </a:solidFill>
                <a:effectLst/>
                <a:latin typeface="inter-regular"/>
              </a:rPr>
              <a:t>1</a:t>
            </a:r>
            <a:r>
              <a:rPr lang="en-US" b="0" i="0" dirty="0">
                <a:solidFill>
                  <a:srgbClr val="333333"/>
                </a:solidFill>
                <a:effectLst/>
                <a:latin typeface="inter-regular"/>
              </a:rPr>
              <a:t>) gives a different line of regression, so we need to calculate the best values for a</a:t>
            </a:r>
            <a:r>
              <a:rPr lang="en-US" b="0" i="0" baseline="-25000" dirty="0">
                <a:solidFill>
                  <a:srgbClr val="333333"/>
                </a:solidFill>
                <a:effectLst/>
                <a:latin typeface="inter-regular"/>
              </a:rPr>
              <a:t>0</a:t>
            </a:r>
            <a:r>
              <a:rPr lang="en-US" b="0" i="0" dirty="0">
                <a:solidFill>
                  <a:srgbClr val="333333"/>
                </a:solidFill>
                <a:effectLst/>
                <a:latin typeface="inter-regular"/>
              </a:rPr>
              <a:t> and a</a:t>
            </a:r>
            <a:r>
              <a:rPr lang="en-US" b="0" i="0" baseline="-25000" dirty="0">
                <a:solidFill>
                  <a:srgbClr val="333333"/>
                </a:solidFill>
                <a:effectLst/>
                <a:latin typeface="inter-regular"/>
              </a:rPr>
              <a:t>1</a:t>
            </a:r>
            <a:r>
              <a:rPr lang="en-US" b="0" i="0" dirty="0">
                <a:solidFill>
                  <a:srgbClr val="333333"/>
                </a:solidFill>
                <a:effectLst/>
                <a:latin typeface="inter-regular"/>
              </a:rPr>
              <a:t> to find the best fit line, so to calculate this we use cost function.</a:t>
            </a:r>
          </a:p>
          <a:p>
            <a:endParaRPr lang="en-IN" dirty="0"/>
          </a:p>
        </p:txBody>
      </p:sp>
    </p:spTree>
    <p:extLst>
      <p:ext uri="{BB962C8B-B14F-4D97-AF65-F5344CB8AC3E}">
        <p14:creationId xmlns:p14="http://schemas.microsoft.com/office/powerpoint/2010/main" val="50375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1935-965F-40BC-90E5-7237A4A61DC7}"/>
              </a:ext>
            </a:extLst>
          </p:cNvPr>
          <p:cNvSpPr>
            <a:spLocks noGrp="1"/>
          </p:cNvSpPr>
          <p:nvPr>
            <p:ph type="title"/>
          </p:nvPr>
        </p:nvSpPr>
        <p:spPr>
          <a:xfrm>
            <a:off x="838200" y="365125"/>
            <a:ext cx="10515600" cy="671823"/>
          </a:xfrm>
        </p:spPr>
        <p:txBody>
          <a:bodyPr>
            <a:normAutofit fontScale="90000"/>
          </a:bodyPr>
          <a:lstStyle/>
          <a:p>
            <a:pPr algn="ctr"/>
            <a:r>
              <a:rPr lang="en-IN" b="0" i="0" dirty="0">
                <a:solidFill>
                  <a:srgbClr val="610B4B"/>
                </a:solidFill>
                <a:effectLst/>
                <a:latin typeface="erdana"/>
              </a:rPr>
              <a:t>Cost function-</a:t>
            </a:r>
            <a:endParaRPr lang="en-IN" dirty="0"/>
          </a:p>
        </p:txBody>
      </p:sp>
      <p:sp>
        <p:nvSpPr>
          <p:cNvPr id="3" name="Content Placeholder 2">
            <a:extLst>
              <a:ext uri="{FF2B5EF4-FFF2-40B4-BE49-F238E27FC236}">
                <a16:creationId xmlns:a16="http://schemas.microsoft.com/office/drawing/2014/main" id="{2231DB9A-CC9B-4F50-99EF-736153B539E0}"/>
              </a:ext>
            </a:extLst>
          </p:cNvPr>
          <p:cNvSpPr>
            <a:spLocks noGrp="1"/>
          </p:cNvSpPr>
          <p:nvPr>
            <p:ph idx="1"/>
          </p:nvPr>
        </p:nvSpPr>
        <p:spPr>
          <a:xfrm>
            <a:off x="838200" y="1153802"/>
            <a:ext cx="10515600" cy="4030940"/>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The different values for weights or coefficient of lines (a</a:t>
            </a:r>
            <a:r>
              <a:rPr lang="en-US" b="0" i="0" baseline="-25000" dirty="0">
                <a:solidFill>
                  <a:srgbClr val="000000"/>
                </a:solidFill>
                <a:effectLst/>
                <a:latin typeface="inter-regular"/>
              </a:rPr>
              <a:t>0</a:t>
            </a:r>
            <a:r>
              <a:rPr lang="en-US" b="0" i="0" dirty="0">
                <a:solidFill>
                  <a:srgbClr val="000000"/>
                </a:solidFill>
                <a:effectLst/>
                <a:latin typeface="inter-regular"/>
              </a:rPr>
              <a:t>, a</a:t>
            </a:r>
            <a:r>
              <a:rPr lang="en-US" b="0" i="0" baseline="-25000" dirty="0">
                <a:solidFill>
                  <a:srgbClr val="000000"/>
                </a:solidFill>
                <a:effectLst/>
                <a:latin typeface="inter-regular"/>
              </a:rPr>
              <a:t>1</a:t>
            </a:r>
            <a:r>
              <a:rPr lang="en-US" b="0" i="0" dirty="0">
                <a:solidFill>
                  <a:srgbClr val="000000"/>
                </a:solidFill>
                <a:effectLst/>
                <a:latin typeface="inter-regular"/>
              </a:rPr>
              <a:t>) gives the different line of regression, and the cost function is used to estimate the values of the coefficient for the best fit line.</a:t>
            </a:r>
          </a:p>
          <a:p>
            <a:pPr algn="just">
              <a:buFont typeface="Arial" panose="020B0604020202020204" pitchFamily="34" charset="0"/>
              <a:buChar char="•"/>
            </a:pPr>
            <a:r>
              <a:rPr lang="en-US" b="0" i="0" dirty="0">
                <a:solidFill>
                  <a:srgbClr val="000000"/>
                </a:solidFill>
                <a:effectLst/>
                <a:latin typeface="inter-regular"/>
              </a:rPr>
              <a:t>Cost function optimizes the regression coefficients or weights. It measures how a linear regression model is performing.</a:t>
            </a:r>
          </a:p>
          <a:p>
            <a:pPr algn="just">
              <a:buFont typeface="Arial" panose="020B0604020202020204" pitchFamily="34" charset="0"/>
              <a:buChar char="•"/>
            </a:pPr>
            <a:r>
              <a:rPr lang="en-US" b="0" i="0" dirty="0">
                <a:solidFill>
                  <a:srgbClr val="000000"/>
                </a:solidFill>
                <a:effectLst/>
                <a:latin typeface="inter-regular"/>
              </a:rPr>
              <a:t>We can use the cost function to find the accuracy of the </a:t>
            </a:r>
            <a:r>
              <a:rPr lang="en-US" b="1" i="0" dirty="0">
                <a:solidFill>
                  <a:srgbClr val="000000"/>
                </a:solidFill>
                <a:effectLst/>
                <a:latin typeface="inter-bold"/>
              </a:rPr>
              <a:t>mapping function</a:t>
            </a:r>
            <a:r>
              <a:rPr lang="en-US" b="0" i="0" dirty="0">
                <a:solidFill>
                  <a:srgbClr val="000000"/>
                </a:solidFill>
                <a:effectLst/>
                <a:latin typeface="inter-regular"/>
              </a:rPr>
              <a:t>, which maps the input variable to the output variable. This mapping function is also known as </a:t>
            </a:r>
            <a:r>
              <a:rPr lang="en-US" b="1" i="0" dirty="0">
                <a:solidFill>
                  <a:srgbClr val="000000"/>
                </a:solidFill>
                <a:effectLst/>
                <a:latin typeface="inter-bold"/>
              </a:rPr>
              <a:t>Hypothesis function</a:t>
            </a:r>
            <a:r>
              <a:rPr lang="en-US" b="0" i="0" dirty="0">
                <a:solidFill>
                  <a:srgbClr val="000000"/>
                </a:solidFill>
                <a:effectLst/>
                <a:latin typeface="inter-regular"/>
              </a:rPr>
              <a:t>.</a:t>
            </a:r>
          </a:p>
          <a:p>
            <a:pPr algn="just"/>
            <a:r>
              <a:rPr lang="en-US" b="0" i="0" dirty="0">
                <a:solidFill>
                  <a:srgbClr val="333333"/>
                </a:solidFill>
                <a:effectLst/>
                <a:latin typeface="inter-regular"/>
              </a:rPr>
              <a:t>For Linear Regression, we use the </a:t>
            </a:r>
            <a:r>
              <a:rPr lang="en-US" b="1" i="0" dirty="0">
                <a:solidFill>
                  <a:srgbClr val="333333"/>
                </a:solidFill>
                <a:effectLst/>
                <a:latin typeface="inter-bold"/>
              </a:rPr>
              <a:t>Mean Squared Error (MSE)</a:t>
            </a:r>
            <a:r>
              <a:rPr lang="en-US" b="0" i="0" dirty="0">
                <a:solidFill>
                  <a:srgbClr val="333333"/>
                </a:solidFill>
                <a:effectLst/>
                <a:latin typeface="inter-regular"/>
              </a:rPr>
              <a:t> cost function, which is the average of squared error occurred between the predicted values and actual values. It can be written as:</a:t>
            </a:r>
          </a:p>
          <a:p>
            <a:endParaRPr lang="en-IN" dirty="0"/>
          </a:p>
        </p:txBody>
      </p:sp>
      <p:pic>
        <p:nvPicPr>
          <p:cNvPr id="4100" name="Picture 4" descr="Linear Regression in Machine Learning">
            <a:extLst>
              <a:ext uri="{FF2B5EF4-FFF2-40B4-BE49-F238E27FC236}">
                <a16:creationId xmlns:a16="http://schemas.microsoft.com/office/drawing/2014/main" id="{CB004E43-2826-44F7-A4A4-49746698B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025" y="5318485"/>
            <a:ext cx="3500437" cy="11407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BB2FD7A-9DB6-4F28-8FB0-2E7D09A4D902}"/>
              </a:ext>
            </a:extLst>
          </p:cNvPr>
          <p:cNvSpPr txBox="1"/>
          <p:nvPr/>
        </p:nvSpPr>
        <p:spPr>
          <a:xfrm>
            <a:off x="6459719" y="5104033"/>
            <a:ext cx="4192570" cy="1569660"/>
          </a:xfrm>
          <a:prstGeom prst="rect">
            <a:avLst/>
          </a:prstGeom>
          <a:noFill/>
        </p:spPr>
        <p:txBody>
          <a:bodyPr wrap="square">
            <a:spAutoFit/>
          </a:bodyPr>
          <a:lstStyle/>
          <a:p>
            <a:r>
              <a:rPr lang="en-US" sz="2400" b="1" i="0" dirty="0">
                <a:solidFill>
                  <a:srgbClr val="FF0000"/>
                </a:solidFill>
                <a:effectLst/>
                <a:latin typeface="inter-bold"/>
              </a:rPr>
              <a:t>Where,</a:t>
            </a:r>
            <a:endParaRPr lang="en-US" sz="2400" b="0" i="0" dirty="0">
              <a:solidFill>
                <a:srgbClr val="FF0000"/>
              </a:solidFill>
              <a:effectLst/>
              <a:latin typeface="inter-regular"/>
            </a:endParaRPr>
          </a:p>
          <a:p>
            <a:r>
              <a:rPr lang="en-US" sz="2400" b="0" i="0" dirty="0">
                <a:solidFill>
                  <a:srgbClr val="FF0000"/>
                </a:solidFill>
                <a:effectLst/>
                <a:latin typeface="inter-regular"/>
              </a:rPr>
              <a:t>N=Total number of observation</a:t>
            </a:r>
            <a:br>
              <a:rPr lang="en-US" sz="2400" b="0" i="0" dirty="0">
                <a:solidFill>
                  <a:srgbClr val="FF0000"/>
                </a:solidFill>
                <a:effectLst/>
                <a:latin typeface="inter-regular"/>
              </a:rPr>
            </a:br>
            <a:r>
              <a:rPr lang="en-US" sz="2400" b="0" i="0" dirty="0">
                <a:solidFill>
                  <a:srgbClr val="FF0000"/>
                </a:solidFill>
                <a:effectLst/>
                <a:latin typeface="inter-regular"/>
              </a:rPr>
              <a:t>Yi = Actual value</a:t>
            </a:r>
            <a:br>
              <a:rPr lang="en-US" sz="2400" b="0" i="0" dirty="0">
                <a:solidFill>
                  <a:srgbClr val="FF0000"/>
                </a:solidFill>
                <a:effectLst/>
                <a:latin typeface="inter-regular"/>
              </a:rPr>
            </a:br>
            <a:r>
              <a:rPr lang="en-US" sz="2400" b="0" i="0" dirty="0">
                <a:solidFill>
                  <a:srgbClr val="FF0000"/>
                </a:solidFill>
                <a:effectLst/>
                <a:latin typeface="inter-regular"/>
              </a:rPr>
              <a:t>(a1x</a:t>
            </a:r>
            <a:r>
              <a:rPr lang="en-US" sz="2400" b="0" i="0" baseline="-25000" dirty="0">
                <a:solidFill>
                  <a:srgbClr val="FF0000"/>
                </a:solidFill>
                <a:effectLst/>
                <a:latin typeface="inter-regular"/>
              </a:rPr>
              <a:t>i</a:t>
            </a:r>
            <a:r>
              <a:rPr lang="en-US" sz="2400" b="0" i="0" dirty="0">
                <a:solidFill>
                  <a:srgbClr val="FF0000"/>
                </a:solidFill>
                <a:effectLst/>
                <a:latin typeface="inter-regular"/>
              </a:rPr>
              <a:t>+a</a:t>
            </a:r>
            <a:r>
              <a:rPr lang="en-US" sz="2400" b="0" i="0" baseline="-25000" dirty="0">
                <a:solidFill>
                  <a:srgbClr val="FF0000"/>
                </a:solidFill>
                <a:effectLst/>
                <a:latin typeface="inter-regular"/>
              </a:rPr>
              <a:t>0</a:t>
            </a:r>
            <a:r>
              <a:rPr lang="en-US" sz="2400" b="0" i="0" dirty="0">
                <a:solidFill>
                  <a:srgbClr val="FF0000"/>
                </a:solidFill>
                <a:effectLst/>
                <a:latin typeface="inter-regular"/>
              </a:rPr>
              <a:t>)= Predicted value.</a:t>
            </a:r>
          </a:p>
        </p:txBody>
      </p:sp>
    </p:spTree>
    <p:extLst>
      <p:ext uri="{BB962C8B-B14F-4D97-AF65-F5344CB8AC3E}">
        <p14:creationId xmlns:p14="http://schemas.microsoft.com/office/powerpoint/2010/main" val="2659762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3676-E948-4291-AC72-1A14967499BE}"/>
              </a:ext>
            </a:extLst>
          </p:cNvPr>
          <p:cNvSpPr>
            <a:spLocks noGrp="1"/>
          </p:cNvSpPr>
          <p:nvPr>
            <p:ph type="title"/>
          </p:nvPr>
        </p:nvSpPr>
        <p:spPr>
          <a:xfrm>
            <a:off x="838200" y="365125"/>
            <a:ext cx="10515600" cy="850933"/>
          </a:xfrm>
        </p:spPr>
        <p:txBody>
          <a:bodyPr/>
          <a:lstStyle/>
          <a:p>
            <a:pPr algn="ctr"/>
            <a:r>
              <a:rPr lang="en-US" b="1" i="0" dirty="0">
                <a:solidFill>
                  <a:srgbClr val="FF0000"/>
                </a:solidFill>
                <a:effectLst/>
                <a:latin typeface="inter-bold"/>
              </a:rPr>
              <a:t>Residuals:</a:t>
            </a:r>
            <a:r>
              <a:rPr lang="en-US" b="0" i="0" dirty="0">
                <a:solidFill>
                  <a:srgbClr val="FF0000"/>
                </a:solidFill>
                <a:effectLst/>
                <a:latin typeface="inter-regular"/>
              </a:rPr>
              <a:t> </a:t>
            </a:r>
            <a:endParaRPr lang="en-IN" dirty="0">
              <a:solidFill>
                <a:srgbClr val="FF0000"/>
              </a:solidFill>
            </a:endParaRPr>
          </a:p>
        </p:txBody>
      </p:sp>
      <p:sp>
        <p:nvSpPr>
          <p:cNvPr id="3" name="Content Placeholder 2">
            <a:extLst>
              <a:ext uri="{FF2B5EF4-FFF2-40B4-BE49-F238E27FC236}">
                <a16:creationId xmlns:a16="http://schemas.microsoft.com/office/drawing/2014/main" id="{D13A4A8A-1934-45B5-8344-69B1C5D6F9FB}"/>
              </a:ext>
            </a:extLst>
          </p:cNvPr>
          <p:cNvSpPr>
            <a:spLocks noGrp="1"/>
          </p:cNvSpPr>
          <p:nvPr>
            <p:ph idx="1"/>
          </p:nvPr>
        </p:nvSpPr>
        <p:spPr>
          <a:xfrm>
            <a:off x="970175" y="1216058"/>
            <a:ext cx="10515600" cy="4351338"/>
          </a:xfrm>
        </p:spPr>
        <p:txBody>
          <a:bodyPr/>
          <a:lstStyle/>
          <a:p>
            <a:pPr algn="just"/>
            <a:r>
              <a:rPr lang="en-US" b="1" i="0" dirty="0">
                <a:solidFill>
                  <a:srgbClr val="333333"/>
                </a:solidFill>
                <a:effectLst/>
                <a:latin typeface="inter-bold"/>
              </a:rPr>
              <a:t>Residuals:</a:t>
            </a:r>
            <a:r>
              <a:rPr lang="en-US" b="0" i="0" dirty="0">
                <a:solidFill>
                  <a:srgbClr val="333333"/>
                </a:solidFill>
                <a:effectLst/>
                <a:latin typeface="inter-regular"/>
              </a:rPr>
              <a:t> The distance between the actual value and predicted values is called residual. </a:t>
            </a:r>
          </a:p>
          <a:p>
            <a:pPr algn="just"/>
            <a:r>
              <a:rPr lang="en-US" b="0" i="0" dirty="0">
                <a:solidFill>
                  <a:srgbClr val="333333"/>
                </a:solidFill>
                <a:effectLst/>
                <a:latin typeface="inter-regular"/>
              </a:rPr>
              <a:t>If the observed points are far from the regression line, then the residual will be high, and so cost function will high. </a:t>
            </a:r>
          </a:p>
          <a:p>
            <a:pPr algn="just"/>
            <a:r>
              <a:rPr lang="en-US" b="0" i="0" dirty="0">
                <a:solidFill>
                  <a:srgbClr val="333333"/>
                </a:solidFill>
                <a:effectLst/>
                <a:latin typeface="inter-regular"/>
              </a:rPr>
              <a:t>If the scatter points are close to the regression line, then the residual will be small and hence the cost function.</a:t>
            </a:r>
            <a:endParaRPr lang="en-IN" dirty="0"/>
          </a:p>
        </p:txBody>
      </p:sp>
    </p:spTree>
    <p:extLst>
      <p:ext uri="{BB962C8B-B14F-4D97-AF65-F5344CB8AC3E}">
        <p14:creationId xmlns:p14="http://schemas.microsoft.com/office/powerpoint/2010/main" val="419287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E858-C17E-4E16-BE93-3CC4BA05C98F}"/>
              </a:ext>
            </a:extLst>
          </p:cNvPr>
          <p:cNvSpPr>
            <a:spLocks noGrp="1"/>
          </p:cNvSpPr>
          <p:nvPr>
            <p:ph type="title"/>
          </p:nvPr>
        </p:nvSpPr>
        <p:spPr>
          <a:xfrm>
            <a:off x="838200" y="214297"/>
            <a:ext cx="10515600" cy="671824"/>
          </a:xfrm>
        </p:spPr>
        <p:txBody>
          <a:bodyPr>
            <a:normAutofit fontScale="90000"/>
          </a:bodyPr>
          <a:lstStyle/>
          <a:p>
            <a:pPr algn="ctr"/>
            <a:r>
              <a:rPr lang="en-US" b="0" i="0" dirty="0">
                <a:solidFill>
                  <a:srgbClr val="610B4B"/>
                </a:solidFill>
                <a:effectLst/>
                <a:latin typeface="erdana"/>
              </a:rPr>
              <a:t>Gradient Descent:</a:t>
            </a:r>
            <a:endParaRPr lang="en-IN" dirty="0"/>
          </a:p>
        </p:txBody>
      </p:sp>
      <p:sp>
        <p:nvSpPr>
          <p:cNvPr id="3" name="Content Placeholder 2">
            <a:extLst>
              <a:ext uri="{FF2B5EF4-FFF2-40B4-BE49-F238E27FC236}">
                <a16:creationId xmlns:a16="http://schemas.microsoft.com/office/drawing/2014/main" id="{DCD2DF72-97AF-487A-BDDB-948854CB2BE4}"/>
              </a:ext>
            </a:extLst>
          </p:cNvPr>
          <p:cNvSpPr>
            <a:spLocks noGrp="1"/>
          </p:cNvSpPr>
          <p:nvPr>
            <p:ph idx="1"/>
          </p:nvPr>
        </p:nvSpPr>
        <p:spPr>
          <a:xfrm>
            <a:off x="838200" y="886121"/>
            <a:ext cx="10515600" cy="4351338"/>
          </a:xfrm>
        </p:spPr>
        <p:txBody>
          <a:bodyPr/>
          <a:lstStyle/>
          <a:p>
            <a:pPr algn="just">
              <a:buFont typeface="Arial" panose="020B0604020202020204" pitchFamily="34" charset="0"/>
              <a:buChar char="•"/>
            </a:pPr>
            <a:r>
              <a:rPr lang="en-US" b="0" i="0" dirty="0">
                <a:solidFill>
                  <a:srgbClr val="000000"/>
                </a:solidFill>
                <a:effectLst/>
                <a:latin typeface="inter-regular"/>
              </a:rPr>
              <a:t>Gradient descent is used to minimize the MSE by calculating the gradient of the cost function.</a:t>
            </a:r>
          </a:p>
          <a:p>
            <a:pPr algn="just">
              <a:buFont typeface="Arial" panose="020B0604020202020204" pitchFamily="34" charset="0"/>
              <a:buChar char="•"/>
            </a:pPr>
            <a:r>
              <a:rPr lang="en-US" b="0" i="0" dirty="0">
                <a:solidFill>
                  <a:srgbClr val="000000"/>
                </a:solidFill>
                <a:effectLst/>
                <a:latin typeface="inter-regular"/>
              </a:rPr>
              <a:t>A regression model uses gradient descent to update the coefficients of the line by reducing the cost function.</a:t>
            </a:r>
          </a:p>
          <a:p>
            <a:pPr algn="just">
              <a:buFont typeface="Arial" panose="020B0604020202020204" pitchFamily="34" charset="0"/>
              <a:buChar char="•"/>
            </a:pPr>
            <a:r>
              <a:rPr lang="en-US" b="0" i="0" dirty="0">
                <a:solidFill>
                  <a:srgbClr val="000000"/>
                </a:solidFill>
                <a:effectLst/>
                <a:latin typeface="inter-regular"/>
              </a:rPr>
              <a:t>It is done by a random selection of values of coefficient and then iteratively update the values to reach the minimum cost function.</a:t>
            </a:r>
          </a:p>
          <a:p>
            <a:endParaRPr lang="en-IN" dirty="0"/>
          </a:p>
        </p:txBody>
      </p:sp>
    </p:spTree>
    <p:extLst>
      <p:ext uri="{BB962C8B-B14F-4D97-AF65-F5344CB8AC3E}">
        <p14:creationId xmlns:p14="http://schemas.microsoft.com/office/powerpoint/2010/main" val="334766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000B-1774-401A-815A-40025C4A8B68}"/>
              </a:ext>
            </a:extLst>
          </p:cNvPr>
          <p:cNvSpPr>
            <a:spLocks noGrp="1"/>
          </p:cNvSpPr>
          <p:nvPr>
            <p:ph type="title"/>
          </p:nvPr>
        </p:nvSpPr>
        <p:spPr>
          <a:xfrm>
            <a:off x="838200" y="365126"/>
            <a:ext cx="10515600" cy="935774"/>
          </a:xfrm>
        </p:spPr>
        <p:txBody>
          <a:bodyPr/>
          <a:lstStyle/>
          <a:p>
            <a:pPr algn="ctr"/>
            <a:r>
              <a:rPr lang="en-US" b="0" i="0" dirty="0">
                <a:solidFill>
                  <a:srgbClr val="610B38"/>
                </a:solidFill>
                <a:effectLst/>
                <a:latin typeface="erdana"/>
              </a:rPr>
              <a:t>Model Performance:</a:t>
            </a:r>
            <a:endParaRPr lang="en-IN" dirty="0"/>
          </a:p>
        </p:txBody>
      </p:sp>
      <p:sp>
        <p:nvSpPr>
          <p:cNvPr id="3" name="Content Placeholder 2">
            <a:extLst>
              <a:ext uri="{FF2B5EF4-FFF2-40B4-BE49-F238E27FC236}">
                <a16:creationId xmlns:a16="http://schemas.microsoft.com/office/drawing/2014/main" id="{080D919A-ED1D-4D46-984F-1548E49F30DA}"/>
              </a:ext>
            </a:extLst>
          </p:cNvPr>
          <p:cNvSpPr>
            <a:spLocks noGrp="1"/>
          </p:cNvSpPr>
          <p:nvPr>
            <p:ph idx="1"/>
          </p:nvPr>
        </p:nvSpPr>
        <p:spPr>
          <a:xfrm>
            <a:off x="838200" y="1300900"/>
            <a:ext cx="10515600" cy="4351338"/>
          </a:xfrm>
        </p:spPr>
        <p:txBody>
          <a:bodyPr>
            <a:normAutofit fontScale="92500" lnSpcReduction="20000"/>
          </a:bodyPr>
          <a:lstStyle/>
          <a:p>
            <a:pPr algn="just"/>
            <a:r>
              <a:rPr lang="en-US" b="0" i="0" dirty="0">
                <a:solidFill>
                  <a:srgbClr val="333333"/>
                </a:solidFill>
                <a:effectLst/>
                <a:latin typeface="inter-regular"/>
              </a:rPr>
              <a:t>The Goodness of fit determines how the line of regression fits the set of observations. The process of finding the best model out of various models is called </a:t>
            </a:r>
            <a:r>
              <a:rPr lang="en-US" b="1" i="0" dirty="0">
                <a:solidFill>
                  <a:srgbClr val="333333"/>
                </a:solidFill>
                <a:effectLst/>
                <a:latin typeface="inter-bold"/>
              </a:rPr>
              <a:t>optimization</a:t>
            </a:r>
            <a:r>
              <a:rPr lang="en-US" b="0" i="0" dirty="0">
                <a:solidFill>
                  <a:srgbClr val="333333"/>
                </a:solidFill>
                <a:effectLst/>
                <a:latin typeface="inter-regular"/>
              </a:rPr>
              <a:t>. It can be achieved by below method:</a:t>
            </a:r>
          </a:p>
          <a:p>
            <a:pPr algn="just"/>
            <a:r>
              <a:rPr lang="en-US" b="1" i="0" dirty="0">
                <a:solidFill>
                  <a:srgbClr val="333333"/>
                </a:solidFill>
                <a:effectLst/>
                <a:latin typeface="inter-bold"/>
              </a:rPr>
              <a:t>R-squared method:</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R-squared is a statistical method that determines the goodness of fit.</a:t>
            </a:r>
          </a:p>
          <a:p>
            <a:pPr algn="just">
              <a:buFont typeface="Arial" panose="020B0604020202020204" pitchFamily="34" charset="0"/>
              <a:buChar char="•"/>
            </a:pPr>
            <a:r>
              <a:rPr lang="en-US" b="0" i="0" dirty="0">
                <a:solidFill>
                  <a:srgbClr val="000000"/>
                </a:solidFill>
                <a:effectLst/>
                <a:latin typeface="inter-regular"/>
              </a:rPr>
              <a:t>It measures the strength of the relationship between the dependent and independent variables on a scale of 0-100%.</a:t>
            </a:r>
          </a:p>
          <a:p>
            <a:pPr algn="just">
              <a:buFont typeface="Arial" panose="020B0604020202020204" pitchFamily="34" charset="0"/>
              <a:buChar char="•"/>
            </a:pPr>
            <a:r>
              <a:rPr lang="en-US" b="0" i="0" dirty="0">
                <a:solidFill>
                  <a:srgbClr val="000000"/>
                </a:solidFill>
                <a:effectLst/>
                <a:latin typeface="inter-regular"/>
              </a:rPr>
              <a:t>The high value of R-square determines the less difference between the predicted values and actual values and hence represents a good model.</a:t>
            </a:r>
          </a:p>
          <a:p>
            <a:pPr algn="just">
              <a:buFont typeface="Arial" panose="020B0604020202020204" pitchFamily="34" charset="0"/>
              <a:buChar char="•"/>
            </a:pPr>
            <a:r>
              <a:rPr lang="en-US" b="0" i="0" dirty="0">
                <a:solidFill>
                  <a:srgbClr val="000000"/>
                </a:solidFill>
                <a:effectLst/>
                <a:latin typeface="inter-regular"/>
              </a:rPr>
              <a:t>It is also called a </a:t>
            </a:r>
            <a:r>
              <a:rPr lang="en-US" b="1" i="0" dirty="0">
                <a:solidFill>
                  <a:srgbClr val="000000"/>
                </a:solidFill>
                <a:effectLst/>
                <a:latin typeface="inter-bold"/>
              </a:rPr>
              <a:t>coefficient of determination,</a:t>
            </a:r>
            <a:r>
              <a:rPr lang="en-US" b="0" i="0" dirty="0">
                <a:solidFill>
                  <a:srgbClr val="000000"/>
                </a:solidFill>
                <a:effectLst/>
                <a:latin typeface="inter-regular"/>
              </a:rPr>
              <a:t> or </a:t>
            </a:r>
            <a:r>
              <a:rPr lang="en-US" b="1" i="0" dirty="0">
                <a:solidFill>
                  <a:srgbClr val="000000"/>
                </a:solidFill>
                <a:effectLst/>
                <a:latin typeface="inter-bold"/>
              </a:rPr>
              <a:t>coefficient of multiple determination</a:t>
            </a:r>
            <a:r>
              <a:rPr lang="en-US" b="0" i="0" dirty="0">
                <a:solidFill>
                  <a:srgbClr val="000000"/>
                </a:solidFill>
                <a:effectLst/>
                <a:latin typeface="inter-regular"/>
              </a:rPr>
              <a:t> for multiple regression.</a:t>
            </a:r>
          </a:p>
          <a:p>
            <a:pPr algn="just">
              <a:buFont typeface="Arial" panose="020B0604020202020204" pitchFamily="34" charset="0"/>
              <a:buChar char="•"/>
            </a:pPr>
            <a:r>
              <a:rPr lang="en-US" b="0" i="0" dirty="0">
                <a:solidFill>
                  <a:srgbClr val="000000"/>
                </a:solidFill>
                <a:effectLst/>
                <a:latin typeface="inter-regular"/>
              </a:rPr>
              <a:t>It can be calculated from the below formula:</a:t>
            </a:r>
          </a:p>
          <a:p>
            <a:pPr algn="just"/>
            <a:endParaRPr lang="en-US" b="0" i="0" dirty="0">
              <a:solidFill>
                <a:srgbClr val="333333"/>
              </a:solidFill>
              <a:effectLst/>
              <a:latin typeface="inter-regular"/>
            </a:endParaRPr>
          </a:p>
          <a:p>
            <a:endParaRPr lang="en-IN" dirty="0"/>
          </a:p>
        </p:txBody>
      </p:sp>
      <p:pic>
        <p:nvPicPr>
          <p:cNvPr id="5122" name="Picture 2" descr="Linear Regression in Machine Learning">
            <a:extLst>
              <a:ext uri="{FF2B5EF4-FFF2-40B4-BE49-F238E27FC236}">
                <a16:creationId xmlns:a16="http://schemas.microsoft.com/office/drawing/2014/main" id="{259DA03B-AF12-42DE-897C-C7F2C8C10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796" y="5557100"/>
            <a:ext cx="3181743" cy="1145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2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F1F6-F0AE-444C-A6AB-8E79637A7BEE}"/>
              </a:ext>
            </a:extLst>
          </p:cNvPr>
          <p:cNvSpPr>
            <a:spLocks noGrp="1"/>
          </p:cNvSpPr>
          <p:nvPr>
            <p:ph type="title"/>
          </p:nvPr>
        </p:nvSpPr>
        <p:spPr>
          <a:xfrm>
            <a:off x="838200" y="365126"/>
            <a:ext cx="10515600" cy="935774"/>
          </a:xfrm>
        </p:spPr>
        <p:txBody>
          <a:bodyPr/>
          <a:lstStyle/>
          <a:p>
            <a:pPr algn="ctr"/>
            <a:r>
              <a:rPr lang="en-IN" b="1" dirty="0">
                <a:solidFill>
                  <a:srgbClr val="FF0000"/>
                </a:solidFill>
              </a:rPr>
              <a:t>Assumption of linear regression:</a:t>
            </a:r>
          </a:p>
        </p:txBody>
      </p:sp>
      <p:sp>
        <p:nvSpPr>
          <p:cNvPr id="3" name="Content Placeholder 2">
            <a:extLst>
              <a:ext uri="{FF2B5EF4-FFF2-40B4-BE49-F238E27FC236}">
                <a16:creationId xmlns:a16="http://schemas.microsoft.com/office/drawing/2014/main" id="{3CCCB486-8155-4B0D-A2BE-C06618B6CAD2}"/>
              </a:ext>
            </a:extLst>
          </p:cNvPr>
          <p:cNvSpPr>
            <a:spLocks noGrp="1"/>
          </p:cNvSpPr>
          <p:nvPr>
            <p:ph idx="1"/>
          </p:nvPr>
        </p:nvSpPr>
        <p:spPr>
          <a:xfrm>
            <a:off x="838200" y="1300900"/>
            <a:ext cx="10515600" cy="4351338"/>
          </a:xfrm>
        </p:spPr>
        <p:txBody>
          <a:bodyPr>
            <a:normAutofit fontScale="85000" lnSpcReduction="20000"/>
          </a:bodyPr>
          <a:lstStyle/>
          <a:p>
            <a:pPr>
              <a:buFont typeface="Arial" panose="020B0604020202020204" pitchFamily="34" charset="0"/>
              <a:buChar char="•"/>
            </a:pPr>
            <a:r>
              <a:rPr lang="en-US" b="1" i="0" dirty="0">
                <a:solidFill>
                  <a:srgbClr val="000000"/>
                </a:solidFill>
                <a:effectLst/>
                <a:latin typeface="inter-bold"/>
              </a:rPr>
              <a:t>Linear relationship between the features and target:</a:t>
            </a:r>
            <a:br>
              <a:rPr lang="en-US" b="0" i="0" dirty="0">
                <a:solidFill>
                  <a:srgbClr val="000000"/>
                </a:solidFill>
                <a:effectLst/>
                <a:latin typeface="inter-regular"/>
              </a:rPr>
            </a:br>
            <a:r>
              <a:rPr lang="en-US" b="0" i="0" dirty="0">
                <a:solidFill>
                  <a:srgbClr val="000000"/>
                </a:solidFill>
                <a:effectLst/>
                <a:latin typeface="inter-regular"/>
              </a:rPr>
              <a:t>Linear regression assumes the linear relationship between the dependent and independent variables.</a:t>
            </a:r>
          </a:p>
          <a:p>
            <a:pPr algn="just">
              <a:buFont typeface="Arial" panose="020B0604020202020204" pitchFamily="34" charset="0"/>
              <a:buChar char="•"/>
            </a:pPr>
            <a:r>
              <a:rPr lang="en-US" b="1" i="0" dirty="0">
                <a:solidFill>
                  <a:srgbClr val="000000"/>
                </a:solidFill>
                <a:effectLst/>
                <a:latin typeface="inter-bold"/>
              </a:rPr>
              <a:t>Small or no multicollinearity between the features:</a:t>
            </a:r>
            <a:br>
              <a:rPr lang="en-US" b="0" i="0" dirty="0">
                <a:solidFill>
                  <a:srgbClr val="000000"/>
                </a:solidFill>
                <a:effectLst/>
                <a:latin typeface="inter-regular"/>
              </a:rPr>
            </a:br>
            <a:r>
              <a:rPr lang="en-US" b="0" i="0" dirty="0">
                <a:solidFill>
                  <a:srgbClr val="000000"/>
                </a:solidFill>
                <a:effectLst/>
                <a:latin typeface="inter-regular"/>
              </a:rPr>
              <a:t>Multicollinearity means high-correlation between the independent variables. Due to multicollinearity, it may difficult to find the true relationship between the predictors and target variables. Or we can say, it is difficult to determine which predictor variable is affecting the target variable and which is not. So, the model assumes either little or no multicollinearity between the features or independent variables.</a:t>
            </a:r>
          </a:p>
          <a:p>
            <a:pPr>
              <a:buFont typeface="Arial" panose="020B0604020202020204" pitchFamily="34" charset="0"/>
              <a:buChar char="•"/>
            </a:pPr>
            <a:r>
              <a:rPr lang="en-US" b="1" i="0" dirty="0">
                <a:solidFill>
                  <a:srgbClr val="000000"/>
                </a:solidFill>
                <a:effectLst/>
                <a:latin typeface="inter-bold"/>
              </a:rPr>
              <a:t>Homoscedasticity Assumption:</a:t>
            </a:r>
            <a:br>
              <a:rPr lang="en-US" b="0" i="0" dirty="0">
                <a:solidFill>
                  <a:srgbClr val="000000"/>
                </a:solidFill>
                <a:effectLst/>
                <a:latin typeface="inter-regular"/>
              </a:rPr>
            </a:br>
            <a:r>
              <a:rPr lang="en-US" b="0" i="0" dirty="0">
                <a:solidFill>
                  <a:srgbClr val="000000"/>
                </a:solidFill>
                <a:effectLst/>
                <a:latin typeface="inter-regular"/>
              </a:rPr>
              <a:t>Homoscedasticity is a situation when the error term is the same for all the values of independent variables. With homoscedasticity, there should be no clear pattern distribution of data in the scatter plot.</a:t>
            </a:r>
          </a:p>
          <a:p>
            <a:endParaRPr lang="en-IN" dirty="0"/>
          </a:p>
        </p:txBody>
      </p:sp>
    </p:spTree>
    <p:extLst>
      <p:ext uri="{BB962C8B-B14F-4D97-AF65-F5344CB8AC3E}">
        <p14:creationId xmlns:p14="http://schemas.microsoft.com/office/powerpoint/2010/main" val="969214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47A76-E41E-45D9-8A65-ACF00029967B}"/>
              </a:ext>
            </a:extLst>
          </p:cNvPr>
          <p:cNvSpPr txBox="1"/>
          <p:nvPr/>
        </p:nvSpPr>
        <p:spPr>
          <a:xfrm>
            <a:off x="904973" y="895546"/>
            <a:ext cx="10048973" cy="4524315"/>
          </a:xfrm>
          <a:prstGeom prst="rect">
            <a:avLst/>
          </a:prstGeom>
          <a:noFill/>
        </p:spPr>
        <p:txBody>
          <a:bodyPr wrap="square">
            <a:spAutoFit/>
          </a:bodyPr>
          <a:lstStyle/>
          <a:p>
            <a:pPr>
              <a:buFont typeface="Arial" panose="020B0604020202020204" pitchFamily="34" charset="0"/>
              <a:buChar char="•"/>
            </a:pPr>
            <a:r>
              <a:rPr lang="en-US" sz="2400" b="1" i="0" dirty="0">
                <a:solidFill>
                  <a:srgbClr val="000000"/>
                </a:solidFill>
                <a:effectLst/>
                <a:latin typeface="inter-bold"/>
              </a:rPr>
              <a:t>Normal distribution of error terms:</a:t>
            </a:r>
            <a:br>
              <a:rPr lang="en-US" sz="2400" b="0" i="0" dirty="0">
                <a:solidFill>
                  <a:srgbClr val="000000"/>
                </a:solidFill>
                <a:effectLst/>
                <a:latin typeface="inter-regular"/>
              </a:rPr>
            </a:br>
            <a:r>
              <a:rPr lang="en-US" sz="2400" b="0" i="0" dirty="0">
                <a:solidFill>
                  <a:srgbClr val="000000"/>
                </a:solidFill>
                <a:effectLst/>
                <a:latin typeface="inter-regular"/>
              </a:rPr>
              <a:t>Linear regression assumes that the error term should follow the normal distribution pattern. If error terms are not normally distributed, then confidence intervals will become either too wide or too narrow, which may cause difficulties in finding coefficients.</a:t>
            </a:r>
            <a:br>
              <a:rPr lang="en-US" sz="2400" b="0" i="0" dirty="0">
                <a:solidFill>
                  <a:srgbClr val="000000"/>
                </a:solidFill>
                <a:effectLst/>
                <a:latin typeface="inter-regular"/>
              </a:rPr>
            </a:br>
            <a:r>
              <a:rPr lang="en-US" sz="2400" b="0" i="0" dirty="0">
                <a:solidFill>
                  <a:srgbClr val="000000"/>
                </a:solidFill>
                <a:effectLst/>
                <a:latin typeface="inter-regular"/>
              </a:rPr>
              <a:t>It can be checked using the </a:t>
            </a:r>
            <a:r>
              <a:rPr lang="en-US" sz="2400" b="1" i="0" dirty="0">
                <a:solidFill>
                  <a:srgbClr val="000000"/>
                </a:solidFill>
                <a:effectLst/>
                <a:latin typeface="inter-bold"/>
              </a:rPr>
              <a:t>q-q plot</a:t>
            </a:r>
            <a:r>
              <a:rPr lang="en-US" sz="2400" b="0" i="0" dirty="0">
                <a:solidFill>
                  <a:srgbClr val="000000"/>
                </a:solidFill>
                <a:effectLst/>
                <a:latin typeface="inter-regular"/>
              </a:rPr>
              <a:t>. If the plot shows a straight line without any deviation, which means the error is normally distributed.</a:t>
            </a:r>
          </a:p>
          <a:p>
            <a:pPr>
              <a:buFont typeface="Arial" panose="020B0604020202020204" pitchFamily="34" charset="0"/>
              <a:buChar char="•"/>
            </a:pPr>
            <a:r>
              <a:rPr lang="en-US" sz="2400" b="1" i="0" dirty="0">
                <a:solidFill>
                  <a:srgbClr val="000000"/>
                </a:solidFill>
                <a:effectLst/>
                <a:latin typeface="inter-bold"/>
              </a:rPr>
              <a:t>No autocorrelations:</a:t>
            </a:r>
            <a:br>
              <a:rPr lang="en-US" sz="2400" b="0" i="0" dirty="0">
                <a:solidFill>
                  <a:srgbClr val="000000"/>
                </a:solidFill>
                <a:effectLst/>
                <a:latin typeface="inter-regular"/>
              </a:rPr>
            </a:br>
            <a:r>
              <a:rPr lang="en-US" sz="2400" b="0" i="0" dirty="0">
                <a:solidFill>
                  <a:srgbClr val="000000"/>
                </a:solidFill>
                <a:effectLst/>
                <a:latin typeface="inter-regular"/>
              </a:rPr>
              <a:t>The linear regression model assumes no autocorrelation in error terms. If there will be any correlation in the error term, then it will drastically reduce the accuracy of the model. Autocorrelation usually occurs if there is a dependency between residual errors.</a:t>
            </a:r>
          </a:p>
        </p:txBody>
      </p:sp>
    </p:spTree>
    <p:extLst>
      <p:ext uri="{BB962C8B-B14F-4D97-AF65-F5344CB8AC3E}">
        <p14:creationId xmlns:p14="http://schemas.microsoft.com/office/powerpoint/2010/main" val="302145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807E-C3C8-45D9-BC1D-A793D314D43A}"/>
              </a:ext>
            </a:extLst>
          </p:cNvPr>
          <p:cNvSpPr>
            <a:spLocks noGrp="1"/>
          </p:cNvSpPr>
          <p:nvPr>
            <p:ph type="title"/>
          </p:nvPr>
        </p:nvSpPr>
        <p:spPr>
          <a:xfrm>
            <a:off x="838200" y="365126"/>
            <a:ext cx="10515600" cy="605836"/>
          </a:xfrm>
        </p:spPr>
        <p:txBody>
          <a:bodyPr>
            <a:normAutofit/>
          </a:bodyPr>
          <a:lstStyle/>
          <a:p>
            <a:pPr algn="ctr"/>
            <a:r>
              <a:rPr lang="en-IN" sz="2800" b="1" i="0" u="none" strike="noStrike" baseline="0" dirty="0">
                <a:solidFill>
                  <a:srgbClr val="FF0000"/>
                </a:solidFill>
                <a:latin typeface="Verdana" panose="020B0604030504040204" pitchFamily="34" charset="0"/>
              </a:rPr>
              <a:t>Introducing Linear Regression:</a:t>
            </a:r>
            <a:endParaRPr lang="en-IN" sz="2800" b="1" dirty="0">
              <a:solidFill>
                <a:srgbClr val="FF0000"/>
              </a:solidFill>
            </a:endParaRPr>
          </a:p>
        </p:txBody>
      </p:sp>
      <p:sp>
        <p:nvSpPr>
          <p:cNvPr id="3" name="Content Placeholder 2">
            <a:extLst>
              <a:ext uri="{FF2B5EF4-FFF2-40B4-BE49-F238E27FC236}">
                <a16:creationId xmlns:a16="http://schemas.microsoft.com/office/drawing/2014/main" id="{43EB3653-5363-4314-BA79-40DC72CFA385}"/>
              </a:ext>
            </a:extLst>
          </p:cNvPr>
          <p:cNvSpPr>
            <a:spLocks noGrp="1"/>
          </p:cNvSpPr>
          <p:nvPr>
            <p:ph idx="1"/>
          </p:nvPr>
        </p:nvSpPr>
        <p:spPr>
          <a:xfrm>
            <a:off x="932468" y="1128042"/>
            <a:ext cx="10515600" cy="4351338"/>
          </a:xfrm>
        </p:spPr>
        <p:txBody>
          <a:bodyPr>
            <a:normAutofit fontScale="92500" lnSpcReduction="10000"/>
          </a:bodyPr>
          <a:lstStyle/>
          <a:p>
            <a:pPr algn="just"/>
            <a:r>
              <a:rPr lang="en-US" b="0" i="0" dirty="0">
                <a:effectLst/>
                <a:latin typeface="Google Sans"/>
              </a:rPr>
              <a:t>A </a:t>
            </a:r>
            <a:r>
              <a:rPr lang="en-US" b="0" i="0" dirty="0">
                <a:solidFill>
                  <a:srgbClr val="FF0000"/>
                </a:solidFill>
                <a:effectLst/>
                <a:latin typeface="Google Sans"/>
              </a:rPr>
              <a:t>regression</a:t>
            </a:r>
            <a:r>
              <a:rPr lang="en-US" b="0" i="0" dirty="0">
                <a:effectLst/>
                <a:latin typeface="Google Sans"/>
              </a:rPr>
              <a:t> is a statistical technique that relates a dependent variable to one or more independent (explanatory) variables. </a:t>
            </a:r>
            <a:endParaRPr lang="en-US" b="0" i="0" dirty="0">
              <a:effectLst/>
              <a:latin typeface="inter-regular"/>
            </a:endParaRPr>
          </a:p>
          <a:p>
            <a:pPr algn="just"/>
            <a:r>
              <a:rPr lang="en-US" b="0" i="0" dirty="0">
                <a:effectLst/>
                <a:latin typeface="inter-regular"/>
              </a:rPr>
              <a:t>Linear regression is one of the easiest and most popular Machine Learning algorithms. It is a statistical method that is used for predictive analysis. Linear regression makes predictions for continuous/real or numeric variables such as </a:t>
            </a:r>
            <a:r>
              <a:rPr lang="en-US" b="1" i="0" dirty="0">
                <a:effectLst/>
                <a:latin typeface="inter-bold"/>
              </a:rPr>
              <a:t>sales, salary, product price,</a:t>
            </a:r>
            <a:r>
              <a:rPr lang="en-US" b="0" i="0" dirty="0">
                <a:effectLst/>
                <a:latin typeface="inter-regular"/>
              </a:rPr>
              <a:t> etc.</a:t>
            </a:r>
          </a:p>
          <a:p>
            <a:pPr algn="just"/>
            <a:r>
              <a:rPr lang="en-US" b="0" i="0" dirty="0">
                <a:effectLst/>
                <a:latin typeface="inter-regular"/>
              </a:rPr>
              <a:t>Linear regression algorithm shows a linear relationship between a dependent (y) and one or more independent (y) variables, hence called as linear regression. </a:t>
            </a:r>
          </a:p>
          <a:p>
            <a:pPr algn="just"/>
            <a:r>
              <a:rPr lang="en-US" b="0" i="0" dirty="0">
                <a:effectLst/>
                <a:latin typeface="inter-regular"/>
              </a:rPr>
              <a:t>Since linear regression shows the linear relationship, which means it finds how the value of the dependent variable is changing according to the value of the independent variable.</a:t>
            </a:r>
          </a:p>
          <a:p>
            <a:endParaRPr lang="en-IN" dirty="0"/>
          </a:p>
        </p:txBody>
      </p:sp>
    </p:spTree>
    <p:extLst>
      <p:ext uri="{BB962C8B-B14F-4D97-AF65-F5344CB8AC3E}">
        <p14:creationId xmlns:p14="http://schemas.microsoft.com/office/powerpoint/2010/main" val="3229188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BA14-B9CD-4B00-A482-C5C91E1CAD2E}"/>
              </a:ext>
            </a:extLst>
          </p:cNvPr>
          <p:cNvSpPr>
            <a:spLocks noGrp="1"/>
          </p:cNvSpPr>
          <p:nvPr>
            <p:ph type="title"/>
          </p:nvPr>
        </p:nvSpPr>
        <p:spPr>
          <a:xfrm>
            <a:off x="838200" y="181302"/>
            <a:ext cx="10515600" cy="488001"/>
          </a:xfrm>
        </p:spPr>
        <p:txBody>
          <a:bodyPr>
            <a:normAutofit/>
          </a:bodyPr>
          <a:lstStyle/>
          <a:p>
            <a:pPr algn="ctr"/>
            <a:r>
              <a:rPr lang="en-US" sz="2400" b="1" i="0" u="none" strike="noStrike" baseline="0" dirty="0">
                <a:solidFill>
                  <a:srgbClr val="FF0000"/>
                </a:solidFill>
                <a:latin typeface="Verdana" panose="020B0604030504040204" pitchFamily="34" charset="0"/>
              </a:rPr>
              <a:t>Fitting a Robust Regression Model using RANSAC:</a:t>
            </a:r>
            <a:endParaRPr lang="en-IN" sz="2400" b="1" dirty="0">
              <a:solidFill>
                <a:srgbClr val="FF0000"/>
              </a:solidFill>
            </a:endParaRPr>
          </a:p>
        </p:txBody>
      </p:sp>
      <p:sp>
        <p:nvSpPr>
          <p:cNvPr id="3" name="Content Placeholder 2">
            <a:extLst>
              <a:ext uri="{FF2B5EF4-FFF2-40B4-BE49-F238E27FC236}">
                <a16:creationId xmlns:a16="http://schemas.microsoft.com/office/drawing/2014/main" id="{904C0337-D29F-43C3-AB6B-F43FD0CE28CA}"/>
              </a:ext>
            </a:extLst>
          </p:cNvPr>
          <p:cNvSpPr>
            <a:spLocks noGrp="1"/>
          </p:cNvSpPr>
          <p:nvPr>
            <p:ph idx="1"/>
          </p:nvPr>
        </p:nvSpPr>
        <p:spPr>
          <a:xfrm>
            <a:off x="197962" y="565609"/>
            <a:ext cx="11660957" cy="1583704"/>
          </a:xfrm>
        </p:spPr>
        <p:txBody>
          <a:bodyPr>
            <a:noAutofit/>
          </a:bodyPr>
          <a:lstStyle/>
          <a:p>
            <a:pPr algn="just"/>
            <a:r>
              <a:rPr lang="en-US" sz="2000" b="0" i="0" dirty="0">
                <a:solidFill>
                  <a:srgbClr val="212529"/>
                </a:solidFill>
                <a:effectLst/>
                <a:latin typeface="-apple-system"/>
              </a:rPr>
              <a:t>The ordinary linear regressor is sensitive to outliers, and the fitted line can easily be skewed away from the true underlying relationship of data.</a:t>
            </a:r>
          </a:p>
          <a:p>
            <a:pPr algn="just"/>
            <a:r>
              <a:rPr lang="en-US" sz="2000" b="0" i="0" dirty="0">
                <a:solidFill>
                  <a:srgbClr val="212529"/>
                </a:solidFill>
                <a:effectLst/>
                <a:latin typeface="-apple-system"/>
              </a:rPr>
              <a:t>The RANSAC (</a:t>
            </a:r>
            <a:r>
              <a:rPr lang="en-IN" sz="2000" b="1" i="0" dirty="0" err="1">
                <a:solidFill>
                  <a:srgbClr val="333333"/>
                </a:solidFill>
                <a:effectLst/>
                <a:latin typeface="guardian-text-oreilly"/>
              </a:rPr>
              <a:t>RANdom</a:t>
            </a:r>
            <a:r>
              <a:rPr lang="en-IN" sz="2000" b="1" i="0" dirty="0">
                <a:solidFill>
                  <a:srgbClr val="333333"/>
                </a:solidFill>
                <a:effectLst/>
                <a:latin typeface="guardian-text-oreilly"/>
              </a:rPr>
              <a:t> </a:t>
            </a:r>
            <a:r>
              <a:rPr lang="en-IN" sz="2000" b="1" i="0" dirty="0" err="1">
                <a:solidFill>
                  <a:srgbClr val="333333"/>
                </a:solidFill>
                <a:effectLst/>
                <a:latin typeface="guardian-text-oreilly"/>
              </a:rPr>
              <a:t>SAmple</a:t>
            </a:r>
            <a:r>
              <a:rPr lang="en-IN" sz="2000" b="1" i="0" dirty="0">
                <a:solidFill>
                  <a:srgbClr val="333333"/>
                </a:solidFill>
                <a:effectLst/>
                <a:latin typeface="guardian-text-oreilly"/>
              </a:rPr>
              <a:t> Consensus</a:t>
            </a:r>
            <a:r>
              <a:rPr lang="en-US" sz="2000" b="0" i="0" dirty="0">
                <a:solidFill>
                  <a:srgbClr val="212529"/>
                </a:solidFill>
                <a:effectLst/>
                <a:latin typeface="-apple-system"/>
              </a:rPr>
              <a:t>) regressor automatically splits the data into inliers and outliers, and the fitted line is determined only by the identified inliers.</a:t>
            </a:r>
          </a:p>
          <a:p>
            <a:pPr marL="0" indent="0" algn="ctr">
              <a:buNone/>
            </a:pPr>
            <a:r>
              <a:rPr lang="en-US" sz="1800" dirty="0">
                <a:solidFill>
                  <a:srgbClr val="FF0000"/>
                </a:solidFill>
                <a:latin typeface="Times New Roman" panose="02020603050405020304" pitchFamily="18" charset="0"/>
                <a:cs typeface="Times New Roman" panose="02020603050405020304" pitchFamily="18" charset="0"/>
              </a:rPr>
              <a:t>In simple words:</a:t>
            </a:r>
            <a:endParaRPr lang="en-US" sz="1800" b="0" i="0" dirty="0">
              <a:solidFill>
                <a:srgbClr val="FF0000"/>
              </a:solidFill>
              <a:effectLst/>
              <a:latin typeface="Times New Roman" panose="02020603050405020304" pitchFamily="18" charset="0"/>
              <a:cs typeface="Times New Roman" panose="02020603050405020304" pitchFamily="18" charset="0"/>
            </a:endParaRPr>
          </a:p>
          <a:p>
            <a:pPr algn="just"/>
            <a:endParaRPr lang="en-IN" sz="2000" dirty="0"/>
          </a:p>
        </p:txBody>
      </p:sp>
      <p:pic>
        <p:nvPicPr>
          <p:cNvPr id="5" name="Picture 4">
            <a:extLst>
              <a:ext uri="{FF2B5EF4-FFF2-40B4-BE49-F238E27FC236}">
                <a16:creationId xmlns:a16="http://schemas.microsoft.com/office/drawing/2014/main" id="{500B2BFF-9D2F-481F-BEDF-A36A05312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045" y="2253006"/>
            <a:ext cx="9841584" cy="4421171"/>
          </a:xfrm>
          <a:prstGeom prst="rect">
            <a:avLst/>
          </a:prstGeom>
        </p:spPr>
      </p:pic>
    </p:spTree>
    <p:extLst>
      <p:ext uri="{BB962C8B-B14F-4D97-AF65-F5344CB8AC3E}">
        <p14:creationId xmlns:p14="http://schemas.microsoft.com/office/powerpoint/2010/main" val="196903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C4E948-0E54-4168-B93F-F2FE8173D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339" y="874882"/>
            <a:ext cx="11117322" cy="5108235"/>
          </a:xfrm>
          <a:prstGeom prst="rect">
            <a:avLst/>
          </a:prstGeom>
        </p:spPr>
      </p:pic>
    </p:spTree>
    <p:extLst>
      <p:ext uri="{BB962C8B-B14F-4D97-AF65-F5344CB8AC3E}">
        <p14:creationId xmlns:p14="http://schemas.microsoft.com/office/powerpoint/2010/main" val="216574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ot ransac">
            <a:extLst>
              <a:ext uri="{FF2B5EF4-FFF2-40B4-BE49-F238E27FC236}">
                <a16:creationId xmlns:a16="http://schemas.microsoft.com/office/drawing/2014/main" id="{7EFECF85-394C-4F8B-A561-0F197D2E2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774" y="1265379"/>
            <a:ext cx="5256502" cy="394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07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A162-DF07-4064-B522-47468DB7D3F5}"/>
              </a:ext>
            </a:extLst>
          </p:cNvPr>
          <p:cNvSpPr>
            <a:spLocks noGrp="1"/>
          </p:cNvSpPr>
          <p:nvPr>
            <p:ph type="title"/>
          </p:nvPr>
        </p:nvSpPr>
        <p:spPr>
          <a:xfrm>
            <a:off x="838200" y="365125"/>
            <a:ext cx="10515600" cy="662397"/>
          </a:xfrm>
        </p:spPr>
        <p:txBody>
          <a:bodyPr>
            <a:normAutofit/>
          </a:bodyPr>
          <a:lstStyle/>
          <a:p>
            <a:pPr algn="ctr"/>
            <a:r>
              <a:rPr lang="en-US" sz="2800" b="1" i="0" u="none" strike="noStrike" baseline="0" dirty="0">
                <a:solidFill>
                  <a:srgbClr val="FF0000"/>
                </a:solidFill>
                <a:latin typeface="Verdana" panose="020B0604030504040204" pitchFamily="34" charset="0"/>
              </a:rPr>
              <a:t>Correlation Matrix:</a:t>
            </a:r>
            <a:endParaRPr lang="en-IN" sz="2800" b="1" dirty="0">
              <a:solidFill>
                <a:srgbClr val="FF0000"/>
              </a:solidFill>
            </a:endParaRPr>
          </a:p>
        </p:txBody>
      </p:sp>
      <p:sp>
        <p:nvSpPr>
          <p:cNvPr id="3" name="Content Placeholder 2">
            <a:extLst>
              <a:ext uri="{FF2B5EF4-FFF2-40B4-BE49-F238E27FC236}">
                <a16:creationId xmlns:a16="http://schemas.microsoft.com/office/drawing/2014/main" id="{D5BE9582-6C19-428F-B69D-CD1145CD41DC}"/>
              </a:ext>
            </a:extLst>
          </p:cNvPr>
          <p:cNvSpPr>
            <a:spLocks noGrp="1"/>
          </p:cNvSpPr>
          <p:nvPr>
            <p:ph idx="1"/>
          </p:nvPr>
        </p:nvSpPr>
        <p:spPr>
          <a:xfrm>
            <a:off x="932468" y="1102936"/>
            <a:ext cx="10515600" cy="4351338"/>
          </a:xfrm>
        </p:spPr>
        <p:txBody>
          <a:bodyPr/>
          <a:lstStyle/>
          <a:p>
            <a:pPr algn="just"/>
            <a:r>
              <a:rPr lang="en-US" i="0" dirty="0">
                <a:solidFill>
                  <a:srgbClr val="3A3B41"/>
                </a:solidFill>
                <a:effectLst/>
                <a:latin typeface="Georgia" panose="02040502050405020303" pitchFamily="18" charset="0"/>
              </a:rPr>
              <a:t>A correlation matrix is a statistical technique used to evaluate the relationship between two variables in a data set. </a:t>
            </a:r>
          </a:p>
          <a:p>
            <a:pPr algn="just"/>
            <a:r>
              <a:rPr lang="en-US" i="0" dirty="0">
                <a:solidFill>
                  <a:srgbClr val="3A3B41"/>
                </a:solidFill>
                <a:effectLst/>
                <a:latin typeface="Georgia" panose="02040502050405020303" pitchFamily="18" charset="0"/>
              </a:rPr>
              <a:t>The matrix is a table in which every cell contains a correlation coefficient, where 1 is considered a strong relationship between variables, 0 a neutral relationship and -1 a not strong relationship.</a:t>
            </a:r>
            <a:endParaRPr lang="en-IN" dirty="0"/>
          </a:p>
        </p:txBody>
      </p:sp>
    </p:spTree>
    <p:extLst>
      <p:ext uri="{BB962C8B-B14F-4D97-AF65-F5344CB8AC3E}">
        <p14:creationId xmlns:p14="http://schemas.microsoft.com/office/powerpoint/2010/main" val="2557705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11D1-62DC-4D5B-AAC5-741AF45BBD48}"/>
              </a:ext>
            </a:extLst>
          </p:cNvPr>
          <p:cNvSpPr>
            <a:spLocks noGrp="1"/>
          </p:cNvSpPr>
          <p:nvPr>
            <p:ph type="title"/>
          </p:nvPr>
        </p:nvSpPr>
        <p:spPr/>
        <p:txBody>
          <a:bodyPr>
            <a:normAutofit/>
          </a:bodyPr>
          <a:lstStyle/>
          <a:p>
            <a:pPr algn="ctr"/>
            <a:r>
              <a:rPr lang="en-US" b="1" dirty="0">
                <a:solidFill>
                  <a:srgbClr val="FF0000"/>
                </a:solidFill>
                <a:effectLst/>
                <a:latin typeface="Barlow Condensed" panose="020B0604020202020204" pitchFamily="2" charset="0"/>
              </a:rPr>
              <a:t>When Do You Use the Correlation Matrix?</a:t>
            </a:r>
            <a:endParaRPr lang="en-IN" dirty="0">
              <a:solidFill>
                <a:srgbClr val="FF0000"/>
              </a:solidFill>
            </a:endParaRPr>
          </a:p>
        </p:txBody>
      </p:sp>
      <p:sp>
        <p:nvSpPr>
          <p:cNvPr id="3" name="Content Placeholder 2">
            <a:extLst>
              <a:ext uri="{FF2B5EF4-FFF2-40B4-BE49-F238E27FC236}">
                <a16:creationId xmlns:a16="http://schemas.microsoft.com/office/drawing/2014/main" id="{7EE6CDDE-EC56-42A5-A669-78A8FBEAB00C}"/>
              </a:ext>
            </a:extLst>
          </p:cNvPr>
          <p:cNvSpPr>
            <a:spLocks noGrp="1"/>
          </p:cNvSpPr>
          <p:nvPr>
            <p:ph idx="1"/>
          </p:nvPr>
        </p:nvSpPr>
        <p:spPr/>
        <p:txBody>
          <a:bodyPr/>
          <a:lstStyle/>
          <a:p>
            <a:pPr algn="just"/>
            <a:r>
              <a:rPr lang="en-US" b="0" dirty="0">
                <a:solidFill>
                  <a:srgbClr val="3A3B41"/>
                </a:solidFill>
                <a:effectLst/>
                <a:latin typeface="Georgia" panose="02040502050405020303" pitchFamily="18" charset="0"/>
              </a:rPr>
              <a:t>The correlation matrix gives you an idea about your data set.</a:t>
            </a:r>
          </a:p>
          <a:p>
            <a:pPr algn="just"/>
            <a:r>
              <a:rPr lang="en-US" b="0" dirty="0">
                <a:solidFill>
                  <a:srgbClr val="3A3B41"/>
                </a:solidFill>
                <a:effectLst/>
                <a:latin typeface="Georgia" panose="02040502050405020303" pitchFamily="18" charset="0"/>
              </a:rPr>
              <a:t>For example, let’s say you want to predict the price of a car on the basis of fuel type, transmission type or age, etc. A correlation matrix would be very useful.</a:t>
            </a:r>
          </a:p>
          <a:p>
            <a:pPr algn="just"/>
            <a:endParaRPr lang="en-IN" dirty="0"/>
          </a:p>
        </p:txBody>
      </p:sp>
    </p:spTree>
    <p:extLst>
      <p:ext uri="{BB962C8B-B14F-4D97-AF65-F5344CB8AC3E}">
        <p14:creationId xmlns:p14="http://schemas.microsoft.com/office/powerpoint/2010/main" val="330516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3EE3-56CF-455F-BD44-59DE2AB4D8D1}"/>
              </a:ext>
            </a:extLst>
          </p:cNvPr>
          <p:cNvSpPr>
            <a:spLocks noGrp="1"/>
          </p:cNvSpPr>
          <p:nvPr>
            <p:ph type="title"/>
          </p:nvPr>
        </p:nvSpPr>
        <p:spPr/>
        <p:txBody>
          <a:bodyPr>
            <a:normAutofit fontScale="90000"/>
          </a:bodyPr>
          <a:lstStyle/>
          <a:p>
            <a:r>
              <a:rPr lang="en-US" b="0" dirty="0">
                <a:solidFill>
                  <a:srgbClr val="FF0000"/>
                </a:solidFill>
                <a:effectLst/>
                <a:latin typeface="Georgia" panose="02040502050405020303" pitchFamily="18" charset="0"/>
              </a:rPr>
              <a:t>Using a correlation matrix, we can evaluate the relationship between two variables:</a:t>
            </a:r>
            <a:endParaRPr lang="en-IN" dirty="0">
              <a:solidFill>
                <a:srgbClr val="FF0000"/>
              </a:solidFill>
            </a:endParaRPr>
          </a:p>
        </p:txBody>
      </p:sp>
      <p:sp>
        <p:nvSpPr>
          <p:cNvPr id="3" name="Content Placeholder 2">
            <a:extLst>
              <a:ext uri="{FF2B5EF4-FFF2-40B4-BE49-F238E27FC236}">
                <a16:creationId xmlns:a16="http://schemas.microsoft.com/office/drawing/2014/main" id="{A29307A2-39C6-4C90-9586-237F267F2CA4}"/>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3A3B41"/>
                </a:solidFill>
                <a:effectLst/>
                <a:latin typeface="Times New Roman" panose="02020603050405020304" pitchFamily="18" charset="0"/>
                <a:cs typeface="Times New Roman" panose="02020603050405020304" pitchFamily="18" charset="0"/>
              </a:rPr>
              <a:t>If the relationship is 1, then the relationship is strong.</a:t>
            </a:r>
          </a:p>
          <a:p>
            <a:pPr algn="just">
              <a:buFont typeface="Arial" panose="020B0604020202020204" pitchFamily="34" charset="0"/>
              <a:buChar char="•"/>
            </a:pPr>
            <a:r>
              <a:rPr lang="en-US" b="0" i="0" dirty="0">
                <a:solidFill>
                  <a:srgbClr val="3A3B41"/>
                </a:solidFill>
                <a:effectLst/>
                <a:latin typeface="Times New Roman" panose="02020603050405020304" pitchFamily="18" charset="0"/>
                <a:cs typeface="Times New Roman" panose="02020603050405020304" pitchFamily="18" charset="0"/>
              </a:rPr>
              <a:t>If the relationship is 0, then it means the relationship is neutral.</a:t>
            </a:r>
          </a:p>
          <a:p>
            <a:pPr algn="just">
              <a:buFont typeface="Arial" panose="020B0604020202020204" pitchFamily="34" charset="0"/>
              <a:buChar char="•"/>
            </a:pPr>
            <a:r>
              <a:rPr lang="en-US" b="0" i="0" dirty="0">
                <a:solidFill>
                  <a:srgbClr val="3A3B41"/>
                </a:solidFill>
                <a:effectLst/>
                <a:latin typeface="Times New Roman" panose="02020603050405020304" pitchFamily="18" charset="0"/>
                <a:cs typeface="Times New Roman" panose="02020603050405020304" pitchFamily="18" charset="0"/>
              </a:rPr>
              <a:t>If the relationship is -1, then it means the relationship is negative or not strong.</a:t>
            </a:r>
          </a:p>
          <a:p>
            <a:pPr algn="just">
              <a:buFont typeface="Arial" panose="020B0604020202020204" pitchFamily="34" charset="0"/>
              <a:buChar char="•"/>
            </a:pPr>
            <a:r>
              <a:rPr lang="en-US" b="0" i="0" dirty="0">
                <a:solidFill>
                  <a:srgbClr val="3A3B41"/>
                </a:solidFill>
                <a:effectLst/>
                <a:latin typeface="Times New Roman" panose="02020603050405020304" pitchFamily="18" charset="0"/>
                <a:cs typeface="Times New Roman" panose="02020603050405020304" pitchFamily="18" charset="0"/>
              </a:rPr>
              <a:t>By using a correlation matrix, you can better understand your data set, analyze it and visualize the result.</a:t>
            </a:r>
          </a:p>
          <a:p>
            <a:pPr algn="just">
              <a:buFont typeface="Arial" panose="020B0604020202020204" pitchFamily="34" charset="0"/>
              <a:buChar char="•"/>
            </a:pPr>
            <a:r>
              <a:rPr lang="en-US" b="0" i="0" dirty="0">
                <a:solidFill>
                  <a:srgbClr val="3A3B41"/>
                </a:solidFill>
                <a:effectLst/>
                <a:latin typeface="Times New Roman" panose="02020603050405020304" pitchFamily="18" charset="0"/>
                <a:cs typeface="Times New Roman" panose="02020603050405020304" pitchFamily="18" charset="0"/>
              </a:rPr>
              <a:t>Most </a:t>
            </a:r>
            <a:r>
              <a:rPr lang="en-US" b="0" i="0" u="none" strike="noStrike" dirty="0">
                <a:solidFill>
                  <a:srgbClr val="3A3B41"/>
                </a:solidFill>
                <a:effectLst/>
                <a:latin typeface="Times New Roman" panose="02020603050405020304" pitchFamily="18" charset="0"/>
                <a:cs typeface="Times New Roman" panose="02020603050405020304" pitchFamily="18" charset="0"/>
                <a:hlinkClick r:id="rId2"/>
              </a:rPr>
              <a:t>data scientists</a:t>
            </a:r>
            <a:r>
              <a:rPr lang="en-US" b="0" i="0" dirty="0">
                <a:solidFill>
                  <a:srgbClr val="3A3B41"/>
                </a:solidFill>
                <a:effectLst/>
                <a:latin typeface="Times New Roman" panose="02020603050405020304" pitchFamily="18" charset="0"/>
                <a:cs typeface="Times New Roman" panose="02020603050405020304" pitchFamily="18" charset="0"/>
              </a:rPr>
              <a:t> consider this the main step before building any </a:t>
            </a:r>
            <a:r>
              <a:rPr lang="en-US" b="0" i="0" u="none" strike="noStrike" dirty="0">
                <a:solidFill>
                  <a:srgbClr val="3A3B41"/>
                </a:solidFill>
                <a:effectLst/>
                <a:latin typeface="Times New Roman" panose="02020603050405020304" pitchFamily="18" charset="0"/>
                <a:cs typeface="Times New Roman" panose="02020603050405020304" pitchFamily="18" charset="0"/>
                <a:hlinkClick r:id="rId3"/>
              </a:rPr>
              <a:t>machine learning model</a:t>
            </a:r>
            <a:r>
              <a:rPr lang="en-US" b="0" i="0" dirty="0">
                <a:solidFill>
                  <a:srgbClr val="3A3B41"/>
                </a:solidFill>
                <a:effectLst/>
                <a:latin typeface="Times New Roman" panose="02020603050405020304" pitchFamily="18" charset="0"/>
                <a:cs typeface="Times New Roman" panose="02020603050405020304" pitchFamily="18" charset="0"/>
              </a:rPr>
              <a:t> because if you know which variables are correlated which, you can gain a better understanding about what’s most important for your model.</a:t>
            </a:r>
          </a:p>
          <a:p>
            <a:pPr algn="just">
              <a:buFont typeface="Arial" panose="020B0604020202020204" pitchFamily="34" charset="0"/>
              <a:buChar char="•"/>
            </a:pPr>
            <a:r>
              <a:rPr lang="en-US" b="0" i="0" dirty="0">
                <a:solidFill>
                  <a:srgbClr val="3A3B41"/>
                </a:solidFill>
                <a:effectLst/>
                <a:latin typeface="Times New Roman" panose="02020603050405020304" pitchFamily="18" charset="0"/>
                <a:cs typeface="Times New Roman" panose="02020603050405020304" pitchFamily="18" charset="0"/>
              </a:rPr>
              <a:t>The correlation matrix is a statistical technique that gives you the values between -1 to 1 which you can determine the relationship between variables.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599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llustration of different correlations coefficients.">
            <a:extLst>
              <a:ext uri="{FF2B5EF4-FFF2-40B4-BE49-F238E27FC236}">
                <a16:creationId xmlns:a16="http://schemas.microsoft.com/office/drawing/2014/main" id="{C428E43A-813F-4FF2-90D8-DA3BECB9F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444" y="2152404"/>
            <a:ext cx="6966564" cy="255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02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C2CA-ED8D-411E-8881-A9FF76AE0225}"/>
              </a:ext>
            </a:extLst>
          </p:cNvPr>
          <p:cNvSpPr>
            <a:spLocks noGrp="1"/>
          </p:cNvSpPr>
          <p:nvPr>
            <p:ph type="title"/>
          </p:nvPr>
        </p:nvSpPr>
        <p:spPr>
          <a:xfrm>
            <a:off x="838200" y="365126"/>
            <a:ext cx="10515600" cy="605836"/>
          </a:xfrm>
        </p:spPr>
        <p:txBody>
          <a:bodyPr>
            <a:normAutofit/>
          </a:bodyPr>
          <a:lstStyle/>
          <a:p>
            <a:pPr algn="ctr"/>
            <a:r>
              <a:rPr lang="en-IN" sz="2400" b="1" i="0" u="none" strike="noStrike" baseline="0" dirty="0">
                <a:solidFill>
                  <a:srgbClr val="FF0000"/>
                </a:solidFill>
                <a:latin typeface="Verdana" panose="020B0604030504040204" pitchFamily="34" charset="0"/>
              </a:rPr>
              <a:t>Exploratory Data Analysis:</a:t>
            </a:r>
            <a:endParaRPr lang="en-IN" sz="2400" b="1" dirty="0">
              <a:solidFill>
                <a:srgbClr val="FF0000"/>
              </a:solidFill>
            </a:endParaRPr>
          </a:p>
        </p:txBody>
      </p:sp>
      <p:sp>
        <p:nvSpPr>
          <p:cNvPr id="3" name="Content Placeholder 2">
            <a:extLst>
              <a:ext uri="{FF2B5EF4-FFF2-40B4-BE49-F238E27FC236}">
                <a16:creationId xmlns:a16="http://schemas.microsoft.com/office/drawing/2014/main" id="{DC4B4668-B6B8-4D7B-8CC5-19269E845EB7}"/>
              </a:ext>
            </a:extLst>
          </p:cNvPr>
          <p:cNvSpPr>
            <a:spLocks noGrp="1"/>
          </p:cNvSpPr>
          <p:nvPr>
            <p:ph idx="1"/>
          </p:nvPr>
        </p:nvSpPr>
        <p:spPr>
          <a:xfrm>
            <a:off x="838200" y="1219789"/>
            <a:ext cx="10515600" cy="4351338"/>
          </a:xfrm>
        </p:spPr>
        <p:txBody>
          <a:bodyPr/>
          <a:lstStyle/>
          <a:p>
            <a:pPr algn="just"/>
            <a:r>
              <a:rPr lang="en-US" b="0" i="0" dirty="0">
                <a:effectLst/>
                <a:latin typeface="Nunito" pitchFamily="2" charset="0"/>
              </a:rPr>
              <a:t>Exploratory Data Analysis (EDA)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endParaRPr lang="en-IN" dirty="0"/>
          </a:p>
        </p:txBody>
      </p:sp>
    </p:spTree>
    <p:extLst>
      <p:ext uri="{BB962C8B-B14F-4D97-AF65-F5344CB8AC3E}">
        <p14:creationId xmlns:p14="http://schemas.microsoft.com/office/powerpoint/2010/main" val="3984365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60B7-4B5D-4213-BE2E-0796904EBEC1}"/>
              </a:ext>
            </a:extLst>
          </p:cNvPr>
          <p:cNvSpPr>
            <a:spLocks noGrp="1"/>
          </p:cNvSpPr>
          <p:nvPr>
            <p:ph type="title"/>
          </p:nvPr>
        </p:nvSpPr>
        <p:spPr/>
        <p:txBody>
          <a:bodyPr/>
          <a:lstStyle/>
          <a:p>
            <a:pPr algn="ctr"/>
            <a:r>
              <a:rPr lang="en-US" b="1" i="0" dirty="0">
                <a:effectLst/>
                <a:latin typeface="Nunito" pitchFamily="2" charset="0"/>
              </a:rPr>
              <a:t>The Foremost Goals of EDA:</a:t>
            </a:r>
            <a:endParaRPr lang="en-IN" dirty="0"/>
          </a:p>
        </p:txBody>
      </p:sp>
      <p:sp>
        <p:nvSpPr>
          <p:cNvPr id="3" name="Content Placeholder 2">
            <a:extLst>
              <a:ext uri="{FF2B5EF4-FFF2-40B4-BE49-F238E27FC236}">
                <a16:creationId xmlns:a16="http://schemas.microsoft.com/office/drawing/2014/main" id="{EA885127-AC22-4E37-A1EE-F698EA466897}"/>
              </a:ext>
            </a:extLst>
          </p:cNvPr>
          <p:cNvSpPr>
            <a:spLocks noGrp="1"/>
          </p:cNvSpPr>
          <p:nvPr>
            <p:ph idx="1"/>
          </p:nvPr>
        </p:nvSpPr>
        <p:spPr>
          <a:xfrm>
            <a:off x="838200" y="1552248"/>
            <a:ext cx="10515600" cy="4351338"/>
          </a:xfrm>
        </p:spPr>
        <p:txBody>
          <a:bodyPr/>
          <a:lstStyle/>
          <a:p>
            <a:pPr algn="just" rtl="0" fontAlgn="base"/>
            <a:r>
              <a:rPr lang="en-US" b="1" i="0" dirty="0">
                <a:effectLst/>
                <a:latin typeface="Nunito" pitchFamily="2" charset="0"/>
              </a:rPr>
              <a:t>1. Data Cleaning:</a:t>
            </a:r>
            <a:r>
              <a:rPr lang="en-US" b="0" i="0" dirty="0">
                <a:effectLst/>
                <a:latin typeface="Nunito" pitchFamily="2" charset="0"/>
              </a:rPr>
              <a:t> EDA involves examining the information for errors, lacking values, and inconsistencies. It includes techniques including records imputation, managing missing statistics, and figuring out and getting rid of outliers.</a:t>
            </a:r>
          </a:p>
          <a:p>
            <a:pPr algn="just" rtl="0" fontAlgn="base"/>
            <a:r>
              <a:rPr lang="en-US" b="1" i="0" dirty="0">
                <a:effectLst/>
                <a:latin typeface="Nunito" pitchFamily="2" charset="0"/>
              </a:rPr>
              <a:t>2. Descriptive Statistics: </a:t>
            </a:r>
            <a:r>
              <a:rPr lang="en-US" b="0" i="0" dirty="0">
                <a:effectLst/>
                <a:latin typeface="Nunito" pitchFamily="2" charset="0"/>
              </a:rPr>
              <a:t>EDA utilizes precise records to recognize the important tendency, variability, and distribution of variables. Measures like suggest, median, mode, preferred deviation, range, and percentiles are usually used.</a:t>
            </a:r>
          </a:p>
          <a:p>
            <a:pPr algn="just"/>
            <a:endParaRPr lang="en-IN" dirty="0"/>
          </a:p>
        </p:txBody>
      </p:sp>
    </p:spTree>
    <p:extLst>
      <p:ext uri="{BB962C8B-B14F-4D97-AF65-F5344CB8AC3E}">
        <p14:creationId xmlns:p14="http://schemas.microsoft.com/office/powerpoint/2010/main" val="138145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6FC2FA-750A-4DDC-B0D6-C3DB2E962EAF}"/>
              </a:ext>
            </a:extLst>
          </p:cNvPr>
          <p:cNvSpPr txBox="1"/>
          <p:nvPr/>
        </p:nvSpPr>
        <p:spPr>
          <a:xfrm>
            <a:off x="175967" y="499922"/>
            <a:ext cx="11840066" cy="5632311"/>
          </a:xfrm>
          <a:prstGeom prst="rect">
            <a:avLst/>
          </a:prstGeom>
          <a:noFill/>
        </p:spPr>
        <p:txBody>
          <a:bodyPr wrap="square">
            <a:spAutoFit/>
          </a:bodyPr>
          <a:lstStyle/>
          <a:p>
            <a:pPr algn="just" rtl="0" fontAlgn="base"/>
            <a:r>
              <a:rPr lang="en-US" sz="2000" b="1" i="0" dirty="0">
                <a:effectLst/>
                <a:latin typeface="Nunito" pitchFamily="2" charset="0"/>
              </a:rPr>
              <a:t>3. Data Visualization:</a:t>
            </a:r>
            <a:r>
              <a:rPr lang="en-US" sz="2000" b="0" i="0" dirty="0">
                <a:effectLst/>
                <a:latin typeface="Nunito" pitchFamily="2" charset="0"/>
              </a:rPr>
              <a:t> EDA employs visual techniques to represent the statistics graphically. Visualizations consisting of histograms, box plots, scatter plots, line plots, heatmaps, and bar charts assist in identifying styles, trends, and relationships within the facts.</a:t>
            </a:r>
          </a:p>
          <a:p>
            <a:pPr algn="just" rtl="0" fontAlgn="base"/>
            <a:r>
              <a:rPr lang="en-US" sz="2000" b="1" i="0" dirty="0">
                <a:effectLst/>
                <a:latin typeface="Nunito" pitchFamily="2" charset="0"/>
              </a:rPr>
              <a:t>4. Feature Engineering:</a:t>
            </a:r>
            <a:r>
              <a:rPr lang="en-US" sz="2000" b="0" i="0" dirty="0">
                <a:effectLst/>
                <a:latin typeface="Nunito" pitchFamily="2" charset="0"/>
              </a:rPr>
              <a:t> EDA allows for the exploration of various variables and their adjustments to create new functions or derive meaningful insights. Feature engineering can contain scaling, normalization, binning, encoding express variables, and creating interplay or derived variables.</a:t>
            </a:r>
          </a:p>
          <a:p>
            <a:pPr algn="just" rtl="0" fontAlgn="base"/>
            <a:r>
              <a:rPr lang="en-US" sz="2000" b="1" i="0" dirty="0">
                <a:effectLst/>
                <a:latin typeface="Nunito" pitchFamily="2" charset="0"/>
              </a:rPr>
              <a:t>5. Correlation and Relationships: </a:t>
            </a:r>
            <a:r>
              <a:rPr lang="en-US" sz="2000" b="0" i="0" dirty="0">
                <a:effectLst/>
                <a:latin typeface="Nunito" pitchFamily="2" charset="0"/>
              </a:rPr>
              <a:t>EDA allows discover relationships and dependencies between variables. Techniques such as correlation analysis, scatter plots, and pass-tabulations offer insights into the power and direction of relationships between variables.</a:t>
            </a:r>
          </a:p>
          <a:p>
            <a:pPr algn="just" rtl="0" fontAlgn="base"/>
            <a:r>
              <a:rPr lang="en-US" sz="2000" b="1" i="0" dirty="0">
                <a:effectLst/>
                <a:latin typeface="Nunito" pitchFamily="2" charset="0"/>
              </a:rPr>
              <a:t>6. Data Segmentation:</a:t>
            </a:r>
            <a:r>
              <a:rPr lang="en-US" sz="2000" b="0" i="0" dirty="0">
                <a:effectLst/>
                <a:latin typeface="Nunito" pitchFamily="2" charset="0"/>
              </a:rPr>
              <a:t> EDA can contain dividing the information into significant segments based totally on sure standards or traits. This segmentation allows advantage insights into unique subgroups inside the information and might cause extra focused analysis.</a:t>
            </a:r>
          </a:p>
          <a:p>
            <a:pPr algn="just" rtl="0" fontAlgn="base"/>
            <a:r>
              <a:rPr lang="en-US" sz="2000" b="1" i="0" dirty="0">
                <a:effectLst/>
                <a:latin typeface="Nunito" pitchFamily="2" charset="0"/>
              </a:rPr>
              <a:t>7. Hypothesis Generation:</a:t>
            </a:r>
            <a:r>
              <a:rPr lang="en-US" sz="2000" b="0" i="0" dirty="0">
                <a:effectLst/>
                <a:latin typeface="Nunito" pitchFamily="2" charset="0"/>
              </a:rPr>
              <a:t> EDA aids in generating hypotheses or studies questions based totally on the preliminary exploration of the data. It facilitates form the inspiration for in addition evaluation and model building.</a:t>
            </a:r>
          </a:p>
          <a:p>
            <a:pPr algn="just" rtl="0" fontAlgn="base"/>
            <a:r>
              <a:rPr lang="en-US" sz="2000" b="1" i="0" dirty="0">
                <a:effectLst/>
                <a:latin typeface="Nunito" pitchFamily="2" charset="0"/>
              </a:rPr>
              <a:t>8. Data Quality Assessment:</a:t>
            </a:r>
            <a:r>
              <a:rPr lang="en-US" sz="2000" b="0" i="0" dirty="0">
                <a:effectLst/>
                <a:latin typeface="Nunito" pitchFamily="2" charset="0"/>
              </a:rPr>
              <a:t> EDA permits for assessing the nice and reliability of the information. It involves checking for records integrity, consistency, and accuracy to make certain the information is suitable for analysis.</a:t>
            </a:r>
          </a:p>
        </p:txBody>
      </p:sp>
    </p:spTree>
    <p:extLst>
      <p:ext uri="{BB962C8B-B14F-4D97-AF65-F5344CB8AC3E}">
        <p14:creationId xmlns:p14="http://schemas.microsoft.com/office/powerpoint/2010/main" val="101161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ar Regression in Machine Learning">
            <a:extLst>
              <a:ext uri="{FF2B5EF4-FFF2-40B4-BE49-F238E27FC236}">
                <a16:creationId xmlns:a16="http://schemas.microsoft.com/office/drawing/2014/main" id="{B3C19B8F-BE0E-462A-9419-370DFF674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069" y="640995"/>
            <a:ext cx="3621857" cy="36218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9019B29E-0528-44B3-8A39-7DACF53453F7}"/>
              </a:ext>
            </a:extLst>
          </p:cNvPr>
          <p:cNvSpPr>
            <a:spLocks noChangeArrowheads="1"/>
          </p:cNvSpPr>
          <p:nvPr/>
        </p:nvSpPr>
        <p:spPr bwMode="auto">
          <a:xfrm>
            <a:off x="2677213" y="160256"/>
            <a:ext cx="6127423"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33333"/>
                </a:solidFill>
                <a:effectLst/>
                <a:latin typeface="Arial Unicode MS" panose="020B0604020202020204" pitchFamily="34" charset="-128"/>
              </a:rPr>
              <a:t>It is represented as: y= a</a:t>
            </a:r>
            <a:r>
              <a:rPr kumimoji="0" lang="en-US" altLang="en-US" sz="3200" b="0" i="0" u="none" strike="noStrike" cap="none" normalizeH="0" baseline="-30000" dirty="0">
                <a:ln>
                  <a:noFill/>
                </a:ln>
                <a:solidFill>
                  <a:srgbClr val="333333"/>
                </a:solidFill>
                <a:effectLst/>
                <a:latin typeface="Arial Unicode MS" panose="020B0604020202020204" pitchFamily="34" charset="-128"/>
              </a:rPr>
              <a:t>0</a:t>
            </a:r>
            <a:r>
              <a:rPr kumimoji="0" lang="en-US" altLang="en-US" sz="3200" b="0" i="0" u="none" strike="noStrike" cap="none" normalizeH="0" baseline="0" dirty="0">
                <a:ln>
                  <a:noFill/>
                </a:ln>
                <a:solidFill>
                  <a:srgbClr val="333333"/>
                </a:solidFill>
                <a:effectLst/>
                <a:latin typeface="Arial Unicode MS" panose="020B0604020202020204" pitchFamily="34" charset="-128"/>
              </a:rPr>
              <a:t>+a</a:t>
            </a:r>
            <a:r>
              <a:rPr kumimoji="0" lang="en-US" altLang="en-US" sz="3200" b="0" i="0" u="none" strike="noStrike" cap="none" normalizeH="0" baseline="-30000" dirty="0">
                <a:ln>
                  <a:noFill/>
                </a:ln>
                <a:solidFill>
                  <a:srgbClr val="333333"/>
                </a:solidFill>
                <a:effectLst/>
                <a:latin typeface="Arial Unicode MS" panose="020B0604020202020204" pitchFamily="34" charset="-128"/>
              </a:rPr>
              <a:t>1</a:t>
            </a:r>
            <a:r>
              <a:rPr kumimoji="0" lang="en-US" altLang="en-US" sz="3200" b="0" i="0" u="none" strike="noStrike" cap="none" normalizeH="0" baseline="0" dirty="0">
                <a:ln>
                  <a:noFill/>
                </a:ln>
                <a:solidFill>
                  <a:srgbClr val="333333"/>
                </a:solidFill>
                <a:effectLst/>
                <a:latin typeface="Arial Unicode MS" panose="020B0604020202020204" pitchFamily="34" charset="-128"/>
              </a:rPr>
              <a:t>x+ ε</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E4A75E5-BED3-4D3F-825B-3B4951768D8D}"/>
              </a:ext>
            </a:extLst>
          </p:cNvPr>
          <p:cNvSpPr txBox="1"/>
          <p:nvPr/>
        </p:nvSpPr>
        <p:spPr>
          <a:xfrm>
            <a:off x="939536" y="4347305"/>
            <a:ext cx="10312925" cy="1938992"/>
          </a:xfrm>
          <a:prstGeom prst="rect">
            <a:avLst/>
          </a:prstGeom>
          <a:noFill/>
        </p:spPr>
        <p:txBody>
          <a:bodyPr wrap="square">
            <a:spAutoFit/>
          </a:bodyPr>
          <a:lstStyle/>
          <a:p>
            <a:r>
              <a:rPr lang="en-US" sz="2000" b="0" i="0" dirty="0">
                <a:solidFill>
                  <a:srgbClr val="333333"/>
                </a:solidFill>
                <a:effectLst/>
                <a:latin typeface="inter-regular"/>
              </a:rPr>
              <a:t>Y= Dependent Variable (Target Variable)</a:t>
            </a:r>
            <a:br>
              <a:rPr lang="en-US" sz="2000" b="0" i="0" dirty="0">
                <a:solidFill>
                  <a:srgbClr val="333333"/>
                </a:solidFill>
                <a:effectLst/>
                <a:latin typeface="inter-regular"/>
              </a:rPr>
            </a:br>
            <a:r>
              <a:rPr lang="en-US" sz="2000" b="0" i="0" dirty="0">
                <a:solidFill>
                  <a:srgbClr val="333333"/>
                </a:solidFill>
                <a:effectLst/>
                <a:latin typeface="inter-regular"/>
              </a:rPr>
              <a:t>X= Independent Variable (predictor Variable)</a:t>
            </a:r>
            <a:br>
              <a:rPr lang="en-US" sz="2000" b="0" i="0" dirty="0">
                <a:solidFill>
                  <a:srgbClr val="333333"/>
                </a:solidFill>
                <a:effectLst/>
                <a:latin typeface="inter-regular"/>
              </a:rPr>
            </a:br>
            <a:r>
              <a:rPr lang="en-US" sz="2000" b="0" i="0" dirty="0">
                <a:solidFill>
                  <a:srgbClr val="333333"/>
                </a:solidFill>
                <a:effectLst/>
                <a:latin typeface="inter-regular"/>
              </a:rPr>
              <a:t>a0= intercept of the line (Gives an additional degree of freedom)</a:t>
            </a:r>
            <a:br>
              <a:rPr lang="en-US" sz="2000" b="0" i="0" dirty="0">
                <a:solidFill>
                  <a:srgbClr val="333333"/>
                </a:solidFill>
                <a:effectLst/>
                <a:latin typeface="inter-regular"/>
              </a:rPr>
            </a:br>
            <a:r>
              <a:rPr lang="en-US" sz="2000" b="0" i="0" dirty="0">
                <a:solidFill>
                  <a:srgbClr val="333333"/>
                </a:solidFill>
                <a:effectLst/>
                <a:latin typeface="inter-regular"/>
              </a:rPr>
              <a:t>a1 = Linear regression coefficient (scale factor to each input value).</a:t>
            </a:r>
            <a:br>
              <a:rPr lang="en-US" sz="2000" b="0" i="0" dirty="0">
                <a:solidFill>
                  <a:srgbClr val="333333"/>
                </a:solidFill>
                <a:effectLst/>
                <a:latin typeface="inter-regular"/>
              </a:rPr>
            </a:br>
            <a:r>
              <a:rPr lang="en-US" sz="2000" b="0" i="0" dirty="0">
                <a:solidFill>
                  <a:srgbClr val="333333"/>
                </a:solidFill>
                <a:effectLst/>
                <a:latin typeface="inter-regular"/>
              </a:rPr>
              <a:t>ε = random error</a:t>
            </a:r>
          </a:p>
          <a:p>
            <a:r>
              <a:rPr lang="en-US" sz="2000" b="0" i="0" dirty="0">
                <a:solidFill>
                  <a:srgbClr val="333333"/>
                </a:solidFill>
                <a:effectLst/>
                <a:latin typeface="inter-regular"/>
              </a:rPr>
              <a:t>The values for x and y variables are training datasets for Linear Regression model representation.</a:t>
            </a:r>
          </a:p>
        </p:txBody>
      </p:sp>
    </p:spTree>
    <p:extLst>
      <p:ext uri="{BB962C8B-B14F-4D97-AF65-F5344CB8AC3E}">
        <p14:creationId xmlns:p14="http://schemas.microsoft.com/office/powerpoint/2010/main" val="2151258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5867-3172-4636-AA9F-4B50823BEC71}"/>
              </a:ext>
            </a:extLst>
          </p:cNvPr>
          <p:cNvSpPr>
            <a:spLocks noGrp="1"/>
          </p:cNvSpPr>
          <p:nvPr>
            <p:ph type="title"/>
          </p:nvPr>
        </p:nvSpPr>
        <p:spPr>
          <a:xfrm>
            <a:off x="838200" y="365125"/>
            <a:ext cx="10515600" cy="568129"/>
          </a:xfrm>
        </p:spPr>
        <p:txBody>
          <a:bodyPr>
            <a:normAutofit/>
          </a:bodyPr>
          <a:lstStyle/>
          <a:p>
            <a:pPr algn="ctr"/>
            <a:r>
              <a:rPr lang="en-IN" sz="2400" b="1" i="0" u="none" strike="noStrike" baseline="0" dirty="0">
                <a:solidFill>
                  <a:srgbClr val="FF0000"/>
                </a:solidFill>
                <a:latin typeface="Verdana" panose="020B0604030504040204" pitchFamily="34" charset="0"/>
              </a:rPr>
              <a:t>Regularized Methods for Regression:</a:t>
            </a:r>
            <a:endParaRPr lang="en-IN" sz="2400" b="1" dirty="0">
              <a:solidFill>
                <a:srgbClr val="FF0000"/>
              </a:solidFill>
            </a:endParaRPr>
          </a:p>
        </p:txBody>
      </p:sp>
      <p:sp>
        <p:nvSpPr>
          <p:cNvPr id="3" name="Content Placeholder 2">
            <a:extLst>
              <a:ext uri="{FF2B5EF4-FFF2-40B4-BE49-F238E27FC236}">
                <a16:creationId xmlns:a16="http://schemas.microsoft.com/office/drawing/2014/main" id="{A0A3B873-FA5F-410D-BDB9-28DB5A9336F6}"/>
              </a:ext>
            </a:extLst>
          </p:cNvPr>
          <p:cNvSpPr>
            <a:spLocks noGrp="1"/>
          </p:cNvSpPr>
          <p:nvPr>
            <p:ph idx="1"/>
          </p:nvPr>
        </p:nvSpPr>
        <p:spPr>
          <a:xfrm>
            <a:off x="838200" y="1043200"/>
            <a:ext cx="10515600" cy="4351338"/>
          </a:xfrm>
        </p:spPr>
        <p:txBody>
          <a:bodyPr/>
          <a:lstStyle/>
          <a:p>
            <a:pPr algn="just"/>
            <a:r>
              <a:rPr lang="en-IN" dirty="0"/>
              <a:t>Before discussing regularized methods let us discuss what is </a:t>
            </a:r>
            <a:r>
              <a:rPr lang="en-IN" b="1" i="0" dirty="0">
                <a:solidFill>
                  <a:srgbClr val="242424"/>
                </a:solidFill>
                <a:effectLst/>
                <a:latin typeface="source-serif-pro"/>
              </a:rPr>
              <a:t>Regularization.</a:t>
            </a:r>
          </a:p>
          <a:p>
            <a:pPr algn="just"/>
            <a:r>
              <a:rPr lang="en-US" b="1" i="0" dirty="0">
                <a:solidFill>
                  <a:srgbClr val="242424"/>
                </a:solidFill>
                <a:effectLst/>
                <a:latin typeface="source-serif-pro"/>
              </a:rPr>
              <a:t>Regularization:</a:t>
            </a:r>
            <a:r>
              <a:rPr lang="en-US" b="0" i="0" dirty="0">
                <a:solidFill>
                  <a:srgbClr val="242424"/>
                </a:solidFill>
                <a:effectLst/>
                <a:latin typeface="source-serif-pro"/>
              </a:rPr>
              <a:t> Regularization is a very important concept that is used to avoid overfitting of the data especially when the trained and tested data are much varying.</a:t>
            </a:r>
          </a:p>
          <a:p>
            <a:pPr algn="just"/>
            <a:r>
              <a:rPr lang="en-US" b="0" i="0" dirty="0">
                <a:solidFill>
                  <a:srgbClr val="242424"/>
                </a:solidFill>
                <a:effectLst/>
                <a:latin typeface="source-serif-pro"/>
              </a:rPr>
              <a:t>Regularization is implemented by adding a “penalty” term to the best fit derived from the trained data, in order to achieve a </a:t>
            </a:r>
            <a:r>
              <a:rPr lang="en-US" b="0" i="1" dirty="0">
                <a:solidFill>
                  <a:srgbClr val="242424"/>
                </a:solidFill>
                <a:effectLst/>
                <a:latin typeface="source-serif-pro"/>
              </a:rPr>
              <a:t>lesser variance</a:t>
            </a:r>
            <a:r>
              <a:rPr lang="en-US" b="0" i="0" dirty="0">
                <a:solidFill>
                  <a:srgbClr val="242424"/>
                </a:solidFill>
                <a:effectLst/>
                <a:latin typeface="source-serif-pro"/>
              </a:rPr>
              <a:t> with the tested data and also restricts the influence of predictor variables over the output variable by compressing their coefficients.</a:t>
            </a:r>
          </a:p>
          <a:p>
            <a:pPr algn="just"/>
            <a:endParaRPr lang="en-IN" dirty="0"/>
          </a:p>
        </p:txBody>
      </p:sp>
    </p:spTree>
    <p:extLst>
      <p:ext uri="{BB962C8B-B14F-4D97-AF65-F5344CB8AC3E}">
        <p14:creationId xmlns:p14="http://schemas.microsoft.com/office/powerpoint/2010/main" val="3227360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8F5E-1522-45DE-AA82-FD10757551C3}"/>
              </a:ext>
            </a:extLst>
          </p:cNvPr>
          <p:cNvSpPr>
            <a:spLocks noGrp="1"/>
          </p:cNvSpPr>
          <p:nvPr>
            <p:ph type="title"/>
          </p:nvPr>
        </p:nvSpPr>
        <p:spPr>
          <a:xfrm>
            <a:off x="838200" y="365125"/>
            <a:ext cx="10515600" cy="832079"/>
          </a:xfrm>
        </p:spPr>
        <p:txBody>
          <a:bodyPr>
            <a:normAutofit fontScale="90000"/>
          </a:bodyPr>
          <a:lstStyle/>
          <a:p>
            <a:r>
              <a:rPr lang="en-US" b="1" i="0" dirty="0">
                <a:solidFill>
                  <a:srgbClr val="FF0000"/>
                </a:solidFill>
                <a:effectLst/>
                <a:latin typeface="Nunito" pitchFamily="2" charset="0"/>
              </a:rPr>
              <a:t>But, What are Overfitting and Underfitting?</a:t>
            </a:r>
            <a:endParaRPr lang="en-IN" dirty="0">
              <a:solidFill>
                <a:srgbClr val="FF0000"/>
              </a:solidFill>
            </a:endParaRPr>
          </a:p>
        </p:txBody>
      </p:sp>
      <p:sp>
        <p:nvSpPr>
          <p:cNvPr id="3" name="Content Placeholder 2">
            <a:extLst>
              <a:ext uri="{FF2B5EF4-FFF2-40B4-BE49-F238E27FC236}">
                <a16:creationId xmlns:a16="http://schemas.microsoft.com/office/drawing/2014/main" id="{C2D50BBF-5D9E-4739-B2AD-9BDFFF15065D}"/>
              </a:ext>
            </a:extLst>
          </p:cNvPr>
          <p:cNvSpPr>
            <a:spLocks noGrp="1"/>
          </p:cNvSpPr>
          <p:nvPr>
            <p:ph idx="1"/>
          </p:nvPr>
        </p:nvSpPr>
        <p:spPr>
          <a:xfrm>
            <a:off x="706225" y="1253331"/>
            <a:ext cx="10515600" cy="4351338"/>
          </a:xfrm>
        </p:spPr>
        <p:txBody>
          <a:bodyPr>
            <a:normAutofit fontScale="92500"/>
          </a:bodyPr>
          <a:lstStyle/>
          <a:p>
            <a:pPr algn="just" fontAlgn="base"/>
            <a:r>
              <a:rPr lang="en-US" b="1" i="0" dirty="0">
                <a:effectLst/>
                <a:latin typeface="Nunito" pitchFamily="2" charset="0"/>
              </a:rPr>
              <a:t>Overfitting</a:t>
            </a:r>
            <a:r>
              <a:rPr lang="en-US" b="0" i="0" dirty="0">
                <a:effectLst/>
                <a:latin typeface="Nunito" pitchFamily="2" charset="0"/>
              </a:rPr>
              <a:t> is a phenomenon that occurs when a </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Machine Learning</a:t>
            </a:r>
            <a:r>
              <a:rPr lang="en-US" b="0" i="0" dirty="0">
                <a:effectLst/>
                <a:latin typeface="Nunito" pitchFamily="2" charset="0"/>
              </a:rPr>
              <a:t> model is constrained to the training set and not able to perform well on unseen data. That is when our model learns the noise in the training data as well. This is the case when our model memorizes the training data instead of learning the patterns in it.</a:t>
            </a:r>
          </a:p>
          <a:p>
            <a:pPr algn="just" fontAlgn="base"/>
            <a:r>
              <a:rPr lang="en-US" b="1" i="0" dirty="0">
                <a:effectLst/>
                <a:latin typeface="Nunito" pitchFamily="2" charset="0"/>
              </a:rPr>
              <a:t>Underfitting</a:t>
            </a:r>
            <a:r>
              <a:rPr lang="en-US" b="0" i="0" dirty="0">
                <a:effectLst/>
                <a:latin typeface="Nunito" pitchFamily="2" charset="0"/>
              </a:rPr>
              <a:t> on the other hand is the case when our model is not able to learn even the basic patterns available in the dataset. In the case of the underfitting model is unable to perform well even on the training data hence we cannot expect it to perform well on the validation data. This is the case when we are supposed to increase the complexity of the model or add more features to the feature set.</a:t>
            </a:r>
          </a:p>
          <a:p>
            <a:pPr algn="just"/>
            <a:endParaRPr lang="en-IN" dirty="0"/>
          </a:p>
        </p:txBody>
      </p:sp>
    </p:spTree>
    <p:extLst>
      <p:ext uri="{BB962C8B-B14F-4D97-AF65-F5344CB8AC3E}">
        <p14:creationId xmlns:p14="http://schemas.microsoft.com/office/powerpoint/2010/main" val="2369276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398C-F4C6-4ECF-B06D-6C7FA5CCF9A8}"/>
              </a:ext>
            </a:extLst>
          </p:cNvPr>
          <p:cNvSpPr>
            <a:spLocks noGrp="1"/>
          </p:cNvSpPr>
          <p:nvPr>
            <p:ph type="title"/>
          </p:nvPr>
        </p:nvSpPr>
        <p:spPr/>
        <p:txBody>
          <a:bodyPr/>
          <a:lstStyle/>
          <a:p>
            <a:pPr algn="ctr"/>
            <a:r>
              <a:rPr lang="en-US" b="1" i="0" dirty="0">
                <a:solidFill>
                  <a:srgbClr val="FF0000"/>
                </a:solidFill>
                <a:effectLst/>
                <a:latin typeface="Nunito" pitchFamily="2" charset="0"/>
              </a:rPr>
              <a:t>And, What are Bias and Variance?</a:t>
            </a:r>
            <a:endParaRPr lang="en-IN" dirty="0">
              <a:solidFill>
                <a:srgbClr val="FF0000"/>
              </a:solidFill>
            </a:endParaRPr>
          </a:p>
        </p:txBody>
      </p:sp>
      <p:sp>
        <p:nvSpPr>
          <p:cNvPr id="3" name="Content Placeholder 2">
            <a:extLst>
              <a:ext uri="{FF2B5EF4-FFF2-40B4-BE49-F238E27FC236}">
                <a16:creationId xmlns:a16="http://schemas.microsoft.com/office/drawing/2014/main" id="{CC3BBDA4-3C1C-4903-8C48-1553377DC8D9}"/>
              </a:ext>
            </a:extLst>
          </p:cNvPr>
          <p:cNvSpPr>
            <a:spLocks noGrp="1"/>
          </p:cNvSpPr>
          <p:nvPr>
            <p:ph idx="1"/>
          </p:nvPr>
        </p:nvSpPr>
        <p:spPr>
          <a:xfrm>
            <a:off x="838200" y="1514541"/>
            <a:ext cx="10515600" cy="4351338"/>
          </a:xfrm>
        </p:spPr>
        <p:txBody>
          <a:bodyPr>
            <a:normAutofit fontScale="85000" lnSpcReduction="20000"/>
          </a:bodyPr>
          <a:lstStyle/>
          <a:p>
            <a:pPr algn="just"/>
            <a:r>
              <a:rPr lang="en-US" b="1" i="0" dirty="0">
                <a:effectLst/>
                <a:latin typeface="Nunito" pitchFamily="2" charset="0"/>
              </a:rPr>
              <a:t>Bias</a:t>
            </a:r>
            <a:r>
              <a:rPr lang="en-US" b="0" i="0" dirty="0">
                <a:effectLst/>
                <a:latin typeface="Nunito" pitchFamily="2" charset="0"/>
              </a:rPr>
              <a:t> refers to the errors which occur when we try to fit a statistical model on real-world data which does not fit perfectly well on some mathematical model. </a:t>
            </a:r>
          </a:p>
          <a:p>
            <a:pPr algn="just"/>
            <a:r>
              <a:rPr lang="en-US" b="0" i="0" dirty="0">
                <a:effectLst/>
                <a:latin typeface="Nunito" pitchFamily="2" charset="0"/>
              </a:rPr>
              <a:t>If we use a way too simplistic a model to fit the data then we are more probably face the situation of </a:t>
            </a:r>
            <a:r>
              <a:rPr lang="en-US" b="1" i="0" dirty="0">
                <a:effectLst/>
                <a:latin typeface="Nunito" pitchFamily="2" charset="0"/>
              </a:rPr>
              <a:t>High Bias</a:t>
            </a:r>
            <a:r>
              <a:rPr lang="en-US" b="0" i="0" dirty="0">
                <a:effectLst/>
                <a:latin typeface="Nunito" pitchFamily="2" charset="0"/>
              </a:rPr>
              <a:t> which refers to the case when the model is unable to learn the patterns in the data at hand and hence performs poorly.</a:t>
            </a:r>
          </a:p>
          <a:p>
            <a:pPr algn="just"/>
            <a:r>
              <a:rPr lang="en-US" b="1" i="0" dirty="0">
                <a:effectLst/>
                <a:latin typeface="Nunito" pitchFamily="2" charset="0"/>
              </a:rPr>
              <a:t>Variance</a:t>
            </a:r>
            <a:r>
              <a:rPr lang="en-US" b="0" i="0" dirty="0">
                <a:effectLst/>
                <a:latin typeface="Nunito" pitchFamily="2" charset="0"/>
              </a:rPr>
              <a:t> implies the error value that occurs when we try to make predictions by using data that is not previously seen by the model. There is a situation known as </a:t>
            </a:r>
            <a:r>
              <a:rPr lang="en-US" b="1" i="0" dirty="0">
                <a:effectLst/>
                <a:latin typeface="Nunito" pitchFamily="2" charset="0"/>
              </a:rPr>
              <a:t>high variance</a:t>
            </a:r>
            <a:r>
              <a:rPr lang="en-US" b="0" i="0" dirty="0">
                <a:effectLst/>
                <a:latin typeface="Nunito" pitchFamily="2" charset="0"/>
              </a:rPr>
              <a:t> that occurs when the model learns noise that is present in the data.</a:t>
            </a:r>
          </a:p>
          <a:p>
            <a:pPr algn="just"/>
            <a:r>
              <a:rPr lang="en-US" b="0" i="0" dirty="0">
                <a:effectLst/>
                <a:latin typeface="Nunito" pitchFamily="2" charset="0"/>
              </a:rPr>
              <a:t>Finding a proper balance between the two that is also known as the </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Bias-Variance</a:t>
            </a:r>
            <a:r>
              <a:rPr lang="en-US" b="0" i="0" dirty="0">
                <a:effectLst/>
                <a:latin typeface="Nunito" pitchFamily="2" charset="0"/>
              </a:rPr>
              <a:t> Tradeoff can help us prune the model from getting overfitted to the training data.</a:t>
            </a:r>
            <a:endParaRPr lang="en-IN" dirty="0"/>
          </a:p>
        </p:txBody>
      </p:sp>
    </p:spTree>
    <p:extLst>
      <p:ext uri="{BB962C8B-B14F-4D97-AF65-F5344CB8AC3E}">
        <p14:creationId xmlns:p14="http://schemas.microsoft.com/office/powerpoint/2010/main" val="107572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A938-21BF-42F1-8915-2D74E3ADD3DC}"/>
              </a:ext>
            </a:extLst>
          </p:cNvPr>
          <p:cNvSpPr>
            <a:spLocks noGrp="1"/>
          </p:cNvSpPr>
          <p:nvPr>
            <p:ph type="title"/>
          </p:nvPr>
        </p:nvSpPr>
        <p:spPr>
          <a:xfrm>
            <a:off x="838200" y="365126"/>
            <a:ext cx="10515600" cy="822652"/>
          </a:xfrm>
        </p:spPr>
        <p:txBody>
          <a:bodyPr/>
          <a:lstStyle/>
          <a:p>
            <a:r>
              <a:rPr lang="en-US" b="1" i="0" dirty="0">
                <a:solidFill>
                  <a:srgbClr val="FF0000"/>
                </a:solidFill>
                <a:effectLst/>
                <a:latin typeface="Nunito" pitchFamily="2" charset="0"/>
              </a:rPr>
              <a:t>So, Regularization in Machine Learning:</a:t>
            </a:r>
            <a:endParaRPr lang="en-IN" dirty="0">
              <a:solidFill>
                <a:srgbClr val="FF0000"/>
              </a:solidFill>
            </a:endParaRPr>
          </a:p>
        </p:txBody>
      </p:sp>
      <p:sp>
        <p:nvSpPr>
          <p:cNvPr id="3" name="Content Placeholder 2">
            <a:extLst>
              <a:ext uri="{FF2B5EF4-FFF2-40B4-BE49-F238E27FC236}">
                <a16:creationId xmlns:a16="http://schemas.microsoft.com/office/drawing/2014/main" id="{D822574E-C9D6-415C-AE8C-CB31FEDB0111}"/>
              </a:ext>
            </a:extLst>
          </p:cNvPr>
          <p:cNvSpPr>
            <a:spLocks noGrp="1"/>
          </p:cNvSpPr>
          <p:nvPr>
            <p:ph idx="1"/>
          </p:nvPr>
        </p:nvSpPr>
        <p:spPr>
          <a:xfrm>
            <a:off x="734505" y="1253331"/>
            <a:ext cx="10515600" cy="4351338"/>
          </a:xfrm>
        </p:spPr>
        <p:txBody>
          <a:bodyPr/>
          <a:lstStyle/>
          <a:p>
            <a:pPr algn="just" fontAlgn="base"/>
            <a:r>
              <a:rPr lang="en-US" b="0" i="0" dirty="0">
                <a:effectLst/>
                <a:latin typeface="Nunito" pitchFamily="2" charset="0"/>
              </a:rPr>
              <a:t>Regularization is a technique used to reduce errors by fitting the function appropriately on the given training set and avoiding overfitting. The commonly used </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regularization techniques</a:t>
            </a:r>
            <a:r>
              <a:rPr lang="en-US" b="0" i="0" dirty="0">
                <a:effectLst/>
                <a:latin typeface="Nunito" pitchFamily="2" charset="0"/>
              </a:rPr>
              <a:t> are : </a:t>
            </a:r>
          </a:p>
          <a:p>
            <a:pPr algn="just" fontAlgn="base">
              <a:buFont typeface="+mj-lt"/>
              <a:buAutoNum type="arabicPeriod"/>
            </a:pPr>
            <a:r>
              <a:rPr lang="en-US" b="0" i="0" dirty="0">
                <a:effectLst/>
                <a:latin typeface="Nunito" pitchFamily="2" charset="0"/>
              </a:rPr>
              <a:t>Lasso Regularization – L1 Regularization</a:t>
            </a:r>
          </a:p>
          <a:p>
            <a:pPr algn="just" fontAlgn="base">
              <a:buFont typeface="+mj-lt"/>
              <a:buAutoNum type="arabicPeriod"/>
            </a:pPr>
            <a:r>
              <a:rPr lang="en-US" b="0" i="0" dirty="0">
                <a:effectLst/>
                <a:latin typeface="Nunito" pitchFamily="2" charset="0"/>
              </a:rPr>
              <a:t>Ridge Regularization – L2 Regularization</a:t>
            </a:r>
          </a:p>
          <a:p>
            <a:pPr algn="just" fontAlgn="base">
              <a:buFont typeface="+mj-lt"/>
              <a:buAutoNum type="arabicPeriod"/>
            </a:pPr>
            <a:r>
              <a:rPr lang="en-US" b="0" i="0" dirty="0">
                <a:effectLst/>
                <a:latin typeface="Nunito" pitchFamily="2" charset="0"/>
              </a:rPr>
              <a:t>Elastic Net Regularization – L1 and L2 Regularization</a:t>
            </a:r>
          </a:p>
          <a:p>
            <a:pPr algn="just"/>
            <a:endParaRPr lang="en-IN" dirty="0"/>
          </a:p>
        </p:txBody>
      </p:sp>
    </p:spTree>
    <p:extLst>
      <p:ext uri="{BB962C8B-B14F-4D97-AF65-F5344CB8AC3E}">
        <p14:creationId xmlns:p14="http://schemas.microsoft.com/office/powerpoint/2010/main" val="3432546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F9E3-D58F-4FAB-9386-A8F73DD41A8A}"/>
              </a:ext>
            </a:extLst>
          </p:cNvPr>
          <p:cNvSpPr>
            <a:spLocks noGrp="1"/>
          </p:cNvSpPr>
          <p:nvPr>
            <p:ph type="title"/>
          </p:nvPr>
        </p:nvSpPr>
        <p:spPr>
          <a:xfrm>
            <a:off x="838200" y="365126"/>
            <a:ext cx="10515600" cy="813226"/>
          </a:xfrm>
        </p:spPr>
        <p:txBody>
          <a:bodyPr>
            <a:normAutofit fontScale="90000"/>
          </a:bodyPr>
          <a:lstStyle/>
          <a:p>
            <a:r>
              <a:rPr lang="en-US" b="1" i="0" dirty="0">
                <a:solidFill>
                  <a:srgbClr val="FF0000"/>
                </a:solidFill>
                <a:effectLst/>
                <a:latin typeface="Nunito" pitchFamily="2" charset="0"/>
              </a:rPr>
              <a:t>Lasso Regularization – L1 Regularization:</a:t>
            </a:r>
            <a:endParaRPr lang="en-IN" b="1" dirty="0">
              <a:solidFill>
                <a:srgbClr val="FF0000"/>
              </a:solidFill>
            </a:endParaRPr>
          </a:p>
        </p:txBody>
      </p:sp>
      <p:sp>
        <p:nvSpPr>
          <p:cNvPr id="3" name="Content Placeholder 2">
            <a:extLst>
              <a:ext uri="{FF2B5EF4-FFF2-40B4-BE49-F238E27FC236}">
                <a16:creationId xmlns:a16="http://schemas.microsoft.com/office/drawing/2014/main" id="{836EF760-6BC0-4F84-A7B1-B07D4699F66F}"/>
              </a:ext>
            </a:extLst>
          </p:cNvPr>
          <p:cNvSpPr>
            <a:spLocks noGrp="1"/>
          </p:cNvSpPr>
          <p:nvPr>
            <p:ph idx="1"/>
          </p:nvPr>
        </p:nvSpPr>
        <p:spPr>
          <a:xfrm>
            <a:off x="838200" y="1253331"/>
            <a:ext cx="10515600" cy="4351338"/>
          </a:xfrm>
        </p:spPr>
        <p:txBody>
          <a:bodyPr/>
          <a:lstStyle/>
          <a:p>
            <a:pPr algn="just"/>
            <a:r>
              <a:rPr lang="en-US" b="0" i="0" dirty="0">
                <a:effectLst/>
                <a:latin typeface="Nunito" pitchFamily="2" charset="0"/>
              </a:rPr>
              <a:t>A regression model which uses the </a:t>
            </a:r>
            <a:r>
              <a:rPr lang="en-US" b="1" i="0" dirty="0">
                <a:effectLst/>
                <a:latin typeface="Nunito" pitchFamily="2" charset="0"/>
              </a:rPr>
              <a:t>L1 Regularization </a:t>
            </a:r>
            <a:r>
              <a:rPr lang="en-US" b="0" i="0" dirty="0">
                <a:effectLst/>
                <a:latin typeface="Nunito" pitchFamily="2" charset="0"/>
              </a:rPr>
              <a:t>technique is called </a:t>
            </a:r>
            <a:r>
              <a:rPr lang="en-US" b="1" i="0" dirty="0">
                <a:effectLst/>
                <a:latin typeface="Nunito" pitchFamily="2" charset="0"/>
              </a:rPr>
              <a:t>LASSO(Least Absolute Shrinkage and Selection Operator)</a:t>
            </a:r>
            <a:r>
              <a:rPr lang="en-US" b="0" i="0" dirty="0">
                <a:effectLst/>
                <a:latin typeface="Nunito" pitchFamily="2" charset="0"/>
              </a:rPr>
              <a:t> regression. </a:t>
            </a:r>
          </a:p>
          <a:p>
            <a:pPr algn="just"/>
            <a:endParaRPr lang="en-US" b="0" i="0" dirty="0">
              <a:effectLst/>
              <a:latin typeface="Nunito" pitchFamily="2" charset="0"/>
            </a:endParaRPr>
          </a:p>
          <a:p>
            <a:pPr algn="just"/>
            <a:endParaRPr lang="en-IN" dirty="0"/>
          </a:p>
        </p:txBody>
      </p:sp>
      <p:pic>
        <p:nvPicPr>
          <p:cNvPr id="6" name="Picture 5">
            <a:extLst>
              <a:ext uri="{FF2B5EF4-FFF2-40B4-BE49-F238E27FC236}">
                <a16:creationId xmlns:a16="http://schemas.microsoft.com/office/drawing/2014/main" id="{616953F9-F003-4067-82E2-1A8248D76E73}"/>
              </a:ext>
            </a:extLst>
          </p:cNvPr>
          <p:cNvPicPr>
            <a:picLocks noChangeAspect="1"/>
          </p:cNvPicPr>
          <p:nvPr/>
        </p:nvPicPr>
        <p:blipFill>
          <a:blip r:embed="rId2"/>
          <a:stretch>
            <a:fillRect/>
          </a:stretch>
        </p:blipFill>
        <p:spPr>
          <a:xfrm>
            <a:off x="2177222" y="2596611"/>
            <a:ext cx="8535140" cy="3200873"/>
          </a:xfrm>
          <a:prstGeom prst="rect">
            <a:avLst/>
          </a:prstGeom>
        </p:spPr>
      </p:pic>
      <p:sp>
        <p:nvSpPr>
          <p:cNvPr id="7" name="TextBox 6">
            <a:extLst>
              <a:ext uri="{FF2B5EF4-FFF2-40B4-BE49-F238E27FC236}">
                <a16:creationId xmlns:a16="http://schemas.microsoft.com/office/drawing/2014/main" id="{7730D067-EA62-4A81-97B7-D5950BB98A31}"/>
              </a:ext>
            </a:extLst>
          </p:cNvPr>
          <p:cNvSpPr txBox="1"/>
          <p:nvPr/>
        </p:nvSpPr>
        <p:spPr>
          <a:xfrm>
            <a:off x="1971773" y="5797484"/>
            <a:ext cx="8946037" cy="954107"/>
          </a:xfrm>
          <a:prstGeom prst="rect">
            <a:avLst/>
          </a:prstGeom>
          <a:noFill/>
        </p:spPr>
        <p:txBody>
          <a:bodyPr wrap="square" rtlCol="0">
            <a:spAutoFit/>
          </a:bodyPr>
          <a:lstStyle/>
          <a:p>
            <a:r>
              <a:rPr lang="en-IN" sz="2800" dirty="0"/>
              <a:t>Where y cap is representing estimated value of the response variable in linear regression model/predicted value of y.</a:t>
            </a:r>
          </a:p>
        </p:txBody>
      </p:sp>
    </p:spTree>
    <p:extLst>
      <p:ext uri="{BB962C8B-B14F-4D97-AF65-F5344CB8AC3E}">
        <p14:creationId xmlns:p14="http://schemas.microsoft.com/office/powerpoint/2010/main" val="3810325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795A-6DD1-460B-8412-4295560E3948}"/>
              </a:ext>
            </a:extLst>
          </p:cNvPr>
          <p:cNvSpPr>
            <a:spLocks noGrp="1"/>
          </p:cNvSpPr>
          <p:nvPr>
            <p:ph type="title"/>
          </p:nvPr>
        </p:nvSpPr>
        <p:spPr>
          <a:xfrm>
            <a:off x="838200" y="138882"/>
            <a:ext cx="10515600" cy="879214"/>
          </a:xfrm>
        </p:spPr>
        <p:txBody>
          <a:bodyPr/>
          <a:lstStyle/>
          <a:p>
            <a:pPr algn="ctr"/>
            <a:r>
              <a:rPr lang="en-US" b="1" i="0" dirty="0">
                <a:solidFill>
                  <a:srgbClr val="FF0000"/>
                </a:solidFill>
                <a:effectLst/>
                <a:latin typeface="Nunito" pitchFamily="2" charset="0"/>
              </a:rPr>
              <a:t>Ridge regression:</a:t>
            </a:r>
            <a:endParaRPr lang="en-IN" dirty="0">
              <a:solidFill>
                <a:srgbClr val="FF0000"/>
              </a:solidFill>
            </a:endParaRPr>
          </a:p>
        </p:txBody>
      </p:sp>
      <p:sp>
        <p:nvSpPr>
          <p:cNvPr id="3" name="Content Placeholder 2">
            <a:extLst>
              <a:ext uri="{FF2B5EF4-FFF2-40B4-BE49-F238E27FC236}">
                <a16:creationId xmlns:a16="http://schemas.microsoft.com/office/drawing/2014/main" id="{932FFC47-5605-48F4-961B-E23560E7EC12}"/>
              </a:ext>
            </a:extLst>
          </p:cNvPr>
          <p:cNvSpPr>
            <a:spLocks noGrp="1"/>
          </p:cNvSpPr>
          <p:nvPr>
            <p:ph idx="1"/>
          </p:nvPr>
        </p:nvSpPr>
        <p:spPr>
          <a:xfrm>
            <a:off x="838200" y="1018096"/>
            <a:ext cx="10515600" cy="4351338"/>
          </a:xfrm>
        </p:spPr>
        <p:txBody>
          <a:bodyPr/>
          <a:lstStyle/>
          <a:p>
            <a:pPr algn="just"/>
            <a:r>
              <a:rPr lang="en-US" b="0" i="0" dirty="0">
                <a:effectLst/>
                <a:latin typeface="Nunito" pitchFamily="2" charset="0"/>
              </a:rPr>
              <a:t>A regression model that uses the </a:t>
            </a:r>
            <a:r>
              <a:rPr lang="en-US" b="1" i="0" dirty="0">
                <a:effectLst/>
                <a:latin typeface="Nunito" pitchFamily="2" charset="0"/>
              </a:rPr>
              <a:t>L2 regularization</a:t>
            </a:r>
            <a:r>
              <a:rPr lang="en-US" b="0" i="0" dirty="0">
                <a:effectLst/>
                <a:latin typeface="Nunito" pitchFamily="2" charset="0"/>
              </a:rPr>
              <a:t> technique is called </a:t>
            </a:r>
            <a:r>
              <a:rPr lang="en-US" b="1" i="0" dirty="0">
                <a:effectLst/>
                <a:latin typeface="Nunito" pitchFamily="2" charset="0"/>
              </a:rPr>
              <a:t>Ridge regression</a:t>
            </a:r>
            <a:r>
              <a:rPr lang="en-US" b="0" i="0" dirty="0">
                <a:effectLst/>
                <a:latin typeface="Nunito" pitchFamily="2" charset="0"/>
              </a:rPr>
              <a:t>. </a:t>
            </a:r>
            <a:r>
              <a:rPr lang="en-US" b="1" i="0" dirty="0">
                <a:effectLst/>
                <a:latin typeface="Nunito" pitchFamily="2" charset="0"/>
              </a:rPr>
              <a:t>Ridge regression</a:t>
            </a:r>
            <a:r>
              <a:rPr lang="en-US" b="0" i="0" dirty="0">
                <a:effectLst/>
                <a:latin typeface="Nunito" pitchFamily="2" charset="0"/>
              </a:rPr>
              <a:t> adds the “</a:t>
            </a:r>
            <a:r>
              <a:rPr lang="en-US" b="0" i="1" dirty="0">
                <a:effectLst/>
                <a:latin typeface="Nunito" pitchFamily="2" charset="0"/>
              </a:rPr>
              <a:t>squared magnitude</a:t>
            </a:r>
            <a:r>
              <a:rPr lang="en-US" b="0" i="0" dirty="0">
                <a:effectLst/>
                <a:latin typeface="Nunito" pitchFamily="2" charset="0"/>
              </a:rPr>
              <a:t>” of the coefficient as a penalty term to the loss function(L).</a:t>
            </a:r>
          </a:p>
          <a:p>
            <a:pPr algn="just"/>
            <a:endParaRPr lang="en-IN" dirty="0"/>
          </a:p>
        </p:txBody>
      </p:sp>
      <p:pic>
        <p:nvPicPr>
          <p:cNvPr id="4" name="Picture 3">
            <a:extLst>
              <a:ext uri="{FF2B5EF4-FFF2-40B4-BE49-F238E27FC236}">
                <a16:creationId xmlns:a16="http://schemas.microsoft.com/office/drawing/2014/main" id="{06A9FAFC-F0A4-4FE6-8A8A-368DAAEDE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34" y="2511553"/>
            <a:ext cx="11222016" cy="3981321"/>
          </a:xfrm>
          <a:prstGeom prst="rect">
            <a:avLst/>
          </a:prstGeom>
        </p:spPr>
      </p:pic>
    </p:spTree>
    <p:extLst>
      <p:ext uri="{BB962C8B-B14F-4D97-AF65-F5344CB8AC3E}">
        <p14:creationId xmlns:p14="http://schemas.microsoft.com/office/powerpoint/2010/main" val="3463351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004D2-092B-45E0-90ED-5C38E7E15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08" y="933101"/>
            <a:ext cx="11174384" cy="4991797"/>
          </a:xfrm>
          <a:prstGeom prst="rect">
            <a:avLst/>
          </a:prstGeom>
        </p:spPr>
      </p:pic>
      <p:sp>
        <p:nvSpPr>
          <p:cNvPr id="4" name="TextBox 3">
            <a:extLst>
              <a:ext uri="{FF2B5EF4-FFF2-40B4-BE49-F238E27FC236}">
                <a16:creationId xmlns:a16="http://schemas.microsoft.com/office/drawing/2014/main" id="{BA1DFACA-FA10-46B6-8525-91D230C74D25}"/>
              </a:ext>
            </a:extLst>
          </p:cNvPr>
          <p:cNvSpPr txBox="1"/>
          <p:nvPr/>
        </p:nvSpPr>
        <p:spPr>
          <a:xfrm>
            <a:off x="1809945" y="1097378"/>
            <a:ext cx="9455085" cy="523220"/>
          </a:xfrm>
          <a:prstGeom prst="rect">
            <a:avLst/>
          </a:prstGeom>
          <a:noFill/>
        </p:spPr>
        <p:txBody>
          <a:bodyPr wrap="square">
            <a:spAutoFit/>
          </a:bodyPr>
          <a:lstStyle/>
          <a:p>
            <a:pPr algn="just" fontAlgn="base"/>
            <a:r>
              <a:rPr lang="en-US" sz="2800" b="1" i="0" dirty="0">
                <a:solidFill>
                  <a:srgbClr val="FF0000"/>
                </a:solidFill>
                <a:effectLst/>
                <a:latin typeface="Nunito" pitchFamily="2" charset="0"/>
              </a:rPr>
              <a:t>Elastic Net Regularization – L1 and L2 Regularization</a:t>
            </a:r>
          </a:p>
        </p:txBody>
      </p:sp>
    </p:spTree>
    <p:extLst>
      <p:ext uri="{BB962C8B-B14F-4D97-AF65-F5344CB8AC3E}">
        <p14:creationId xmlns:p14="http://schemas.microsoft.com/office/powerpoint/2010/main" val="1090087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46AF4-DE0C-4147-A429-FC6989A2F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281" y="290074"/>
            <a:ext cx="11193437" cy="6277851"/>
          </a:xfrm>
          <a:prstGeom prst="rect">
            <a:avLst/>
          </a:prstGeom>
        </p:spPr>
      </p:pic>
    </p:spTree>
    <p:extLst>
      <p:ext uri="{BB962C8B-B14F-4D97-AF65-F5344CB8AC3E}">
        <p14:creationId xmlns:p14="http://schemas.microsoft.com/office/powerpoint/2010/main" val="1346130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7B51-2A7C-45C8-928B-7C29FD59240D}"/>
              </a:ext>
            </a:extLst>
          </p:cNvPr>
          <p:cNvSpPr>
            <a:spLocks noGrp="1"/>
          </p:cNvSpPr>
          <p:nvPr>
            <p:ph type="title"/>
          </p:nvPr>
        </p:nvSpPr>
        <p:spPr>
          <a:xfrm>
            <a:off x="838200" y="365126"/>
            <a:ext cx="10515600" cy="794372"/>
          </a:xfrm>
        </p:spPr>
        <p:txBody>
          <a:bodyPr>
            <a:normAutofit/>
          </a:bodyPr>
          <a:lstStyle/>
          <a:p>
            <a:pPr algn="ctr"/>
            <a:r>
              <a:rPr lang="en-IN" sz="2800" b="1" i="0" u="none" strike="noStrike" baseline="0" dirty="0">
                <a:solidFill>
                  <a:srgbClr val="FF0000"/>
                </a:solidFill>
                <a:latin typeface="Verdana" panose="020B0604030504040204" pitchFamily="34" charset="0"/>
              </a:rPr>
              <a:t>Polynomial Regression:</a:t>
            </a:r>
            <a:endParaRPr lang="en-IN" sz="2800" b="1" dirty="0">
              <a:solidFill>
                <a:srgbClr val="FF0000"/>
              </a:solidFill>
            </a:endParaRPr>
          </a:p>
        </p:txBody>
      </p:sp>
      <p:sp>
        <p:nvSpPr>
          <p:cNvPr id="3" name="Content Placeholder 2">
            <a:extLst>
              <a:ext uri="{FF2B5EF4-FFF2-40B4-BE49-F238E27FC236}">
                <a16:creationId xmlns:a16="http://schemas.microsoft.com/office/drawing/2014/main" id="{D285F1E9-5E47-4780-85E8-B9C6D9FCA9B4}"/>
              </a:ext>
            </a:extLst>
          </p:cNvPr>
          <p:cNvSpPr>
            <a:spLocks noGrp="1"/>
          </p:cNvSpPr>
          <p:nvPr>
            <p:ph idx="1"/>
          </p:nvPr>
        </p:nvSpPr>
        <p:spPr>
          <a:xfrm>
            <a:off x="904188" y="1165750"/>
            <a:ext cx="10515600" cy="4351338"/>
          </a:xfrm>
        </p:spPr>
        <p:txBody>
          <a:bodyPr/>
          <a:lstStyle/>
          <a:p>
            <a:pPr algn="just" rtl="0" fontAlgn="base"/>
            <a:r>
              <a:rPr lang="en-US" b="0" i="0" dirty="0">
                <a:effectLst/>
                <a:latin typeface="Nunito" pitchFamily="2" charset="0"/>
              </a:rPr>
              <a:t>Polynomial regression is a type of regression analysis used in statistics and machine learning when the relationship between the independent variable (input) and the dependent variable (output) is not linear.</a:t>
            </a:r>
          </a:p>
          <a:p>
            <a:pPr algn="just" rtl="0" fontAlgn="base"/>
            <a:r>
              <a:rPr lang="en-US" b="0" i="0" dirty="0">
                <a:effectLst/>
                <a:latin typeface="Nunito" pitchFamily="2" charset="0"/>
              </a:rPr>
              <a:t> While simple linear regression models the relationship as a straight line, polynomial regression allows for more flexibility by fitting a polynomial equation to the data.</a:t>
            </a:r>
          </a:p>
          <a:p>
            <a:pPr algn="just" rtl="0" fontAlgn="base"/>
            <a:r>
              <a:rPr lang="en-US" b="0" i="0" dirty="0">
                <a:effectLst/>
                <a:latin typeface="Nunito" pitchFamily="2" charset="0"/>
              </a:rPr>
              <a:t>When the relationship between the variables is better represented by a curve rather than a straight line, polynomial regression can capture the non-linear patterns in the data.</a:t>
            </a:r>
          </a:p>
          <a:p>
            <a:pPr algn="just"/>
            <a:endParaRPr lang="en-IN" dirty="0"/>
          </a:p>
        </p:txBody>
      </p:sp>
    </p:spTree>
    <p:extLst>
      <p:ext uri="{BB962C8B-B14F-4D97-AF65-F5344CB8AC3E}">
        <p14:creationId xmlns:p14="http://schemas.microsoft.com/office/powerpoint/2010/main" val="1734722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derstanding Polynomial Regression!!! | by Abhigyan | Analytics Vidhya |  Medium">
            <a:extLst>
              <a:ext uri="{FF2B5EF4-FFF2-40B4-BE49-F238E27FC236}">
                <a16:creationId xmlns:a16="http://schemas.microsoft.com/office/drawing/2014/main" id="{196A8AF4-5A8B-4C8E-8394-7D6A089FE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414021"/>
            <a:ext cx="5715000" cy="34437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57279F-2BED-4529-ADEE-F89910BC32E2}"/>
              </a:ext>
            </a:extLst>
          </p:cNvPr>
          <p:cNvSpPr txBox="1"/>
          <p:nvPr/>
        </p:nvSpPr>
        <p:spPr>
          <a:xfrm>
            <a:off x="1800520" y="5090474"/>
            <a:ext cx="8880049" cy="1384995"/>
          </a:xfrm>
          <a:prstGeom prst="rect">
            <a:avLst/>
          </a:prstGeom>
          <a:noFill/>
        </p:spPr>
        <p:txBody>
          <a:bodyPr wrap="square" rtlCol="0">
            <a:spAutoFit/>
          </a:bodyPr>
          <a:lstStyle/>
          <a:p>
            <a:pPr algn="just"/>
            <a:r>
              <a:rPr lang="en-IN" sz="2800" dirty="0"/>
              <a:t>If the relationship between the independent and dependent variables is not linear, then the linear regression cannot be used as it will result in large errors.</a:t>
            </a:r>
          </a:p>
        </p:txBody>
      </p:sp>
    </p:spTree>
    <p:extLst>
      <p:ext uri="{BB962C8B-B14F-4D97-AF65-F5344CB8AC3E}">
        <p14:creationId xmlns:p14="http://schemas.microsoft.com/office/powerpoint/2010/main" val="73004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06E4-9788-4F51-A032-FDA52ECC1B8E}"/>
              </a:ext>
            </a:extLst>
          </p:cNvPr>
          <p:cNvSpPr>
            <a:spLocks noGrp="1"/>
          </p:cNvSpPr>
          <p:nvPr>
            <p:ph type="title"/>
          </p:nvPr>
        </p:nvSpPr>
        <p:spPr/>
        <p:txBody>
          <a:bodyPr/>
          <a:lstStyle/>
          <a:p>
            <a:pPr algn="ctr"/>
            <a:r>
              <a:rPr lang="en-IN" b="1" dirty="0"/>
              <a:t>Example:</a:t>
            </a:r>
          </a:p>
        </p:txBody>
      </p:sp>
      <p:pic>
        <p:nvPicPr>
          <p:cNvPr id="5" name="Content Placeholder 4">
            <a:extLst>
              <a:ext uri="{FF2B5EF4-FFF2-40B4-BE49-F238E27FC236}">
                <a16:creationId xmlns:a16="http://schemas.microsoft.com/office/drawing/2014/main" id="{197786CB-F245-4E8E-A323-B4FD6B96F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729" y="1825625"/>
            <a:ext cx="10100542" cy="4351338"/>
          </a:xfrm>
        </p:spPr>
      </p:pic>
    </p:spTree>
    <p:extLst>
      <p:ext uri="{BB962C8B-B14F-4D97-AF65-F5344CB8AC3E}">
        <p14:creationId xmlns:p14="http://schemas.microsoft.com/office/powerpoint/2010/main" val="2213769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07E5-9E37-483D-98B7-C0ACB045D6AA}"/>
              </a:ext>
            </a:extLst>
          </p:cNvPr>
          <p:cNvSpPr>
            <a:spLocks noGrp="1"/>
          </p:cNvSpPr>
          <p:nvPr>
            <p:ph type="title"/>
          </p:nvPr>
        </p:nvSpPr>
        <p:spPr>
          <a:xfrm>
            <a:off x="838200" y="365125"/>
            <a:ext cx="10515600" cy="1086603"/>
          </a:xfrm>
        </p:spPr>
        <p:txBody>
          <a:bodyPr/>
          <a:lstStyle/>
          <a:p>
            <a:pPr algn="ctr"/>
            <a:r>
              <a:rPr lang="en-IN" b="1" dirty="0">
                <a:solidFill>
                  <a:srgbClr val="FF0000"/>
                </a:solidFill>
              </a:rPr>
              <a:t>Need of polynomial regression:</a:t>
            </a:r>
          </a:p>
        </p:txBody>
      </p:sp>
      <p:sp>
        <p:nvSpPr>
          <p:cNvPr id="3" name="Content Placeholder 2">
            <a:extLst>
              <a:ext uri="{FF2B5EF4-FFF2-40B4-BE49-F238E27FC236}">
                <a16:creationId xmlns:a16="http://schemas.microsoft.com/office/drawing/2014/main" id="{BC07AAC7-388C-46DD-AC43-1EE12A616762}"/>
              </a:ext>
            </a:extLst>
          </p:cNvPr>
          <p:cNvSpPr>
            <a:spLocks noGrp="1"/>
          </p:cNvSpPr>
          <p:nvPr>
            <p:ph idx="1"/>
          </p:nvPr>
        </p:nvSpPr>
        <p:spPr>
          <a:xfrm>
            <a:off x="838200" y="1451728"/>
            <a:ext cx="10515600" cy="4351338"/>
          </a:xfrm>
        </p:spPr>
        <p:txBody>
          <a:bodyPr>
            <a:normAutofit fontScale="92500" lnSpcReduction="20000"/>
          </a:bodyPr>
          <a:lstStyle/>
          <a:p>
            <a:pPr algn="just">
              <a:buFont typeface="Arial" panose="020B0604020202020204" pitchFamily="34" charset="0"/>
              <a:buChar char="•"/>
            </a:pPr>
            <a:r>
              <a:rPr lang="en-US" b="0" i="0" dirty="0">
                <a:solidFill>
                  <a:srgbClr val="51565E"/>
                </a:solidFill>
                <a:effectLst/>
                <a:latin typeface="Roboto" panose="02000000000000000000" pitchFamily="2" charset="0"/>
              </a:rPr>
              <a:t>A good result is provided if a linear model is applied to a linear database, as is the case with simple linear regression. </a:t>
            </a:r>
          </a:p>
          <a:p>
            <a:pPr algn="just">
              <a:buFont typeface="Arial" panose="020B0604020202020204" pitchFamily="34" charset="0"/>
              <a:buChar char="•"/>
            </a:pPr>
            <a:r>
              <a:rPr lang="en-US" b="0" i="0" dirty="0">
                <a:solidFill>
                  <a:srgbClr val="51565E"/>
                </a:solidFill>
                <a:effectLst/>
                <a:latin typeface="Roboto" panose="02000000000000000000" pitchFamily="2" charset="0"/>
              </a:rPr>
              <a:t>However, a drastic output is produced if the same model is applied to a non-linear dataset with no modifications. These cause an increase in the loss function, high error rates, and a decrease in accuracy. </a:t>
            </a:r>
          </a:p>
          <a:p>
            <a:pPr algn="just">
              <a:buFont typeface="Arial" panose="020B0604020202020204" pitchFamily="34" charset="0"/>
              <a:buChar char="•"/>
            </a:pPr>
            <a:r>
              <a:rPr lang="en-US" b="0" i="0" dirty="0">
                <a:solidFill>
                  <a:srgbClr val="51565E"/>
                </a:solidFill>
                <a:effectLst/>
                <a:latin typeface="Roboto" panose="02000000000000000000" pitchFamily="2" charset="0"/>
              </a:rPr>
              <a:t>For cases where the data points are arranged in a non-linear fashion, there is a need for polynomial regression. </a:t>
            </a:r>
          </a:p>
          <a:p>
            <a:pPr algn="just">
              <a:buFont typeface="Arial" panose="020B0604020202020204" pitchFamily="34" charset="0"/>
              <a:buChar char="•"/>
            </a:pPr>
            <a:r>
              <a:rPr lang="en-US" b="0" i="0" dirty="0">
                <a:solidFill>
                  <a:srgbClr val="51565E"/>
                </a:solidFill>
                <a:effectLst/>
                <a:latin typeface="Roboto" panose="02000000000000000000" pitchFamily="2" charset="0"/>
              </a:rPr>
              <a:t>If a non-linear model is present and you try to cover it using a linear model, it will cover no data points. </a:t>
            </a:r>
          </a:p>
          <a:p>
            <a:pPr algn="just">
              <a:buFont typeface="Arial" panose="020B0604020202020204" pitchFamily="34" charset="0"/>
              <a:buChar char="•"/>
            </a:pPr>
            <a:r>
              <a:rPr lang="en-US" b="0" i="0" dirty="0">
                <a:solidFill>
                  <a:srgbClr val="51565E"/>
                </a:solidFill>
                <a:effectLst/>
                <a:latin typeface="Roboto" panose="02000000000000000000" pitchFamily="2" charset="0"/>
              </a:rPr>
              <a:t>Hence, a polynomial model is used to ensure that the data points are covered. That said, a curve will be suitable for covering most data points using polynomial models instead of a straight line. </a:t>
            </a:r>
          </a:p>
          <a:p>
            <a:pPr algn="just"/>
            <a:endParaRPr lang="en-IN" dirty="0"/>
          </a:p>
        </p:txBody>
      </p:sp>
    </p:spTree>
    <p:extLst>
      <p:ext uri="{BB962C8B-B14F-4D97-AF65-F5344CB8AC3E}">
        <p14:creationId xmlns:p14="http://schemas.microsoft.com/office/powerpoint/2010/main" val="3606412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E07C-AC9D-49D1-AA95-5FCB5AD5D701}"/>
              </a:ext>
            </a:extLst>
          </p:cNvPr>
          <p:cNvSpPr>
            <a:spLocks noGrp="1"/>
          </p:cNvSpPr>
          <p:nvPr>
            <p:ph type="title"/>
          </p:nvPr>
        </p:nvSpPr>
        <p:spPr>
          <a:xfrm>
            <a:off x="838200" y="365125"/>
            <a:ext cx="10515600" cy="1067749"/>
          </a:xfrm>
        </p:spPr>
        <p:txBody>
          <a:bodyPr/>
          <a:lstStyle/>
          <a:p>
            <a:pPr algn="ctr"/>
            <a:r>
              <a:rPr lang="en-US" b="0" i="0" dirty="0">
                <a:solidFill>
                  <a:srgbClr val="FF0000"/>
                </a:solidFill>
                <a:effectLst/>
                <a:latin typeface="Roboto" panose="02000000000000000000" pitchFamily="2" charset="0"/>
              </a:rPr>
              <a:t>Types of Polynomial Regression:</a:t>
            </a:r>
            <a:endParaRPr lang="en-IN" dirty="0">
              <a:solidFill>
                <a:srgbClr val="FF0000"/>
              </a:solidFill>
            </a:endParaRPr>
          </a:p>
        </p:txBody>
      </p:sp>
      <p:sp>
        <p:nvSpPr>
          <p:cNvPr id="3" name="Content Placeholder 2">
            <a:extLst>
              <a:ext uri="{FF2B5EF4-FFF2-40B4-BE49-F238E27FC236}">
                <a16:creationId xmlns:a16="http://schemas.microsoft.com/office/drawing/2014/main" id="{A6B540B5-83BD-4B9E-9EF7-810E9C85E18A}"/>
              </a:ext>
            </a:extLst>
          </p:cNvPr>
          <p:cNvSpPr>
            <a:spLocks noGrp="1"/>
          </p:cNvSpPr>
          <p:nvPr>
            <p:ph idx="1"/>
          </p:nvPr>
        </p:nvSpPr>
        <p:spPr>
          <a:xfrm>
            <a:off x="838200" y="1344858"/>
            <a:ext cx="10515600" cy="4351338"/>
          </a:xfrm>
        </p:spPr>
        <p:txBody>
          <a:bodyPr>
            <a:normAutofit fontScale="92500"/>
          </a:bodyPr>
          <a:lstStyle/>
          <a:p>
            <a:pPr algn="just"/>
            <a:r>
              <a:rPr lang="en-US" b="0" i="0" dirty="0">
                <a:solidFill>
                  <a:srgbClr val="51565E"/>
                </a:solidFill>
                <a:effectLst/>
                <a:latin typeface="Roboto" panose="02000000000000000000" pitchFamily="2" charset="0"/>
              </a:rPr>
              <a:t>Since there is no limit to the degree in a polynomial equation, and it can go up to the nth value, numerous kinds of polynomial regression exist. For instance, a quadratic equation, when spoken, generally is used for the second degree of a polynomial equation. This degree, as stated, can up to nth value, and you can derive as many equations as you want to or need. Hence, polynomial regression is usually categorized as mentioned below. </a:t>
            </a:r>
          </a:p>
          <a:p>
            <a:pPr algn="just">
              <a:buFont typeface="Arial" panose="020B0604020202020204" pitchFamily="34" charset="0"/>
              <a:buChar char="•"/>
            </a:pPr>
            <a:r>
              <a:rPr lang="en-US" b="0" i="0" dirty="0">
                <a:solidFill>
                  <a:srgbClr val="51565E"/>
                </a:solidFill>
                <a:effectLst/>
                <a:latin typeface="Roboto" panose="02000000000000000000" pitchFamily="2" charset="0"/>
              </a:rPr>
              <a:t>Linear, when the degree is 1. </a:t>
            </a:r>
          </a:p>
          <a:p>
            <a:pPr algn="just">
              <a:buFont typeface="Arial" panose="020B0604020202020204" pitchFamily="34" charset="0"/>
              <a:buChar char="•"/>
            </a:pPr>
            <a:r>
              <a:rPr lang="en-US" b="0" i="0" dirty="0">
                <a:solidFill>
                  <a:srgbClr val="51565E"/>
                </a:solidFill>
                <a:effectLst/>
                <a:latin typeface="Roboto" panose="02000000000000000000" pitchFamily="2" charset="0"/>
              </a:rPr>
              <a:t>Quadratic, the degree of this equation is 2. </a:t>
            </a:r>
          </a:p>
          <a:p>
            <a:pPr algn="just">
              <a:buFont typeface="Arial" panose="020B0604020202020204" pitchFamily="34" charset="0"/>
              <a:buChar char="•"/>
            </a:pPr>
            <a:r>
              <a:rPr lang="en-US" b="0" i="0" dirty="0">
                <a:solidFill>
                  <a:srgbClr val="51565E"/>
                </a:solidFill>
                <a:effectLst/>
                <a:latin typeface="Roboto" panose="02000000000000000000" pitchFamily="2" charset="0"/>
              </a:rPr>
              <a:t>Cubic with a degree as three continues, based on the degree used.</a:t>
            </a:r>
          </a:p>
          <a:p>
            <a:pPr algn="just"/>
            <a:endParaRPr lang="en-IN" dirty="0"/>
          </a:p>
        </p:txBody>
      </p:sp>
    </p:spTree>
    <p:extLst>
      <p:ext uri="{BB962C8B-B14F-4D97-AF65-F5344CB8AC3E}">
        <p14:creationId xmlns:p14="http://schemas.microsoft.com/office/powerpoint/2010/main" val="3735202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ED2D-25E3-4731-9991-0D474D68A743}"/>
              </a:ext>
            </a:extLst>
          </p:cNvPr>
          <p:cNvSpPr>
            <a:spLocks noGrp="1"/>
          </p:cNvSpPr>
          <p:nvPr>
            <p:ph type="title"/>
          </p:nvPr>
        </p:nvSpPr>
        <p:spPr>
          <a:xfrm>
            <a:off x="838200" y="365126"/>
            <a:ext cx="10515600" cy="954628"/>
          </a:xfrm>
        </p:spPr>
        <p:txBody>
          <a:bodyPr>
            <a:normAutofit fontScale="90000"/>
          </a:bodyPr>
          <a:lstStyle/>
          <a:p>
            <a:pPr algn="ctr"/>
            <a:r>
              <a:rPr lang="en-US" b="0" i="0" dirty="0">
                <a:solidFill>
                  <a:srgbClr val="FF0000"/>
                </a:solidFill>
                <a:effectLst/>
                <a:latin typeface="Roboto" panose="02000000000000000000" pitchFamily="2" charset="0"/>
              </a:rPr>
              <a:t>Equation of the Polynomial Regression Model</a:t>
            </a:r>
            <a:endParaRPr lang="en-IN" dirty="0">
              <a:solidFill>
                <a:srgbClr val="FF0000"/>
              </a:solidFill>
            </a:endParaRPr>
          </a:p>
        </p:txBody>
      </p:sp>
      <p:sp>
        <p:nvSpPr>
          <p:cNvPr id="3" name="Content Placeholder 2">
            <a:extLst>
              <a:ext uri="{FF2B5EF4-FFF2-40B4-BE49-F238E27FC236}">
                <a16:creationId xmlns:a16="http://schemas.microsoft.com/office/drawing/2014/main" id="{E2FFA3A1-3DC7-41A0-84F9-E110AC4DF449}"/>
              </a:ext>
            </a:extLst>
          </p:cNvPr>
          <p:cNvSpPr>
            <a:spLocks noGrp="1"/>
          </p:cNvSpPr>
          <p:nvPr>
            <p:ph idx="1"/>
          </p:nvPr>
        </p:nvSpPr>
        <p:spPr>
          <a:xfrm>
            <a:off x="838200" y="1391992"/>
            <a:ext cx="10515600" cy="4351338"/>
          </a:xfrm>
        </p:spPr>
        <p:txBody>
          <a:bodyPr>
            <a:normAutofit/>
          </a:bodyPr>
          <a:lstStyle/>
          <a:p>
            <a:pPr algn="just"/>
            <a:r>
              <a:rPr lang="en-US" sz="2400" b="0" i="0" dirty="0">
                <a:solidFill>
                  <a:srgbClr val="51565E"/>
                </a:solidFill>
                <a:effectLst/>
                <a:latin typeface="Roboto" panose="02000000000000000000" pitchFamily="2" charset="0"/>
              </a:rPr>
              <a:t>Any linear equation is a polynomial regression that has a degree of 1. The very common and usual equation used to define the regression is; </a:t>
            </a:r>
          </a:p>
          <a:p>
            <a:pPr algn="just"/>
            <a:r>
              <a:rPr lang="en-US" sz="2400" b="0" i="0" dirty="0">
                <a:solidFill>
                  <a:srgbClr val="51565E"/>
                </a:solidFill>
                <a:effectLst/>
                <a:latin typeface="Roboto" panose="02000000000000000000" pitchFamily="2" charset="0"/>
              </a:rPr>
              <a:t>y = </a:t>
            </a:r>
            <a:r>
              <a:rPr lang="en-US" sz="2400" b="0" i="0" dirty="0" err="1">
                <a:solidFill>
                  <a:srgbClr val="51565E"/>
                </a:solidFill>
                <a:effectLst/>
                <a:latin typeface="Roboto" panose="02000000000000000000" pitchFamily="2" charset="0"/>
              </a:rPr>
              <a:t>mx+b</a:t>
            </a:r>
            <a:endParaRPr lang="en-US" sz="2400" b="0" i="0" dirty="0">
              <a:solidFill>
                <a:srgbClr val="51565E"/>
              </a:solidFill>
              <a:effectLst/>
              <a:latin typeface="Roboto" panose="02000000000000000000" pitchFamily="2" charset="0"/>
            </a:endParaRPr>
          </a:p>
          <a:p>
            <a:pPr algn="just"/>
            <a:r>
              <a:rPr lang="en-US" sz="2400" b="0" i="0" dirty="0">
                <a:solidFill>
                  <a:srgbClr val="51565E"/>
                </a:solidFill>
                <a:effectLst/>
                <a:latin typeface="Roboto" panose="02000000000000000000" pitchFamily="2" charset="0"/>
              </a:rPr>
              <a:t>In this equation, m is the slope, and b is the y-intercept. One can easily write this as </a:t>
            </a:r>
          </a:p>
          <a:p>
            <a:pPr algn="just"/>
            <a:r>
              <a:rPr lang="en-US" sz="2400" b="0" i="0" dirty="0">
                <a:solidFill>
                  <a:srgbClr val="51565E"/>
                </a:solidFill>
                <a:effectLst/>
                <a:latin typeface="Roboto" panose="02000000000000000000" pitchFamily="2" charset="0"/>
              </a:rPr>
              <a:t>f(x) = c0 + c1 x where c1 is the slope and the c0 is the y-intercept. </a:t>
            </a:r>
          </a:p>
          <a:p>
            <a:pPr algn="just"/>
            <a:r>
              <a:rPr lang="en-US" sz="2400" b="0" i="0" dirty="0">
                <a:solidFill>
                  <a:srgbClr val="51565E"/>
                </a:solidFill>
                <a:effectLst/>
                <a:latin typeface="Roboto" panose="02000000000000000000" pitchFamily="2" charset="0"/>
              </a:rPr>
              <a:t>It can be rewritten as:</a:t>
            </a:r>
          </a:p>
          <a:p>
            <a:pPr algn="just"/>
            <a:endParaRPr lang="en-IN" sz="2400" dirty="0"/>
          </a:p>
        </p:txBody>
      </p:sp>
      <p:pic>
        <p:nvPicPr>
          <p:cNvPr id="10" name="Picture 9">
            <a:extLst>
              <a:ext uri="{FF2B5EF4-FFF2-40B4-BE49-F238E27FC236}">
                <a16:creationId xmlns:a16="http://schemas.microsoft.com/office/drawing/2014/main" id="{C702B0D6-F91B-4657-B889-310A74593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10" y="4327611"/>
            <a:ext cx="5963482" cy="2276793"/>
          </a:xfrm>
          <a:prstGeom prst="rect">
            <a:avLst/>
          </a:prstGeom>
        </p:spPr>
      </p:pic>
    </p:spTree>
    <p:extLst>
      <p:ext uri="{BB962C8B-B14F-4D97-AF65-F5344CB8AC3E}">
        <p14:creationId xmlns:p14="http://schemas.microsoft.com/office/powerpoint/2010/main" val="4092226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7B201-0CAE-413F-B49B-AEAC093FF652}"/>
              </a:ext>
            </a:extLst>
          </p:cNvPr>
          <p:cNvSpPr>
            <a:spLocks noGrp="1"/>
          </p:cNvSpPr>
          <p:nvPr>
            <p:ph idx="1"/>
          </p:nvPr>
        </p:nvSpPr>
        <p:spPr>
          <a:xfrm>
            <a:off x="932468" y="835811"/>
            <a:ext cx="10515600" cy="4351338"/>
          </a:xfrm>
        </p:spPr>
        <p:txBody>
          <a:bodyPr/>
          <a:lstStyle/>
          <a:p>
            <a:r>
              <a:rPr lang="en-IN" dirty="0"/>
              <a:t>Consider the polynomial of 2</a:t>
            </a:r>
            <a:r>
              <a:rPr lang="en-IN" baseline="30000" dirty="0"/>
              <a:t>nd</a:t>
            </a:r>
            <a:r>
              <a:rPr lang="en-IN" dirty="0"/>
              <a:t> degrees.</a:t>
            </a:r>
          </a:p>
          <a:p>
            <a:r>
              <a:rPr lang="en-IN" dirty="0"/>
              <a:t>The polynomial equation is given by y=a0+a1x+a2x</a:t>
            </a:r>
            <a:r>
              <a:rPr lang="en-IN" baseline="30000" dirty="0"/>
              <a:t>2</a:t>
            </a:r>
          </a:p>
          <a:p>
            <a:endParaRPr lang="en-IN" dirty="0"/>
          </a:p>
        </p:txBody>
      </p:sp>
      <p:pic>
        <p:nvPicPr>
          <p:cNvPr id="7" name="Picture 6">
            <a:extLst>
              <a:ext uri="{FF2B5EF4-FFF2-40B4-BE49-F238E27FC236}">
                <a16:creationId xmlns:a16="http://schemas.microsoft.com/office/drawing/2014/main" id="{877AB90B-4A08-4053-91B0-920CD7319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68" y="2253007"/>
            <a:ext cx="9653047" cy="3641851"/>
          </a:xfrm>
          <a:prstGeom prst="rect">
            <a:avLst/>
          </a:prstGeom>
        </p:spPr>
      </p:pic>
    </p:spTree>
    <p:extLst>
      <p:ext uri="{BB962C8B-B14F-4D97-AF65-F5344CB8AC3E}">
        <p14:creationId xmlns:p14="http://schemas.microsoft.com/office/powerpoint/2010/main" val="3797989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A5EBB4F-F2C1-43BA-BF27-0CA9DBA149A5}"/>
              </a:ext>
            </a:extLst>
          </p:cNvPr>
          <p:cNvGraphicFramePr>
            <a:graphicFrameLocks noGrp="1"/>
          </p:cNvGraphicFramePr>
          <p:nvPr>
            <p:ph idx="1"/>
            <p:extLst>
              <p:ext uri="{D42A27DB-BD31-4B8C-83A1-F6EECF244321}">
                <p14:modId xmlns:p14="http://schemas.microsoft.com/office/powerpoint/2010/main" val="2216846632"/>
              </p:ext>
            </p:extLst>
          </p:nvPr>
        </p:nvGraphicFramePr>
        <p:xfrm>
          <a:off x="838200" y="1825625"/>
          <a:ext cx="10515600" cy="2590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83110187"/>
                    </a:ext>
                  </a:extLst>
                </a:gridCol>
                <a:gridCol w="5257800">
                  <a:extLst>
                    <a:ext uri="{9D8B030D-6E8A-4147-A177-3AD203B41FA5}">
                      <a16:colId xmlns:a16="http://schemas.microsoft.com/office/drawing/2014/main" val="2354706520"/>
                    </a:ext>
                  </a:extLst>
                </a:gridCol>
              </a:tblGrid>
              <a:tr h="370840">
                <a:tc>
                  <a:txBody>
                    <a:bodyPr/>
                    <a:lstStyle/>
                    <a:p>
                      <a:pPr algn="ctr"/>
                      <a:r>
                        <a:rPr lang="en-IN" sz="2800" dirty="0"/>
                        <a:t>Xi</a:t>
                      </a:r>
                    </a:p>
                  </a:txBody>
                  <a:tcPr/>
                </a:tc>
                <a:tc>
                  <a:txBody>
                    <a:bodyPr/>
                    <a:lstStyle/>
                    <a:p>
                      <a:pPr algn="ctr"/>
                      <a:r>
                        <a:rPr lang="en-IN" sz="2800" dirty="0" err="1"/>
                        <a:t>yi</a:t>
                      </a:r>
                      <a:endParaRPr lang="en-IN" sz="2800" dirty="0"/>
                    </a:p>
                  </a:txBody>
                  <a:tcPr/>
                </a:tc>
                <a:extLst>
                  <a:ext uri="{0D108BD9-81ED-4DB2-BD59-A6C34878D82A}">
                    <a16:rowId xmlns:a16="http://schemas.microsoft.com/office/drawing/2014/main" val="4161758612"/>
                  </a:ext>
                </a:extLst>
              </a:tr>
              <a:tr h="370840">
                <a:tc>
                  <a:txBody>
                    <a:bodyPr/>
                    <a:lstStyle/>
                    <a:p>
                      <a:pPr algn="ctr"/>
                      <a:r>
                        <a:rPr lang="en-IN" sz="2800" dirty="0"/>
                        <a:t>1</a:t>
                      </a:r>
                    </a:p>
                  </a:txBody>
                  <a:tcPr/>
                </a:tc>
                <a:tc>
                  <a:txBody>
                    <a:bodyPr/>
                    <a:lstStyle/>
                    <a:p>
                      <a:pPr algn="ctr"/>
                      <a:r>
                        <a:rPr lang="en-IN" sz="2800" dirty="0"/>
                        <a:t>1</a:t>
                      </a:r>
                    </a:p>
                  </a:txBody>
                  <a:tcPr/>
                </a:tc>
                <a:extLst>
                  <a:ext uri="{0D108BD9-81ED-4DB2-BD59-A6C34878D82A}">
                    <a16:rowId xmlns:a16="http://schemas.microsoft.com/office/drawing/2014/main" val="3111037085"/>
                  </a:ext>
                </a:extLst>
              </a:tr>
              <a:tr h="370840">
                <a:tc>
                  <a:txBody>
                    <a:bodyPr/>
                    <a:lstStyle/>
                    <a:p>
                      <a:pPr algn="ctr"/>
                      <a:r>
                        <a:rPr lang="en-IN" sz="2800" dirty="0"/>
                        <a:t>2</a:t>
                      </a:r>
                    </a:p>
                  </a:txBody>
                  <a:tcPr/>
                </a:tc>
                <a:tc>
                  <a:txBody>
                    <a:bodyPr/>
                    <a:lstStyle/>
                    <a:p>
                      <a:pPr algn="ctr"/>
                      <a:r>
                        <a:rPr lang="en-IN" sz="2800" dirty="0"/>
                        <a:t>4</a:t>
                      </a:r>
                    </a:p>
                  </a:txBody>
                  <a:tcPr/>
                </a:tc>
                <a:extLst>
                  <a:ext uri="{0D108BD9-81ED-4DB2-BD59-A6C34878D82A}">
                    <a16:rowId xmlns:a16="http://schemas.microsoft.com/office/drawing/2014/main" val="2488064640"/>
                  </a:ext>
                </a:extLst>
              </a:tr>
              <a:tr h="370840">
                <a:tc>
                  <a:txBody>
                    <a:bodyPr/>
                    <a:lstStyle/>
                    <a:p>
                      <a:pPr algn="ctr"/>
                      <a:r>
                        <a:rPr lang="en-IN" sz="2800" dirty="0"/>
                        <a:t>3</a:t>
                      </a:r>
                    </a:p>
                  </a:txBody>
                  <a:tcPr/>
                </a:tc>
                <a:tc>
                  <a:txBody>
                    <a:bodyPr/>
                    <a:lstStyle/>
                    <a:p>
                      <a:pPr algn="ctr"/>
                      <a:r>
                        <a:rPr lang="en-IN" sz="2800" dirty="0"/>
                        <a:t>9</a:t>
                      </a:r>
                    </a:p>
                  </a:txBody>
                  <a:tcPr/>
                </a:tc>
                <a:extLst>
                  <a:ext uri="{0D108BD9-81ED-4DB2-BD59-A6C34878D82A}">
                    <a16:rowId xmlns:a16="http://schemas.microsoft.com/office/drawing/2014/main" val="1857144998"/>
                  </a:ext>
                </a:extLst>
              </a:tr>
              <a:tr h="370840">
                <a:tc>
                  <a:txBody>
                    <a:bodyPr/>
                    <a:lstStyle/>
                    <a:p>
                      <a:pPr algn="ctr"/>
                      <a:r>
                        <a:rPr lang="en-IN" sz="2800" dirty="0"/>
                        <a:t>4</a:t>
                      </a:r>
                    </a:p>
                  </a:txBody>
                  <a:tcPr/>
                </a:tc>
                <a:tc>
                  <a:txBody>
                    <a:bodyPr/>
                    <a:lstStyle/>
                    <a:p>
                      <a:pPr algn="ctr"/>
                      <a:r>
                        <a:rPr lang="en-IN" sz="2800" dirty="0"/>
                        <a:t>15</a:t>
                      </a:r>
                    </a:p>
                  </a:txBody>
                  <a:tcPr/>
                </a:tc>
                <a:extLst>
                  <a:ext uri="{0D108BD9-81ED-4DB2-BD59-A6C34878D82A}">
                    <a16:rowId xmlns:a16="http://schemas.microsoft.com/office/drawing/2014/main" val="957874911"/>
                  </a:ext>
                </a:extLst>
              </a:tr>
            </a:tbl>
          </a:graphicData>
        </a:graphic>
      </p:graphicFrame>
      <p:sp>
        <p:nvSpPr>
          <p:cNvPr id="4" name="Title 1">
            <a:extLst>
              <a:ext uri="{FF2B5EF4-FFF2-40B4-BE49-F238E27FC236}">
                <a16:creationId xmlns:a16="http://schemas.microsoft.com/office/drawing/2014/main" id="{D6BEC014-0C15-4068-8382-334FA11BFA92}"/>
              </a:ext>
            </a:extLst>
          </p:cNvPr>
          <p:cNvSpPr>
            <a:spLocks noGrp="1"/>
          </p:cNvSpPr>
          <p:nvPr>
            <p:ph type="title"/>
          </p:nvPr>
        </p:nvSpPr>
        <p:spPr>
          <a:xfrm>
            <a:off x="838200" y="365125"/>
            <a:ext cx="10515600" cy="1325563"/>
          </a:xfrm>
        </p:spPr>
        <p:txBody>
          <a:bodyPr/>
          <a:lstStyle/>
          <a:p>
            <a:pPr algn="ctr"/>
            <a:r>
              <a:rPr lang="en-IN" b="1" dirty="0">
                <a:solidFill>
                  <a:srgbClr val="FF0000"/>
                </a:solidFill>
              </a:rPr>
              <a:t>Example of polynomial regression:</a:t>
            </a:r>
          </a:p>
        </p:txBody>
      </p:sp>
    </p:spTree>
    <p:extLst>
      <p:ext uri="{BB962C8B-B14F-4D97-AF65-F5344CB8AC3E}">
        <p14:creationId xmlns:p14="http://schemas.microsoft.com/office/powerpoint/2010/main" val="859961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97A652-2906-4A58-BCF3-A0E64722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223"/>
            <a:ext cx="12192000" cy="5449553"/>
          </a:xfrm>
          <a:prstGeom prst="rect">
            <a:avLst/>
          </a:prstGeom>
        </p:spPr>
      </p:pic>
    </p:spTree>
    <p:extLst>
      <p:ext uri="{BB962C8B-B14F-4D97-AF65-F5344CB8AC3E}">
        <p14:creationId xmlns:p14="http://schemas.microsoft.com/office/powerpoint/2010/main" val="290585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1405-3843-4D88-93FE-7FD6B9477958}"/>
              </a:ext>
            </a:extLst>
          </p:cNvPr>
          <p:cNvSpPr>
            <a:spLocks noGrp="1"/>
          </p:cNvSpPr>
          <p:nvPr>
            <p:ph type="title"/>
          </p:nvPr>
        </p:nvSpPr>
        <p:spPr>
          <a:xfrm>
            <a:off x="838200" y="365125"/>
            <a:ext cx="10515600" cy="737811"/>
          </a:xfrm>
        </p:spPr>
        <p:txBody>
          <a:bodyPr/>
          <a:lstStyle/>
          <a:p>
            <a:pPr algn="ctr"/>
            <a:r>
              <a:rPr lang="en-US" b="0" i="0" dirty="0">
                <a:solidFill>
                  <a:schemeClr val="accent2"/>
                </a:solidFill>
                <a:effectLst/>
                <a:latin typeface="Roboto" panose="02000000000000000000" pitchFamily="2" charset="0"/>
              </a:rPr>
              <a:t>Advantage – Polynomial Regression</a:t>
            </a:r>
            <a:endParaRPr lang="en-IN" dirty="0">
              <a:solidFill>
                <a:schemeClr val="accent2"/>
              </a:solidFill>
            </a:endParaRPr>
          </a:p>
        </p:txBody>
      </p:sp>
      <p:sp>
        <p:nvSpPr>
          <p:cNvPr id="3" name="Content Placeholder 2">
            <a:extLst>
              <a:ext uri="{FF2B5EF4-FFF2-40B4-BE49-F238E27FC236}">
                <a16:creationId xmlns:a16="http://schemas.microsoft.com/office/drawing/2014/main" id="{1B680FD4-0AD8-4C64-90A4-78FE702FFE46}"/>
              </a:ext>
            </a:extLst>
          </p:cNvPr>
          <p:cNvSpPr>
            <a:spLocks noGrp="1"/>
          </p:cNvSpPr>
          <p:nvPr>
            <p:ph idx="1"/>
          </p:nvPr>
        </p:nvSpPr>
        <p:spPr>
          <a:xfrm>
            <a:off x="838200" y="1344858"/>
            <a:ext cx="10515600" cy="4351338"/>
          </a:xfrm>
        </p:spPr>
        <p:txBody>
          <a:bodyPr>
            <a:normAutofit fontScale="77500" lnSpcReduction="20000"/>
          </a:bodyPr>
          <a:lstStyle/>
          <a:p>
            <a:pPr algn="just">
              <a:buFont typeface="Arial" panose="020B0604020202020204" pitchFamily="34" charset="0"/>
              <a:buChar char="•"/>
            </a:pPr>
            <a:r>
              <a:rPr lang="en-US" b="0" i="0" dirty="0">
                <a:solidFill>
                  <a:srgbClr val="51565E"/>
                </a:solidFill>
                <a:effectLst/>
                <a:latin typeface="Roboto" panose="02000000000000000000" pitchFamily="2" charset="0"/>
              </a:rPr>
              <a:t>The polynomial regression is flexible enough to get fitted in a vast range of curvatures. </a:t>
            </a:r>
          </a:p>
          <a:p>
            <a:pPr algn="just">
              <a:buFont typeface="Arial" panose="020B0604020202020204" pitchFamily="34" charset="0"/>
              <a:buChar char="•"/>
            </a:pPr>
            <a:r>
              <a:rPr lang="en-US" b="0" i="0" dirty="0">
                <a:solidFill>
                  <a:srgbClr val="51565E"/>
                </a:solidFill>
                <a:effectLst/>
                <a:latin typeface="Roboto" panose="02000000000000000000" pitchFamily="2" charset="0"/>
              </a:rPr>
              <a:t>A broad range of functions can easily fit under it. </a:t>
            </a:r>
          </a:p>
          <a:p>
            <a:pPr algn="just">
              <a:buFont typeface="Arial" panose="020B0604020202020204" pitchFamily="34" charset="0"/>
              <a:buChar char="•"/>
            </a:pPr>
            <a:r>
              <a:rPr lang="en-US" b="0" i="0" dirty="0">
                <a:solidFill>
                  <a:srgbClr val="51565E"/>
                </a:solidFill>
                <a:effectLst/>
                <a:latin typeface="Roboto" panose="02000000000000000000" pitchFamily="2" charset="0"/>
              </a:rPr>
              <a:t>The polynomial regression offers the best approximation of the relationship between the two dependent and independent variables. </a:t>
            </a:r>
          </a:p>
          <a:p>
            <a:pPr marL="0" indent="0" algn="ctr">
              <a:buNone/>
            </a:pPr>
            <a:endParaRPr lang="en-US" sz="4200" b="0" i="0" dirty="0">
              <a:solidFill>
                <a:schemeClr val="accent2"/>
              </a:solidFill>
              <a:effectLst/>
              <a:latin typeface="Roboto" panose="02000000000000000000" pitchFamily="2" charset="0"/>
            </a:endParaRPr>
          </a:p>
          <a:p>
            <a:pPr marL="0" indent="0" algn="ctr">
              <a:buNone/>
            </a:pPr>
            <a:r>
              <a:rPr lang="en-US" sz="4200" b="0" i="0" dirty="0">
                <a:solidFill>
                  <a:schemeClr val="accent2"/>
                </a:solidFill>
                <a:effectLst/>
                <a:latin typeface="Roboto" panose="02000000000000000000" pitchFamily="2" charset="0"/>
              </a:rPr>
              <a:t>Disadvantage – Polynomial Regression</a:t>
            </a:r>
          </a:p>
          <a:p>
            <a:pPr algn="just">
              <a:buFont typeface="Arial" panose="020B0604020202020204" pitchFamily="34" charset="0"/>
              <a:buChar char="•"/>
            </a:pPr>
            <a:r>
              <a:rPr lang="en-US" b="0" i="0" dirty="0">
                <a:solidFill>
                  <a:srgbClr val="51565E"/>
                </a:solidFill>
                <a:effectLst/>
                <a:latin typeface="Roboto" panose="02000000000000000000" pitchFamily="2" charset="0"/>
              </a:rPr>
              <a:t>The presence of one or more outliers in the data can hurt the final results of the nonlinear analysis. </a:t>
            </a:r>
          </a:p>
          <a:p>
            <a:pPr algn="just">
              <a:buFont typeface="Arial" panose="020B0604020202020204" pitchFamily="34" charset="0"/>
              <a:buChar char="•"/>
            </a:pPr>
            <a:r>
              <a:rPr lang="en-US" b="0" i="0" dirty="0">
                <a:solidFill>
                  <a:srgbClr val="51565E"/>
                </a:solidFill>
                <a:effectLst/>
                <a:latin typeface="Roboto" panose="02000000000000000000" pitchFamily="2" charset="0"/>
              </a:rPr>
              <a:t>The polynomial regression is very sensitive to the outliers. </a:t>
            </a:r>
          </a:p>
          <a:p>
            <a:pPr algn="just">
              <a:buFont typeface="Arial" panose="020B0604020202020204" pitchFamily="34" charset="0"/>
              <a:buChar char="•"/>
            </a:pPr>
            <a:r>
              <a:rPr lang="en-US" b="0" i="0" dirty="0">
                <a:solidFill>
                  <a:srgbClr val="51565E"/>
                </a:solidFill>
                <a:effectLst/>
                <a:latin typeface="Roboto" panose="02000000000000000000" pitchFamily="2" charset="0"/>
              </a:rPr>
              <a:t>Very few model validation tools are available that help detect the outliers in nonlinear regression compared to the ones present for linear regression. </a:t>
            </a:r>
          </a:p>
          <a:p>
            <a:pPr algn="just"/>
            <a:endParaRPr lang="en-IN" dirty="0"/>
          </a:p>
        </p:txBody>
      </p:sp>
    </p:spTree>
    <p:extLst>
      <p:ext uri="{BB962C8B-B14F-4D97-AF65-F5344CB8AC3E}">
        <p14:creationId xmlns:p14="http://schemas.microsoft.com/office/powerpoint/2010/main" val="1905409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B8B8-F446-43FC-BBD3-C2D85C1CC12E}"/>
              </a:ext>
            </a:extLst>
          </p:cNvPr>
          <p:cNvSpPr>
            <a:spLocks noGrp="1"/>
          </p:cNvSpPr>
          <p:nvPr>
            <p:ph type="title"/>
          </p:nvPr>
        </p:nvSpPr>
        <p:spPr>
          <a:xfrm>
            <a:off x="838200" y="365125"/>
            <a:ext cx="10515600" cy="690677"/>
          </a:xfrm>
        </p:spPr>
        <p:txBody>
          <a:bodyPr>
            <a:normAutofit/>
          </a:bodyPr>
          <a:lstStyle/>
          <a:p>
            <a:pPr algn="ctr"/>
            <a:r>
              <a:rPr lang="en-IN" sz="3200" b="1" i="0" u="none" strike="noStrike" baseline="0" dirty="0">
                <a:solidFill>
                  <a:srgbClr val="FF0000"/>
                </a:solidFill>
                <a:latin typeface="Verdana" panose="020B0604030504040204" pitchFamily="34" charset="0"/>
              </a:rPr>
              <a:t>ARIMA:</a:t>
            </a:r>
            <a:endParaRPr lang="en-IN" sz="3200" b="1" dirty="0">
              <a:solidFill>
                <a:srgbClr val="FF0000"/>
              </a:solidFill>
            </a:endParaRPr>
          </a:p>
        </p:txBody>
      </p:sp>
      <p:sp>
        <p:nvSpPr>
          <p:cNvPr id="3" name="Content Placeholder 2">
            <a:extLst>
              <a:ext uri="{FF2B5EF4-FFF2-40B4-BE49-F238E27FC236}">
                <a16:creationId xmlns:a16="http://schemas.microsoft.com/office/drawing/2014/main" id="{07E34F40-A29F-4248-8B06-F814E214A08A}"/>
              </a:ext>
            </a:extLst>
          </p:cNvPr>
          <p:cNvSpPr>
            <a:spLocks noGrp="1"/>
          </p:cNvSpPr>
          <p:nvPr>
            <p:ph idx="1"/>
          </p:nvPr>
        </p:nvSpPr>
        <p:spPr>
          <a:xfrm>
            <a:off x="838200" y="1134948"/>
            <a:ext cx="10515600" cy="3889539"/>
          </a:xfrm>
        </p:spPr>
        <p:txBody>
          <a:bodyPr>
            <a:noAutofit/>
          </a:bodyPr>
          <a:lstStyle/>
          <a:p>
            <a:pPr algn="just"/>
            <a:r>
              <a:rPr lang="en-US" sz="2400" b="1" i="0" dirty="0">
                <a:solidFill>
                  <a:srgbClr val="242424"/>
                </a:solidFill>
                <a:effectLst/>
                <a:latin typeface="source-serif-pro"/>
              </a:rPr>
              <a:t>ARIMA stands for Autoregressive Integrated Moving Average.</a:t>
            </a:r>
          </a:p>
          <a:p>
            <a:pPr algn="just"/>
            <a:r>
              <a:rPr lang="en-US" sz="2400" b="1" i="0" dirty="0">
                <a:solidFill>
                  <a:srgbClr val="242424"/>
                </a:solidFill>
                <a:effectLst/>
                <a:latin typeface="source-serif-pro"/>
              </a:rPr>
              <a:t>ARIMA models are a subset of linear regression models that attempt to use the past observations of the target variable to forecast its future values.</a:t>
            </a:r>
            <a:r>
              <a:rPr lang="en-US" sz="2400" b="0" i="0" dirty="0">
                <a:solidFill>
                  <a:srgbClr val="242424"/>
                </a:solidFill>
                <a:effectLst/>
                <a:latin typeface="source-serif-pro"/>
              </a:rPr>
              <a:t> </a:t>
            </a:r>
          </a:p>
          <a:p>
            <a:pPr algn="just"/>
            <a:r>
              <a:rPr lang="en-US" sz="2400" b="0" i="0" dirty="0">
                <a:solidFill>
                  <a:srgbClr val="242424"/>
                </a:solidFill>
                <a:effectLst/>
                <a:latin typeface="source-serif-pro"/>
              </a:rPr>
              <a:t>A key aspect of ARIMA models is that in their basic form, they do not consider exogenous variables. Rather, the forecast is made purely with past values of the target variable (or features crafted from those past values).</a:t>
            </a:r>
          </a:p>
          <a:p>
            <a:pPr marL="0" indent="0" algn="ctr">
              <a:buNone/>
            </a:pPr>
            <a:r>
              <a:rPr lang="en-US" sz="2400" b="0" i="0" dirty="0">
                <a:solidFill>
                  <a:srgbClr val="FF0000"/>
                </a:solidFill>
                <a:effectLst/>
                <a:latin typeface="source-serif-pro"/>
              </a:rPr>
              <a:t>or</a:t>
            </a:r>
          </a:p>
          <a:p>
            <a:pPr algn="just"/>
            <a:r>
              <a:rPr lang="en-US" sz="2400" b="0" i="0" dirty="0">
                <a:effectLst/>
                <a:latin typeface="__Source_Sans_Pro_fa6df0"/>
              </a:rPr>
              <a:t>It is a class of models that uses a time series' own previous values—specifically, its own lags and lagged prediction errors—to </a:t>
            </a:r>
            <a:r>
              <a:rPr lang="en-US" sz="2400" b="1" i="0" dirty="0">
                <a:effectLst/>
                <a:latin typeface="__Source_Sans_Pro_fa6df0"/>
              </a:rPr>
              <a:t>explain</a:t>
            </a:r>
            <a:r>
              <a:rPr lang="en-US" sz="2400" b="0" i="0" dirty="0">
                <a:effectLst/>
                <a:latin typeface="__Source_Sans_Pro_fa6df0"/>
              </a:rPr>
              <a:t> the time series in order to predict future values. </a:t>
            </a:r>
          </a:p>
          <a:p>
            <a:pPr algn="just"/>
            <a:r>
              <a:rPr lang="en-US" sz="2400" b="0" i="0" dirty="0">
                <a:effectLst/>
                <a:latin typeface="__Source_Sans_Pro_fa6df0"/>
              </a:rPr>
              <a:t>If you were wondering what lags are, A </a:t>
            </a:r>
            <a:r>
              <a:rPr lang="en-US" sz="2400" b="1" i="0" dirty="0">
                <a:effectLst/>
                <a:latin typeface="__Source_Sans_Pro_fa6df0"/>
              </a:rPr>
              <a:t>lag</a:t>
            </a:r>
            <a:r>
              <a:rPr lang="en-US" sz="2400" b="0" i="0" dirty="0">
                <a:effectLst/>
                <a:latin typeface="__Source_Sans_Pro_fa6df0"/>
              </a:rPr>
              <a:t> is a fixed amount of passing time. Utilizing a distributed lag model, the ARIMA model makes predictions about the future based on lagged values.</a:t>
            </a:r>
            <a:endParaRPr lang="en-US" sz="2400" b="0" i="0" dirty="0">
              <a:effectLst/>
              <a:latin typeface="source-serif-pro"/>
            </a:endParaRPr>
          </a:p>
          <a:p>
            <a:pPr marL="0" indent="0" algn="just">
              <a:buNone/>
            </a:pPr>
            <a:endParaRPr lang="en-IN" sz="2400" dirty="0"/>
          </a:p>
        </p:txBody>
      </p:sp>
    </p:spTree>
    <p:extLst>
      <p:ext uri="{BB962C8B-B14F-4D97-AF65-F5344CB8AC3E}">
        <p14:creationId xmlns:p14="http://schemas.microsoft.com/office/powerpoint/2010/main" val="4116494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19EC-46E0-47DF-86CA-4F2D0ABAF418}"/>
              </a:ext>
            </a:extLst>
          </p:cNvPr>
          <p:cNvSpPr>
            <a:spLocks noGrp="1"/>
          </p:cNvSpPr>
          <p:nvPr>
            <p:ph type="title"/>
          </p:nvPr>
        </p:nvSpPr>
        <p:spPr>
          <a:xfrm>
            <a:off x="838200" y="365125"/>
            <a:ext cx="10515600" cy="520995"/>
          </a:xfrm>
        </p:spPr>
        <p:txBody>
          <a:bodyPr>
            <a:normAutofit fontScale="90000"/>
          </a:bodyPr>
          <a:lstStyle/>
          <a:p>
            <a:pPr algn="ctr"/>
            <a:r>
              <a:rPr lang="en-IN" b="1" dirty="0">
                <a:solidFill>
                  <a:srgbClr val="FF0000"/>
                </a:solidFill>
              </a:rPr>
              <a:t>Component of ARIMA:</a:t>
            </a:r>
          </a:p>
        </p:txBody>
      </p:sp>
      <p:sp>
        <p:nvSpPr>
          <p:cNvPr id="3" name="Content Placeholder 2">
            <a:extLst>
              <a:ext uri="{FF2B5EF4-FFF2-40B4-BE49-F238E27FC236}">
                <a16:creationId xmlns:a16="http://schemas.microsoft.com/office/drawing/2014/main" id="{9C7D7164-A47F-466B-9740-8A256F9CBEBC}"/>
              </a:ext>
            </a:extLst>
          </p:cNvPr>
          <p:cNvSpPr>
            <a:spLocks noGrp="1"/>
          </p:cNvSpPr>
          <p:nvPr>
            <p:ph idx="1"/>
          </p:nvPr>
        </p:nvSpPr>
        <p:spPr>
          <a:xfrm>
            <a:off x="565607" y="1197204"/>
            <a:ext cx="11010507" cy="4407465"/>
          </a:xfrm>
        </p:spPr>
        <p:txBody>
          <a:bodyPr>
            <a:noAutofit/>
          </a:bodyPr>
          <a:lstStyle/>
          <a:p>
            <a:pPr algn="just">
              <a:buFont typeface="+mj-lt"/>
              <a:buAutoNum type="arabicPeriod"/>
            </a:pPr>
            <a:r>
              <a:rPr lang="en-US" sz="2400" b="1" i="0" dirty="0" err="1">
                <a:effectLst/>
                <a:latin typeface="Times New Roman" panose="02020603050405020304" pitchFamily="18" charset="0"/>
                <a:cs typeface="Times New Roman" panose="02020603050405020304" pitchFamily="18" charset="0"/>
              </a:rPr>
              <a:t>AutoRegressive</a:t>
            </a:r>
            <a:r>
              <a:rPr lang="en-US" sz="2400" b="1" i="0" dirty="0">
                <a:effectLst/>
                <a:latin typeface="Times New Roman" panose="02020603050405020304" pitchFamily="18" charset="0"/>
                <a:cs typeface="Times New Roman" panose="02020603050405020304" pitchFamily="18" charset="0"/>
              </a:rPr>
              <a:t> (AR) term</a:t>
            </a:r>
            <a:r>
              <a:rPr lang="en-US" sz="2400" b="0" i="0" dirty="0">
                <a:effectLst/>
                <a:latin typeface="Times New Roman" panose="02020603050405020304" pitchFamily="18" charset="0"/>
                <a:cs typeface="Times New Roman" panose="02020603050405020304" pitchFamily="18" charset="0"/>
              </a:rPr>
              <a:t>: This refers to the use of past values in the regression equation for forecasting the future values. It assumes that the future value of the time series data can be predicted using a linear combination of its past values.</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Integrated (I) term</a:t>
            </a:r>
            <a:r>
              <a:rPr lang="en-US" sz="2400" b="0" i="0" dirty="0">
                <a:effectLst/>
                <a:latin typeface="Times New Roman" panose="02020603050405020304" pitchFamily="18" charset="0"/>
                <a:cs typeface="Times New Roman" panose="02020603050405020304" pitchFamily="18" charset="0"/>
              </a:rPr>
              <a:t>: This refers to differencing the time series data to make it stationary, which means removing trends or seasonality. It involves subtracting the previous value from the current value to make the series stationary.</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Moving Average (MA) term</a:t>
            </a:r>
            <a:r>
              <a:rPr lang="en-US" sz="2400" b="0" i="0" dirty="0">
                <a:effectLst/>
                <a:latin typeface="Times New Roman" panose="02020603050405020304" pitchFamily="18" charset="0"/>
                <a:cs typeface="Times New Roman" panose="02020603050405020304" pitchFamily="18" charset="0"/>
              </a:rPr>
              <a:t>: This involves modeling the error of the time series data as a combination of previous error terms. It helps in capturing the random shocks in the data.</a:t>
            </a:r>
          </a:p>
          <a:p>
            <a:pPr algn="just"/>
            <a:r>
              <a:rPr lang="en-US" sz="2400" b="0" i="0" dirty="0">
                <a:effectLst/>
                <a:latin typeface="Times New Roman" panose="02020603050405020304" pitchFamily="18" charset="0"/>
                <a:cs typeface="Times New Roman" panose="02020603050405020304" pitchFamily="18" charset="0"/>
              </a:rPr>
              <a:t>ARIMA models are typically denoted by ARIMA(p, d, q), where: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 is the order of the </a:t>
            </a:r>
            <a:r>
              <a:rPr lang="en-US" sz="2400" b="0" i="0" dirty="0" err="1">
                <a:effectLst/>
                <a:latin typeface="Times New Roman" panose="02020603050405020304" pitchFamily="18" charset="0"/>
                <a:cs typeface="Times New Roman" panose="02020603050405020304" pitchFamily="18" charset="0"/>
              </a:rPr>
              <a:t>AutoRegressive</a:t>
            </a:r>
            <a:r>
              <a:rPr lang="en-US" sz="2400" b="0" i="0" dirty="0">
                <a:effectLst/>
                <a:latin typeface="Times New Roman" panose="02020603050405020304" pitchFamily="18" charset="0"/>
                <a:cs typeface="Times New Roman" panose="02020603050405020304" pitchFamily="18" charset="0"/>
              </a:rPr>
              <a:t> (AR) term.</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 is the degree of differencing, or the Integrated (I) term.</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q is the order of the Moving Average (MA) term.</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162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02AE5-78F0-48CD-88D7-FF55C40745A9}"/>
              </a:ext>
            </a:extLst>
          </p:cNvPr>
          <p:cNvSpPr/>
          <p:nvPr/>
        </p:nvSpPr>
        <p:spPr>
          <a:xfrm>
            <a:off x="4399575" y="2967335"/>
            <a:ext cx="339285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09087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C9A3FA-7AA5-4A48-A13B-97A73057A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61" y="1133253"/>
            <a:ext cx="10859678" cy="5305253"/>
          </a:xfrm>
          <a:prstGeom prst="rect">
            <a:avLst/>
          </a:prstGeom>
        </p:spPr>
      </p:pic>
    </p:spTree>
    <p:extLst>
      <p:ext uri="{BB962C8B-B14F-4D97-AF65-F5344CB8AC3E}">
        <p14:creationId xmlns:p14="http://schemas.microsoft.com/office/powerpoint/2010/main" val="195017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34C447-C238-4F33-A73E-D02921AD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7043"/>
            <a:ext cx="12192000" cy="5383913"/>
          </a:xfrm>
          <a:prstGeom prst="rect">
            <a:avLst/>
          </a:prstGeom>
        </p:spPr>
      </p:pic>
    </p:spTree>
    <p:extLst>
      <p:ext uri="{BB962C8B-B14F-4D97-AF65-F5344CB8AC3E}">
        <p14:creationId xmlns:p14="http://schemas.microsoft.com/office/powerpoint/2010/main" val="386413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5573F8-C6D4-462F-83A9-A68534629820}"/>
              </a:ext>
            </a:extLst>
          </p:cNvPr>
          <p:cNvPicPr>
            <a:picLocks noChangeAspect="1"/>
          </p:cNvPicPr>
          <p:nvPr/>
        </p:nvPicPr>
        <p:blipFill>
          <a:blip r:embed="rId2"/>
          <a:stretch>
            <a:fillRect/>
          </a:stretch>
        </p:blipFill>
        <p:spPr>
          <a:xfrm>
            <a:off x="94268" y="1160263"/>
            <a:ext cx="12192000" cy="5593276"/>
          </a:xfrm>
          <a:prstGeom prst="rect">
            <a:avLst/>
          </a:prstGeom>
        </p:spPr>
      </p:pic>
      <p:sp>
        <p:nvSpPr>
          <p:cNvPr id="7" name="TextBox 6">
            <a:extLst>
              <a:ext uri="{FF2B5EF4-FFF2-40B4-BE49-F238E27FC236}">
                <a16:creationId xmlns:a16="http://schemas.microsoft.com/office/drawing/2014/main" id="{BE9FDE4F-0A77-4182-9B3D-5B4BECD5CFD0}"/>
              </a:ext>
            </a:extLst>
          </p:cNvPr>
          <p:cNvSpPr txBox="1"/>
          <p:nvPr/>
        </p:nvSpPr>
        <p:spPr>
          <a:xfrm>
            <a:off x="2309567" y="575488"/>
            <a:ext cx="8012783" cy="584775"/>
          </a:xfrm>
          <a:prstGeom prst="rect">
            <a:avLst/>
          </a:prstGeom>
          <a:noFill/>
        </p:spPr>
        <p:txBody>
          <a:bodyPr wrap="square" rtlCol="0">
            <a:spAutoFit/>
          </a:bodyPr>
          <a:lstStyle/>
          <a:p>
            <a:r>
              <a:rPr lang="en-IN" sz="3200" dirty="0"/>
              <a:t>Here, there are 5 items, i.e., </a:t>
            </a:r>
            <a:r>
              <a:rPr lang="en-IN" sz="3200" dirty="0" err="1"/>
              <a:t>i</a:t>
            </a:r>
            <a:r>
              <a:rPr lang="en-IN" sz="3200" dirty="0"/>
              <a:t>=1,2,3,4,5</a:t>
            </a:r>
          </a:p>
        </p:txBody>
      </p:sp>
    </p:spTree>
    <p:extLst>
      <p:ext uri="{BB962C8B-B14F-4D97-AF65-F5344CB8AC3E}">
        <p14:creationId xmlns:p14="http://schemas.microsoft.com/office/powerpoint/2010/main" val="409707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A942F-3C63-45EF-96D2-D2C0DAC56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39" y="586527"/>
            <a:ext cx="11752321" cy="5684946"/>
          </a:xfrm>
          <a:prstGeom prst="rect">
            <a:avLst/>
          </a:prstGeom>
        </p:spPr>
      </p:pic>
    </p:spTree>
    <p:extLst>
      <p:ext uri="{BB962C8B-B14F-4D97-AF65-F5344CB8AC3E}">
        <p14:creationId xmlns:p14="http://schemas.microsoft.com/office/powerpoint/2010/main" val="396872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46E31A-2463-4974-B46E-6044F7D14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43" y="365999"/>
            <a:ext cx="11903314" cy="6364739"/>
          </a:xfrm>
          <a:prstGeom prst="rect">
            <a:avLst/>
          </a:prstGeom>
        </p:spPr>
      </p:pic>
    </p:spTree>
    <p:extLst>
      <p:ext uri="{BB962C8B-B14F-4D97-AF65-F5344CB8AC3E}">
        <p14:creationId xmlns:p14="http://schemas.microsoft.com/office/powerpoint/2010/main" val="4253817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3411</Words>
  <Application>Microsoft Office PowerPoint</Application>
  <PresentationFormat>Widescreen</PresentationFormat>
  <Paragraphs>161</Paragraphs>
  <Slides>49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49</vt:i4>
      </vt:variant>
    </vt:vector>
  </HeadingPairs>
  <TitlesOfParts>
    <vt:vector size="68" baseType="lpstr">
      <vt:lpstr>Arial Unicode MS</vt:lpstr>
      <vt:lpstr>__Source_Sans_Pro_fa6df0</vt:lpstr>
      <vt:lpstr>-apple-system</vt:lpstr>
      <vt:lpstr>Arial</vt:lpstr>
      <vt:lpstr>Barlow Condensed</vt:lpstr>
      <vt:lpstr>Calibri</vt:lpstr>
      <vt:lpstr>Calibri Light</vt:lpstr>
      <vt:lpstr>erdana</vt:lpstr>
      <vt:lpstr>Georgia</vt:lpstr>
      <vt:lpstr>Google Sans</vt:lpstr>
      <vt:lpstr>guardian-text-oreilly</vt:lpstr>
      <vt:lpstr>inter-bold</vt:lpstr>
      <vt:lpstr>inter-regular</vt:lpstr>
      <vt:lpstr>Nunito</vt:lpstr>
      <vt:lpstr>Roboto</vt:lpstr>
      <vt:lpstr>source-serif-pro</vt:lpstr>
      <vt:lpstr>Times New Roman</vt:lpstr>
      <vt:lpstr>Verdana</vt:lpstr>
      <vt:lpstr>Office Theme</vt:lpstr>
      <vt:lpstr>UNIT-4</vt:lpstr>
      <vt:lpstr>Introducing Linear Regression:</vt:lpstr>
      <vt:lpstr>PowerPoint Presentation</vt:lpstr>
      <vt:lpstr>Example:</vt:lpstr>
      <vt:lpstr>PowerPoint Presentation</vt:lpstr>
      <vt:lpstr>PowerPoint Presentation</vt:lpstr>
      <vt:lpstr>PowerPoint Presentation</vt:lpstr>
      <vt:lpstr>PowerPoint Presentation</vt:lpstr>
      <vt:lpstr>PowerPoint Presentation</vt:lpstr>
      <vt:lpstr>Types of Linear Regression:</vt:lpstr>
      <vt:lpstr>Linear Regression Line:</vt:lpstr>
      <vt:lpstr>PowerPoint Presentation</vt:lpstr>
      <vt:lpstr>Finding the best fit line:</vt:lpstr>
      <vt:lpstr>Cost function-</vt:lpstr>
      <vt:lpstr>Residuals: </vt:lpstr>
      <vt:lpstr>Gradient Descent:</vt:lpstr>
      <vt:lpstr>Model Performance:</vt:lpstr>
      <vt:lpstr>Assumption of linear regression:</vt:lpstr>
      <vt:lpstr>PowerPoint Presentation</vt:lpstr>
      <vt:lpstr>Fitting a Robust Regression Model using RANSAC:</vt:lpstr>
      <vt:lpstr>PowerPoint Presentation</vt:lpstr>
      <vt:lpstr>PowerPoint Presentation</vt:lpstr>
      <vt:lpstr>Correlation Matrix:</vt:lpstr>
      <vt:lpstr>When Do You Use the Correlation Matrix?</vt:lpstr>
      <vt:lpstr>Using a correlation matrix, we can evaluate the relationship between two variables:</vt:lpstr>
      <vt:lpstr>PowerPoint Presentation</vt:lpstr>
      <vt:lpstr>Exploratory Data Analysis:</vt:lpstr>
      <vt:lpstr>The Foremost Goals of EDA:</vt:lpstr>
      <vt:lpstr>PowerPoint Presentation</vt:lpstr>
      <vt:lpstr>Regularized Methods for Regression:</vt:lpstr>
      <vt:lpstr>But, What are Overfitting and Underfitting?</vt:lpstr>
      <vt:lpstr>And, What are Bias and Variance?</vt:lpstr>
      <vt:lpstr>So, Regularization in Machine Learning:</vt:lpstr>
      <vt:lpstr>Lasso Regularization – L1 Regularization:</vt:lpstr>
      <vt:lpstr>Ridge regression:</vt:lpstr>
      <vt:lpstr>PowerPoint Presentation</vt:lpstr>
      <vt:lpstr>PowerPoint Presentation</vt:lpstr>
      <vt:lpstr>Polynomial Regression:</vt:lpstr>
      <vt:lpstr>PowerPoint Presentation</vt:lpstr>
      <vt:lpstr>Need of polynomial regression:</vt:lpstr>
      <vt:lpstr>Types of Polynomial Regression:</vt:lpstr>
      <vt:lpstr>Equation of the Polynomial Regression Model</vt:lpstr>
      <vt:lpstr>PowerPoint Presentation</vt:lpstr>
      <vt:lpstr>Example of polynomial regression:</vt:lpstr>
      <vt:lpstr>PowerPoint Presentation</vt:lpstr>
      <vt:lpstr>Advantage – Polynomial Regression</vt:lpstr>
      <vt:lpstr>ARIMA:</vt:lpstr>
      <vt:lpstr>Component of ARIMA: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Ramanjot</dc:creator>
  <cp:lastModifiedBy>Ramanjot</cp:lastModifiedBy>
  <cp:revision>128</cp:revision>
  <dcterms:created xsi:type="dcterms:W3CDTF">2024-03-12T03:52:05Z</dcterms:created>
  <dcterms:modified xsi:type="dcterms:W3CDTF">2024-03-21T03:07:11Z</dcterms:modified>
</cp:coreProperties>
</file>