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3"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A038-05ED-4371-81C2-4AAEFD583C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9719FB-BB7D-4A4E-8114-EEFBA6200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E39368-4847-4EC2-98F7-7006F98BE2B4}"/>
              </a:ext>
            </a:extLst>
          </p:cNvPr>
          <p:cNvSpPr>
            <a:spLocks noGrp="1"/>
          </p:cNvSpPr>
          <p:nvPr>
            <p:ph type="dt" sz="half" idx="10"/>
          </p:nvPr>
        </p:nvSpPr>
        <p:spPr/>
        <p:txBody>
          <a:bodyPr/>
          <a:lstStyle/>
          <a:p>
            <a:fld id="{60CE61A6-440A-4FC7-88ED-000CF055B017}" type="datetimeFigureOut">
              <a:rPr lang="en-IN" smtClean="0"/>
              <a:t>02-04-2024</a:t>
            </a:fld>
            <a:endParaRPr lang="en-IN"/>
          </a:p>
        </p:txBody>
      </p:sp>
      <p:sp>
        <p:nvSpPr>
          <p:cNvPr id="5" name="Footer Placeholder 4">
            <a:extLst>
              <a:ext uri="{FF2B5EF4-FFF2-40B4-BE49-F238E27FC236}">
                <a16:creationId xmlns:a16="http://schemas.microsoft.com/office/drawing/2014/main" id="{FD54D9A1-1AD8-4CB2-888C-AEA5AB2F9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4AD18-6D5A-462F-AB7B-3AF5EEEBE08D}"/>
              </a:ext>
            </a:extLst>
          </p:cNvPr>
          <p:cNvSpPr>
            <a:spLocks noGrp="1"/>
          </p:cNvSpPr>
          <p:nvPr>
            <p:ph type="sldNum" sz="quarter" idx="12"/>
          </p:nvPr>
        </p:nvSpPr>
        <p:spPr/>
        <p:txBody>
          <a:bodyPr/>
          <a:lstStyle/>
          <a:p>
            <a:fld id="{44E36C39-E7E1-4BBA-B78B-7A4AB13C5186}" type="slidenum">
              <a:rPr lang="en-IN" smtClean="0"/>
              <a:t>‹#›</a:t>
            </a:fld>
            <a:endParaRPr lang="en-IN"/>
          </a:p>
        </p:txBody>
      </p:sp>
    </p:spTree>
    <p:extLst>
      <p:ext uri="{BB962C8B-B14F-4D97-AF65-F5344CB8AC3E}">
        <p14:creationId xmlns:p14="http://schemas.microsoft.com/office/powerpoint/2010/main" val="77751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D7CB-037B-433A-9E33-3465C90D5B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8424C-3B9C-43DD-A963-EF8162FCB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8EC6DB-B89C-472E-B89D-43B85798CA9A}"/>
              </a:ext>
            </a:extLst>
          </p:cNvPr>
          <p:cNvSpPr>
            <a:spLocks noGrp="1"/>
          </p:cNvSpPr>
          <p:nvPr>
            <p:ph type="dt" sz="half" idx="10"/>
          </p:nvPr>
        </p:nvSpPr>
        <p:spPr/>
        <p:txBody>
          <a:bodyPr/>
          <a:lstStyle/>
          <a:p>
            <a:fld id="{60CE61A6-440A-4FC7-88ED-000CF055B017}" type="datetimeFigureOut">
              <a:rPr lang="en-IN" smtClean="0"/>
              <a:t>02-04-2024</a:t>
            </a:fld>
            <a:endParaRPr lang="en-IN"/>
          </a:p>
        </p:txBody>
      </p:sp>
      <p:sp>
        <p:nvSpPr>
          <p:cNvPr id="5" name="Footer Placeholder 4">
            <a:extLst>
              <a:ext uri="{FF2B5EF4-FFF2-40B4-BE49-F238E27FC236}">
                <a16:creationId xmlns:a16="http://schemas.microsoft.com/office/drawing/2014/main" id="{2A15A018-8F06-4D06-991E-2F46CA348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BA7842-D408-4FA4-A63D-40850FA93622}"/>
              </a:ext>
            </a:extLst>
          </p:cNvPr>
          <p:cNvSpPr>
            <a:spLocks noGrp="1"/>
          </p:cNvSpPr>
          <p:nvPr>
            <p:ph type="sldNum" sz="quarter" idx="12"/>
          </p:nvPr>
        </p:nvSpPr>
        <p:spPr/>
        <p:txBody>
          <a:bodyPr/>
          <a:lstStyle/>
          <a:p>
            <a:fld id="{44E36C39-E7E1-4BBA-B78B-7A4AB13C5186}" type="slidenum">
              <a:rPr lang="en-IN" smtClean="0"/>
              <a:t>‹#›</a:t>
            </a:fld>
            <a:endParaRPr lang="en-IN"/>
          </a:p>
        </p:txBody>
      </p:sp>
    </p:spTree>
    <p:extLst>
      <p:ext uri="{BB962C8B-B14F-4D97-AF65-F5344CB8AC3E}">
        <p14:creationId xmlns:p14="http://schemas.microsoft.com/office/powerpoint/2010/main" val="237067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11747C-9C9D-49D0-AF87-4833925464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9CABDA-7DEE-4AA1-93D0-5370B36D53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50EB6-09BA-4F79-9B5D-7EC36B86573E}"/>
              </a:ext>
            </a:extLst>
          </p:cNvPr>
          <p:cNvSpPr>
            <a:spLocks noGrp="1"/>
          </p:cNvSpPr>
          <p:nvPr>
            <p:ph type="dt" sz="half" idx="10"/>
          </p:nvPr>
        </p:nvSpPr>
        <p:spPr/>
        <p:txBody>
          <a:bodyPr/>
          <a:lstStyle/>
          <a:p>
            <a:fld id="{60CE61A6-440A-4FC7-88ED-000CF055B017}" type="datetimeFigureOut">
              <a:rPr lang="en-IN" smtClean="0"/>
              <a:t>02-04-2024</a:t>
            </a:fld>
            <a:endParaRPr lang="en-IN"/>
          </a:p>
        </p:txBody>
      </p:sp>
      <p:sp>
        <p:nvSpPr>
          <p:cNvPr id="5" name="Footer Placeholder 4">
            <a:extLst>
              <a:ext uri="{FF2B5EF4-FFF2-40B4-BE49-F238E27FC236}">
                <a16:creationId xmlns:a16="http://schemas.microsoft.com/office/drawing/2014/main" id="{8E83D211-B0BB-4B42-A044-420249BCC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C10660-ACF2-4FAC-A001-A04BE20CAE41}"/>
              </a:ext>
            </a:extLst>
          </p:cNvPr>
          <p:cNvSpPr>
            <a:spLocks noGrp="1"/>
          </p:cNvSpPr>
          <p:nvPr>
            <p:ph type="sldNum" sz="quarter" idx="12"/>
          </p:nvPr>
        </p:nvSpPr>
        <p:spPr/>
        <p:txBody>
          <a:bodyPr/>
          <a:lstStyle/>
          <a:p>
            <a:fld id="{44E36C39-E7E1-4BBA-B78B-7A4AB13C5186}" type="slidenum">
              <a:rPr lang="en-IN" smtClean="0"/>
              <a:t>‹#›</a:t>
            </a:fld>
            <a:endParaRPr lang="en-IN"/>
          </a:p>
        </p:txBody>
      </p:sp>
    </p:spTree>
    <p:extLst>
      <p:ext uri="{BB962C8B-B14F-4D97-AF65-F5344CB8AC3E}">
        <p14:creationId xmlns:p14="http://schemas.microsoft.com/office/powerpoint/2010/main" val="2481463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1CAC-8EEB-444C-BA47-A123868466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6C01B-A723-43C5-86F9-82B50443DD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F59DBB-A5B5-4B3D-9326-8AC5EFCABEEA}"/>
              </a:ext>
            </a:extLst>
          </p:cNvPr>
          <p:cNvSpPr>
            <a:spLocks noGrp="1"/>
          </p:cNvSpPr>
          <p:nvPr>
            <p:ph type="dt" sz="half" idx="10"/>
          </p:nvPr>
        </p:nvSpPr>
        <p:spPr/>
        <p:txBody>
          <a:bodyPr/>
          <a:lstStyle/>
          <a:p>
            <a:fld id="{60CE61A6-440A-4FC7-88ED-000CF055B017}" type="datetimeFigureOut">
              <a:rPr lang="en-IN" smtClean="0"/>
              <a:t>02-04-2024</a:t>
            </a:fld>
            <a:endParaRPr lang="en-IN"/>
          </a:p>
        </p:txBody>
      </p:sp>
      <p:sp>
        <p:nvSpPr>
          <p:cNvPr id="5" name="Footer Placeholder 4">
            <a:extLst>
              <a:ext uri="{FF2B5EF4-FFF2-40B4-BE49-F238E27FC236}">
                <a16:creationId xmlns:a16="http://schemas.microsoft.com/office/drawing/2014/main" id="{1263EC84-8D8D-497A-A36D-606186429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B8ABD3-2EC4-4239-B793-3D86083520F0}"/>
              </a:ext>
            </a:extLst>
          </p:cNvPr>
          <p:cNvSpPr>
            <a:spLocks noGrp="1"/>
          </p:cNvSpPr>
          <p:nvPr>
            <p:ph type="sldNum" sz="quarter" idx="12"/>
          </p:nvPr>
        </p:nvSpPr>
        <p:spPr/>
        <p:txBody>
          <a:bodyPr/>
          <a:lstStyle/>
          <a:p>
            <a:fld id="{44E36C39-E7E1-4BBA-B78B-7A4AB13C5186}" type="slidenum">
              <a:rPr lang="en-IN" smtClean="0"/>
              <a:t>‹#›</a:t>
            </a:fld>
            <a:endParaRPr lang="en-IN"/>
          </a:p>
        </p:txBody>
      </p:sp>
    </p:spTree>
    <p:extLst>
      <p:ext uri="{BB962C8B-B14F-4D97-AF65-F5344CB8AC3E}">
        <p14:creationId xmlns:p14="http://schemas.microsoft.com/office/powerpoint/2010/main" val="135418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A6CA-51ED-4CDA-A6FA-2C8BA1B7ED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7C53E3-C0CC-41D6-AD79-8326B8D4C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8B83CA-691E-4F14-8160-FA11CF1EC9B3}"/>
              </a:ext>
            </a:extLst>
          </p:cNvPr>
          <p:cNvSpPr>
            <a:spLocks noGrp="1"/>
          </p:cNvSpPr>
          <p:nvPr>
            <p:ph type="dt" sz="half" idx="10"/>
          </p:nvPr>
        </p:nvSpPr>
        <p:spPr/>
        <p:txBody>
          <a:bodyPr/>
          <a:lstStyle/>
          <a:p>
            <a:fld id="{60CE61A6-440A-4FC7-88ED-000CF055B017}" type="datetimeFigureOut">
              <a:rPr lang="en-IN" smtClean="0"/>
              <a:t>02-04-2024</a:t>
            </a:fld>
            <a:endParaRPr lang="en-IN"/>
          </a:p>
        </p:txBody>
      </p:sp>
      <p:sp>
        <p:nvSpPr>
          <p:cNvPr id="5" name="Footer Placeholder 4">
            <a:extLst>
              <a:ext uri="{FF2B5EF4-FFF2-40B4-BE49-F238E27FC236}">
                <a16:creationId xmlns:a16="http://schemas.microsoft.com/office/drawing/2014/main" id="{BFFD4A8B-3DDB-4396-9FD6-240657CF46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48210-B3D1-41FC-B525-8FC6DF1001B3}"/>
              </a:ext>
            </a:extLst>
          </p:cNvPr>
          <p:cNvSpPr>
            <a:spLocks noGrp="1"/>
          </p:cNvSpPr>
          <p:nvPr>
            <p:ph type="sldNum" sz="quarter" idx="12"/>
          </p:nvPr>
        </p:nvSpPr>
        <p:spPr/>
        <p:txBody>
          <a:bodyPr/>
          <a:lstStyle/>
          <a:p>
            <a:fld id="{44E36C39-E7E1-4BBA-B78B-7A4AB13C5186}" type="slidenum">
              <a:rPr lang="en-IN" smtClean="0"/>
              <a:t>‹#›</a:t>
            </a:fld>
            <a:endParaRPr lang="en-IN"/>
          </a:p>
        </p:txBody>
      </p:sp>
    </p:spTree>
    <p:extLst>
      <p:ext uri="{BB962C8B-B14F-4D97-AF65-F5344CB8AC3E}">
        <p14:creationId xmlns:p14="http://schemas.microsoft.com/office/powerpoint/2010/main" val="300885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6D51-7E83-40F1-8C36-E2E00B6455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9D6F7A-777C-4EFA-819B-8A85E51266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923DD3-686F-429C-B0AA-F2ADC5CCC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0D4087-B22E-498D-9E80-6AAD06CCA01A}"/>
              </a:ext>
            </a:extLst>
          </p:cNvPr>
          <p:cNvSpPr>
            <a:spLocks noGrp="1"/>
          </p:cNvSpPr>
          <p:nvPr>
            <p:ph type="dt" sz="half" idx="10"/>
          </p:nvPr>
        </p:nvSpPr>
        <p:spPr/>
        <p:txBody>
          <a:bodyPr/>
          <a:lstStyle/>
          <a:p>
            <a:fld id="{60CE61A6-440A-4FC7-88ED-000CF055B017}" type="datetimeFigureOut">
              <a:rPr lang="en-IN" smtClean="0"/>
              <a:t>02-04-2024</a:t>
            </a:fld>
            <a:endParaRPr lang="en-IN"/>
          </a:p>
        </p:txBody>
      </p:sp>
      <p:sp>
        <p:nvSpPr>
          <p:cNvPr id="6" name="Footer Placeholder 5">
            <a:extLst>
              <a:ext uri="{FF2B5EF4-FFF2-40B4-BE49-F238E27FC236}">
                <a16:creationId xmlns:a16="http://schemas.microsoft.com/office/drawing/2014/main" id="{D130B1F5-0E60-426B-8413-425C97B37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807749-FEA0-4253-BEBA-E39FF154E9DC}"/>
              </a:ext>
            </a:extLst>
          </p:cNvPr>
          <p:cNvSpPr>
            <a:spLocks noGrp="1"/>
          </p:cNvSpPr>
          <p:nvPr>
            <p:ph type="sldNum" sz="quarter" idx="12"/>
          </p:nvPr>
        </p:nvSpPr>
        <p:spPr/>
        <p:txBody>
          <a:bodyPr/>
          <a:lstStyle/>
          <a:p>
            <a:fld id="{44E36C39-E7E1-4BBA-B78B-7A4AB13C5186}" type="slidenum">
              <a:rPr lang="en-IN" smtClean="0"/>
              <a:t>‹#›</a:t>
            </a:fld>
            <a:endParaRPr lang="en-IN"/>
          </a:p>
        </p:txBody>
      </p:sp>
    </p:spTree>
    <p:extLst>
      <p:ext uri="{BB962C8B-B14F-4D97-AF65-F5344CB8AC3E}">
        <p14:creationId xmlns:p14="http://schemas.microsoft.com/office/powerpoint/2010/main" val="265170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2325B-2BBE-4E39-AA8C-1F50830A2C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03BEE8-1C27-4F62-B417-64777D90B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21D9B3-41A3-46F4-8E20-4CA87AFE25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5C0E77-1A92-4C5C-BBF7-5A466FEC81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1E5E30-BC11-4791-92C4-78ADCA9C6D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055BBF-1775-45F0-BC44-7AEF96F91CB4}"/>
              </a:ext>
            </a:extLst>
          </p:cNvPr>
          <p:cNvSpPr>
            <a:spLocks noGrp="1"/>
          </p:cNvSpPr>
          <p:nvPr>
            <p:ph type="dt" sz="half" idx="10"/>
          </p:nvPr>
        </p:nvSpPr>
        <p:spPr/>
        <p:txBody>
          <a:bodyPr/>
          <a:lstStyle/>
          <a:p>
            <a:fld id="{60CE61A6-440A-4FC7-88ED-000CF055B017}" type="datetimeFigureOut">
              <a:rPr lang="en-IN" smtClean="0"/>
              <a:t>02-04-2024</a:t>
            </a:fld>
            <a:endParaRPr lang="en-IN"/>
          </a:p>
        </p:txBody>
      </p:sp>
      <p:sp>
        <p:nvSpPr>
          <p:cNvPr id="8" name="Footer Placeholder 7">
            <a:extLst>
              <a:ext uri="{FF2B5EF4-FFF2-40B4-BE49-F238E27FC236}">
                <a16:creationId xmlns:a16="http://schemas.microsoft.com/office/drawing/2014/main" id="{03D6384B-E357-4ED6-86A7-13E023F940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F38AA0-4A4A-4761-A953-0B075239E6BE}"/>
              </a:ext>
            </a:extLst>
          </p:cNvPr>
          <p:cNvSpPr>
            <a:spLocks noGrp="1"/>
          </p:cNvSpPr>
          <p:nvPr>
            <p:ph type="sldNum" sz="quarter" idx="12"/>
          </p:nvPr>
        </p:nvSpPr>
        <p:spPr/>
        <p:txBody>
          <a:bodyPr/>
          <a:lstStyle/>
          <a:p>
            <a:fld id="{44E36C39-E7E1-4BBA-B78B-7A4AB13C5186}" type="slidenum">
              <a:rPr lang="en-IN" smtClean="0"/>
              <a:t>‹#›</a:t>
            </a:fld>
            <a:endParaRPr lang="en-IN"/>
          </a:p>
        </p:txBody>
      </p:sp>
    </p:spTree>
    <p:extLst>
      <p:ext uri="{BB962C8B-B14F-4D97-AF65-F5344CB8AC3E}">
        <p14:creationId xmlns:p14="http://schemas.microsoft.com/office/powerpoint/2010/main" val="199185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F3C6-30C2-4082-BEFA-5CFFB9BE1B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4D48DD-3690-4C6D-B055-23D49FA50EB1}"/>
              </a:ext>
            </a:extLst>
          </p:cNvPr>
          <p:cNvSpPr>
            <a:spLocks noGrp="1"/>
          </p:cNvSpPr>
          <p:nvPr>
            <p:ph type="dt" sz="half" idx="10"/>
          </p:nvPr>
        </p:nvSpPr>
        <p:spPr/>
        <p:txBody>
          <a:bodyPr/>
          <a:lstStyle/>
          <a:p>
            <a:fld id="{60CE61A6-440A-4FC7-88ED-000CF055B017}" type="datetimeFigureOut">
              <a:rPr lang="en-IN" smtClean="0"/>
              <a:t>02-04-2024</a:t>
            </a:fld>
            <a:endParaRPr lang="en-IN"/>
          </a:p>
        </p:txBody>
      </p:sp>
      <p:sp>
        <p:nvSpPr>
          <p:cNvPr id="4" name="Footer Placeholder 3">
            <a:extLst>
              <a:ext uri="{FF2B5EF4-FFF2-40B4-BE49-F238E27FC236}">
                <a16:creationId xmlns:a16="http://schemas.microsoft.com/office/drawing/2014/main" id="{0D425888-163D-4E45-8B6C-DC795BCE7F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CCCF31-2DDD-4C7F-85B3-2068FA0A3346}"/>
              </a:ext>
            </a:extLst>
          </p:cNvPr>
          <p:cNvSpPr>
            <a:spLocks noGrp="1"/>
          </p:cNvSpPr>
          <p:nvPr>
            <p:ph type="sldNum" sz="quarter" idx="12"/>
          </p:nvPr>
        </p:nvSpPr>
        <p:spPr/>
        <p:txBody>
          <a:bodyPr/>
          <a:lstStyle/>
          <a:p>
            <a:fld id="{44E36C39-E7E1-4BBA-B78B-7A4AB13C5186}" type="slidenum">
              <a:rPr lang="en-IN" smtClean="0"/>
              <a:t>‹#›</a:t>
            </a:fld>
            <a:endParaRPr lang="en-IN"/>
          </a:p>
        </p:txBody>
      </p:sp>
    </p:spTree>
    <p:extLst>
      <p:ext uri="{BB962C8B-B14F-4D97-AF65-F5344CB8AC3E}">
        <p14:creationId xmlns:p14="http://schemas.microsoft.com/office/powerpoint/2010/main" val="372901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8F7705-E0E1-4029-9689-C478E7EEDC06}"/>
              </a:ext>
            </a:extLst>
          </p:cNvPr>
          <p:cNvSpPr>
            <a:spLocks noGrp="1"/>
          </p:cNvSpPr>
          <p:nvPr>
            <p:ph type="dt" sz="half" idx="10"/>
          </p:nvPr>
        </p:nvSpPr>
        <p:spPr/>
        <p:txBody>
          <a:bodyPr/>
          <a:lstStyle/>
          <a:p>
            <a:fld id="{60CE61A6-440A-4FC7-88ED-000CF055B017}" type="datetimeFigureOut">
              <a:rPr lang="en-IN" smtClean="0"/>
              <a:t>02-04-2024</a:t>
            </a:fld>
            <a:endParaRPr lang="en-IN"/>
          </a:p>
        </p:txBody>
      </p:sp>
      <p:sp>
        <p:nvSpPr>
          <p:cNvPr id="3" name="Footer Placeholder 2">
            <a:extLst>
              <a:ext uri="{FF2B5EF4-FFF2-40B4-BE49-F238E27FC236}">
                <a16:creationId xmlns:a16="http://schemas.microsoft.com/office/drawing/2014/main" id="{99020867-2D9E-40E9-88D7-9BE68AB45D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0C9EB6-2B13-428C-A183-A86C75CDF367}"/>
              </a:ext>
            </a:extLst>
          </p:cNvPr>
          <p:cNvSpPr>
            <a:spLocks noGrp="1"/>
          </p:cNvSpPr>
          <p:nvPr>
            <p:ph type="sldNum" sz="quarter" idx="12"/>
          </p:nvPr>
        </p:nvSpPr>
        <p:spPr/>
        <p:txBody>
          <a:bodyPr/>
          <a:lstStyle/>
          <a:p>
            <a:fld id="{44E36C39-E7E1-4BBA-B78B-7A4AB13C5186}" type="slidenum">
              <a:rPr lang="en-IN" smtClean="0"/>
              <a:t>‹#›</a:t>
            </a:fld>
            <a:endParaRPr lang="en-IN"/>
          </a:p>
        </p:txBody>
      </p:sp>
    </p:spTree>
    <p:extLst>
      <p:ext uri="{BB962C8B-B14F-4D97-AF65-F5344CB8AC3E}">
        <p14:creationId xmlns:p14="http://schemas.microsoft.com/office/powerpoint/2010/main" val="12676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96FB-51E3-41D3-A00E-E8A454679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513D7C-5206-45EF-90C2-2FD33F758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038740-4A1C-4E3A-803B-FA210A712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7F19A-61F7-4BFC-8DE0-A440589BE8BF}"/>
              </a:ext>
            </a:extLst>
          </p:cNvPr>
          <p:cNvSpPr>
            <a:spLocks noGrp="1"/>
          </p:cNvSpPr>
          <p:nvPr>
            <p:ph type="dt" sz="half" idx="10"/>
          </p:nvPr>
        </p:nvSpPr>
        <p:spPr/>
        <p:txBody>
          <a:bodyPr/>
          <a:lstStyle/>
          <a:p>
            <a:fld id="{60CE61A6-440A-4FC7-88ED-000CF055B017}" type="datetimeFigureOut">
              <a:rPr lang="en-IN" smtClean="0"/>
              <a:t>02-04-2024</a:t>
            </a:fld>
            <a:endParaRPr lang="en-IN"/>
          </a:p>
        </p:txBody>
      </p:sp>
      <p:sp>
        <p:nvSpPr>
          <p:cNvPr id="6" name="Footer Placeholder 5">
            <a:extLst>
              <a:ext uri="{FF2B5EF4-FFF2-40B4-BE49-F238E27FC236}">
                <a16:creationId xmlns:a16="http://schemas.microsoft.com/office/drawing/2014/main" id="{32947103-89D5-4079-9959-3BB6329046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6A14F4-5FB5-4D1F-A986-B6C45AD9F859}"/>
              </a:ext>
            </a:extLst>
          </p:cNvPr>
          <p:cNvSpPr>
            <a:spLocks noGrp="1"/>
          </p:cNvSpPr>
          <p:nvPr>
            <p:ph type="sldNum" sz="quarter" idx="12"/>
          </p:nvPr>
        </p:nvSpPr>
        <p:spPr/>
        <p:txBody>
          <a:bodyPr/>
          <a:lstStyle/>
          <a:p>
            <a:fld id="{44E36C39-E7E1-4BBA-B78B-7A4AB13C5186}" type="slidenum">
              <a:rPr lang="en-IN" smtClean="0"/>
              <a:t>‹#›</a:t>
            </a:fld>
            <a:endParaRPr lang="en-IN"/>
          </a:p>
        </p:txBody>
      </p:sp>
    </p:spTree>
    <p:extLst>
      <p:ext uri="{BB962C8B-B14F-4D97-AF65-F5344CB8AC3E}">
        <p14:creationId xmlns:p14="http://schemas.microsoft.com/office/powerpoint/2010/main" val="394653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C78-5755-47AC-88DC-24CF8D2D5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DAD4CB-A451-4407-9E63-B29227D58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B9FB6F-1AAB-4D24-9B12-C8DAC8D84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7AD67-BF89-44BC-B71A-07C997B59454}"/>
              </a:ext>
            </a:extLst>
          </p:cNvPr>
          <p:cNvSpPr>
            <a:spLocks noGrp="1"/>
          </p:cNvSpPr>
          <p:nvPr>
            <p:ph type="dt" sz="half" idx="10"/>
          </p:nvPr>
        </p:nvSpPr>
        <p:spPr/>
        <p:txBody>
          <a:bodyPr/>
          <a:lstStyle/>
          <a:p>
            <a:fld id="{60CE61A6-440A-4FC7-88ED-000CF055B017}" type="datetimeFigureOut">
              <a:rPr lang="en-IN" smtClean="0"/>
              <a:t>02-04-2024</a:t>
            </a:fld>
            <a:endParaRPr lang="en-IN"/>
          </a:p>
        </p:txBody>
      </p:sp>
      <p:sp>
        <p:nvSpPr>
          <p:cNvPr id="6" name="Footer Placeholder 5">
            <a:extLst>
              <a:ext uri="{FF2B5EF4-FFF2-40B4-BE49-F238E27FC236}">
                <a16:creationId xmlns:a16="http://schemas.microsoft.com/office/drawing/2014/main" id="{A7DADAAE-DBD1-4EC0-AC57-D4499DD42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C9B6CD-691B-4102-A4B7-1B110DA48E2E}"/>
              </a:ext>
            </a:extLst>
          </p:cNvPr>
          <p:cNvSpPr>
            <a:spLocks noGrp="1"/>
          </p:cNvSpPr>
          <p:nvPr>
            <p:ph type="sldNum" sz="quarter" idx="12"/>
          </p:nvPr>
        </p:nvSpPr>
        <p:spPr/>
        <p:txBody>
          <a:bodyPr/>
          <a:lstStyle/>
          <a:p>
            <a:fld id="{44E36C39-E7E1-4BBA-B78B-7A4AB13C5186}" type="slidenum">
              <a:rPr lang="en-IN" smtClean="0"/>
              <a:t>‹#›</a:t>
            </a:fld>
            <a:endParaRPr lang="en-IN"/>
          </a:p>
        </p:txBody>
      </p:sp>
    </p:spTree>
    <p:extLst>
      <p:ext uri="{BB962C8B-B14F-4D97-AF65-F5344CB8AC3E}">
        <p14:creationId xmlns:p14="http://schemas.microsoft.com/office/powerpoint/2010/main" val="271886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447015-E72B-4D5C-AEB8-2BD9A04364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7378DE-B132-42E1-B5FE-0A1E6CC38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7F0F4-EE6D-4259-B84C-6874B66001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E61A6-440A-4FC7-88ED-000CF055B017}" type="datetimeFigureOut">
              <a:rPr lang="en-IN" smtClean="0"/>
              <a:t>02-04-2024</a:t>
            </a:fld>
            <a:endParaRPr lang="en-IN"/>
          </a:p>
        </p:txBody>
      </p:sp>
      <p:sp>
        <p:nvSpPr>
          <p:cNvPr id="5" name="Footer Placeholder 4">
            <a:extLst>
              <a:ext uri="{FF2B5EF4-FFF2-40B4-BE49-F238E27FC236}">
                <a16:creationId xmlns:a16="http://schemas.microsoft.com/office/drawing/2014/main" id="{FD5D9F84-9AB3-4F97-B363-7B62B4B8B2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297193-8200-46AE-92C5-F43C7B7C1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36C39-E7E1-4BBA-B78B-7A4AB13C5186}" type="slidenum">
              <a:rPr lang="en-IN" smtClean="0"/>
              <a:t>‹#›</a:t>
            </a:fld>
            <a:endParaRPr lang="en-IN"/>
          </a:p>
        </p:txBody>
      </p:sp>
    </p:spTree>
    <p:extLst>
      <p:ext uri="{BB962C8B-B14F-4D97-AF65-F5344CB8AC3E}">
        <p14:creationId xmlns:p14="http://schemas.microsoft.com/office/powerpoint/2010/main" val="1585578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r-square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Mean_squared_erro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8B00-7323-4DF3-8009-A7DA75D5726E}"/>
              </a:ext>
            </a:extLst>
          </p:cNvPr>
          <p:cNvSpPr>
            <a:spLocks noGrp="1"/>
          </p:cNvSpPr>
          <p:nvPr>
            <p:ph type="ctrTitle"/>
          </p:nvPr>
        </p:nvSpPr>
        <p:spPr/>
        <p:txBody>
          <a:bodyPr/>
          <a:lstStyle/>
          <a:p>
            <a:r>
              <a:rPr lang="en-US" b="1" dirty="0">
                <a:solidFill>
                  <a:srgbClr val="FF0000"/>
                </a:solidFill>
              </a:rPr>
              <a:t>UNIT-5</a:t>
            </a:r>
            <a:endParaRPr lang="en-IN" b="1" dirty="0">
              <a:solidFill>
                <a:srgbClr val="FF0000"/>
              </a:solidFill>
            </a:endParaRPr>
          </a:p>
        </p:txBody>
      </p:sp>
    </p:spTree>
    <p:extLst>
      <p:ext uri="{BB962C8B-B14F-4D97-AF65-F5344CB8AC3E}">
        <p14:creationId xmlns:p14="http://schemas.microsoft.com/office/powerpoint/2010/main" val="284989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7C27-C0E6-4391-B4C8-929554F29B7D}"/>
              </a:ext>
            </a:extLst>
          </p:cNvPr>
          <p:cNvSpPr>
            <a:spLocks noGrp="1"/>
          </p:cNvSpPr>
          <p:nvPr>
            <p:ph type="title"/>
          </p:nvPr>
        </p:nvSpPr>
        <p:spPr>
          <a:xfrm>
            <a:off x="838200" y="365125"/>
            <a:ext cx="10515600" cy="502141"/>
          </a:xfrm>
        </p:spPr>
        <p:txBody>
          <a:bodyPr>
            <a:normAutofit fontScale="90000"/>
          </a:bodyPr>
          <a:lstStyle/>
          <a:p>
            <a:pPr algn="ctr"/>
            <a:r>
              <a:rPr lang="en-IN" b="1" dirty="0">
                <a:solidFill>
                  <a:srgbClr val="FF0000"/>
                </a:solidFill>
              </a:rPr>
              <a:t>Example:</a:t>
            </a:r>
          </a:p>
        </p:txBody>
      </p:sp>
      <p:sp>
        <p:nvSpPr>
          <p:cNvPr id="3" name="Content Placeholder 2">
            <a:extLst>
              <a:ext uri="{FF2B5EF4-FFF2-40B4-BE49-F238E27FC236}">
                <a16:creationId xmlns:a16="http://schemas.microsoft.com/office/drawing/2014/main" id="{439E3ED2-02BF-44D6-9195-1897D4F0BD7B}"/>
              </a:ext>
            </a:extLst>
          </p:cNvPr>
          <p:cNvSpPr>
            <a:spLocks noGrp="1"/>
          </p:cNvSpPr>
          <p:nvPr>
            <p:ph idx="1"/>
          </p:nvPr>
        </p:nvSpPr>
        <p:spPr>
          <a:xfrm>
            <a:off x="932468" y="1025051"/>
            <a:ext cx="10515600" cy="4351338"/>
          </a:xfrm>
        </p:spPr>
        <p:txBody>
          <a:bodyPr/>
          <a:lstStyle/>
          <a:p>
            <a:pPr algn="just"/>
            <a:r>
              <a:rPr lang="en-US" b="0" i="0" dirty="0">
                <a:solidFill>
                  <a:srgbClr val="0D0D0D"/>
                </a:solidFill>
                <a:effectLst/>
                <a:latin typeface="Söhne"/>
              </a:rPr>
              <a:t>consider a real-world example involving predicting housing prices. Suppose we have a dataset containing actual housing prices and the prices predicted by a regression model for a set of houses. Here's a simplified version of the dataset:</a:t>
            </a:r>
          </a:p>
          <a:p>
            <a:pPr algn="just"/>
            <a:endParaRPr lang="en-IN" dirty="0"/>
          </a:p>
        </p:txBody>
      </p:sp>
      <p:pic>
        <p:nvPicPr>
          <p:cNvPr id="5" name="Picture 4">
            <a:extLst>
              <a:ext uri="{FF2B5EF4-FFF2-40B4-BE49-F238E27FC236}">
                <a16:creationId xmlns:a16="http://schemas.microsoft.com/office/drawing/2014/main" id="{E988E50D-B613-46D1-AE6D-34CE4632F93A}"/>
              </a:ext>
            </a:extLst>
          </p:cNvPr>
          <p:cNvPicPr>
            <a:picLocks noChangeAspect="1"/>
          </p:cNvPicPr>
          <p:nvPr/>
        </p:nvPicPr>
        <p:blipFill>
          <a:blip r:embed="rId2"/>
          <a:stretch>
            <a:fillRect/>
          </a:stretch>
        </p:blipFill>
        <p:spPr>
          <a:xfrm>
            <a:off x="1574276" y="2785940"/>
            <a:ext cx="9062647" cy="3218934"/>
          </a:xfrm>
          <a:prstGeom prst="rect">
            <a:avLst/>
          </a:prstGeom>
        </p:spPr>
      </p:pic>
    </p:spTree>
    <p:extLst>
      <p:ext uri="{BB962C8B-B14F-4D97-AF65-F5344CB8AC3E}">
        <p14:creationId xmlns:p14="http://schemas.microsoft.com/office/powerpoint/2010/main" val="133780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F726E7-90E2-40D0-9875-9A216E526E2D}"/>
              </a:ext>
            </a:extLst>
          </p:cNvPr>
          <p:cNvPicPr>
            <a:picLocks noChangeAspect="1"/>
          </p:cNvPicPr>
          <p:nvPr/>
        </p:nvPicPr>
        <p:blipFill>
          <a:blip r:embed="rId2"/>
          <a:stretch>
            <a:fillRect/>
          </a:stretch>
        </p:blipFill>
        <p:spPr>
          <a:xfrm>
            <a:off x="1338606" y="970961"/>
            <a:ext cx="9455085" cy="5194169"/>
          </a:xfrm>
          <a:prstGeom prst="rect">
            <a:avLst/>
          </a:prstGeom>
        </p:spPr>
      </p:pic>
    </p:spTree>
    <p:extLst>
      <p:ext uri="{BB962C8B-B14F-4D97-AF65-F5344CB8AC3E}">
        <p14:creationId xmlns:p14="http://schemas.microsoft.com/office/powerpoint/2010/main" val="61358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161F-AE47-49C8-8CA7-996E5B1BEFCD}"/>
              </a:ext>
            </a:extLst>
          </p:cNvPr>
          <p:cNvSpPr>
            <a:spLocks noGrp="1"/>
          </p:cNvSpPr>
          <p:nvPr>
            <p:ph type="title"/>
          </p:nvPr>
        </p:nvSpPr>
        <p:spPr/>
        <p:txBody>
          <a:bodyPr/>
          <a:lstStyle/>
          <a:p>
            <a:pPr algn="ctr"/>
            <a:r>
              <a:rPr lang="en-IN" b="1" dirty="0">
                <a:solidFill>
                  <a:srgbClr val="FF0000"/>
                </a:solidFill>
              </a:rPr>
              <a:t>Syntax:</a:t>
            </a:r>
          </a:p>
        </p:txBody>
      </p:sp>
      <p:pic>
        <p:nvPicPr>
          <p:cNvPr id="5" name="Content Placeholder 4">
            <a:extLst>
              <a:ext uri="{FF2B5EF4-FFF2-40B4-BE49-F238E27FC236}">
                <a16:creationId xmlns:a16="http://schemas.microsoft.com/office/drawing/2014/main" id="{CD3F1E26-2326-40B7-A2DD-8CA848AF9CB9}"/>
              </a:ext>
            </a:extLst>
          </p:cNvPr>
          <p:cNvPicPr>
            <a:picLocks noGrp="1" noChangeAspect="1"/>
          </p:cNvPicPr>
          <p:nvPr>
            <p:ph idx="1"/>
          </p:nvPr>
        </p:nvPicPr>
        <p:blipFill>
          <a:blip r:embed="rId2"/>
          <a:stretch>
            <a:fillRect/>
          </a:stretch>
        </p:blipFill>
        <p:spPr>
          <a:xfrm>
            <a:off x="2374425" y="1791093"/>
            <a:ext cx="7751510" cy="3103123"/>
          </a:xfrm>
        </p:spPr>
      </p:pic>
    </p:spTree>
    <p:extLst>
      <p:ext uri="{BB962C8B-B14F-4D97-AF65-F5344CB8AC3E}">
        <p14:creationId xmlns:p14="http://schemas.microsoft.com/office/powerpoint/2010/main" val="1039166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BCAE-6742-4469-8161-93E2BD74A2EA}"/>
              </a:ext>
            </a:extLst>
          </p:cNvPr>
          <p:cNvSpPr>
            <a:spLocks noGrp="1"/>
          </p:cNvSpPr>
          <p:nvPr>
            <p:ph type="title"/>
          </p:nvPr>
        </p:nvSpPr>
        <p:spPr>
          <a:xfrm>
            <a:off x="838200" y="365126"/>
            <a:ext cx="10515600" cy="841506"/>
          </a:xfrm>
        </p:spPr>
        <p:txBody>
          <a:bodyPr/>
          <a:lstStyle/>
          <a:p>
            <a:pPr algn="ctr"/>
            <a:r>
              <a:rPr lang="en-US" b="1" i="0" u="sng" dirty="0">
                <a:solidFill>
                  <a:srgbClr val="FF0000"/>
                </a:solidFill>
                <a:effectLst/>
                <a:latin typeface="Nunito" pitchFamily="2" charset="0"/>
                <a:hlinkClick r:id="rId2">
                  <a:extLst>
                    <a:ext uri="{A12FA001-AC4F-418D-AE19-62706E023703}">
                      <ahyp:hlinkClr xmlns:ahyp="http://schemas.microsoft.com/office/drawing/2018/hyperlinkcolor" val="tx"/>
                    </a:ext>
                  </a:extLst>
                </a:hlinkClick>
              </a:rPr>
              <a:t>R-squared (R</a:t>
            </a:r>
            <a:r>
              <a:rPr lang="en-US" b="1" i="0" u="sng" baseline="30000" dirty="0">
                <a:solidFill>
                  <a:srgbClr val="FF0000"/>
                </a:solidFill>
                <a:effectLst/>
                <a:latin typeface="Nunito" pitchFamily="2" charset="0"/>
                <a:hlinkClick r:id="rId2">
                  <a:extLst>
                    <a:ext uri="{A12FA001-AC4F-418D-AE19-62706E023703}">
                      <ahyp:hlinkClr xmlns:ahyp="http://schemas.microsoft.com/office/drawing/2018/hyperlinkcolor" val="tx"/>
                    </a:ext>
                  </a:extLst>
                </a:hlinkClick>
              </a:rPr>
              <a:t>2</a:t>
            </a:r>
            <a:r>
              <a:rPr lang="en-US" b="1" i="0" u="sng" baseline="30000" dirty="0">
                <a:solidFill>
                  <a:srgbClr val="FF0000"/>
                </a:solidFill>
                <a:effectLst/>
                <a:latin typeface="Nunito" pitchFamily="2" charset="0"/>
              </a:rPr>
              <a:t>):</a:t>
            </a:r>
            <a:endParaRPr lang="en-IN" b="1" dirty="0">
              <a:solidFill>
                <a:srgbClr val="FF0000"/>
              </a:solidFill>
            </a:endParaRPr>
          </a:p>
        </p:txBody>
      </p:sp>
      <p:sp>
        <p:nvSpPr>
          <p:cNvPr id="3" name="Content Placeholder 2">
            <a:extLst>
              <a:ext uri="{FF2B5EF4-FFF2-40B4-BE49-F238E27FC236}">
                <a16:creationId xmlns:a16="http://schemas.microsoft.com/office/drawing/2014/main" id="{E3D4C0D6-896F-4601-AC08-FA10056995D5}"/>
              </a:ext>
            </a:extLst>
          </p:cNvPr>
          <p:cNvSpPr>
            <a:spLocks noGrp="1"/>
          </p:cNvSpPr>
          <p:nvPr>
            <p:ph idx="1"/>
          </p:nvPr>
        </p:nvSpPr>
        <p:spPr>
          <a:xfrm>
            <a:off x="838200" y="1505114"/>
            <a:ext cx="10515600" cy="4351338"/>
          </a:xfrm>
        </p:spPr>
        <p:txBody>
          <a:bodyPr/>
          <a:lstStyle/>
          <a:p>
            <a:pPr algn="just"/>
            <a:r>
              <a:rPr lang="en-US" b="0" i="0" dirty="0">
                <a:effectLst/>
                <a:latin typeface="Nunito" pitchFamily="2" charset="0"/>
              </a:rPr>
              <a:t>A statistical metric frequently used to assess the goodness of fit of a regression model is the </a:t>
            </a:r>
            <a:r>
              <a:rPr lang="en-US" b="0" i="0" u="sng" dirty="0">
                <a:solidFill>
                  <a:srgbClr val="0563C1"/>
                </a:solidFill>
                <a:effectLst/>
                <a:latin typeface="Nunito" pitchFamily="2" charset="0"/>
                <a:hlinkClick r:id="rId2">
                  <a:extLst>
                    <a:ext uri="{A12FA001-AC4F-418D-AE19-62706E023703}">
                      <ahyp:hlinkClr xmlns:ahyp="http://schemas.microsoft.com/office/drawing/2018/hyperlinkcolor" val="tx"/>
                    </a:ext>
                  </a:extLst>
                </a:hlinkClick>
              </a:rPr>
              <a:t>R-squared (R</a:t>
            </a:r>
            <a:r>
              <a:rPr lang="en-US" b="0" i="0" u="sng" baseline="30000" dirty="0">
                <a:solidFill>
                  <a:srgbClr val="0563C1"/>
                </a:solidFill>
                <a:effectLst/>
                <a:latin typeface="Nunito" pitchFamily="2" charset="0"/>
                <a:hlinkClick r:id="rId2">
                  <a:extLst>
                    <a:ext uri="{A12FA001-AC4F-418D-AE19-62706E023703}">
                      <ahyp:hlinkClr xmlns:ahyp="http://schemas.microsoft.com/office/drawing/2018/hyperlinkcolor" val="tx"/>
                    </a:ext>
                  </a:extLst>
                </a:hlinkClick>
              </a:rPr>
              <a:t>2</a:t>
            </a:r>
            <a:r>
              <a:rPr lang="en-US" b="0" i="0" u="sng" dirty="0">
                <a:effectLst/>
                <a:latin typeface="Nunito" pitchFamily="2" charset="0"/>
                <a:hlinkClick r:id="rId2">
                  <a:extLst>
                    <a:ext uri="{A12FA001-AC4F-418D-AE19-62706E023703}">
                      <ahyp:hlinkClr xmlns:ahyp="http://schemas.microsoft.com/office/drawing/2018/hyperlinkcolor" val="tx"/>
                    </a:ext>
                  </a:extLst>
                </a:hlinkClick>
              </a:rPr>
              <a:t>)</a:t>
            </a:r>
            <a:r>
              <a:rPr lang="en-US" b="0" i="0" dirty="0">
                <a:effectLst/>
                <a:latin typeface="Nunito" pitchFamily="2" charset="0"/>
              </a:rPr>
              <a:t> score, also referred to as the coefficient of determination.</a:t>
            </a:r>
          </a:p>
          <a:p>
            <a:pPr algn="just"/>
            <a:r>
              <a:rPr lang="en-US" b="0" i="0" dirty="0">
                <a:effectLst/>
                <a:latin typeface="Nunito" pitchFamily="2" charset="0"/>
              </a:rPr>
              <a:t> It quantifies the percentage of the dependent variable’s variation that the model’s independent variables contribute to.</a:t>
            </a:r>
          </a:p>
          <a:p>
            <a:pPr algn="just"/>
            <a:r>
              <a:rPr lang="en-US" b="0" i="0" dirty="0">
                <a:effectLst/>
                <a:latin typeface="Nunito" pitchFamily="2" charset="0"/>
              </a:rPr>
              <a:t> R</a:t>
            </a:r>
            <a:r>
              <a:rPr lang="en-US" b="0" i="0" baseline="30000" dirty="0">
                <a:effectLst/>
                <a:latin typeface="Nunito" pitchFamily="2" charset="0"/>
              </a:rPr>
              <a:t>2</a:t>
            </a:r>
            <a:r>
              <a:rPr lang="en-US" b="0" i="0" dirty="0">
                <a:effectLst/>
                <a:latin typeface="Nunito" pitchFamily="2" charset="0"/>
              </a:rPr>
              <a:t> is a useful statistic for evaluating the overall effectiveness and explanatory power of a regression model.</a:t>
            </a:r>
          </a:p>
          <a:p>
            <a:pPr algn="just"/>
            <a:r>
              <a:rPr lang="en-US" b="0" i="0" dirty="0">
                <a:solidFill>
                  <a:srgbClr val="0D0D0D"/>
                </a:solidFill>
                <a:effectLst/>
                <a:latin typeface="Söhne"/>
              </a:rPr>
              <a:t>In simpler terms, R² tells us how well the independent variables explain the variability of the dependent variable.</a:t>
            </a:r>
            <a:endParaRPr lang="en-IN" dirty="0"/>
          </a:p>
        </p:txBody>
      </p:sp>
    </p:spTree>
    <p:extLst>
      <p:ext uri="{BB962C8B-B14F-4D97-AF65-F5344CB8AC3E}">
        <p14:creationId xmlns:p14="http://schemas.microsoft.com/office/powerpoint/2010/main" val="3656777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E4787-B36F-495A-87F3-F39EFC87299E}"/>
              </a:ext>
            </a:extLst>
          </p:cNvPr>
          <p:cNvPicPr>
            <a:picLocks noChangeAspect="1"/>
          </p:cNvPicPr>
          <p:nvPr/>
        </p:nvPicPr>
        <p:blipFill>
          <a:blip r:embed="rId2"/>
          <a:stretch>
            <a:fillRect/>
          </a:stretch>
        </p:blipFill>
        <p:spPr>
          <a:xfrm>
            <a:off x="96980" y="552846"/>
            <a:ext cx="11856208" cy="5706552"/>
          </a:xfrm>
          <a:prstGeom prst="rect">
            <a:avLst/>
          </a:prstGeom>
        </p:spPr>
      </p:pic>
    </p:spTree>
    <p:extLst>
      <p:ext uri="{BB962C8B-B14F-4D97-AF65-F5344CB8AC3E}">
        <p14:creationId xmlns:p14="http://schemas.microsoft.com/office/powerpoint/2010/main" val="2051207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D64C4-5C24-47A3-9CE8-98F86FA0EA38}"/>
              </a:ext>
            </a:extLst>
          </p:cNvPr>
          <p:cNvSpPr>
            <a:spLocks noGrp="1"/>
          </p:cNvSpPr>
          <p:nvPr>
            <p:ph idx="1"/>
          </p:nvPr>
        </p:nvSpPr>
        <p:spPr>
          <a:xfrm>
            <a:off x="838200" y="1099761"/>
            <a:ext cx="10515600" cy="4351338"/>
          </a:xfrm>
        </p:spPr>
        <p:txBody>
          <a:bodyPr/>
          <a:lstStyle/>
          <a:p>
            <a:pPr algn="just"/>
            <a:r>
              <a:rPr lang="en-US" b="0" i="0" dirty="0">
                <a:solidFill>
                  <a:srgbClr val="0D0D0D"/>
                </a:solidFill>
                <a:effectLst/>
                <a:latin typeface="Söhne"/>
              </a:rPr>
              <a:t>R² ranges from 0 to 1, where:</a:t>
            </a:r>
          </a:p>
          <a:p>
            <a:pPr algn="just">
              <a:buFont typeface="Arial" panose="020B0604020202020204" pitchFamily="34" charset="0"/>
              <a:buChar char="•"/>
            </a:pPr>
            <a:r>
              <a:rPr lang="en-US" b="0" i="0" dirty="0">
                <a:solidFill>
                  <a:srgbClr val="0D0D0D"/>
                </a:solidFill>
                <a:effectLst/>
                <a:latin typeface="Söhne"/>
              </a:rPr>
              <a:t>0 indicates that the model does not explain any of the variability of the dependent variable around its mean.</a:t>
            </a:r>
          </a:p>
          <a:p>
            <a:pPr algn="just">
              <a:buFont typeface="Arial" panose="020B0604020202020204" pitchFamily="34" charset="0"/>
              <a:buChar char="•"/>
            </a:pPr>
            <a:r>
              <a:rPr lang="en-US" b="0" i="0" dirty="0">
                <a:solidFill>
                  <a:srgbClr val="0D0D0D"/>
                </a:solidFill>
                <a:effectLst/>
                <a:latin typeface="Söhne"/>
              </a:rPr>
              <a:t>1 indicates that the model perfectly explains all the variability of the dependent variable around its mean.</a:t>
            </a:r>
          </a:p>
          <a:p>
            <a:pPr algn="just"/>
            <a:r>
              <a:rPr lang="en-US" b="0" i="0" dirty="0">
                <a:solidFill>
                  <a:srgbClr val="0D0D0D"/>
                </a:solidFill>
                <a:effectLst/>
                <a:latin typeface="Söhne"/>
              </a:rPr>
              <a:t>An R² score closer to 1 indicates a better fit of the model to the data.</a:t>
            </a:r>
          </a:p>
          <a:p>
            <a:pPr algn="just"/>
            <a:r>
              <a:rPr lang="en-US" b="0" i="0" dirty="0">
                <a:solidFill>
                  <a:srgbClr val="0D0D0D"/>
                </a:solidFill>
                <a:effectLst/>
                <a:latin typeface="Söhne"/>
              </a:rPr>
              <a:t>If the model performs worse than a horizontal line (i.e., the mean of the dependent variable), then R² can be negative.</a:t>
            </a:r>
          </a:p>
          <a:p>
            <a:pPr algn="just"/>
            <a:endParaRPr lang="en-IN" dirty="0"/>
          </a:p>
        </p:txBody>
      </p:sp>
    </p:spTree>
    <p:extLst>
      <p:ext uri="{BB962C8B-B14F-4D97-AF65-F5344CB8AC3E}">
        <p14:creationId xmlns:p14="http://schemas.microsoft.com/office/powerpoint/2010/main" val="237458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92E0-EC1E-4B43-9F1B-99E8244F53B6}"/>
              </a:ext>
            </a:extLst>
          </p:cNvPr>
          <p:cNvSpPr>
            <a:spLocks noGrp="1"/>
          </p:cNvSpPr>
          <p:nvPr>
            <p:ph type="title"/>
          </p:nvPr>
        </p:nvSpPr>
        <p:spPr/>
        <p:txBody>
          <a:bodyPr>
            <a:normAutofit fontScale="90000"/>
          </a:bodyPr>
          <a:lstStyle/>
          <a:p>
            <a:pPr algn="ctr"/>
            <a:r>
              <a:rPr lang="en-US" sz="3600" dirty="0">
                <a:solidFill>
                  <a:srgbClr val="FF0000"/>
                </a:solidFill>
                <a:latin typeface="Söhne"/>
              </a:rPr>
              <a:t>C</a:t>
            </a:r>
            <a:r>
              <a:rPr lang="en-US" sz="3600" b="0" i="0" dirty="0">
                <a:solidFill>
                  <a:srgbClr val="FF0000"/>
                </a:solidFill>
                <a:effectLst/>
                <a:latin typeface="Söhne"/>
              </a:rPr>
              <a:t>onsider a real-world example involving predicting student scores in an exam based on the number of hours they studied:</a:t>
            </a:r>
            <a:endParaRPr lang="en-IN" sz="3600"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F177206-D2A3-48EA-B09F-FB33F2423603}"/>
              </a:ext>
            </a:extLst>
          </p:cNvPr>
          <p:cNvPicPr>
            <a:picLocks noGrp="1" noChangeAspect="1"/>
          </p:cNvPicPr>
          <p:nvPr>
            <p:ph idx="1"/>
          </p:nvPr>
        </p:nvPicPr>
        <p:blipFill>
          <a:blip r:embed="rId2"/>
          <a:stretch>
            <a:fillRect/>
          </a:stretch>
        </p:blipFill>
        <p:spPr>
          <a:xfrm>
            <a:off x="2007909" y="1492725"/>
            <a:ext cx="9042011" cy="4050236"/>
          </a:xfrm>
        </p:spPr>
      </p:pic>
    </p:spTree>
    <p:extLst>
      <p:ext uri="{BB962C8B-B14F-4D97-AF65-F5344CB8AC3E}">
        <p14:creationId xmlns:p14="http://schemas.microsoft.com/office/powerpoint/2010/main" val="1236423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B60D9F-25CB-41A6-8133-60D1E1D65E92}"/>
              </a:ext>
            </a:extLst>
          </p:cNvPr>
          <p:cNvPicPr>
            <a:picLocks noChangeAspect="1"/>
          </p:cNvPicPr>
          <p:nvPr/>
        </p:nvPicPr>
        <p:blipFill>
          <a:blip r:embed="rId2"/>
          <a:stretch>
            <a:fillRect/>
          </a:stretch>
        </p:blipFill>
        <p:spPr>
          <a:xfrm>
            <a:off x="732149" y="1187777"/>
            <a:ext cx="10954960" cy="4108110"/>
          </a:xfrm>
          <a:prstGeom prst="rect">
            <a:avLst/>
          </a:prstGeom>
        </p:spPr>
      </p:pic>
    </p:spTree>
    <p:extLst>
      <p:ext uri="{BB962C8B-B14F-4D97-AF65-F5344CB8AC3E}">
        <p14:creationId xmlns:p14="http://schemas.microsoft.com/office/powerpoint/2010/main" val="23767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D12424-2334-4AD9-BB80-5DF95421DA2E}"/>
              </a:ext>
            </a:extLst>
          </p:cNvPr>
          <p:cNvPicPr>
            <a:picLocks noGrp="1" noChangeAspect="1"/>
          </p:cNvPicPr>
          <p:nvPr>
            <p:ph idx="1"/>
          </p:nvPr>
        </p:nvPicPr>
        <p:blipFill>
          <a:blip r:embed="rId2"/>
          <a:stretch>
            <a:fillRect/>
          </a:stretch>
        </p:blipFill>
        <p:spPr>
          <a:xfrm>
            <a:off x="2064470" y="1036947"/>
            <a:ext cx="8651155" cy="4967927"/>
          </a:xfrm>
        </p:spPr>
      </p:pic>
    </p:spTree>
    <p:extLst>
      <p:ext uri="{BB962C8B-B14F-4D97-AF65-F5344CB8AC3E}">
        <p14:creationId xmlns:p14="http://schemas.microsoft.com/office/powerpoint/2010/main" val="130080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9663-24F1-4C66-9C22-7EF52C4B5C48}"/>
              </a:ext>
            </a:extLst>
          </p:cNvPr>
          <p:cNvSpPr>
            <a:spLocks noGrp="1"/>
          </p:cNvSpPr>
          <p:nvPr>
            <p:ph type="title"/>
          </p:nvPr>
        </p:nvSpPr>
        <p:spPr/>
        <p:txBody>
          <a:bodyPr/>
          <a:lstStyle/>
          <a:p>
            <a:pPr algn="ctr"/>
            <a:r>
              <a:rPr lang="en-IN" b="1" dirty="0">
                <a:solidFill>
                  <a:srgbClr val="FF0000"/>
                </a:solidFill>
              </a:rPr>
              <a:t>Syntax:</a:t>
            </a:r>
          </a:p>
        </p:txBody>
      </p:sp>
      <p:pic>
        <p:nvPicPr>
          <p:cNvPr id="5" name="Content Placeholder 4">
            <a:extLst>
              <a:ext uri="{FF2B5EF4-FFF2-40B4-BE49-F238E27FC236}">
                <a16:creationId xmlns:a16="http://schemas.microsoft.com/office/drawing/2014/main" id="{2F5597E6-0688-4206-AD3A-E5B42F038514}"/>
              </a:ext>
            </a:extLst>
          </p:cNvPr>
          <p:cNvPicPr>
            <a:picLocks noGrp="1" noChangeAspect="1"/>
          </p:cNvPicPr>
          <p:nvPr>
            <p:ph idx="1"/>
          </p:nvPr>
        </p:nvPicPr>
        <p:blipFill>
          <a:blip r:embed="rId2"/>
          <a:stretch>
            <a:fillRect/>
          </a:stretch>
        </p:blipFill>
        <p:spPr>
          <a:xfrm>
            <a:off x="2578179" y="1690688"/>
            <a:ext cx="7498096" cy="3228993"/>
          </a:xfrm>
        </p:spPr>
      </p:pic>
    </p:spTree>
    <p:extLst>
      <p:ext uri="{BB962C8B-B14F-4D97-AF65-F5344CB8AC3E}">
        <p14:creationId xmlns:p14="http://schemas.microsoft.com/office/powerpoint/2010/main" val="232020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1B21-BAE1-48B3-A4EA-940610BE0C53}"/>
              </a:ext>
            </a:extLst>
          </p:cNvPr>
          <p:cNvSpPr>
            <a:spLocks noGrp="1"/>
          </p:cNvSpPr>
          <p:nvPr>
            <p:ph type="title"/>
          </p:nvPr>
        </p:nvSpPr>
        <p:spPr>
          <a:xfrm>
            <a:off x="838200" y="365126"/>
            <a:ext cx="10515600" cy="728384"/>
          </a:xfrm>
        </p:spPr>
        <p:txBody>
          <a:bodyPr/>
          <a:lstStyle/>
          <a:p>
            <a:pPr algn="ctr"/>
            <a:r>
              <a:rPr lang="en-US" b="1" dirty="0">
                <a:solidFill>
                  <a:srgbClr val="FF0000"/>
                </a:solidFill>
              </a:rPr>
              <a:t>Regression Metrics:</a:t>
            </a:r>
            <a:endParaRPr lang="en-IN" b="1" dirty="0">
              <a:solidFill>
                <a:srgbClr val="FF0000"/>
              </a:solidFill>
            </a:endParaRPr>
          </a:p>
        </p:txBody>
      </p:sp>
      <p:sp>
        <p:nvSpPr>
          <p:cNvPr id="3" name="Content Placeholder 2">
            <a:extLst>
              <a:ext uri="{FF2B5EF4-FFF2-40B4-BE49-F238E27FC236}">
                <a16:creationId xmlns:a16="http://schemas.microsoft.com/office/drawing/2014/main" id="{2796199F-F68A-456E-B681-08128DEB55D7}"/>
              </a:ext>
            </a:extLst>
          </p:cNvPr>
          <p:cNvSpPr>
            <a:spLocks noGrp="1"/>
          </p:cNvSpPr>
          <p:nvPr>
            <p:ph idx="1"/>
          </p:nvPr>
        </p:nvSpPr>
        <p:spPr>
          <a:xfrm>
            <a:off x="838200" y="1253331"/>
            <a:ext cx="10515600" cy="4351338"/>
          </a:xfrm>
        </p:spPr>
        <p:txBody>
          <a:bodyPr/>
          <a:lstStyle/>
          <a:p>
            <a:pPr algn="just"/>
            <a:r>
              <a:rPr lang="en-US" dirty="0"/>
              <a:t>Regression metrics are quantitative measures used to evaluate the performance of regression models, which are statistical methods for predicting a continuous outcome variable based on one or more predictor variables. These metrics help assess how well the model's predictions match the actual values of the target variable.</a:t>
            </a:r>
            <a:endParaRPr lang="en-IN" dirty="0"/>
          </a:p>
        </p:txBody>
      </p:sp>
    </p:spTree>
    <p:extLst>
      <p:ext uri="{BB962C8B-B14F-4D97-AF65-F5344CB8AC3E}">
        <p14:creationId xmlns:p14="http://schemas.microsoft.com/office/powerpoint/2010/main" val="1875619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D2E6-85ED-44EF-8A83-2F0F87B8F9CD}"/>
              </a:ext>
            </a:extLst>
          </p:cNvPr>
          <p:cNvSpPr>
            <a:spLocks noGrp="1"/>
          </p:cNvSpPr>
          <p:nvPr>
            <p:ph type="title"/>
          </p:nvPr>
        </p:nvSpPr>
        <p:spPr>
          <a:xfrm>
            <a:off x="838200" y="365126"/>
            <a:ext cx="10515600" cy="822652"/>
          </a:xfrm>
        </p:spPr>
        <p:txBody>
          <a:bodyPr/>
          <a:lstStyle/>
          <a:p>
            <a:pPr algn="ctr"/>
            <a:r>
              <a:rPr lang="en-US" b="1" i="0" dirty="0">
                <a:solidFill>
                  <a:srgbClr val="FF0000"/>
                </a:solidFill>
                <a:effectLst/>
                <a:latin typeface="Nunito" pitchFamily="2" charset="0"/>
              </a:rPr>
              <a:t>Root Mean Squared Error (RMSE):</a:t>
            </a:r>
            <a:endParaRPr lang="en-IN" dirty="0">
              <a:solidFill>
                <a:srgbClr val="FF0000"/>
              </a:solidFill>
            </a:endParaRPr>
          </a:p>
        </p:txBody>
      </p:sp>
      <p:sp>
        <p:nvSpPr>
          <p:cNvPr id="3" name="Content Placeholder 2">
            <a:extLst>
              <a:ext uri="{FF2B5EF4-FFF2-40B4-BE49-F238E27FC236}">
                <a16:creationId xmlns:a16="http://schemas.microsoft.com/office/drawing/2014/main" id="{2FD4E42A-AE76-4E64-BA97-739D2BC99D9B}"/>
              </a:ext>
            </a:extLst>
          </p:cNvPr>
          <p:cNvSpPr>
            <a:spLocks noGrp="1"/>
          </p:cNvSpPr>
          <p:nvPr>
            <p:ph idx="1"/>
          </p:nvPr>
        </p:nvSpPr>
        <p:spPr>
          <a:xfrm>
            <a:off x="414779" y="1187778"/>
            <a:ext cx="11444141" cy="4351338"/>
          </a:xfrm>
        </p:spPr>
        <p:txBody>
          <a:bodyPr>
            <a:noAutofit/>
          </a:bodyPr>
          <a:lstStyle/>
          <a:p>
            <a:pPr marL="0" indent="0" algn="just" rtl="0" fontAlgn="base">
              <a:buNone/>
            </a:pPr>
            <a:r>
              <a:rPr lang="en-US" b="0" i="0" dirty="0">
                <a:effectLst/>
                <a:latin typeface="Nunito" pitchFamily="2" charset="0"/>
              </a:rPr>
              <a:t>It is a usually used metric in regression analysis and machine learning to measure the accuracy or goodness of fit of a predictive model, especially when the predictions are continuous numerical values.</a:t>
            </a:r>
          </a:p>
          <a:p>
            <a:pPr algn="just" rtl="0" fontAlgn="base"/>
            <a:r>
              <a:rPr lang="en-US" b="0" i="0" dirty="0">
                <a:effectLst/>
                <a:latin typeface="Nunito" pitchFamily="2" charset="0"/>
              </a:rPr>
              <a:t>The RMSE quantifies how well the predicted values from a model align with the actual observed values in the dataset. Here’s how it works:</a:t>
            </a:r>
          </a:p>
          <a:p>
            <a:pPr algn="just" fontAlgn="base">
              <a:buFont typeface="+mj-lt"/>
              <a:buAutoNum type="arabicPeriod"/>
            </a:pPr>
            <a:r>
              <a:rPr lang="en-US" b="1" i="0" dirty="0">
                <a:effectLst/>
                <a:latin typeface="Nunito" pitchFamily="2" charset="0"/>
              </a:rPr>
              <a:t>Calculate the Squared Differences:</a:t>
            </a:r>
            <a:r>
              <a:rPr lang="en-US" b="0" i="0" dirty="0">
                <a:effectLst/>
                <a:latin typeface="Nunito" pitchFamily="2" charset="0"/>
              </a:rPr>
              <a:t> For each data point, subtract the predicted value from the actual (observed) value, square the result, and sum up these squared differences.</a:t>
            </a:r>
          </a:p>
          <a:p>
            <a:pPr algn="just" fontAlgn="base">
              <a:buFont typeface="+mj-lt"/>
              <a:buAutoNum type="arabicPeriod" startAt="2"/>
            </a:pPr>
            <a:r>
              <a:rPr lang="en-US" b="1" i="0" dirty="0">
                <a:effectLst/>
                <a:latin typeface="Nunito" pitchFamily="2" charset="0"/>
              </a:rPr>
              <a:t>Compute the Mean:</a:t>
            </a:r>
            <a:r>
              <a:rPr lang="en-US" b="0" i="0" dirty="0">
                <a:effectLst/>
                <a:latin typeface="Nunito" pitchFamily="2" charset="0"/>
              </a:rPr>
              <a:t> Divide the sum of squared differences by the number of data points to get the mean squared error (MSE).</a:t>
            </a:r>
          </a:p>
          <a:p>
            <a:pPr algn="just" fontAlgn="base">
              <a:buFont typeface="+mj-lt"/>
              <a:buAutoNum type="arabicPeriod" startAt="3"/>
            </a:pPr>
            <a:r>
              <a:rPr lang="en-US" b="1" i="0" dirty="0">
                <a:effectLst/>
                <a:latin typeface="Nunito" pitchFamily="2" charset="0"/>
              </a:rPr>
              <a:t>Take the Square Root: </a:t>
            </a:r>
            <a:r>
              <a:rPr lang="en-US" b="0" i="0" dirty="0">
                <a:effectLst/>
                <a:latin typeface="Nunito" pitchFamily="2" charset="0"/>
              </a:rPr>
              <a:t>To obtain the RMSE, simply take the square root of the MSE.</a:t>
            </a:r>
          </a:p>
          <a:p>
            <a:pPr algn="just"/>
            <a:endParaRPr lang="en-IN" dirty="0"/>
          </a:p>
        </p:txBody>
      </p:sp>
    </p:spTree>
    <p:extLst>
      <p:ext uri="{BB962C8B-B14F-4D97-AF65-F5344CB8AC3E}">
        <p14:creationId xmlns:p14="http://schemas.microsoft.com/office/powerpoint/2010/main" val="1325011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A96519-CC1F-4BD7-B954-82D80C634734}"/>
              </a:ext>
            </a:extLst>
          </p:cNvPr>
          <p:cNvPicPr>
            <a:picLocks noGrp="1" noChangeAspect="1"/>
          </p:cNvPicPr>
          <p:nvPr>
            <p:ph idx="1"/>
          </p:nvPr>
        </p:nvPicPr>
        <p:blipFill>
          <a:blip r:embed="rId2"/>
          <a:stretch>
            <a:fillRect/>
          </a:stretch>
        </p:blipFill>
        <p:spPr>
          <a:xfrm>
            <a:off x="1470581" y="1050568"/>
            <a:ext cx="9045822" cy="4501819"/>
          </a:xfrm>
        </p:spPr>
      </p:pic>
    </p:spTree>
    <p:extLst>
      <p:ext uri="{BB962C8B-B14F-4D97-AF65-F5344CB8AC3E}">
        <p14:creationId xmlns:p14="http://schemas.microsoft.com/office/powerpoint/2010/main" val="2360873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4027-72E8-4D37-BAF1-D75FC7D1637B}"/>
              </a:ext>
            </a:extLst>
          </p:cNvPr>
          <p:cNvSpPr>
            <a:spLocks noGrp="1"/>
          </p:cNvSpPr>
          <p:nvPr>
            <p:ph type="title"/>
          </p:nvPr>
        </p:nvSpPr>
        <p:spPr>
          <a:xfrm>
            <a:off x="838200" y="336845"/>
            <a:ext cx="10515600" cy="1325563"/>
          </a:xfrm>
        </p:spPr>
        <p:txBody>
          <a:bodyPr/>
          <a:lstStyle/>
          <a:p>
            <a:pPr algn="ctr"/>
            <a:r>
              <a:rPr lang="en-IN" b="1" dirty="0">
                <a:solidFill>
                  <a:srgbClr val="FF0000"/>
                </a:solidFill>
              </a:rPr>
              <a:t>Fact’s about RMSE:</a:t>
            </a:r>
          </a:p>
        </p:txBody>
      </p:sp>
      <p:sp>
        <p:nvSpPr>
          <p:cNvPr id="3" name="Content Placeholder 2">
            <a:extLst>
              <a:ext uri="{FF2B5EF4-FFF2-40B4-BE49-F238E27FC236}">
                <a16:creationId xmlns:a16="http://schemas.microsoft.com/office/drawing/2014/main" id="{12B1F3E8-582F-4C47-94AF-4D5AD54971D1}"/>
              </a:ext>
            </a:extLst>
          </p:cNvPr>
          <p:cNvSpPr>
            <a:spLocks noGrp="1"/>
          </p:cNvSpPr>
          <p:nvPr>
            <p:ph idx="1"/>
          </p:nvPr>
        </p:nvSpPr>
        <p:spPr>
          <a:xfrm>
            <a:off x="838200" y="1662408"/>
            <a:ext cx="10515600" cy="4351338"/>
          </a:xfrm>
        </p:spPr>
        <p:txBody>
          <a:bodyPr>
            <a:normAutofit/>
          </a:bodyPr>
          <a:lstStyle/>
          <a:p>
            <a:pPr algn="just"/>
            <a:r>
              <a:rPr lang="en-US" sz="3200" b="0" i="0" dirty="0">
                <a:solidFill>
                  <a:srgbClr val="0D0D0D"/>
                </a:solidFill>
                <a:effectLst/>
                <a:latin typeface="Söhne"/>
              </a:rPr>
              <a:t>RMSE is preferred over Mean Squared Error (MSE) because it is in the same units as the original data, making it more interpretable. A lower RMSE value indicates better model performance, as it represents smaller differences between predicted and actual values.</a:t>
            </a:r>
          </a:p>
          <a:p>
            <a:pPr algn="just"/>
            <a:r>
              <a:rPr lang="en-US" sz="3200" b="0" i="0" dirty="0">
                <a:solidFill>
                  <a:srgbClr val="0D0D0D"/>
                </a:solidFill>
                <a:effectLst/>
                <a:latin typeface="Söhne"/>
              </a:rPr>
              <a:t>RMSE is sensitive to outliers because it squares the errors before averaging them, and then takes the square root. Therefore, large errors have a disproportionately large effect on RMSE.</a:t>
            </a:r>
          </a:p>
          <a:p>
            <a:pPr algn="just"/>
            <a:endParaRPr lang="en-IN" sz="3200" dirty="0"/>
          </a:p>
        </p:txBody>
      </p:sp>
    </p:spTree>
    <p:extLst>
      <p:ext uri="{BB962C8B-B14F-4D97-AF65-F5344CB8AC3E}">
        <p14:creationId xmlns:p14="http://schemas.microsoft.com/office/powerpoint/2010/main" val="2681470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5F5D-4395-48B9-8596-4B8EE7448350}"/>
              </a:ext>
            </a:extLst>
          </p:cNvPr>
          <p:cNvSpPr>
            <a:spLocks noGrp="1"/>
          </p:cNvSpPr>
          <p:nvPr>
            <p:ph type="title"/>
          </p:nvPr>
        </p:nvSpPr>
        <p:spPr>
          <a:xfrm>
            <a:off x="838200" y="365126"/>
            <a:ext cx="10515600" cy="869786"/>
          </a:xfrm>
        </p:spPr>
        <p:txBody>
          <a:bodyPr/>
          <a:lstStyle/>
          <a:p>
            <a:pPr algn="ctr"/>
            <a:r>
              <a:rPr lang="en-IN" b="1" dirty="0">
                <a:solidFill>
                  <a:srgbClr val="FF0000"/>
                </a:solidFill>
              </a:rPr>
              <a:t>Example:</a:t>
            </a:r>
          </a:p>
        </p:txBody>
      </p:sp>
      <p:sp>
        <p:nvSpPr>
          <p:cNvPr id="3" name="Content Placeholder 2">
            <a:extLst>
              <a:ext uri="{FF2B5EF4-FFF2-40B4-BE49-F238E27FC236}">
                <a16:creationId xmlns:a16="http://schemas.microsoft.com/office/drawing/2014/main" id="{22DDD4C3-6CF9-4E93-A059-2FC1BF04C126}"/>
              </a:ext>
            </a:extLst>
          </p:cNvPr>
          <p:cNvSpPr>
            <a:spLocks noGrp="1"/>
          </p:cNvSpPr>
          <p:nvPr>
            <p:ph idx="1"/>
          </p:nvPr>
        </p:nvSpPr>
        <p:spPr>
          <a:xfrm>
            <a:off x="443060" y="1354284"/>
            <a:ext cx="10910740" cy="4351338"/>
          </a:xfrm>
        </p:spPr>
        <p:txBody>
          <a:bodyPr/>
          <a:lstStyle/>
          <a:p>
            <a:pPr algn="just"/>
            <a:r>
              <a:rPr lang="en-US" b="0" i="0" dirty="0">
                <a:solidFill>
                  <a:srgbClr val="0D0D0D"/>
                </a:solidFill>
                <a:effectLst/>
                <a:latin typeface="Söhne"/>
              </a:rPr>
              <a:t>Suppose we have a dataset with actual values and predicted values as follows:</a:t>
            </a:r>
          </a:p>
          <a:p>
            <a:pPr algn="just"/>
            <a:r>
              <a:rPr lang="en-US" b="0" i="0" dirty="0">
                <a:solidFill>
                  <a:srgbClr val="0D0D0D"/>
                </a:solidFill>
                <a:effectLst/>
                <a:latin typeface="Söhne"/>
              </a:rPr>
              <a:t>Actual values: [10, 20, 30, 40, 50] Predicted values: [12, 18, 28, 42, 48]</a:t>
            </a:r>
          </a:p>
          <a:p>
            <a:pPr algn="just"/>
            <a:endParaRPr lang="en-US" b="0" i="0" dirty="0">
              <a:solidFill>
                <a:srgbClr val="0D0D0D"/>
              </a:solidFill>
              <a:effectLst/>
              <a:latin typeface="Söhne"/>
            </a:endParaRPr>
          </a:p>
          <a:p>
            <a:pPr algn="just"/>
            <a:endParaRPr lang="en-US" b="0" i="0" dirty="0">
              <a:solidFill>
                <a:srgbClr val="0D0D0D"/>
              </a:solidFill>
              <a:effectLst/>
              <a:latin typeface="Söhne"/>
            </a:endParaRPr>
          </a:p>
          <a:p>
            <a:pPr algn="just"/>
            <a:endParaRPr lang="en-IN" dirty="0"/>
          </a:p>
        </p:txBody>
      </p:sp>
    </p:spTree>
    <p:extLst>
      <p:ext uri="{BB962C8B-B14F-4D97-AF65-F5344CB8AC3E}">
        <p14:creationId xmlns:p14="http://schemas.microsoft.com/office/powerpoint/2010/main" val="2085750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8F455F-B8E5-40B3-AD61-8C8EBD97DAE5}"/>
              </a:ext>
            </a:extLst>
          </p:cNvPr>
          <p:cNvPicPr>
            <a:picLocks noChangeAspect="1"/>
          </p:cNvPicPr>
          <p:nvPr/>
        </p:nvPicPr>
        <p:blipFill>
          <a:blip r:embed="rId2"/>
          <a:stretch>
            <a:fillRect/>
          </a:stretch>
        </p:blipFill>
        <p:spPr>
          <a:xfrm>
            <a:off x="3007151" y="814240"/>
            <a:ext cx="7169459" cy="5229520"/>
          </a:xfrm>
          <a:prstGeom prst="rect">
            <a:avLst/>
          </a:prstGeom>
        </p:spPr>
      </p:pic>
    </p:spTree>
    <p:extLst>
      <p:ext uri="{BB962C8B-B14F-4D97-AF65-F5344CB8AC3E}">
        <p14:creationId xmlns:p14="http://schemas.microsoft.com/office/powerpoint/2010/main" val="3461621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367A-ED22-4DB0-A5BF-D56C1FB8E35A}"/>
              </a:ext>
            </a:extLst>
          </p:cNvPr>
          <p:cNvSpPr>
            <a:spLocks noGrp="1"/>
          </p:cNvSpPr>
          <p:nvPr>
            <p:ph type="title"/>
          </p:nvPr>
        </p:nvSpPr>
        <p:spPr>
          <a:xfrm>
            <a:off x="838200" y="365125"/>
            <a:ext cx="10515600" cy="832079"/>
          </a:xfrm>
        </p:spPr>
        <p:txBody>
          <a:bodyPr/>
          <a:lstStyle/>
          <a:p>
            <a:pPr algn="ctr"/>
            <a:r>
              <a:rPr lang="en-IN" b="1" dirty="0">
                <a:solidFill>
                  <a:srgbClr val="FF0000"/>
                </a:solidFill>
              </a:rPr>
              <a:t>Syntax:</a:t>
            </a:r>
          </a:p>
        </p:txBody>
      </p:sp>
      <p:pic>
        <p:nvPicPr>
          <p:cNvPr id="5" name="Content Placeholder 4">
            <a:extLst>
              <a:ext uri="{FF2B5EF4-FFF2-40B4-BE49-F238E27FC236}">
                <a16:creationId xmlns:a16="http://schemas.microsoft.com/office/drawing/2014/main" id="{C401DA72-CAB3-4AFC-B62A-8DA67B675FF4}"/>
              </a:ext>
            </a:extLst>
          </p:cNvPr>
          <p:cNvPicPr>
            <a:picLocks noGrp="1" noChangeAspect="1"/>
          </p:cNvPicPr>
          <p:nvPr>
            <p:ph idx="1"/>
          </p:nvPr>
        </p:nvPicPr>
        <p:blipFill>
          <a:blip r:embed="rId2"/>
          <a:stretch>
            <a:fillRect/>
          </a:stretch>
        </p:blipFill>
        <p:spPr>
          <a:xfrm>
            <a:off x="1310446" y="1282463"/>
            <a:ext cx="9891617" cy="3985605"/>
          </a:xfrm>
        </p:spPr>
      </p:pic>
    </p:spTree>
    <p:extLst>
      <p:ext uri="{BB962C8B-B14F-4D97-AF65-F5344CB8AC3E}">
        <p14:creationId xmlns:p14="http://schemas.microsoft.com/office/powerpoint/2010/main" val="2048211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D0A1-6AFA-4D25-BB7E-7D06086152E6}"/>
              </a:ext>
            </a:extLst>
          </p:cNvPr>
          <p:cNvSpPr>
            <a:spLocks noGrp="1"/>
          </p:cNvSpPr>
          <p:nvPr>
            <p:ph type="title"/>
          </p:nvPr>
        </p:nvSpPr>
        <p:spPr/>
        <p:txBody>
          <a:bodyPr/>
          <a:lstStyle/>
          <a:p>
            <a:pPr algn="ctr"/>
            <a:r>
              <a:rPr lang="en-US" b="1" i="0" dirty="0">
                <a:solidFill>
                  <a:srgbClr val="FF0000"/>
                </a:solidFill>
                <a:effectLst/>
                <a:latin typeface="Inter"/>
              </a:rPr>
              <a:t>Mean Absolute Percentage Error (MAPE)</a:t>
            </a:r>
            <a:r>
              <a:rPr lang="en-US" b="1" dirty="0">
                <a:solidFill>
                  <a:srgbClr val="FF0000"/>
                </a:solidFill>
                <a:latin typeface="Inter"/>
              </a:rPr>
              <a:t>:</a:t>
            </a:r>
            <a:endParaRPr lang="en-IN" b="1" dirty="0">
              <a:solidFill>
                <a:srgbClr val="FF0000"/>
              </a:solidFill>
            </a:endParaRPr>
          </a:p>
        </p:txBody>
      </p:sp>
      <p:sp>
        <p:nvSpPr>
          <p:cNvPr id="3" name="Content Placeholder 2">
            <a:extLst>
              <a:ext uri="{FF2B5EF4-FFF2-40B4-BE49-F238E27FC236}">
                <a16:creationId xmlns:a16="http://schemas.microsoft.com/office/drawing/2014/main" id="{55FCD755-E34A-43D4-90BC-4F271DD76851}"/>
              </a:ext>
            </a:extLst>
          </p:cNvPr>
          <p:cNvSpPr>
            <a:spLocks noGrp="1"/>
          </p:cNvSpPr>
          <p:nvPr>
            <p:ph idx="1"/>
          </p:nvPr>
        </p:nvSpPr>
        <p:spPr>
          <a:xfrm>
            <a:off x="838200" y="1589955"/>
            <a:ext cx="10515600" cy="4351338"/>
          </a:xfrm>
        </p:spPr>
        <p:txBody>
          <a:bodyPr/>
          <a:lstStyle/>
          <a:p>
            <a:pPr algn="just"/>
            <a:r>
              <a:rPr lang="en-US" b="0" i="0" dirty="0">
                <a:solidFill>
                  <a:srgbClr val="383838"/>
                </a:solidFill>
                <a:effectLst/>
                <a:latin typeface="Inter"/>
              </a:rPr>
              <a:t>Calculate Mean Absolute Percentage Error (MAPE) by dividing the absolute difference between the actual and predicted values by the actual value. </a:t>
            </a:r>
          </a:p>
          <a:p>
            <a:pPr algn="just"/>
            <a:r>
              <a:rPr lang="en-US" b="0" i="0" dirty="0">
                <a:solidFill>
                  <a:srgbClr val="383838"/>
                </a:solidFill>
                <a:effectLst/>
                <a:latin typeface="Inter"/>
              </a:rPr>
              <a:t>This absolute percentage is averaged across the dataset. MAPE, also known as Mean Absolute Percentage Deviation (MAPD), increases linearly with error. Lower MAPE values indicate better model performance.</a:t>
            </a:r>
          </a:p>
          <a:p>
            <a:pPr algn="just"/>
            <a:endParaRPr lang="en-US" b="0" i="0" dirty="0">
              <a:solidFill>
                <a:srgbClr val="383838"/>
              </a:solidFill>
              <a:effectLst/>
              <a:latin typeface="Inter"/>
            </a:endParaRPr>
          </a:p>
          <a:p>
            <a:pPr algn="just"/>
            <a:endParaRPr lang="en-IN" dirty="0"/>
          </a:p>
        </p:txBody>
      </p:sp>
      <p:pic>
        <p:nvPicPr>
          <p:cNvPr id="1026" name="Picture 2" descr="mape evaluation metric formula">
            <a:extLst>
              <a:ext uri="{FF2B5EF4-FFF2-40B4-BE49-F238E27FC236}">
                <a16:creationId xmlns:a16="http://schemas.microsoft.com/office/drawing/2014/main" id="{78EAB643-01EF-43E5-8BD8-0716D281A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166" y="4631900"/>
            <a:ext cx="7396211" cy="192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949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28587-BC75-49E6-8A45-DFE7CFB6ABDF}"/>
              </a:ext>
            </a:extLst>
          </p:cNvPr>
          <p:cNvSpPr>
            <a:spLocks noGrp="1"/>
          </p:cNvSpPr>
          <p:nvPr>
            <p:ph idx="1"/>
          </p:nvPr>
        </p:nvSpPr>
        <p:spPr>
          <a:xfrm>
            <a:off x="838200" y="854664"/>
            <a:ext cx="10515600" cy="4933394"/>
          </a:xfrm>
        </p:spPr>
        <p:txBody>
          <a:bodyPr>
            <a:normAutofit fontScale="92500" lnSpcReduction="20000"/>
          </a:bodyPr>
          <a:lstStyle/>
          <a:p>
            <a:pPr algn="just"/>
            <a:r>
              <a:rPr lang="en-US" b="0" i="0" dirty="0">
                <a:solidFill>
                  <a:srgbClr val="0D0D0D"/>
                </a:solidFill>
                <a:effectLst/>
                <a:latin typeface="Söhne"/>
              </a:rPr>
              <a:t>Where, </a:t>
            </a:r>
          </a:p>
          <a:p>
            <a:pPr algn="just"/>
            <a:endParaRPr lang="en-US" b="0" i="0" dirty="0">
              <a:solidFill>
                <a:srgbClr val="0D0D0D"/>
              </a:solidFill>
              <a:effectLst/>
              <a:latin typeface="Söhne"/>
            </a:endParaRPr>
          </a:p>
          <a:p>
            <a:pPr algn="just"/>
            <a:endParaRPr lang="en-US" b="0" i="0" dirty="0">
              <a:solidFill>
                <a:srgbClr val="0D0D0D"/>
              </a:solidFill>
              <a:effectLst/>
              <a:latin typeface="Söhne"/>
            </a:endParaRPr>
          </a:p>
          <a:p>
            <a:pPr algn="just"/>
            <a:endParaRPr lang="en-US" b="0" i="0" dirty="0">
              <a:solidFill>
                <a:srgbClr val="0D0D0D"/>
              </a:solidFill>
              <a:effectLst/>
              <a:latin typeface="Söhne"/>
            </a:endParaRPr>
          </a:p>
          <a:p>
            <a:pPr algn="just"/>
            <a:endParaRPr lang="en-US" b="0" i="0" dirty="0">
              <a:solidFill>
                <a:srgbClr val="0D0D0D"/>
              </a:solidFill>
              <a:effectLst/>
              <a:latin typeface="Söhne"/>
            </a:endParaRPr>
          </a:p>
          <a:p>
            <a:pPr algn="just"/>
            <a:endParaRPr lang="en-US" b="0" i="0" dirty="0">
              <a:solidFill>
                <a:srgbClr val="0D0D0D"/>
              </a:solidFill>
              <a:effectLst/>
              <a:latin typeface="Söhne"/>
            </a:endParaRPr>
          </a:p>
          <a:p>
            <a:pPr algn="just"/>
            <a:endParaRPr lang="en-US" b="0" i="0" dirty="0">
              <a:solidFill>
                <a:srgbClr val="0D0D0D"/>
              </a:solidFill>
              <a:effectLst/>
              <a:latin typeface="Söhne"/>
            </a:endParaRPr>
          </a:p>
          <a:p>
            <a:pPr algn="just"/>
            <a:r>
              <a:rPr lang="en-US" b="0" i="0" dirty="0">
                <a:solidFill>
                  <a:srgbClr val="0D0D0D"/>
                </a:solidFill>
                <a:effectLst/>
                <a:latin typeface="Söhne"/>
              </a:rPr>
              <a:t>MAPE is expressed as a percentage, making it easy to interpret. A lower MAPE indicates better accuracy, with 0% indicating perfect predictions.</a:t>
            </a:r>
          </a:p>
          <a:p>
            <a:pPr algn="just"/>
            <a:r>
              <a:rPr lang="en-US" b="0" i="0" dirty="0">
                <a:solidFill>
                  <a:srgbClr val="0D0D0D"/>
                </a:solidFill>
                <a:effectLst/>
                <a:latin typeface="Söhne"/>
              </a:rPr>
              <a:t>It's important to note that MAPE has limitations, especially when dealing with actual values that are close to zero. In such cases, MAPE can be undefined or can give misleading results. Additionally, MAPE is sensitive to outliers.</a:t>
            </a:r>
          </a:p>
          <a:p>
            <a:pPr algn="just"/>
            <a:endParaRPr lang="en-IN" dirty="0"/>
          </a:p>
        </p:txBody>
      </p:sp>
      <p:pic>
        <p:nvPicPr>
          <p:cNvPr id="5" name="Picture 4">
            <a:extLst>
              <a:ext uri="{FF2B5EF4-FFF2-40B4-BE49-F238E27FC236}">
                <a16:creationId xmlns:a16="http://schemas.microsoft.com/office/drawing/2014/main" id="{9B510F10-06F7-44C4-A464-7773E54B9527}"/>
              </a:ext>
            </a:extLst>
          </p:cNvPr>
          <p:cNvPicPr>
            <a:picLocks noChangeAspect="1"/>
          </p:cNvPicPr>
          <p:nvPr/>
        </p:nvPicPr>
        <p:blipFill>
          <a:blip r:embed="rId2"/>
          <a:stretch>
            <a:fillRect/>
          </a:stretch>
        </p:blipFill>
        <p:spPr>
          <a:xfrm>
            <a:off x="1419850" y="1364419"/>
            <a:ext cx="9792549" cy="2187130"/>
          </a:xfrm>
          <a:prstGeom prst="rect">
            <a:avLst/>
          </a:prstGeom>
        </p:spPr>
      </p:pic>
    </p:spTree>
    <p:extLst>
      <p:ext uri="{BB962C8B-B14F-4D97-AF65-F5344CB8AC3E}">
        <p14:creationId xmlns:p14="http://schemas.microsoft.com/office/powerpoint/2010/main" val="855881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B606-6C14-4200-BA32-FE3973A2E9D0}"/>
              </a:ext>
            </a:extLst>
          </p:cNvPr>
          <p:cNvSpPr>
            <a:spLocks noGrp="1"/>
          </p:cNvSpPr>
          <p:nvPr>
            <p:ph type="title"/>
          </p:nvPr>
        </p:nvSpPr>
        <p:spPr>
          <a:xfrm>
            <a:off x="838200" y="365126"/>
            <a:ext cx="10515600" cy="822652"/>
          </a:xfrm>
        </p:spPr>
        <p:txBody>
          <a:bodyPr/>
          <a:lstStyle/>
          <a:p>
            <a:pPr algn="ctr"/>
            <a:r>
              <a:rPr lang="en-IN" b="1" dirty="0">
                <a:solidFill>
                  <a:srgbClr val="FF0000"/>
                </a:solidFill>
              </a:rPr>
              <a:t>Example:</a:t>
            </a:r>
          </a:p>
        </p:txBody>
      </p:sp>
      <p:sp>
        <p:nvSpPr>
          <p:cNvPr id="3" name="Content Placeholder 2">
            <a:extLst>
              <a:ext uri="{FF2B5EF4-FFF2-40B4-BE49-F238E27FC236}">
                <a16:creationId xmlns:a16="http://schemas.microsoft.com/office/drawing/2014/main" id="{FFDE7011-D3AD-4D06-A6E1-7449B0A59A48}"/>
              </a:ext>
            </a:extLst>
          </p:cNvPr>
          <p:cNvSpPr>
            <a:spLocks noGrp="1"/>
          </p:cNvSpPr>
          <p:nvPr>
            <p:ph idx="1"/>
          </p:nvPr>
        </p:nvSpPr>
        <p:spPr>
          <a:xfrm>
            <a:off x="838200" y="1401418"/>
            <a:ext cx="10515600" cy="4351338"/>
          </a:xfrm>
        </p:spPr>
        <p:txBody>
          <a:bodyPr/>
          <a:lstStyle/>
          <a:p>
            <a:pPr algn="just"/>
            <a:r>
              <a:rPr lang="en-US" b="0" i="0" dirty="0">
                <a:solidFill>
                  <a:srgbClr val="0D0D0D"/>
                </a:solidFill>
                <a:effectLst/>
                <a:latin typeface="Söhne"/>
              </a:rPr>
              <a:t>Suppose we have a dataset with actual values and predicted values as follows:</a:t>
            </a:r>
          </a:p>
          <a:p>
            <a:pPr algn="just"/>
            <a:r>
              <a:rPr lang="en-US" b="0" i="0" dirty="0">
                <a:solidFill>
                  <a:srgbClr val="0D0D0D"/>
                </a:solidFill>
                <a:effectLst/>
                <a:latin typeface="Söhne"/>
              </a:rPr>
              <a:t>Actual values: [10, 20, 30, 40, 50] Predicted values: [12, 18, 28, 42, 48]</a:t>
            </a:r>
          </a:p>
          <a:p>
            <a:pPr algn="just"/>
            <a:endParaRPr lang="en-IN" dirty="0"/>
          </a:p>
        </p:txBody>
      </p:sp>
    </p:spTree>
    <p:extLst>
      <p:ext uri="{BB962C8B-B14F-4D97-AF65-F5344CB8AC3E}">
        <p14:creationId xmlns:p14="http://schemas.microsoft.com/office/powerpoint/2010/main" val="3284025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55C906-0174-406E-ADBE-8E182D90A154}"/>
              </a:ext>
            </a:extLst>
          </p:cNvPr>
          <p:cNvPicPr>
            <a:picLocks noChangeAspect="1"/>
          </p:cNvPicPr>
          <p:nvPr/>
        </p:nvPicPr>
        <p:blipFill>
          <a:blip r:embed="rId2"/>
          <a:stretch>
            <a:fillRect/>
          </a:stretch>
        </p:blipFill>
        <p:spPr>
          <a:xfrm>
            <a:off x="1721741" y="1102936"/>
            <a:ext cx="9260486" cy="3780149"/>
          </a:xfrm>
          <a:prstGeom prst="rect">
            <a:avLst/>
          </a:prstGeom>
        </p:spPr>
      </p:pic>
    </p:spTree>
    <p:extLst>
      <p:ext uri="{BB962C8B-B14F-4D97-AF65-F5344CB8AC3E}">
        <p14:creationId xmlns:p14="http://schemas.microsoft.com/office/powerpoint/2010/main" val="410248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0D72-D897-4B78-B133-8F768FCFAAB8}"/>
              </a:ext>
            </a:extLst>
          </p:cNvPr>
          <p:cNvSpPr>
            <a:spLocks noGrp="1"/>
          </p:cNvSpPr>
          <p:nvPr>
            <p:ph type="title"/>
          </p:nvPr>
        </p:nvSpPr>
        <p:spPr/>
        <p:txBody>
          <a:bodyPr/>
          <a:lstStyle/>
          <a:p>
            <a:pPr algn="ctr"/>
            <a:r>
              <a:rPr lang="en-US" b="1" i="0" dirty="0">
                <a:solidFill>
                  <a:srgbClr val="FF0000"/>
                </a:solidFill>
                <a:effectLst/>
                <a:latin typeface="Nunito" pitchFamily="2" charset="0"/>
              </a:rPr>
              <a:t>Mean Absolute Error(MAE):</a:t>
            </a:r>
            <a:endParaRPr lang="en-IN" b="1" dirty="0">
              <a:solidFill>
                <a:srgbClr val="FF0000"/>
              </a:solidFill>
            </a:endParaRPr>
          </a:p>
        </p:txBody>
      </p:sp>
      <p:sp>
        <p:nvSpPr>
          <p:cNvPr id="3" name="Content Placeholder 2">
            <a:extLst>
              <a:ext uri="{FF2B5EF4-FFF2-40B4-BE49-F238E27FC236}">
                <a16:creationId xmlns:a16="http://schemas.microsoft.com/office/drawing/2014/main" id="{0244FC24-6C2D-48D8-B2B4-4FCEFFB154CA}"/>
              </a:ext>
            </a:extLst>
          </p:cNvPr>
          <p:cNvSpPr>
            <a:spLocks noGrp="1"/>
          </p:cNvSpPr>
          <p:nvPr>
            <p:ph idx="1"/>
          </p:nvPr>
        </p:nvSpPr>
        <p:spPr/>
        <p:txBody>
          <a:bodyPr>
            <a:normAutofit/>
          </a:bodyPr>
          <a:lstStyle/>
          <a:p>
            <a:pPr algn="just"/>
            <a:r>
              <a:rPr lang="en-US" b="0" i="0" dirty="0">
                <a:effectLst/>
                <a:latin typeface="Nunito" pitchFamily="2" charset="0"/>
              </a:rPr>
              <a:t>Mean Absolute Error calculates the average difference between the calculated values and actual values. </a:t>
            </a:r>
            <a:endParaRPr lang="en-US" dirty="0">
              <a:latin typeface="Nunito" pitchFamily="2" charset="0"/>
            </a:endParaRPr>
          </a:p>
          <a:p>
            <a:pPr algn="just"/>
            <a:r>
              <a:rPr lang="en-US" b="0" i="0" dirty="0">
                <a:effectLst/>
                <a:latin typeface="Nunito" pitchFamily="2" charset="0"/>
              </a:rPr>
              <a:t>It is also known as scale-dependent accuracy as it calculates error in observations taken on the same scale. </a:t>
            </a:r>
          </a:p>
          <a:p>
            <a:pPr algn="just"/>
            <a:r>
              <a:rPr lang="en-US" b="0" i="0" dirty="0">
                <a:effectLst/>
                <a:latin typeface="Nunito" pitchFamily="2" charset="0"/>
              </a:rPr>
              <a:t>It is used as evaluation metrics for regression models in machine learning. </a:t>
            </a:r>
          </a:p>
          <a:p>
            <a:pPr algn="just"/>
            <a:r>
              <a:rPr lang="en-US" b="0" i="0" dirty="0">
                <a:effectLst/>
                <a:latin typeface="Nunito" pitchFamily="2" charset="0"/>
              </a:rPr>
              <a:t>It calculates errors between actual values and values predicted by the model. </a:t>
            </a:r>
          </a:p>
        </p:txBody>
      </p:sp>
    </p:spTree>
    <p:extLst>
      <p:ext uri="{BB962C8B-B14F-4D97-AF65-F5344CB8AC3E}">
        <p14:creationId xmlns:p14="http://schemas.microsoft.com/office/powerpoint/2010/main" val="4196985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83FF3-DD5E-4F57-A309-712EF51FB684}"/>
              </a:ext>
            </a:extLst>
          </p:cNvPr>
          <p:cNvSpPr>
            <a:spLocks noGrp="1"/>
          </p:cNvSpPr>
          <p:nvPr>
            <p:ph type="title"/>
          </p:nvPr>
        </p:nvSpPr>
        <p:spPr>
          <a:xfrm>
            <a:off x="838200" y="365125"/>
            <a:ext cx="10515600" cy="784945"/>
          </a:xfrm>
        </p:spPr>
        <p:txBody>
          <a:bodyPr/>
          <a:lstStyle/>
          <a:p>
            <a:pPr algn="ctr"/>
            <a:r>
              <a:rPr lang="en-IN" b="1" dirty="0">
                <a:solidFill>
                  <a:srgbClr val="FF0000"/>
                </a:solidFill>
              </a:rPr>
              <a:t>Syntax:</a:t>
            </a:r>
          </a:p>
        </p:txBody>
      </p:sp>
      <p:pic>
        <p:nvPicPr>
          <p:cNvPr id="5" name="Content Placeholder 4">
            <a:extLst>
              <a:ext uri="{FF2B5EF4-FFF2-40B4-BE49-F238E27FC236}">
                <a16:creationId xmlns:a16="http://schemas.microsoft.com/office/drawing/2014/main" id="{13BA29DD-8BA7-4C5D-B641-267B3FFD3B03}"/>
              </a:ext>
            </a:extLst>
          </p:cNvPr>
          <p:cNvPicPr>
            <a:picLocks noGrp="1" noChangeAspect="1"/>
          </p:cNvPicPr>
          <p:nvPr>
            <p:ph idx="1"/>
          </p:nvPr>
        </p:nvPicPr>
        <p:blipFill>
          <a:blip r:embed="rId2"/>
          <a:stretch>
            <a:fillRect/>
          </a:stretch>
        </p:blipFill>
        <p:spPr>
          <a:xfrm>
            <a:off x="3034411" y="1511579"/>
            <a:ext cx="6411247" cy="4486275"/>
          </a:xfrm>
        </p:spPr>
      </p:pic>
    </p:spTree>
    <p:extLst>
      <p:ext uri="{BB962C8B-B14F-4D97-AF65-F5344CB8AC3E}">
        <p14:creationId xmlns:p14="http://schemas.microsoft.com/office/powerpoint/2010/main" val="313977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BF04-8736-4AD5-B457-697E13E645A6}"/>
              </a:ext>
            </a:extLst>
          </p:cNvPr>
          <p:cNvSpPr>
            <a:spLocks noGrp="1"/>
          </p:cNvSpPr>
          <p:nvPr>
            <p:ph type="title"/>
          </p:nvPr>
        </p:nvSpPr>
        <p:spPr>
          <a:xfrm>
            <a:off x="414779" y="365125"/>
            <a:ext cx="11528981" cy="1325563"/>
          </a:xfrm>
        </p:spPr>
        <p:txBody>
          <a:bodyPr>
            <a:normAutofit/>
          </a:bodyPr>
          <a:lstStyle/>
          <a:p>
            <a:r>
              <a:rPr lang="en-US" b="1" i="0" dirty="0">
                <a:solidFill>
                  <a:srgbClr val="FF0000"/>
                </a:solidFill>
                <a:effectLst/>
                <a:latin typeface="Inter"/>
              </a:rPr>
              <a:t>Root Mean Squared Logarithmic Error (RMSLE):</a:t>
            </a:r>
            <a:endParaRPr lang="en-IN" b="1" dirty="0">
              <a:solidFill>
                <a:srgbClr val="FF0000"/>
              </a:solidFill>
            </a:endParaRPr>
          </a:p>
        </p:txBody>
      </p:sp>
      <p:sp>
        <p:nvSpPr>
          <p:cNvPr id="3" name="Content Placeholder 2">
            <a:extLst>
              <a:ext uri="{FF2B5EF4-FFF2-40B4-BE49-F238E27FC236}">
                <a16:creationId xmlns:a16="http://schemas.microsoft.com/office/drawing/2014/main" id="{38ACBE4E-7D4A-441D-A888-DDA1952A86F3}"/>
              </a:ext>
            </a:extLst>
          </p:cNvPr>
          <p:cNvSpPr>
            <a:spLocks noGrp="1"/>
          </p:cNvSpPr>
          <p:nvPr>
            <p:ph idx="1"/>
          </p:nvPr>
        </p:nvSpPr>
        <p:spPr>
          <a:xfrm>
            <a:off x="537328" y="1461155"/>
            <a:ext cx="10816472" cy="4715808"/>
          </a:xfrm>
        </p:spPr>
        <p:txBody>
          <a:bodyPr>
            <a:normAutofit/>
          </a:bodyPr>
          <a:lstStyle/>
          <a:p>
            <a:pPr algn="just"/>
            <a:r>
              <a:rPr lang="en-US" b="0" i="0" dirty="0">
                <a:solidFill>
                  <a:srgbClr val="383838"/>
                </a:solidFill>
                <a:effectLst/>
                <a:latin typeface="Inter"/>
              </a:rPr>
              <a:t>Root Mean Squared Logarithmic Error is calculated by applying log to the actual and the predicted values and then taking their differences.</a:t>
            </a:r>
          </a:p>
          <a:p>
            <a:pPr algn="just"/>
            <a:r>
              <a:rPr lang="en-US" b="0" i="0" dirty="0">
                <a:solidFill>
                  <a:srgbClr val="383838"/>
                </a:solidFill>
                <a:effectLst/>
                <a:latin typeface="Inter"/>
              </a:rPr>
              <a:t> RMSLE is robust to outliers where the small and the large errors are treated evenly.</a:t>
            </a:r>
          </a:p>
          <a:p>
            <a:pPr algn="just"/>
            <a:r>
              <a:rPr lang="en-US" b="0" i="0" dirty="0">
                <a:solidFill>
                  <a:srgbClr val="383838"/>
                </a:solidFill>
                <a:effectLst/>
                <a:latin typeface="Inter"/>
              </a:rPr>
              <a:t>It penalizes the model more if the predicted value is less than the actual value while the model is less penalized if the predicted value is more than the actual value.</a:t>
            </a:r>
          </a:p>
          <a:p>
            <a:pPr algn="just"/>
            <a:r>
              <a:rPr lang="en-US" b="0" i="0" dirty="0">
                <a:solidFill>
                  <a:srgbClr val="383838"/>
                </a:solidFill>
                <a:effectLst/>
                <a:latin typeface="Inter"/>
              </a:rPr>
              <a:t> It does not penalize high errors due to the log. Hence the model has a large penalty for underestimation than overestimation. This can be helpful in situations where we are not bothered by overestimation but underestimation is not acceptable.</a:t>
            </a:r>
          </a:p>
          <a:p>
            <a:pPr algn="just"/>
            <a:endParaRPr lang="en-IN" dirty="0"/>
          </a:p>
        </p:txBody>
      </p:sp>
    </p:spTree>
    <p:extLst>
      <p:ext uri="{BB962C8B-B14F-4D97-AF65-F5344CB8AC3E}">
        <p14:creationId xmlns:p14="http://schemas.microsoft.com/office/powerpoint/2010/main" val="2086797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408C-8E6D-4FB0-93DD-482A0A3B8EB1}"/>
              </a:ext>
            </a:extLst>
          </p:cNvPr>
          <p:cNvSpPr>
            <a:spLocks noGrp="1"/>
          </p:cNvSpPr>
          <p:nvPr>
            <p:ph type="title"/>
          </p:nvPr>
        </p:nvSpPr>
        <p:spPr/>
        <p:txBody>
          <a:bodyPr/>
          <a:lstStyle/>
          <a:p>
            <a:pPr algn="ctr"/>
            <a:r>
              <a:rPr lang="en-IN" b="1" dirty="0">
                <a:solidFill>
                  <a:srgbClr val="FF0000"/>
                </a:solidFill>
              </a:rPr>
              <a:t>It is computed as:</a:t>
            </a:r>
          </a:p>
        </p:txBody>
      </p:sp>
      <p:pic>
        <p:nvPicPr>
          <p:cNvPr id="2050" name="Picture 2" descr="rmsle evaluation metric formula ">
            <a:extLst>
              <a:ext uri="{FF2B5EF4-FFF2-40B4-BE49-F238E27FC236}">
                <a16:creationId xmlns:a16="http://schemas.microsoft.com/office/drawing/2014/main" id="{9A500681-2053-4F05-A610-543E656C3E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1422" y="1542035"/>
            <a:ext cx="6909155" cy="16002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9CCE6EE-173E-4880-9031-6E14D1688100}"/>
              </a:ext>
            </a:extLst>
          </p:cNvPr>
          <p:cNvPicPr>
            <a:picLocks noChangeAspect="1"/>
          </p:cNvPicPr>
          <p:nvPr/>
        </p:nvPicPr>
        <p:blipFill>
          <a:blip r:embed="rId3"/>
          <a:stretch>
            <a:fillRect/>
          </a:stretch>
        </p:blipFill>
        <p:spPr>
          <a:xfrm>
            <a:off x="2384981" y="3310403"/>
            <a:ext cx="7604389" cy="2883007"/>
          </a:xfrm>
          <a:prstGeom prst="rect">
            <a:avLst/>
          </a:prstGeom>
        </p:spPr>
      </p:pic>
    </p:spTree>
    <p:extLst>
      <p:ext uri="{BB962C8B-B14F-4D97-AF65-F5344CB8AC3E}">
        <p14:creationId xmlns:p14="http://schemas.microsoft.com/office/powerpoint/2010/main" val="2966067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705A-335C-4D9C-AF2C-997A33465021}"/>
              </a:ext>
            </a:extLst>
          </p:cNvPr>
          <p:cNvSpPr>
            <a:spLocks noGrp="1"/>
          </p:cNvSpPr>
          <p:nvPr>
            <p:ph type="title"/>
          </p:nvPr>
        </p:nvSpPr>
        <p:spPr>
          <a:xfrm>
            <a:off x="838200" y="365126"/>
            <a:ext cx="10515600" cy="1011188"/>
          </a:xfrm>
        </p:spPr>
        <p:txBody>
          <a:bodyPr/>
          <a:lstStyle/>
          <a:p>
            <a:pPr algn="ctr"/>
            <a:r>
              <a:rPr lang="en-IN" b="1" dirty="0">
                <a:solidFill>
                  <a:srgbClr val="FF0000"/>
                </a:solidFill>
              </a:rPr>
              <a:t>Example:</a:t>
            </a:r>
          </a:p>
        </p:txBody>
      </p:sp>
      <p:sp>
        <p:nvSpPr>
          <p:cNvPr id="3" name="Content Placeholder 2">
            <a:extLst>
              <a:ext uri="{FF2B5EF4-FFF2-40B4-BE49-F238E27FC236}">
                <a16:creationId xmlns:a16="http://schemas.microsoft.com/office/drawing/2014/main" id="{8AB2A3F7-562B-4859-AECC-66CA363DCC02}"/>
              </a:ext>
            </a:extLst>
          </p:cNvPr>
          <p:cNvSpPr>
            <a:spLocks noGrp="1"/>
          </p:cNvSpPr>
          <p:nvPr>
            <p:ph idx="1"/>
          </p:nvPr>
        </p:nvSpPr>
        <p:spPr>
          <a:xfrm>
            <a:off x="838200" y="1533394"/>
            <a:ext cx="10515600" cy="4351338"/>
          </a:xfrm>
        </p:spPr>
        <p:txBody>
          <a:bodyPr/>
          <a:lstStyle/>
          <a:p>
            <a:pPr algn="l"/>
            <a:r>
              <a:rPr lang="en-US" b="0" i="0" dirty="0">
                <a:solidFill>
                  <a:srgbClr val="0D0D0D"/>
                </a:solidFill>
                <a:effectLst/>
                <a:latin typeface="Söhne"/>
              </a:rPr>
              <a:t>Suppose we have the following actual and predicted values:</a:t>
            </a:r>
          </a:p>
          <a:p>
            <a:pPr algn="l"/>
            <a:r>
              <a:rPr lang="en-US" b="0" i="0" dirty="0">
                <a:solidFill>
                  <a:srgbClr val="0D0D0D"/>
                </a:solidFill>
                <a:effectLst/>
                <a:latin typeface="Söhne"/>
              </a:rPr>
              <a:t>Actual values: [2, 5] Predicted values: [3, 6]</a:t>
            </a:r>
          </a:p>
          <a:p>
            <a:endParaRPr lang="en-IN" dirty="0"/>
          </a:p>
        </p:txBody>
      </p:sp>
    </p:spTree>
    <p:extLst>
      <p:ext uri="{BB962C8B-B14F-4D97-AF65-F5344CB8AC3E}">
        <p14:creationId xmlns:p14="http://schemas.microsoft.com/office/powerpoint/2010/main" val="652396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B459A7-993B-41BF-A47B-879084938E42}"/>
              </a:ext>
            </a:extLst>
          </p:cNvPr>
          <p:cNvPicPr>
            <a:picLocks noChangeAspect="1"/>
          </p:cNvPicPr>
          <p:nvPr/>
        </p:nvPicPr>
        <p:blipFill>
          <a:blip r:embed="rId2"/>
          <a:stretch>
            <a:fillRect/>
          </a:stretch>
        </p:blipFill>
        <p:spPr>
          <a:xfrm>
            <a:off x="2548383" y="644194"/>
            <a:ext cx="7453455" cy="5370106"/>
          </a:xfrm>
          <a:prstGeom prst="rect">
            <a:avLst/>
          </a:prstGeom>
        </p:spPr>
      </p:pic>
    </p:spTree>
    <p:extLst>
      <p:ext uri="{BB962C8B-B14F-4D97-AF65-F5344CB8AC3E}">
        <p14:creationId xmlns:p14="http://schemas.microsoft.com/office/powerpoint/2010/main" val="3586834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1BF9-B41B-49F2-B556-882B3D7175BB}"/>
              </a:ext>
            </a:extLst>
          </p:cNvPr>
          <p:cNvSpPr>
            <a:spLocks noGrp="1"/>
          </p:cNvSpPr>
          <p:nvPr>
            <p:ph type="title"/>
          </p:nvPr>
        </p:nvSpPr>
        <p:spPr/>
        <p:txBody>
          <a:bodyPr/>
          <a:lstStyle/>
          <a:p>
            <a:pPr algn="ctr"/>
            <a:r>
              <a:rPr lang="en-IN" b="1" dirty="0">
                <a:solidFill>
                  <a:srgbClr val="FF0000"/>
                </a:solidFill>
              </a:rPr>
              <a:t>Code Example:</a:t>
            </a:r>
          </a:p>
        </p:txBody>
      </p:sp>
      <p:pic>
        <p:nvPicPr>
          <p:cNvPr id="5" name="Content Placeholder 4">
            <a:extLst>
              <a:ext uri="{FF2B5EF4-FFF2-40B4-BE49-F238E27FC236}">
                <a16:creationId xmlns:a16="http://schemas.microsoft.com/office/drawing/2014/main" id="{54D841A0-BB90-4117-A737-5CD0DFE96437}"/>
              </a:ext>
            </a:extLst>
          </p:cNvPr>
          <p:cNvPicPr>
            <a:picLocks noGrp="1" noChangeAspect="1"/>
          </p:cNvPicPr>
          <p:nvPr>
            <p:ph idx="1"/>
          </p:nvPr>
        </p:nvPicPr>
        <p:blipFill>
          <a:blip r:embed="rId2"/>
          <a:stretch>
            <a:fillRect/>
          </a:stretch>
        </p:blipFill>
        <p:spPr>
          <a:xfrm>
            <a:off x="2328420" y="1555423"/>
            <a:ext cx="8229600" cy="4242062"/>
          </a:xfrm>
        </p:spPr>
      </p:pic>
    </p:spTree>
    <p:extLst>
      <p:ext uri="{BB962C8B-B14F-4D97-AF65-F5344CB8AC3E}">
        <p14:creationId xmlns:p14="http://schemas.microsoft.com/office/powerpoint/2010/main" val="1209900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C5E4F-B1EA-4C4C-B7D2-B54A11D3E3FC}"/>
              </a:ext>
            </a:extLst>
          </p:cNvPr>
          <p:cNvSpPr>
            <a:spLocks noGrp="1"/>
          </p:cNvSpPr>
          <p:nvPr>
            <p:ph type="title"/>
          </p:nvPr>
        </p:nvSpPr>
        <p:spPr>
          <a:xfrm>
            <a:off x="838200" y="365126"/>
            <a:ext cx="10515600" cy="813226"/>
          </a:xfrm>
        </p:spPr>
        <p:txBody>
          <a:bodyPr>
            <a:normAutofit/>
          </a:bodyPr>
          <a:lstStyle/>
          <a:p>
            <a:pPr algn="ctr"/>
            <a:r>
              <a:rPr lang="en-IN" sz="3200" b="1" i="0" u="none" strike="noStrike" baseline="0" dirty="0">
                <a:solidFill>
                  <a:srgbClr val="FF0000"/>
                </a:solidFill>
                <a:latin typeface="Verdana" panose="020B0604030504040204" pitchFamily="34" charset="0"/>
              </a:rPr>
              <a:t>Explained Variance Score:</a:t>
            </a:r>
            <a:endParaRPr lang="en-IN" sz="3200" b="1" dirty="0">
              <a:solidFill>
                <a:srgbClr val="FF0000"/>
              </a:solidFill>
            </a:endParaRPr>
          </a:p>
        </p:txBody>
      </p:sp>
      <p:sp>
        <p:nvSpPr>
          <p:cNvPr id="3" name="Content Placeholder 2">
            <a:extLst>
              <a:ext uri="{FF2B5EF4-FFF2-40B4-BE49-F238E27FC236}">
                <a16:creationId xmlns:a16="http://schemas.microsoft.com/office/drawing/2014/main" id="{2B8C65D2-C7F4-4CF4-A326-5DB4D06DF71B}"/>
              </a:ext>
            </a:extLst>
          </p:cNvPr>
          <p:cNvSpPr>
            <a:spLocks noGrp="1"/>
          </p:cNvSpPr>
          <p:nvPr>
            <p:ph idx="1"/>
          </p:nvPr>
        </p:nvSpPr>
        <p:spPr>
          <a:xfrm>
            <a:off x="838200" y="1178352"/>
            <a:ext cx="10515600" cy="5026892"/>
          </a:xfrm>
        </p:spPr>
        <p:txBody>
          <a:bodyPr/>
          <a:lstStyle/>
          <a:p>
            <a:pPr algn="just"/>
            <a:r>
              <a:rPr lang="en-US" b="0" i="0" dirty="0">
                <a:solidFill>
                  <a:srgbClr val="0D0D0D"/>
                </a:solidFill>
                <a:effectLst/>
                <a:latin typeface="Söhne"/>
              </a:rPr>
              <a:t>Explained Variance Score (EVS), also known as explained variance ratio or coefficient of determination, is a metric used to evaluate the performance of regression models.</a:t>
            </a:r>
          </a:p>
          <a:p>
            <a:pPr algn="just"/>
            <a:r>
              <a:rPr lang="en-US" b="0" i="0" dirty="0">
                <a:solidFill>
                  <a:srgbClr val="0D0D0D"/>
                </a:solidFill>
                <a:effectLst/>
                <a:latin typeface="Söhne"/>
              </a:rPr>
              <a:t> It measures the proportion of variance in the dependent variable that is explained by the independent variables. In other words, it indicates how well the model captures the variability of the target variable.</a:t>
            </a:r>
            <a:endParaRPr lang="en-IN" dirty="0"/>
          </a:p>
        </p:txBody>
      </p:sp>
    </p:spTree>
    <p:extLst>
      <p:ext uri="{BB962C8B-B14F-4D97-AF65-F5344CB8AC3E}">
        <p14:creationId xmlns:p14="http://schemas.microsoft.com/office/powerpoint/2010/main" val="3085753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52587F-E281-4C25-8D3B-C23EDD6977AA}"/>
              </a:ext>
            </a:extLst>
          </p:cNvPr>
          <p:cNvPicPr>
            <a:picLocks noChangeAspect="1"/>
          </p:cNvPicPr>
          <p:nvPr/>
        </p:nvPicPr>
        <p:blipFill>
          <a:blip r:embed="rId2"/>
          <a:stretch>
            <a:fillRect/>
          </a:stretch>
        </p:blipFill>
        <p:spPr>
          <a:xfrm>
            <a:off x="3344941" y="842285"/>
            <a:ext cx="5502117" cy="3627434"/>
          </a:xfrm>
          <a:prstGeom prst="rect">
            <a:avLst/>
          </a:prstGeom>
        </p:spPr>
      </p:pic>
    </p:spTree>
    <p:extLst>
      <p:ext uri="{BB962C8B-B14F-4D97-AF65-F5344CB8AC3E}">
        <p14:creationId xmlns:p14="http://schemas.microsoft.com/office/powerpoint/2010/main" val="107890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4D7B-68B3-4FBD-A65D-2363D29B1184}"/>
              </a:ext>
            </a:extLst>
          </p:cNvPr>
          <p:cNvSpPr>
            <a:spLocks noGrp="1"/>
          </p:cNvSpPr>
          <p:nvPr>
            <p:ph type="title"/>
          </p:nvPr>
        </p:nvSpPr>
        <p:spPr>
          <a:xfrm>
            <a:off x="838200" y="365126"/>
            <a:ext cx="10515600" cy="954628"/>
          </a:xfrm>
        </p:spPr>
        <p:txBody>
          <a:bodyPr/>
          <a:lstStyle/>
          <a:p>
            <a:pPr algn="ctr"/>
            <a:r>
              <a:rPr lang="en-IN" b="1" dirty="0">
                <a:solidFill>
                  <a:srgbClr val="FF0000"/>
                </a:solidFill>
              </a:rPr>
              <a:t>Fact’s above EVS:</a:t>
            </a:r>
          </a:p>
        </p:txBody>
      </p:sp>
      <p:sp>
        <p:nvSpPr>
          <p:cNvPr id="3" name="Content Placeholder 2">
            <a:extLst>
              <a:ext uri="{FF2B5EF4-FFF2-40B4-BE49-F238E27FC236}">
                <a16:creationId xmlns:a16="http://schemas.microsoft.com/office/drawing/2014/main" id="{4A4CAB44-1EAD-4BBF-A774-E64FB438C758}"/>
              </a:ext>
            </a:extLst>
          </p:cNvPr>
          <p:cNvSpPr>
            <a:spLocks noGrp="1"/>
          </p:cNvSpPr>
          <p:nvPr>
            <p:ph idx="1"/>
          </p:nvPr>
        </p:nvSpPr>
        <p:spPr>
          <a:xfrm>
            <a:off x="838200" y="1253331"/>
            <a:ext cx="10515600" cy="4351338"/>
          </a:xfrm>
        </p:spPr>
        <p:txBody>
          <a:bodyPr>
            <a:noAutofit/>
          </a:bodyPr>
          <a:lstStyle/>
          <a:p>
            <a:pPr algn="just"/>
            <a:r>
              <a:rPr lang="en-US" sz="3200" b="0" i="0" dirty="0">
                <a:solidFill>
                  <a:srgbClr val="0D0D0D"/>
                </a:solidFill>
                <a:effectLst/>
                <a:latin typeface="Söhne"/>
              </a:rPr>
              <a:t>EVS ranges from 0 to 1, where:</a:t>
            </a:r>
          </a:p>
          <a:p>
            <a:pPr algn="just">
              <a:buFont typeface="Arial" panose="020B0604020202020204" pitchFamily="34" charset="0"/>
              <a:buChar char="•"/>
            </a:pPr>
            <a:r>
              <a:rPr lang="en-US" sz="3200" b="0" i="0" dirty="0">
                <a:solidFill>
                  <a:srgbClr val="0D0D0D"/>
                </a:solidFill>
                <a:effectLst/>
                <a:latin typeface="Söhne"/>
              </a:rPr>
              <a:t>0 indicates that the model does not explain any of the variance in the dependent variable.</a:t>
            </a:r>
          </a:p>
          <a:p>
            <a:pPr algn="just">
              <a:buFont typeface="Arial" panose="020B0604020202020204" pitchFamily="34" charset="0"/>
              <a:buChar char="•"/>
            </a:pPr>
            <a:r>
              <a:rPr lang="en-US" sz="3200" b="0" i="0" dirty="0">
                <a:solidFill>
                  <a:srgbClr val="0D0D0D"/>
                </a:solidFill>
                <a:effectLst/>
                <a:latin typeface="Söhne"/>
              </a:rPr>
              <a:t>1 indicates that the model perfectly explains all the variance in the dependent variable.</a:t>
            </a:r>
          </a:p>
          <a:p>
            <a:pPr algn="just"/>
            <a:r>
              <a:rPr lang="en-US" sz="3200" b="0" i="0" dirty="0">
                <a:solidFill>
                  <a:srgbClr val="0D0D0D"/>
                </a:solidFill>
                <a:effectLst/>
                <a:latin typeface="Söhne"/>
              </a:rPr>
              <a:t>EVS is similar to the R-squared (R²) score, but it is not normalized and can be negative. A negative EVS indicates that the model performs worse than a constant model predicting the mean of the target variable.</a:t>
            </a:r>
          </a:p>
          <a:p>
            <a:pPr algn="just"/>
            <a:endParaRPr lang="en-IN" sz="3200" dirty="0"/>
          </a:p>
        </p:txBody>
      </p:sp>
    </p:spTree>
    <p:extLst>
      <p:ext uri="{BB962C8B-B14F-4D97-AF65-F5344CB8AC3E}">
        <p14:creationId xmlns:p14="http://schemas.microsoft.com/office/powerpoint/2010/main" val="3808292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DA54-B159-417C-8D3D-2CAE34376B49}"/>
              </a:ext>
            </a:extLst>
          </p:cNvPr>
          <p:cNvSpPr>
            <a:spLocks noGrp="1"/>
          </p:cNvSpPr>
          <p:nvPr>
            <p:ph type="title"/>
          </p:nvPr>
        </p:nvSpPr>
        <p:spPr/>
        <p:txBody>
          <a:bodyPr/>
          <a:lstStyle/>
          <a:p>
            <a:pPr algn="ctr"/>
            <a:r>
              <a:rPr lang="en-IN" b="1" dirty="0">
                <a:solidFill>
                  <a:srgbClr val="FF0000"/>
                </a:solidFill>
              </a:rPr>
              <a:t>Syntax:</a:t>
            </a:r>
          </a:p>
        </p:txBody>
      </p:sp>
      <p:pic>
        <p:nvPicPr>
          <p:cNvPr id="5" name="Content Placeholder 4">
            <a:extLst>
              <a:ext uri="{FF2B5EF4-FFF2-40B4-BE49-F238E27FC236}">
                <a16:creationId xmlns:a16="http://schemas.microsoft.com/office/drawing/2014/main" id="{13E996E4-18E3-4354-A4EE-9B28538E8C1B}"/>
              </a:ext>
            </a:extLst>
          </p:cNvPr>
          <p:cNvPicPr>
            <a:picLocks noGrp="1" noChangeAspect="1"/>
          </p:cNvPicPr>
          <p:nvPr>
            <p:ph idx="1"/>
          </p:nvPr>
        </p:nvPicPr>
        <p:blipFill>
          <a:blip r:embed="rId2"/>
          <a:stretch>
            <a:fillRect/>
          </a:stretch>
        </p:blipFill>
        <p:spPr>
          <a:xfrm>
            <a:off x="2922309" y="1690688"/>
            <a:ext cx="6702458" cy="4606417"/>
          </a:xfrm>
        </p:spPr>
      </p:pic>
    </p:spTree>
    <p:extLst>
      <p:ext uri="{BB962C8B-B14F-4D97-AF65-F5344CB8AC3E}">
        <p14:creationId xmlns:p14="http://schemas.microsoft.com/office/powerpoint/2010/main" val="70203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3C23E3-713F-4CC3-A256-615EC8178EA6}"/>
              </a:ext>
            </a:extLst>
          </p:cNvPr>
          <p:cNvPicPr>
            <a:picLocks noChangeAspect="1"/>
          </p:cNvPicPr>
          <p:nvPr/>
        </p:nvPicPr>
        <p:blipFill>
          <a:blip r:embed="rId2"/>
          <a:stretch>
            <a:fillRect/>
          </a:stretch>
        </p:blipFill>
        <p:spPr>
          <a:xfrm>
            <a:off x="1330026" y="772999"/>
            <a:ext cx="10054190" cy="5035255"/>
          </a:xfrm>
          <a:prstGeom prst="rect">
            <a:avLst/>
          </a:prstGeom>
        </p:spPr>
      </p:pic>
    </p:spTree>
    <p:extLst>
      <p:ext uri="{BB962C8B-B14F-4D97-AF65-F5344CB8AC3E}">
        <p14:creationId xmlns:p14="http://schemas.microsoft.com/office/powerpoint/2010/main" val="2124505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6B0E-C7B2-461F-9EA2-72A430FD9185}"/>
              </a:ext>
            </a:extLst>
          </p:cNvPr>
          <p:cNvSpPr>
            <a:spLocks noGrp="1"/>
          </p:cNvSpPr>
          <p:nvPr>
            <p:ph type="title"/>
          </p:nvPr>
        </p:nvSpPr>
        <p:spPr/>
        <p:txBody>
          <a:bodyPr/>
          <a:lstStyle/>
          <a:p>
            <a:pPr algn="ctr"/>
            <a:r>
              <a:rPr lang="en-IN" b="1" dirty="0">
                <a:solidFill>
                  <a:srgbClr val="FF0000"/>
                </a:solidFill>
              </a:rPr>
              <a:t>Example:</a:t>
            </a:r>
          </a:p>
        </p:txBody>
      </p:sp>
      <p:sp>
        <p:nvSpPr>
          <p:cNvPr id="3" name="Content Placeholder 2">
            <a:extLst>
              <a:ext uri="{FF2B5EF4-FFF2-40B4-BE49-F238E27FC236}">
                <a16:creationId xmlns:a16="http://schemas.microsoft.com/office/drawing/2014/main" id="{89CB9563-B0C7-462D-B488-AFB55F8117CB}"/>
              </a:ext>
            </a:extLst>
          </p:cNvPr>
          <p:cNvSpPr>
            <a:spLocks noGrp="1"/>
          </p:cNvSpPr>
          <p:nvPr>
            <p:ph idx="1"/>
          </p:nvPr>
        </p:nvSpPr>
        <p:spPr>
          <a:xfrm>
            <a:off x="838200" y="1448553"/>
            <a:ext cx="10515600" cy="4351338"/>
          </a:xfrm>
        </p:spPr>
        <p:txBody>
          <a:bodyPr/>
          <a:lstStyle/>
          <a:p>
            <a:pPr algn="l"/>
            <a:r>
              <a:rPr lang="en-US" b="0" i="0" dirty="0">
                <a:solidFill>
                  <a:srgbClr val="0D0D0D"/>
                </a:solidFill>
                <a:effectLst/>
                <a:latin typeface="Söhne"/>
              </a:rPr>
              <a:t>Given:</a:t>
            </a:r>
          </a:p>
          <a:p>
            <a:pPr algn="l">
              <a:buFont typeface="Arial" panose="020B0604020202020204" pitchFamily="34" charset="0"/>
              <a:buChar char="•"/>
            </a:pPr>
            <a:r>
              <a:rPr lang="en-US" b="0" i="0" dirty="0">
                <a:solidFill>
                  <a:srgbClr val="0D0D0D"/>
                </a:solidFill>
                <a:effectLst/>
                <a:latin typeface="Söhne"/>
              </a:rPr>
              <a:t>Actual values: [10, 20, 30, 40, 50]</a:t>
            </a:r>
          </a:p>
          <a:p>
            <a:pPr algn="l">
              <a:buFont typeface="Arial" panose="020B0604020202020204" pitchFamily="34" charset="0"/>
              <a:buChar char="•"/>
            </a:pPr>
            <a:r>
              <a:rPr lang="en-US" b="0" i="0" dirty="0">
                <a:solidFill>
                  <a:srgbClr val="0D0D0D"/>
                </a:solidFill>
                <a:effectLst/>
                <a:latin typeface="Söhne"/>
              </a:rPr>
              <a:t>Predicted values: [12, 18, 28, 42, 48]</a:t>
            </a:r>
          </a:p>
          <a:p>
            <a:endParaRPr lang="en-IN" dirty="0"/>
          </a:p>
        </p:txBody>
      </p:sp>
    </p:spTree>
    <p:extLst>
      <p:ext uri="{BB962C8B-B14F-4D97-AF65-F5344CB8AC3E}">
        <p14:creationId xmlns:p14="http://schemas.microsoft.com/office/powerpoint/2010/main" val="675007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8CEB34-DA30-49BE-A756-57A570041E49}"/>
              </a:ext>
            </a:extLst>
          </p:cNvPr>
          <p:cNvPicPr>
            <a:picLocks noGrp="1" noChangeAspect="1"/>
          </p:cNvPicPr>
          <p:nvPr>
            <p:ph idx="1"/>
          </p:nvPr>
        </p:nvPicPr>
        <p:blipFill>
          <a:blip r:embed="rId2"/>
          <a:stretch>
            <a:fillRect/>
          </a:stretch>
        </p:blipFill>
        <p:spPr>
          <a:xfrm>
            <a:off x="838200" y="735291"/>
            <a:ext cx="10515600" cy="5411893"/>
          </a:xfrm>
        </p:spPr>
      </p:pic>
    </p:spTree>
    <p:extLst>
      <p:ext uri="{BB962C8B-B14F-4D97-AF65-F5344CB8AC3E}">
        <p14:creationId xmlns:p14="http://schemas.microsoft.com/office/powerpoint/2010/main" val="191807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0A8DF3-BF7F-49B2-8AEA-124570701E6B}"/>
              </a:ext>
            </a:extLst>
          </p:cNvPr>
          <p:cNvPicPr>
            <a:picLocks noChangeAspect="1"/>
          </p:cNvPicPr>
          <p:nvPr/>
        </p:nvPicPr>
        <p:blipFill>
          <a:blip r:embed="rId2"/>
          <a:stretch>
            <a:fillRect/>
          </a:stretch>
        </p:blipFill>
        <p:spPr>
          <a:xfrm>
            <a:off x="2370735" y="896823"/>
            <a:ext cx="8343306" cy="5064353"/>
          </a:xfrm>
          <a:prstGeom prst="rect">
            <a:avLst/>
          </a:prstGeom>
        </p:spPr>
      </p:pic>
    </p:spTree>
    <p:extLst>
      <p:ext uri="{BB962C8B-B14F-4D97-AF65-F5344CB8AC3E}">
        <p14:creationId xmlns:p14="http://schemas.microsoft.com/office/powerpoint/2010/main" val="1569286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5CCC-A2B4-4DD4-815A-FA2043908A68}"/>
              </a:ext>
            </a:extLst>
          </p:cNvPr>
          <p:cNvSpPr>
            <a:spLocks noGrp="1"/>
          </p:cNvSpPr>
          <p:nvPr>
            <p:ph type="title"/>
          </p:nvPr>
        </p:nvSpPr>
        <p:spPr>
          <a:xfrm>
            <a:off x="838200" y="336845"/>
            <a:ext cx="10515600" cy="973481"/>
          </a:xfrm>
        </p:spPr>
        <p:txBody>
          <a:bodyPr/>
          <a:lstStyle/>
          <a:p>
            <a:pPr algn="ctr"/>
            <a:r>
              <a:rPr lang="en-IN" b="1" dirty="0">
                <a:solidFill>
                  <a:srgbClr val="FF0000"/>
                </a:solidFill>
              </a:rPr>
              <a:t>Other Regression Metrics:</a:t>
            </a:r>
          </a:p>
        </p:txBody>
      </p:sp>
      <p:sp>
        <p:nvSpPr>
          <p:cNvPr id="3" name="Content Placeholder 2">
            <a:extLst>
              <a:ext uri="{FF2B5EF4-FFF2-40B4-BE49-F238E27FC236}">
                <a16:creationId xmlns:a16="http://schemas.microsoft.com/office/drawing/2014/main" id="{7F62D723-6D61-4239-8FB8-3A68F43DC0F9}"/>
              </a:ext>
            </a:extLst>
          </p:cNvPr>
          <p:cNvSpPr>
            <a:spLocks noGrp="1"/>
          </p:cNvSpPr>
          <p:nvPr>
            <p:ph idx="1"/>
          </p:nvPr>
        </p:nvSpPr>
        <p:spPr>
          <a:xfrm>
            <a:off x="923041" y="1514541"/>
            <a:ext cx="10515600" cy="4351338"/>
          </a:xfrm>
        </p:spPr>
        <p:txBody>
          <a:bodyPr/>
          <a:lstStyle/>
          <a:p>
            <a:r>
              <a:rPr lang="en-IN" dirty="0"/>
              <a:t>https://www.analyticsvidhya.com/blog/2021/10/evaluation-metric-for-regression-models/</a:t>
            </a:r>
          </a:p>
        </p:txBody>
      </p:sp>
    </p:spTree>
    <p:extLst>
      <p:ext uri="{BB962C8B-B14F-4D97-AF65-F5344CB8AC3E}">
        <p14:creationId xmlns:p14="http://schemas.microsoft.com/office/powerpoint/2010/main" val="4286255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0FEBF2-233F-461B-9AD3-37F3C2F01A22}"/>
              </a:ext>
            </a:extLst>
          </p:cNvPr>
          <p:cNvSpPr/>
          <p:nvPr/>
        </p:nvSpPr>
        <p:spPr>
          <a:xfrm>
            <a:off x="3628609" y="2505670"/>
            <a:ext cx="4934782" cy="923330"/>
          </a:xfrm>
          <a:prstGeom prst="rect">
            <a:avLst/>
          </a:prstGeom>
          <a:noFill/>
        </p:spPr>
        <p:txBody>
          <a:bodyPr wrap="squar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582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F73E-0956-4096-BB20-9D880CD7D003}"/>
              </a:ext>
            </a:extLst>
          </p:cNvPr>
          <p:cNvSpPr>
            <a:spLocks noGrp="1"/>
          </p:cNvSpPr>
          <p:nvPr>
            <p:ph type="title"/>
          </p:nvPr>
        </p:nvSpPr>
        <p:spPr/>
        <p:txBody>
          <a:bodyPr/>
          <a:lstStyle/>
          <a:p>
            <a:pPr algn="ctr"/>
            <a:r>
              <a:rPr lang="en-IN" b="1" dirty="0">
                <a:solidFill>
                  <a:srgbClr val="FF0000"/>
                </a:solidFill>
              </a:rPr>
              <a:t>Example: Compute MAE</a:t>
            </a:r>
          </a:p>
        </p:txBody>
      </p:sp>
      <p:pic>
        <p:nvPicPr>
          <p:cNvPr id="5" name="Content Placeholder 4">
            <a:extLst>
              <a:ext uri="{FF2B5EF4-FFF2-40B4-BE49-F238E27FC236}">
                <a16:creationId xmlns:a16="http://schemas.microsoft.com/office/drawing/2014/main" id="{6409994A-BE16-410E-8C9A-E44BDD1E0BBA}"/>
              </a:ext>
            </a:extLst>
          </p:cNvPr>
          <p:cNvPicPr>
            <a:picLocks noGrp="1" noChangeAspect="1"/>
          </p:cNvPicPr>
          <p:nvPr>
            <p:ph idx="1"/>
          </p:nvPr>
        </p:nvPicPr>
        <p:blipFill>
          <a:blip r:embed="rId2"/>
          <a:stretch>
            <a:fillRect/>
          </a:stretch>
        </p:blipFill>
        <p:spPr>
          <a:xfrm>
            <a:off x="414611" y="1654767"/>
            <a:ext cx="11362777" cy="3548466"/>
          </a:xfrm>
        </p:spPr>
      </p:pic>
    </p:spTree>
    <p:extLst>
      <p:ext uri="{BB962C8B-B14F-4D97-AF65-F5344CB8AC3E}">
        <p14:creationId xmlns:p14="http://schemas.microsoft.com/office/powerpoint/2010/main" val="94447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1DD2-8AAA-4086-A76D-63C33619FBBB}"/>
              </a:ext>
            </a:extLst>
          </p:cNvPr>
          <p:cNvSpPr>
            <a:spLocks noGrp="1"/>
          </p:cNvSpPr>
          <p:nvPr>
            <p:ph type="title"/>
          </p:nvPr>
        </p:nvSpPr>
        <p:spPr/>
        <p:txBody>
          <a:bodyPr/>
          <a:lstStyle/>
          <a:p>
            <a:pPr algn="ctr"/>
            <a:r>
              <a:rPr lang="en-IN" b="1" dirty="0">
                <a:solidFill>
                  <a:srgbClr val="FF0000"/>
                </a:solidFill>
              </a:rPr>
              <a:t>Let’s Compute:</a:t>
            </a:r>
          </a:p>
        </p:txBody>
      </p:sp>
      <p:pic>
        <p:nvPicPr>
          <p:cNvPr id="5" name="Content Placeholder 4">
            <a:extLst>
              <a:ext uri="{FF2B5EF4-FFF2-40B4-BE49-F238E27FC236}">
                <a16:creationId xmlns:a16="http://schemas.microsoft.com/office/drawing/2014/main" id="{6517DFBB-F4CB-4E94-A4B9-F47B98C02794}"/>
              </a:ext>
            </a:extLst>
          </p:cNvPr>
          <p:cNvPicPr>
            <a:picLocks noGrp="1" noChangeAspect="1"/>
          </p:cNvPicPr>
          <p:nvPr>
            <p:ph idx="1"/>
          </p:nvPr>
        </p:nvPicPr>
        <p:blipFill>
          <a:blip r:embed="rId2"/>
          <a:stretch>
            <a:fillRect/>
          </a:stretch>
        </p:blipFill>
        <p:spPr>
          <a:xfrm>
            <a:off x="1913641" y="1894788"/>
            <a:ext cx="8341331" cy="4487158"/>
          </a:xfrm>
        </p:spPr>
      </p:pic>
    </p:spTree>
    <p:extLst>
      <p:ext uri="{BB962C8B-B14F-4D97-AF65-F5344CB8AC3E}">
        <p14:creationId xmlns:p14="http://schemas.microsoft.com/office/powerpoint/2010/main" val="280782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7C51-98A6-46A4-835C-DE3062B45AA7}"/>
              </a:ext>
            </a:extLst>
          </p:cNvPr>
          <p:cNvSpPr>
            <a:spLocks noGrp="1"/>
          </p:cNvSpPr>
          <p:nvPr>
            <p:ph type="title"/>
          </p:nvPr>
        </p:nvSpPr>
        <p:spPr>
          <a:xfrm>
            <a:off x="838200" y="365125"/>
            <a:ext cx="10515600" cy="850933"/>
          </a:xfrm>
        </p:spPr>
        <p:txBody>
          <a:bodyPr/>
          <a:lstStyle/>
          <a:p>
            <a:pPr algn="ctr"/>
            <a:r>
              <a:rPr lang="en-IN" b="1" dirty="0">
                <a:solidFill>
                  <a:srgbClr val="FF0000"/>
                </a:solidFill>
              </a:rPr>
              <a:t>Syntax:</a:t>
            </a:r>
          </a:p>
        </p:txBody>
      </p:sp>
      <p:pic>
        <p:nvPicPr>
          <p:cNvPr id="5" name="Content Placeholder 4">
            <a:extLst>
              <a:ext uri="{FF2B5EF4-FFF2-40B4-BE49-F238E27FC236}">
                <a16:creationId xmlns:a16="http://schemas.microsoft.com/office/drawing/2014/main" id="{9EAC86B4-3918-48EF-A0C2-65EEB03852AD}"/>
              </a:ext>
            </a:extLst>
          </p:cNvPr>
          <p:cNvPicPr>
            <a:picLocks noGrp="1" noChangeAspect="1"/>
          </p:cNvPicPr>
          <p:nvPr>
            <p:ph idx="1"/>
          </p:nvPr>
        </p:nvPicPr>
        <p:blipFill>
          <a:blip r:embed="rId2"/>
          <a:stretch>
            <a:fillRect/>
          </a:stretch>
        </p:blipFill>
        <p:spPr>
          <a:xfrm>
            <a:off x="2215021" y="1809946"/>
            <a:ext cx="8211384" cy="2428531"/>
          </a:xfrm>
        </p:spPr>
      </p:pic>
    </p:spTree>
    <p:extLst>
      <p:ext uri="{BB962C8B-B14F-4D97-AF65-F5344CB8AC3E}">
        <p14:creationId xmlns:p14="http://schemas.microsoft.com/office/powerpoint/2010/main" val="226735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08EB-3A70-45A8-96D0-3D5DF3567CB9}"/>
              </a:ext>
            </a:extLst>
          </p:cNvPr>
          <p:cNvSpPr>
            <a:spLocks noGrp="1"/>
          </p:cNvSpPr>
          <p:nvPr>
            <p:ph type="title"/>
          </p:nvPr>
        </p:nvSpPr>
        <p:spPr>
          <a:xfrm>
            <a:off x="838200" y="365125"/>
            <a:ext cx="10515600" cy="1020615"/>
          </a:xfrm>
        </p:spPr>
        <p:txBody>
          <a:bodyPr/>
          <a:lstStyle/>
          <a:p>
            <a:pPr algn="ctr"/>
            <a:r>
              <a:rPr lang="en-US" b="1" i="0" u="sng" dirty="0">
                <a:solidFill>
                  <a:srgbClr val="FF0000"/>
                </a:solidFill>
                <a:effectLst/>
                <a:latin typeface="Nunito" pitchFamily="2" charset="0"/>
                <a:hlinkClick r:id="rId2">
                  <a:extLst>
                    <a:ext uri="{A12FA001-AC4F-418D-AE19-62706E023703}">
                      <ahyp:hlinkClr xmlns:ahyp="http://schemas.microsoft.com/office/drawing/2018/hyperlinkcolor" val="tx"/>
                    </a:ext>
                  </a:extLst>
                </a:hlinkClick>
              </a:rPr>
              <a:t>Mean Squared Error</a:t>
            </a:r>
            <a:r>
              <a:rPr lang="en-US" b="1" i="0" u="sng" dirty="0">
                <a:solidFill>
                  <a:srgbClr val="FF0000"/>
                </a:solidFill>
                <a:effectLst/>
                <a:latin typeface="Nunito" pitchFamily="2" charset="0"/>
              </a:rPr>
              <a:t>:</a:t>
            </a:r>
            <a:endParaRPr lang="en-IN" dirty="0">
              <a:solidFill>
                <a:srgbClr val="FF0000"/>
              </a:solidFill>
            </a:endParaRPr>
          </a:p>
        </p:txBody>
      </p:sp>
      <p:sp>
        <p:nvSpPr>
          <p:cNvPr id="3" name="Content Placeholder 2">
            <a:extLst>
              <a:ext uri="{FF2B5EF4-FFF2-40B4-BE49-F238E27FC236}">
                <a16:creationId xmlns:a16="http://schemas.microsoft.com/office/drawing/2014/main" id="{E01BE570-61E1-4699-AF4A-8A8E4FD466EA}"/>
              </a:ext>
            </a:extLst>
          </p:cNvPr>
          <p:cNvSpPr>
            <a:spLocks noGrp="1"/>
          </p:cNvSpPr>
          <p:nvPr>
            <p:ph idx="1"/>
          </p:nvPr>
        </p:nvSpPr>
        <p:spPr>
          <a:xfrm>
            <a:off x="838200" y="1385740"/>
            <a:ext cx="10515600" cy="4351338"/>
          </a:xfrm>
        </p:spPr>
        <p:txBody>
          <a:bodyPr/>
          <a:lstStyle/>
          <a:p>
            <a:pPr algn="just"/>
            <a:r>
              <a:rPr lang="en-US" b="0" i="0" dirty="0">
                <a:effectLst/>
                <a:latin typeface="Nunito" pitchFamily="2" charset="0"/>
              </a:rPr>
              <a:t>The </a:t>
            </a:r>
            <a:r>
              <a:rPr lang="en-US" b="1" i="0" u="sng" dirty="0">
                <a:effectLst/>
                <a:latin typeface="Nunito" pitchFamily="2" charset="0"/>
                <a:hlinkClick r:id="rId2">
                  <a:extLst>
                    <a:ext uri="{A12FA001-AC4F-418D-AE19-62706E023703}">
                      <ahyp:hlinkClr xmlns:ahyp="http://schemas.microsoft.com/office/drawing/2018/hyperlinkcolor" val="tx"/>
                    </a:ext>
                  </a:extLst>
                </a:hlinkClick>
              </a:rPr>
              <a:t>Mean Squared Error (MSE)</a:t>
            </a:r>
            <a:r>
              <a:rPr lang="en-US" b="0" i="0" dirty="0">
                <a:effectLst/>
                <a:latin typeface="Nunito" pitchFamily="2" charset="0"/>
              </a:rPr>
              <a:t> or </a:t>
            </a:r>
            <a:r>
              <a:rPr lang="en-US" b="1" i="0" dirty="0">
                <a:effectLst/>
                <a:latin typeface="Nunito" pitchFamily="2" charset="0"/>
              </a:rPr>
              <a:t>Mean Squared Deviation (MSD)</a:t>
            </a:r>
            <a:r>
              <a:rPr lang="en-US" b="0" i="0" dirty="0">
                <a:effectLst/>
                <a:latin typeface="Nunito" pitchFamily="2" charset="0"/>
              </a:rPr>
              <a:t> of an estimator measures the average of error squares i.e. the average squared difference between the estimated values and true value. </a:t>
            </a:r>
          </a:p>
          <a:p>
            <a:pPr algn="just"/>
            <a:r>
              <a:rPr lang="en-US" b="0" i="0" dirty="0">
                <a:effectLst/>
                <a:latin typeface="Nunito" pitchFamily="2" charset="0"/>
              </a:rPr>
              <a:t>It is a risk function, corresponding to the expected value of the squared error loss.</a:t>
            </a:r>
          </a:p>
          <a:p>
            <a:pPr algn="just"/>
            <a:r>
              <a:rPr lang="en-US" b="0" i="0" dirty="0">
                <a:effectLst/>
                <a:latin typeface="Nunito" pitchFamily="2" charset="0"/>
              </a:rPr>
              <a:t> It is always non – negative and values close to zero are better.</a:t>
            </a:r>
          </a:p>
          <a:p>
            <a:pPr algn="just"/>
            <a:r>
              <a:rPr lang="en-US" b="0" i="0" dirty="0">
                <a:effectLst/>
                <a:latin typeface="Nunito" pitchFamily="2" charset="0"/>
              </a:rPr>
              <a:t>The MSE is the second moment of the error (about the origin) and thus incorporates both the variance of the estimator and its bias. </a:t>
            </a:r>
            <a:endParaRPr lang="en-IN" dirty="0"/>
          </a:p>
        </p:txBody>
      </p:sp>
    </p:spTree>
    <p:extLst>
      <p:ext uri="{BB962C8B-B14F-4D97-AF65-F5344CB8AC3E}">
        <p14:creationId xmlns:p14="http://schemas.microsoft.com/office/powerpoint/2010/main" val="21974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3A09B-27C3-4BCC-A5BF-87C1CCEC1CCF}"/>
              </a:ext>
            </a:extLst>
          </p:cNvPr>
          <p:cNvPicPr>
            <a:picLocks noChangeAspect="1"/>
          </p:cNvPicPr>
          <p:nvPr/>
        </p:nvPicPr>
        <p:blipFill>
          <a:blip r:embed="rId2"/>
          <a:stretch>
            <a:fillRect/>
          </a:stretch>
        </p:blipFill>
        <p:spPr>
          <a:xfrm>
            <a:off x="1997923" y="1234913"/>
            <a:ext cx="8060963" cy="3883842"/>
          </a:xfrm>
          <a:prstGeom prst="rect">
            <a:avLst/>
          </a:prstGeom>
        </p:spPr>
      </p:pic>
    </p:spTree>
    <p:extLst>
      <p:ext uri="{BB962C8B-B14F-4D97-AF65-F5344CB8AC3E}">
        <p14:creationId xmlns:p14="http://schemas.microsoft.com/office/powerpoint/2010/main" val="3760275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1309</Words>
  <Application>Microsoft Office PowerPoint</Application>
  <PresentationFormat>Widescreen</PresentationFormat>
  <Paragraphs>87</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Calibri Light</vt:lpstr>
      <vt:lpstr>Inter</vt:lpstr>
      <vt:lpstr>Nunito</vt:lpstr>
      <vt:lpstr>Söhne</vt:lpstr>
      <vt:lpstr>Times New Roman</vt:lpstr>
      <vt:lpstr>Verdana</vt:lpstr>
      <vt:lpstr>Office Theme</vt:lpstr>
      <vt:lpstr>UNIT-5</vt:lpstr>
      <vt:lpstr>Regression Metrics:</vt:lpstr>
      <vt:lpstr>Mean Absolute Error(MAE):</vt:lpstr>
      <vt:lpstr>PowerPoint Presentation</vt:lpstr>
      <vt:lpstr>Example: Compute MAE</vt:lpstr>
      <vt:lpstr>Let’s Compute:</vt:lpstr>
      <vt:lpstr>Syntax:</vt:lpstr>
      <vt:lpstr>Mean Squared Error:</vt:lpstr>
      <vt:lpstr>PowerPoint Presentation</vt:lpstr>
      <vt:lpstr>Example:</vt:lpstr>
      <vt:lpstr>PowerPoint Presentation</vt:lpstr>
      <vt:lpstr>Syntax:</vt:lpstr>
      <vt:lpstr>R-squared (R2):</vt:lpstr>
      <vt:lpstr>PowerPoint Presentation</vt:lpstr>
      <vt:lpstr>PowerPoint Presentation</vt:lpstr>
      <vt:lpstr>Consider a real-world example involving predicting student scores in an exam based on the number of hours they studied:</vt:lpstr>
      <vt:lpstr>PowerPoint Presentation</vt:lpstr>
      <vt:lpstr>PowerPoint Presentation</vt:lpstr>
      <vt:lpstr>Syntax:</vt:lpstr>
      <vt:lpstr>Root Mean Squared Error (RMSE):</vt:lpstr>
      <vt:lpstr>PowerPoint Presentation</vt:lpstr>
      <vt:lpstr>Fact’s about RMSE:</vt:lpstr>
      <vt:lpstr>Example:</vt:lpstr>
      <vt:lpstr>PowerPoint Presentation</vt:lpstr>
      <vt:lpstr>Syntax:</vt:lpstr>
      <vt:lpstr>Mean Absolute Percentage Error (MAPE):</vt:lpstr>
      <vt:lpstr>PowerPoint Presentation</vt:lpstr>
      <vt:lpstr>Example:</vt:lpstr>
      <vt:lpstr>PowerPoint Presentation</vt:lpstr>
      <vt:lpstr>Syntax:</vt:lpstr>
      <vt:lpstr>Root Mean Squared Logarithmic Error (RMSLE):</vt:lpstr>
      <vt:lpstr>It is computed as:</vt:lpstr>
      <vt:lpstr>Example:</vt:lpstr>
      <vt:lpstr>PowerPoint Presentation</vt:lpstr>
      <vt:lpstr>Code Example:</vt:lpstr>
      <vt:lpstr>Explained Variance Score:</vt:lpstr>
      <vt:lpstr>PowerPoint Presentation</vt:lpstr>
      <vt:lpstr>Fact’s above EVS:</vt:lpstr>
      <vt:lpstr>Syntax:</vt:lpstr>
      <vt:lpstr>Example:</vt:lpstr>
      <vt:lpstr>PowerPoint Presentation</vt:lpstr>
      <vt:lpstr>PowerPoint Presentation</vt:lpstr>
      <vt:lpstr>Other Regression Metrics: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Ramanjot</dc:creator>
  <cp:lastModifiedBy>Ramanjot</cp:lastModifiedBy>
  <cp:revision>92</cp:revision>
  <dcterms:created xsi:type="dcterms:W3CDTF">2024-03-23T04:20:07Z</dcterms:created>
  <dcterms:modified xsi:type="dcterms:W3CDTF">2024-04-02T03:32:40Z</dcterms:modified>
</cp:coreProperties>
</file>