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2" r:id="rId5"/>
    <p:sldId id="260" r:id="rId6"/>
    <p:sldId id="262" r:id="rId7"/>
    <p:sldId id="275" r:id="rId8"/>
    <p:sldId id="263" r:id="rId9"/>
    <p:sldId id="265" r:id="rId10"/>
    <p:sldId id="274" r:id="rId11"/>
    <p:sldId id="269" r:id="rId12"/>
    <p:sldId id="270"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72" d="100"/>
          <a:sy n="72" d="100"/>
        </p:scale>
        <p:origin x="705" y="6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4/21/2024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4/21/2024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
            <a:ext cx="7772400" cy="3429000"/>
          </a:xfrm>
        </p:spPr>
        <p:txBody>
          <a:bodyPr>
            <a:noAutofit/>
          </a:bodyPr>
          <a:lstStyle/>
          <a:p>
            <a:pPr algn="ct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3600" b="1" dirty="0"/>
            </a:br>
            <a:br>
              <a:rPr lang="en-US" sz="4000" b="1" dirty="0"/>
            </a:br>
            <a:r>
              <a:rPr lang="en-US" sz="4000" dirty="0"/>
              <a:t>Credit Card Fraud Detection</a:t>
            </a:r>
            <a:br>
              <a:rPr lang="en-US" sz="4000" b="1" dirty="0"/>
            </a:br>
            <a:r>
              <a:rPr lang="en-US" sz="4000" b="1" dirty="0"/>
              <a:t> </a:t>
            </a:r>
            <a:br>
              <a:rPr lang="en-US" sz="3600" b="1" dirty="0"/>
            </a:br>
            <a:endParaRPr lang="en-IN" sz="3600" dirty="0"/>
          </a:p>
        </p:txBody>
      </p:sp>
      <p:sp>
        <p:nvSpPr>
          <p:cNvPr id="3" name="Subtitle 2"/>
          <p:cNvSpPr>
            <a:spLocks noGrp="1"/>
          </p:cNvSpPr>
          <p:nvPr>
            <p:ph type="subTitle" idx="1"/>
          </p:nvPr>
        </p:nvSpPr>
        <p:spPr>
          <a:xfrm>
            <a:off x="1295400" y="4800600"/>
            <a:ext cx="7406640" cy="1295400"/>
          </a:xfrm>
        </p:spPr>
        <p:txBody>
          <a:bodyPr>
            <a:noAutofit/>
          </a:bodyPr>
          <a:lstStyle/>
          <a:p>
            <a:pPr algn="ctr"/>
            <a:r>
              <a:rPr lang="en-US" sz="2800" b="1" dirty="0">
                <a:solidFill>
                  <a:srgbClr val="00B050"/>
                </a:solidFill>
                <a:latin typeface="Bahnschrift SemiBold Condensed" pitchFamily="34" charset="0"/>
              </a:rPr>
              <a:t>Presented by-:</a:t>
            </a:r>
          </a:p>
          <a:p>
            <a:pPr algn="ctr"/>
            <a:r>
              <a:rPr lang="en-GB" sz="2800" b="1" dirty="0">
                <a:solidFill>
                  <a:srgbClr val="00B050"/>
                </a:solidFill>
                <a:latin typeface="Bahnschrift SemiBold Condensed" pitchFamily="34" charset="0"/>
              </a:rPr>
              <a:t>Kaif Islam</a:t>
            </a:r>
          </a:p>
          <a:p>
            <a:pPr algn="ctr"/>
            <a:endParaRPr lang="en-US" sz="2800" b="1" dirty="0">
              <a:solidFill>
                <a:srgbClr val="00B050"/>
              </a:solidFill>
              <a:latin typeface="Bahnschrift SemiBold Condensed" pitchFamily="34" charset="0"/>
            </a:endParaRPr>
          </a:p>
        </p:txBody>
      </p:sp>
      <p:sp>
        <p:nvSpPr>
          <p:cNvPr id="4" name="Rectangle 3"/>
          <p:cNvSpPr/>
          <p:nvPr/>
        </p:nvSpPr>
        <p:spPr>
          <a:xfrm>
            <a:off x="914400" y="152401"/>
            <a:ext cx="8229600" cy="954107"/>
          </a:xfrm>
          <a:prstGeom prst="rect">
            <a:avLst/>
          </a:prstGeom>
        </p:spPr>
        <p:txBody>
          <a:bodyPr wrap="square">
            <a:spAutoFit/>
          </a:bodyPr>
          <a:lstStyle/>
          <a:p>
            <a:pPr algn="just"/>
            <a:r>
              <a:rPr lang="en-US" sz="2800" b="1" dirty="0">
                <a:solidFill>
                  <a:srgbClr val="7030A0"/>
                </a:solidFill>
              </a:rPr>
              <a:t>	</a:t>
            </a:r>
          </a:p>
          <a:p>
            <a:pPr algn="ctr"/>
            <a:endParaRPr lang="en-IN" sz="2800"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7772400" cy="914400"/>
          </a:xfrm>
        </p:spPr>
        <p:txBody>
          <a:bodyPr>
            <a:normAutofit fontScale="90000"/>
          </a:bodyPr>
          <a:lstStyle/>
          <a:p>
            <a:pPr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 Implementation and Outcome</a:t>
            </a:r>
            <a:endParaRPr lang="en-IN" dirty="0">
              <a:solidFill>
                <a:schemeClr val="accent3">
                  <a:lumMod val="50000"/>
                </a:schemeClr>
              </a:solidFill>
            </a:endParaRPr>
          </a:p>
        </p:txBody>
      </p:sp>
      <p:sp>
        <p:nvSpPr>
          <p:cNvPr id="1026" name="AutoShape 2"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06" name="AutoShape 2" descr="Proposed System Flow IV. RESULT AND DISCU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08" name="AutoShape 4" descr="Proposed System Flow IV. RESULT AND DISCU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10" name="AutoShape 6" descr="Proposed System Flow IV. RESULT AND DISCUSS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12" name="AutoShape 8" descr="Proposed System Flow IV. RESULT AND DISCUSS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TextBox 13"/>
          <p:cNvSpPr txBox="1"/>
          <p:nvPr/>
        </p:nvSpPr>
        <p:spPr>
          <a:xfrm>
            <a:off x="1600200" y="1447801"/>
            <a:ext cx="7086600" cy="954107"/>
          </a:xfrm>
          <a:prstGeom prst="rect">
            <a:avLst/>
          </a:prstGeom>
          <a:noFill/>
        </p:spPr>
        <p:txBody>
          <a:bodyPr wrap="square" rtlCol="0">
            <a:spAutoFit/>
          </a:bodyPr>
          <a:lstStyle/>
          <a:p>
            <a:pPr algn="just">
              <a:tabLst>
                <a:tab pos="1638935" algn="l"/>
                <a:tab pos="1639570" algn="l"/>
              </a:tabLst>
            </a:pPr>
            <a:r>
              <a:rPr lang="en-US" dirty="0">
                <a:latin typeface="Times New Roman" pitchFamily="18" charset="0"/>
                <a:ea typeface="Calibri"/>
                <a:cs typeface="Times New Roman" pitchFamily="18" charset="0"/>
              </a:rPr>
              <a:t>After differentiation, the particular chart has shown in figure .</a:t>
            </a:r>
          </a:p>
          <a:p>
            <a:pPr algn="just">
              <a:tabLst>
                <a:tab pos="1638935" algn="l"/>
                <a:tab pos="1639570" algn="l"/>
              </a:tabLst>
            </a:pPr>
            <a:r>
              <a:rPr lang="en-US" dirty="0">
                <a:latin typeface="Times New Roman" pitchFamily="18" charset="0"/>
                <a:ea typeface="Calibri"/>
                <a:cs typeface="Times New Roman" pitchFamily="18" charset="0"/>
              </a:rPr>
              <a:t> </a:t>
            </a:r>
            <a:endParaRPr lang="en-US" sz="2400" dirty="0">
              <a:latin typeface="Times New Roman" pitchFamily="18" charset="0"/>
              <a:ea typeface="Calibri"/>
              <a:cs typeface="Times New Roman" pitchFamily="18" charset="0"/>
            </a:endParaRPr>
          </a:p>
          <a:p>
            <a:pPr algn="just"/>
            <a:endParaRPr lang="en-US" sz="2000" dirty="0">
              <a:latin typeface="Times New Roman" pitchFamily="18" charset="0"/>
              <a:cs typeface="Times New Roman" pitchFamily="18" charset="0"/>
            </a:endParaRPr>
          </a:p>
        </p:txBody>
      </p:sp>
      <p:sp>
        <p:nvSpPr>
          <p:cNvPr id="17" name="TextBox 16"/>
          <p:cNvSpPr txBox="1"/>
          <p:nvPr/>
        </p:nvSpPr>
        <p:spPr>
          <a:xfrm>
            <a:off x="1781175" y="6304002"/>
            <a:ext cx="5867400" cy="553998"/>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Predicted Graph</a:t>
            </a:r>
          </a:p>
          <a:p>
            <a:pPr algn="ctr"/>
            <a:endParaRPr lang="en-US" sz="1600" dirty="0">
              <a:latin typeface="Times New Roman" pitchFamily="18" charset="0"/>
              <a:cs typeface="Times New Roman" pitchFamily="18" charset="0"/>
            </a:endParaRPr>
          </a:p>
        </p:txBody>
      </p:sp>
      <p:pic>
        <p:nvPicPr>
          <p:cNvPr id="16" name="Picture 15" descr="Screenshot 2024-04-05 210755.png"/>
          <p:cNvPicPr>
            <a:picLocks noChangeAspect="1"/>
          </p:cNvPicPr>
          <p:nvPr/>
        </p:nvPicPr>
        <p:blipFill>
          <a:blip r:embed="rId2"/>
          <a:stretch>
            <a:fillRect/>
          </a:stretch>
        </p:blipFill>
        <p:spPr>
          <a:xfrm>
            <a:off x="1752600" y="1905000"/>
            <a:ext cx="5506304" cy="4343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7772400" cy="914400"/>
          </a:xfrm>
        </p:spPr>
        <p:txBody>
          <a:bodyPr>
            <a:normAutofit fontScale="90000"/>
          </a:bodyPr>
          <a:lstStyle/>
          <a:p>
            <a:pPr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 Conclusion</a:t>
            </a:r>
            <a:endParaRPr lang="en-IN" dirty="0">
              <a:solidFill>
                <a:schemeClr val="accent3">
                  <a:lumMod val="50000"/>
                </a:schemeClr>
              </a:solidFill>
            </a:endParaRPr>
          </a:p>
        </p:txBody>
      </p:sp>
      <p:sp>
        <p:nvSpPr>
          <p:cNvPr id="3" name="Subtitle 2"/>
          <p:cNvSpPr>
            <a:spLocks noGrp="1"/>
          </p:cNvSpPr>
          <p:nvPr>
            <p:ph type="subTitle" idx="1"/>
          </p:nvPr>
        </p:nvSpPr>
        <p:spPr>
          <a:xfrm>
            <a:off x="1219200" y="1447800"/>
            <a:ext cx="7924800" cy="5410200"/>
          </a:xfrm>
        </p:spPr>
        <p:txBody>
          <a:bodyPr>
            <a:normAutofit/>
          </a:bodyPr>
          <a:lstStyle/>
          <a:p>
            <a:pPr algn="just">
              <a:buFont typeface="Wingdings" pitchFamily="2" charset="2"/>
              <a:buChar char="v"/>
            </a:pPr>
            <a:r>
              <a:rPr lang="en-GB" sz="2000" dirty="0"/>
              <a:t>In conclusion, our study on credit card fraud detection using machine learning techniques has shown promising results. By employing binary classification and Convolutional Neural Network (CNN) technology, we were able to effectively distinguish between fraudulent and legitimate transactions.</a:t>
            </a:r>
          </a:p>
          <a:p>
            <a:pPr algn="just">
              <a:buFont typeface="Wingdings" pitchFamily="2" charset="2"/>
              <a:buChar char="v"/>
            </a:pPr>
            <a:r>
              <a:rPr lang="en-GB" sz="2000" dirty="0"/>
              <a:t>Our analysis of the data revealed significant attributes that contribute to identifying fraudulent activity, similar to how medical records are crucial in diagnosing diseases like kidney cancer. Through the use of Python programming language and statistical validation techniques such as accuracy, precision, recall, and F1 score, we were able to evaluate the performance of our fraud detection model.</a:t>
            </a:r>
          </a:p>
          <a:p>
            <a:pPr algn="just">
              <a:buFont typeface="Wingdings" pitchFamily="2" charset="2"/>
              <a:buChar char="v"/>
            </a:pPr>
            <a:r>
              <a:rPr lang="en-GB" sz="2000" dirty="0"/>
              <a:t>Overall, our findings demonstrate the potential of machine learning in combating credit card fraud. By implementing robust detection systems, we can enhance security measures, protect consumers and financial institutions, and ultimately mitigate the impact of fraudulent activities in the financial sector.</a:t>
            </a:r>
            <a:endParaRPr lang="en-IN" sz="2000" dirty="0">
              <a:solidFill>
                <a:schemeClr val="tx1"/>
              </a:solidFill>
              <a:latin typeface="Times New Roman" pitchFamily="18" charset="0"/>
              <a:cs typeface="Times New Roman" pitchFamily="18" charset="0"/>
            </a:endParaRPr>
          </a:p>
        </p:txBody>
      </p:sp>
      <p:sp>
        <p:nvSpPr>
          <p:cNvPr id="1026" name="AutoShape 2"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06" name="AutoShape 2" descr="Proposed System Flow IV. RESULT AND DISCU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08" name="AutoShape 4" descr="Proposed System Flow IV. RESULT AND DISCU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10" name="AutoShape 6" descr="Proposed System Flow IV. RESULT AND DISCUSS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12" name="AutoShape 8" descr="Proposed System Flow IV. RESULT AND DISCUSS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7772400" cy="381000"/>
          </a:xfrm>
        </p:spPr>
        <p:txBody>
          <a:bodyPr>
            <a:normAutofit fontScale="90000"/>
          </a:bodyPr>
          <a:lstStyle/>
          <a:p>
            <a:pPr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 References</a:t>
            </a:r>
            <a:endParaRPr lang="en-IN" dirty="0">
              <a:solidFill>
                <a:schemeClr val="accent3">
                  <a:lumMod val="50000"/>
                </a:schemeClr>
              </a:solidFill>
            </a:endParaRPr>
          </a:p>
        </p:txBody>
      </p:sp>
      <p:sp>
        <p:nvSpPr>
          <p:cNvPr id="3" name="Subtitle 2"/>
          <p:cNvSpPr>
            <a:spLocks noGrp="1"/>
          </p:cNvSpPr>
          <p:nvPr>
            <p:ph type="subTitle" idx="1"/>
          </p:nvPr>
        </p:nvSpPr>
        <p:spPr>
          <a:xfrm>
            <a:off x="1066800" y="762000"/>
            <a:ext cx="8077200" cy="5867400"/>
          </a:xfrm>
        </p:spPr>
        <p:txBody>
          <a:bodyPr>
            <a:noAutofit/>
          </a:bodyPr>
          <a:lstStyle/>
          <a:p>
            <a:pPr lvl="0"/>
            <a:r>
              <a:rPr lang="en-US" sz="2000" dirty="0"/>
              <a:t>Lakshmi, S. V. S. S., and Selvani Deepthi Kavilla. "Machine learning for credit card fraud detection system." </a:t>
            </a:r>
            <a:r>
              <a:rPr lang="en-US" sz="2000" i="1" dirty="0"/>
              <a:t>International Journal of Applied Engineering Research</a:t>
            </a:r>
            <a:r>
              <a:rPr lang="en-US" sz="2000" dirty="0"/>
              <a:t> 13.24 (2018): 16819-16824.</a:t>
            </a:r>
          </a:p>
          <a:p>
            <a:r>
              <a:rPr lang="en-GB" sz="2000" dirty="0"/>
              <a:t> </a:t>
            </a:r>
          </a:p>
          <a:p>
            <a:r>
              <a:rPr lang="en-US" sz="2000" dirty="0"/>
              <a:t>Varmedja, D., Karanovic, M., Sladojevic, S., Arsenovic, M. and Anderla, A., 2019, March. Credit card fraud detection-machine learning methods. In </a:t>
            </a:r>
            <a:r>
              <a:rPr lang="en-US" sz="2000" i="1" dirty="0"/>
              <a:t>2019 18th International Symposium INFOTEH-JAHORINA (INFOTEH)</a:t>
            </a:r>
            <a:r>
              <a:rPr lang="en-US" sz="2000" dirty="0"/>
              <a:t> (pp. 1-5). IEEE.</a:t>
            </a:r>
          </a:p>
          <a:p>
            <a:pPr lvl="0"/>
            <a:endParaRPr lang="en-US" sz="2000" dirty="0"/>
          </a:p>
          <a:p>
            <a:pPr lvl="0"/>
            <a:r>
              <a:rPr lang="en-US" sz="2000" dirty="0"/>
              <a:t>Adepoju, O., Wosowei, J., &amp; Jaiman, H. (2019, October). Comparative evaluation of credit card fraud detection using machine learning techniques. In </a:t>
            </a:r>
            <a:r>
              <a:rPr lang="en-US" sz="2000" i="1" dirty="0"/>
              <a:t>2019 Global Conference for Advancement in Technology (GCAT)</a:t>
            </a:r>
            <a:r>
              <a:rPr lang="en-US" sz="2000" dirty="0"/>
              <a:t> (pp. 1-6). IEEE.</a:t>
            </a:r>
          </a:p>
          <a:p>
            <a:r>
              <a:rPr lang="en-GB" sz="2000" dirty="0"/>
              <a:t> </a:t>
            </a:r>
            <a:endParaRPr lang="en-US" sz="2000" dirty="0"/>
          </a:p>
          <a:p>
            <a:r>
              <a:rPr lang="en-US" sz="2000" dirty="0"/>
              <a:t>Trivedi, N.K., Simaiya, S., Lilhore, U.K. and Sharma, S.K., 2020. An efficient credit card fraud detection model based on machine learning methods. </a:t>
            </a:r>
            <a:r>
              <a:rPr lang="en-US" sz="2000" i="1" dirty="0"/>
              <a:t>International Journal of Advanced Science and Technology</a:t>
            </a:r>
            <a:r>
              <a:rPr lang="en-US" sz="2000" dirty="0"/>
              <a:t>, </a:t>
            </a:r>
            <a:r>
              <a:rPr lang="en-US" sz="2000" i="1" dirty="0"/>
              <a:t>29</a:t>
            </a:r>
            <a:r>
              <a:rPr lang="en-US" sz="2000" dirty="0"/>
              <a:t>(5), pp.3414-3424.</a:t>
            </a:r>
            <a:endParaRPr lang="en-IN" sz="2000" dirty="0"/>
          </a:p>
        </p:txBody>
      </p:sp>
      <p:sp>
        <p:nvSpPr>
          <p:cNvPr id="1026" name="AutoShape 2"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06" name="AutoShape 2" descr="Proposed System Flow IV. RESULT AND DISCU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08" name="AutoShape 4" descr="Proposed System Flow IV. RESULT AND DISCU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10" name="AutoShape 6" descr="Proposed System Flow IV. RESULT AND DISCUSS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12" name="AutoShape 8" descr="Proposed System Flow IV. RESULT AND DISCUSS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06" name="AutoShape 2" descr="Proposed System Flow IV. RESULT AND DISCU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08" name="AutoShape 4" descr="Proposed System Flow IV. RESULT AND DISCU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10" name="AutoShape 6" descr="Proposed System Flow IV. RESULT AND DISCUSS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12" name="AutoShape 8" descr="Proposed System Flow IV. RESULT AND DISCUSS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2" name="Title 11"/>
          <p:cNvSpPr>
            <a:spLocks noGrp="1"/>
          </p:cNvSpPr>
          <p:nvPr>
            <p:ph type="ctrTitle"/>
          </p:nvPr>
        </p:nvSpPr>
        <p:spPr/>
        <p:txBody>
          <a:bodyPr/>
          <a:lstStyle/>
          <a:p>
            <a:endParaRPr lang="en-IN"/>
          </a:p>
        </p:txBody>
      </p:sp>
      <p:sp>
        <p:nvSpPr>
          <p:cNvPr id="13" name="Subtitle 12"/>
          <p:cNvSpPr>
            <a:spLocks noGrp="1"/>
          </p:cNvSpPr>
          <p:nvPr>
            <p:ph type="subTitle" idx="1"/>
          </p:nvPr>
        </p:nvSpPr>
        <p:spPr/>
        <p:txBody>
          <a:bodyPr/>
          <a:lstStyle/>
          <a:p>
            <a:endParaRPr lang="en-IN"/>
          </a:p>
        </p:txBody>
      </p:sp>
      <p:pic>
        <p:nvPicPr>
          <p:cNvPr id="14" name="Picture 2" descr="4 More Powerful Ways to Say &quot;Thank You&quot; | Inc.com"/>
          <p:cNvPicPr>
            <a:picLocks noChangeAspect="1" noChangeArrowheads="1"/>
          </p:cNvPicPr>
          <p:nvPr/>
        </p:nvPicPr>
        <p:blipFill>
          <a:blip r:embed="rId2" cstate="print"/>
          <a:srcRect/>
          <a:stretch>
            <a:fillRect/>
          </a:stretch>
        </p:blipFill>
        <p:spPr bwMode="auto">
          <a:xfrm>
            <a:off x="1219200" y="228600"/>
            <a:ext cx="7696200" cy="6096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7772400" cy="1524000"/>
          </a:xfrm>
        </p:spPr>
        <p:txBody>
          <a:bodyPr>
            <a:normAutofit fontScale="90000"/>
          </a:bodyPr>
          <a:lstStyle/>
          <a:p>
            <a:pPr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Outline</a:t>
            </a:r>
            <a:br>
              <a:rPr lang="en-IN" b="1" dirty="0"/>
            </a:br>
            <a:endParaRPr lang="en-IN" dirty="0"/>
          </a:p>
        </p:txBody>
      </p:sp>
      <p:sp>
        <p:nvSpPr>
          <p:cNvPr id="3" name="Subtitle 2"/>
          <p:cNvSpPr>
            <a:spLocks noGrp="1"/>
          </p:cNvSpPr>
          <p:nvPr>
            <p:ph type="subTitle" idx="1"/>
          </p:nvPr>
        </p:nvSpPr>
        <p:spPr>
          <a:xfrm>
            <a:off x="1219200" y="1447800"/>
            <a:ext cx="7406640" cy="3657600"/>
          </a:xfrm>
        </p:spPr>
        <p:txBody>
          <a:bodyPr>
            <a:normAutofit/>
          </a:bodyPr>
          <a:lstStyle/>
          <a:p>
            <a:pPr>
              <a:buFont typeface="Wingdings" pitchFamily="2" charset="2"/>
              <a:buChar char="v"/>
            </a:pPr>
            <a:r>
              <a:rPr lang="en-IN" b="1" dirty="0">
                <a:solidFill>
                  <a:srgbClr val="00B050"/>
                </a:solidFill>
              </a:rPr>
              <a:t>Introduction</a:t>
            </a:r>
          </a:p>
          <a:p>
            <a:pPr>
              <a:buFont typeface="Wingdings" pitchFamily="2" charset="2"/>
              <a:buChar char="v"/>
            </a:pPr>
            <a:r>
              <a:rPr lang="en-IN" b="1" dirty="0">
                <a:solidFill>
                  <a:srgbClr val="00B050"/>
                </a:solidFill>
              </a:rPr>
              <a:t>Analysis of Literature Work</a:t>
            </a:r>
          </a:p>
          <a:p>
            <a:pPr>
              <a:buFont typeface="Wingdings" pitchFamily="2" charset="2"/>
              <a:buChar char="v"/>
            </a:pPr>
            <a:r>
              <a:rPr lang="en-IN" b="1" dirty="0">
                <a:solidFill>
                  <a:srgbClr val="00B050"/>
                </a:solidFill>
              </a:rPr>
              <a:t>Suggested Methodology</a:t>
            </a:r>
          </a:p>
          <a:p>
            <a:pPr>
              <a:buFont typeface="Wingdings" pitchFamily="2" charset="2"/>
              <a:buChar char="v"/>
            </a:pPr>
            <a:r>
              <a:rPr lang="en-IN" b="1" dirty="0">
                <a:solidFill>
                  <a:srgbClr val="00B050"/>
                </a:solidFill>
              </a:rPr>
              <a:t> </a:t>
            </a:r>
            <a:r>
              <a:rPr lang="en-US" b="1" dirty="0">
                <a:solidFill>
                  <a:srgbClr val="00B050"/>
                </a:solidFill>
              </a:rPr>
              <a:t>Implementation and Outcome</a:t>
            </a:r>
            <a:endParaRPr lang="en-IN" b="1" dirty="0">
              <a:solidFill>
                <a:srgbClr val="00B050"/>
              </a:solidFill>
            </a:endParaRPr>
          </a:p>
          <a:p>
            <a:pPr>
              <a:buFont typeface="Wingdings" pitchFamily="2" charset="2"/>
              <a:buChar char="v"/>
            </a:pPr>
            <a:r>
              <a:rPr lang="en-IN" b="1" dirty="0">
                <a:solidFill>
                  <a:srgbClr val="00B050"/>
                </a:solidFill>
              </a:rPr>
              <a:t>Conclusion</a:t>
            </a:r>
          </a:p>
          <a:p>
            <a:pPr>
              <a:buFont typeface="Wingdings" pitchFamily="2" charset="2"/>
              <a:buChar char="v"/>
            </a:pPr>
            <a:r>
              <a:rPr lang="en-IN" b="1" dirty="0">
                <a:solidFill>
                  <a:srgbClr val="00B050"/>
                </a:solidFill>
              </a:rPr>
              <a:t>Reference</a:t>
            </a:r>
          </a:p>
          <a:p>
            <a:endParaRPr lang="en-IN"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7772400" cy="838200"/>
          </a:xfrm>
        </p:spPr>
        <p:txBody>
          <a:bodyPr>
            <a:normAutofit fontScale="90000"/>
          </a:bodyPr>
          <a:lstStyle/>
          <a:p>
            <a:pPr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IN" b="1" dirty="0"/>
              <a:t>Introduction</a:t>
            </a:r>
            <a:endParaRPr lang="en-IN" dirty="0"/>
          </a:p>
        </p:txBody>
      </p:sp>
      <p:sp>
        <p:nvSpPr>
          <p:cNvPr id="3" name="Subtitle 2"/>
          <p:cNvSpPr>
            <a:spLocks noGrp="1"/>
          </p:cNvSpPr>
          <p:nvPr>
            <p:ph type="subTitle" idx="1"/>
          </p:nvPr>
        </p:nvSpPr>
        <p:spPr>
          <a:xfrm>
            <a:off x="1219200" y="914400"/>
            <a:ext cx="7406640" cy="5791200"/>
          </a:xfrm>
        </p:spPr>
        <p:txBody>
          <a:bodyPr>
            <a:noAutofit/>
          </a:bodyPr>
          <a:lstStyle/>
          <a:p>
            <a:pPr algn="just">
              <a:buFont typeface="Wingdings" pitchFamily="2" charset="2"/>
              <a:buChar char="v"/>
            </a:pPr>
            <a:r>
              <a:rPr lang="en-GB" sz="2000" dirty="0"/>
              <a:t> Credit card fraud detection is about finding and stopping unauthorized or fraudulent transactions made using credit cards. With the rise of digital transactions, fraudsters have become more sophisticated, making it harder to catch fraudulent activities using traditional methods.</a:t>
            </a:r>
          </a:p>
          <a:p>
            <a:pPr algn="just">
              <a:buFont typeface="Wingdings" pitchFamily="2" charset="2"/>
              <a:buChar char="v"/>
            </a:pPr>
            <a:r>
              <a:rPr lang="en-GB" sz="2000" dirty="0"/>
              <a:t> Machine learning is being used to combat this problem. Machine learning algorithms can quickly analyze large amounts of transaction data to spot patterns that indicate fraud. These algorithms can learn from past data and continuously improve their ability to detect fraudulent behavior.</a:t>
            </a:r>
          </a:p>
          <a:p>
            <a:pPr algn="just">
              <a:buFont typeface="Wingdings" pitchFamily="2" charset="2"/>
              <a:buChar char="v"/>
            </a:pPr>
            <a:r>
              <a:rPr lang="en-GB" sz="2000" dirty="0"/>
              <a:t> In this report, researchers are using machine learning techniques to detect credit card fraud. They use a dataset that includes various transaction details like amounts, timestamps, and </a:t>
            </a:r>
            <a:r>
              <a:rPr lang="en-GB" sz="2000" dirty="0" err="1"/>
              <a:t>anonymized</a:t>
            </a:r>
            <a:r>
              <a:rPr lang="en-GB" sz="2000" dirty="0"/>
              <a:t> variables. They clean and process the data to make it suitable for analysis, and then they use advanced techniques to extract important information from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0"/>
            <a:ext cx="7772400" cy="838200"/>
          </a:xfrm>
        </p:spPr>
        <p:txBody>
          <a:bodyPr>
            <a:normAutofit fontScale="90000"/>
          </a:bodyPr>
          <a:lstStyle/>
          <a:p>
            <a:pPr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IN" b="1" dirty="0"/>
              <a:t>Introduction</a:t>
            </a:r>
            <a:endParaRPr lang="en-IN" dirty="0"/>
          </a:p>
        </p:txBody>
      </p:sp>
      <p:sp>
        <p:nvSpPr>
          <p:cNvPr id="3" name="Subtitle 2"/>
          <p:cNvSpPr>
            <a:spLocks noGrp="1"/>
          </p:cNvSpPr>
          <p:nvPr>
            <p:ph type="subTitle" idx="1"/>
          </p:nvPr>
        </p:nvSpPr>
        <p:spPr>
          <a:xfrm>
            <a:off x="1219200" y="1066800"/>
            <a:ext cx="7406640" cy="5638800"/>
          </a:xfrm>
        </p:spPr>
        <p:txBody>
          <a:bodyPr>
            <a:noAutofit/>
          </a:bodyPr>
          <a:lstStyle/>
          <a:p>
            <a:pPr algn="just">
              <a:buFont typeface="Wingdings" pitchFamily="2" charset="2"/>
              <a:buChar char="v"/>
            </a:pPr>
            <a:r>
              <a:rPr lang="en-GB" sz="2000" dirty="0"/>
              <a:t>  The main goal is to build models that can accurately distinguish between fraudulent and legitimate transactions. They evaluate these models using metrics like accuracy, precision, recall, and F1 score to see how well they perform in real-world situations.</a:t>
            </a:r>
          </a:p>
          <a:p>
            <a:pPr algn="just"/>
            <a:r>
              <a:rPr lang="en-GB" sz="2000" dirty="0"/>
              <a:t> </a:t>
            </a:r>
          </a:p>
          <a:p>
            <a:pPr algn="just">
              <a:buFont typeface="Wingdings" pitchFamily="2" charset="2"/>
              <a:buChar char="v"/>
            </a:pPr>
            <a:r>
              <a:rPr lang="en-GB" sz="2000" dirty="0"/>
              <a:t> Additionally, they visualize the results to gain a better understanding of how the models work and explore relationships between different features and fraud. Overall, the report highlights how machine learning can be a powerful tool in preventing financial fraud and protecting both consumers and institutions.</a:t>
            </a:r>
          </a:p>
          <a:p>
            <a:pPr algn="just"/>
            <a:br>
              <a:rPr lang="en-GB" sz="2000" dirty="0"/>
            </a:br>
            <a:endParaRPr lang="en-GB"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7772400" cy="914400"/>
          </a:xfrm>
        </p:spPr>
        <p:txBody>
          <a:bodyPr>
            <a:normAutofit fontScale="90000"/>
          </a:bodyPr>
          <a:lstStyle/>
          <a:p>
            <a:pPr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IN" b="1" dirty="0">
                <a:solidFill>
                  <a:schemeClr val="accent5">
                    <a:lumMod val="50000"/>
                  </a:schemeClr>
                </a:solidFill>
              </a:rPr>
              <a:t>Analysis of Literature Work</a:t>
            </a:r>
            <a:endParaRPr lang="en-IN" dirty="0">
              <a:solidFill>
                <a:schemeClr val="accent5">
                  <a:lumMod val="50000"/>
                </a:schemeClr>
              </a:solidFill>
            </a:endParaRPr>
          </a:p>
        </p:txBody>
      </p:sp>
      <p:sp>
        <p:nvSpPr>
          <p:cNvPr id="3" name="Subtitle 2"/>
          <p:cNvSpPr>
            <a:spLocks noGrp="1"/>
          </p:cNvSpPr>
          <p:nvPr>
            <p:ph type="subTitle" idx="1"/>
          </p:nvPr>
        </p:nvSpPr>
        <p:spPr>
          <a:xfrm>
            <a:off x="1219200" y="1447800"/>
            <a:ext cx="7406640" cy="4800600"/>
          </a:xfrm>
        </p:spPr>
        <p:txBody>
          <a:bodyPr numCol="1">
            <a:noAutofit/>
          </a:bodyPr>
          <a:lstStyle/>
          <a:p>
            <a:pPr>
              <a:buFont typeface="Wingdings" pitchFamily="2" charset="2"/>
              <a:buChar char="v"/>
            </a:pPr>
            <a:r>
              <a:rPr lang="en-GB" sz="2000" dirty="0"/>
              <a:t> To detect credit card fraud, researchers study different techniques used in previous studies. They look at what works and what doesn't to improve fraud detection. Here's how they do it:</a:t>
            </a:r>
          </a:p>
          <a:p>
            <a:pPr marL="541782" indent="-514350">
              <a:buFont typeface="+mj-lt"/>
              <a:buAutoNum type="arabicPeriod"/>
            </a:pPr>
            <a:r>
              <a:rPr lang="en-GB" sz="2000" b="1" dirty="0"/>
              <a:t>Identifying Fraud</a:t>
            </a:r>
            <a:r>
              <a:rPr lang="en-GB" sz="2000" dirty="0"/>
              <a:t>: First, researchers gather information about fraudulent credit card transactions. They study past cases to understand how fraudsters operate. They look at patterns and behaviors that indicate fraud.</a:t>
            </a:r>
          </a:p>
          <a:p>
            <a:pPr marL="541782" indent="-514350">
              <a:buFont typeface="+mj-lt"/>
              <a:buAutoNum type="arabicPeriod"/>
            </a:pPr>
            <a:r>
              <a:rPr lang="en-GB" sz="2000" b="1" dirty="0"/>
              <a:t>Techniques Used</a:t>
            </a:r>
            <a:r>
              <a:rPr lang="en-GB" sz="2000" dirty="0"/>
              <a:t>: Researchers use various methods to detect fraud. These include:</a:t>
            </a:r>
          </a:p>
          <a:p>
            <a:r>
              <a:rPr lang="en-GB" sz="2000" dirty="0"/>
              <a:t> Machine Learning: Using computers to learn from data and          identify patterns of fraud.</a:t>
            </a:r>
          </a:p>
          <a:p>
            <a:r>
              <a:rPr lang="en-GB" sz="2000" dirty="0"/>
              <a:t>Data Analysis: Examining large amounts of transaction data to find suspicious activities.</a:t>
            </a:r>
          </a:p>
          <a:p>
            <a:r>
              <a:rPr lang="en-GB" sz="2000" dirty="0"/>
              <a:t>Statistical Methods: Using math to analyze patterns and trends in credit card transactions.</a:t>
            </a:r>
          </a:p>
          <a:p>
            <a:pPr lvl="1"/>
            <a:endParaRPr lang="en-GB" sz="2000" dirty="0"/>
          </a:p>
          <a:p>
            <a:pPr marL="541782" indent="-514350" algn="just">
              <a:buFont typeface="Arial" pitchFamily="34" charset="0"/>
              <a:buChar char="•"/>
            </a:pP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7772400" cy="914400"/>
          </a:xfrm>
        </p:spPr>
        <p:txBody>
          <a:bodyPr>
            <a:normAutofit fontScale="90000"/>
          </a:bodyPr>
          <a:lstStyle/>
          <a:p>
            <a:pPr lvl="0"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 </a:t>
            </a:r>
            <a:r>
              <a:rPr lang="en-US" b="1" dirty="0">
                <a:solidFill>
                  <a:schemeClr val="accent3">
                    <a:lumMod val="50000"/>
                  </a:schemeClr>
                </a:solidFill>
              </a:rPr>
              <a:t>Suggested Methodology</a:t>
            </a:r>
            <a:endParaRPr lang="en-IN" dirty="0">
              <a:solidFill>
                <a:schemeClr val="accent3">
                  <a:lumMod val="50000"/>
                </a:schemeClr>
              </a:solidFill>
            </a:endParaRPr>
          </a:p>
        </p:txBody>
      </p:sp>
      <p:sp>
        <p:nvSpPr>
          <p:cNvPr id="3" name="Subtitle 2"/>
          <p:cNvSpPr>
            <a:spLocks noGrp="1"/>
          </p:cNvSpPr>
          <p:nvPr>
            <p:ph type="subTitle" idx="1"/>
          </p:nvPr>
        </p:nvSpPr>
        <p:spPr>
          <a:xfrm>
            <a:off x="1219200" y="1447800"/>
            <a:ext cx="7772400" cy="5181600"/>
          </a:xfrm>
        </p:spPr>
        <p:txBody>
          <a:bodyPr>
            <a:normAutofit/>
          </a:bodyPr>
          <a:lstStyle/>
          <a:p>
            <a:pPr>
              <a:buFont typeface="Wingdings" pitchFamily="2" charset="2"/>
              <a:buChar char="v"/>
            </a:pPr>
            <a:r>
              <a:rPr lang="en-GB" sz="2000" b="1" dirty="0"/>
              <a:t> Data Collection</a:t>
            </a:r>
            <a:r>
              <a:rPr lang="en-GB" sz="2000" dirty="0"/>
              <a:t>: First, we gather lots of information about credit card transactions. This includes details like the amount spent, when and where the transaction happened, and any other relevant information.</a:t>
            </a:r>
          </a:p>
          <a:p>
            <a:pPr>
              <a:buFont typeface="Wingdings" pitchFamily="2" charset="2"/>
              <a:buChar char="v"/>
            </a:pPr>
            <a:r>
              <a:rPr lang="en-GB" sz="2000" b="1" dirty="0"/>
              <a:t> Data Cleaning</a:t>
            </a:r>
            <a:r>
              <a:rPr lang="en-GB" sz="2000" dirty="0"/>
              <a:t>: Next, we clean up the data to remove any errors or inconsistencies. This helps ensure that the data we're working with is accurate and reliable.</a:t>
            </a:r>
          </a:p>
          <a:p>
            <a:pPr>
              <a:buFont typeface="Wingdings" pitchFamily="2" charset="2"/>
              <a:buChar char="v"/>
            </a:pPr>
            <a:r>
              <a:rPr lang="en-GB" sz="2000" b="1" dirty="0"/>
              <a:t> Feature Selection</a:t>
            </a:r>
            <a:r>
              <a:rPr lang="en-GB" sz="2000" dirty="0"/>
              <a:t>: We pick out the most important pieces of information from the data that could help us identify fraud. These could be things like the time of day a transaction occurred or the type of purchase made.</a:t>
            </a:r>
          </a:p>
          <a:p>
            <a:pPr>
              <a:buFont typeface="Wingdings" pitchFamily="2" charset="2"/>
              <a:buChar char="v"/>
            </a:pPr>
            <a:r>
              <a:rPr lang="en-GB" sz="2000" b="1" dirty="0"/>
              <a:t> Model Building</a:t>
            </a:r>
            <a:r>
              <a:rPr lang="en-GB" sz="2000" dirty="0"/>
              <a:t>: We use this cleaned and selected data to build a computer model. This model learns from the data to recognize patterns that might indicate fraudulent activity.</a:t>
            </a:r>
          </a:p>
        </p:txBody>
      </p:sp>
      <p:sp>
        <p:nvSpPr>
          <p:cNvPr id="1026" name="AutoShape 2"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457200"/>
            <a:ext cx="7362619" cy="692497"/>
          </a:xfrm>
          <a:prstGeom prst="rect">
            <a:avLst/>
          </a:prstGeom>
        </p:spPr>
        <p:txBody>
          <a:bodyPr wrap="square">
            <a:spAutoFit/>
          </a:bodyPr>
          <a:lstStyle/>
          <a:p>
            <a:r>
              <a:rPr lang="en-US" sz="3900" b="1" dirty="0">
                <a:solidFill>
                  <a:srgbClr val="C32D2E">
                    <a:lumMod val="50000"/>
                  </a:srgbClr>
                </a:solidFill>
                <a:effectLst>
                  <a:outerShdw blurRad="50000" dist="30000" dir="5400000" algn="tl" rotWithShape="0">
                    <a:srgbClr val="000000">
                      <a:alpha val="30000"/>
                    </a:srgbClr>
                  </a:outerShdw>
                </a:effectLst>
                <a:ea typeface="+mj-ea"/>
                <a:cs typeface="+mj-cs"/>
              </a:rPr>
              <a:t>Suggested Methodology</a:t>
            </a:r>
            <a:endParaRPr lang="en-US" dirty="0"/>
          </a:p>
        </p:txBody>
      </p:sp>
      <p:sp>
        <p:nvSpPr>
          <p:cNvPr id="4" name="Rectangle 3"/>
          <p:cNvSpPr/>
          <p:nvPr/>
        </p:nvSpPr>
        <p:spPr>
          <a:xfrm>
            <a:off x="1600200" y="1752600"/>
            <a:ext cx="6324600" cy="4093428"/>
          </a:xfrm>
          <a:prstGeom prst="rect">
            <a:avLst/>
          </a:prstGeom>
        </p:spPr>
        <p:txBody>
          <a:bodyPr wrap="square">
            <a:spAutoFit/>
          </a:bodyPr>
          <a:lstStyle/>
          <a:p>
            <a:pPr algn="just">
              <a:buFont typeface="Wingdings" pitchFamily="2" charset="2"/>
              <a:buChar char="v"/>
            </a:pPr>
            <a:r>
              <a:rPr lang="en-GB" b="1" dirty="0"/>
              <a:t> </a:t>
            </a:r>
            <a:r>
              <a:rPr lang="en-GB" sz="2000" b="1" dirty="0"/>
              <a:t>Training the Model</a:t>
            </a:r>
            <a:r>
              <a:rPr lang="en-GB" sz="2000" dirty="0"/>
              <a:t>: Teach the model how to identify fraud by showing it examples of both fraudulent and legitimate transactions.</a:t>
            </a:r>
          </a:p>
          <a:p>
            <a:pPr algn="just"/>
            <a:endParaRPr lang="en-GB" sz="2000" dirty="0"/>
          </a:p>
          <a:p>
            <a:pPr algn="just">
              <a:buFont typeface="Wingdings" pitchFamily="2" charset="2"/>
              <a:buChar char="v"/>
            </a:pPr>
            <a:r>
              <a:rPr lang="en-GB" sz="2000" b="1" dirty="0"/>
              <a:t> Testing the Model</a:t>
            </a:r>
            <a:r>
              <a:rPr lang="en-GB" sz="2000" dirty="0"/>
              <a:t>: Evaluate the model's performance by testing it with new transactions. Measure metrics like accuracy and precision to assess its ability to detect fraud without mistakenly flagging legitimate transactions.</a:t>
            </a:r>
          </a:p>
          <a:p>
            <a:pPr algn="just"/>
            <a:endParaRPr lang="en-GB" sz="2000" dirty="0"/>
          </a:p>
          <a:p>
            <a:pPr algn="just">
              <a:buFont typeface="Wingdings" pitchFamily="2" charset="2"/>
              <a:buChar char="v"/>
            </a:pPr>
            <a:r>
              <a:rPr lang="en-GB" sz="2000" b="1" dirty="0"/>
              <a:t> Prediction</a:t>
            </a:r>
            <a:r>
              <a:rPr lang="en-GB" sz="2000" dirty="0"/>
              <a:t>: Once the model is trained and tested, use it to predict whether new transactions are fraudulent or legitimate. This prediction helps prevent fraudulent transactions in real-time</a:t>
            </a:r>
            <a:r>
              <a:rPr lang="en-GB"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7772400" cy="381000"/>
          </a:xfrm>
        </p:spPr>
        <p:txBody>
          <a:bodyPr>
            <a:normAutofit fontScale="90000"/>
          </a:bodyPr>
          <a:lstStyle/>
          <a:p>
            <a:pPr lvl="0"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 </a:t>
            </a:r>
            <a:br>
              <a:rPr lang="en-US" b="1" dirty="0"/>
            </a:br>
            <a:r>
              <a:rPr lang="en-US" b="1" dirty="0">
                <a:solidFill>
                  <a:schemeClr val="accent3">
                    <a:lumMod val="50000"/>
                  </a:schemeClr>
                </a:solidFill>
              </a:rPr>
              <a:t>Suggested Methodology</a:t>
            </a:r>
            <a:endParaRPr lang="en-IN" dirty="0">
              <a:solidFill>
                <a:schemeClr val="accent3">
                  <a:lumMod val="50000"/>
                </a:schemeClr>
              </a:solidFill>
            </a:endParaRPr>
          </a:p>
        </p:txBody>
      </p:sp>
      <p:sp>
        <p:nvSpPr>
          <p:cNvPr id="1026" name="AutoShape 2"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pSp>
        <p:nvGrpSpPr>
          <p:cNvPr id="3" name="Group 2"/>
          <p:cNvGrpSpPr>
            <a:grpSpLocks/>
          </p:cNvGrpSpPr>
          <p:nvPr/>
        </p:nvGrpSpPr>
        <p:grpSpPr bwMode="auto">
          <a:xfrm>
            <a:off x="2209800" y="1066800"/>
            <a:ext cx="6019800" cy="4495800"/>
            <a:chOff x="3364" y="2223"/>
            <a:chExt cx="5265" cy="4244"/>
          </a:xfrm>
        </p:grpSpPr>
        <p:sp>
          <p:nvSpPr>
            <p:cNvPr id="1027" name="AutoShape 3"/>
            <p:cNvSpPr>
              <a:spLocks noChangeArrowheads="1"/>
            </p:cNvSpPr>
            <p:nvPr/>
          </p:nvSpPr>
          <p:spPr bwMode="auto">
            <a:xfrm>
              <a:off x="3364" y="2223"/>
              <a:ext cx="5265" cy="207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3632" y="2439"/>
              <a:ext cx="4868" cy="602"/>
            </a:xfrm>
            <a:prstGeom prst="rect">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a:ln>
                    <a:noFill/>
                  </a:ln>
                  <a:solidFill>
                    <a:schemeClr val="tx1"/>
                  </a:solidFill>
                  <a:effectLst/>
                  <a:latin typeface="Times New Roman" pitchFamily="18" charset="0"/>
                  <a:cs typeface="Arial" pitchFamily="34" charset="0"/>
                </a:rPr>
                <a:t>Data Preprocessing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1029" name="AutoShape 5"/>
            <p:cNvCxnSpPr>
              <a:cxnSpLocks noChangeShapeType="1"/>
            </p:cNvCxnSpPr>
            <p:nvPr/>
          </p:nvCxnSpPr>
          <p:spPr bwMode="auto">
            <a:xfrm>
              <a:off x="6244" y="3041"/>
              <a:ext cx="0" cy="505"/>
            </a:xfrm>
            <a:prstGeom prst="straightConnector1">
              <a:avLst/>
            </a:prstGeom>
            <a:noFill/>
            <a:ln w="9525">
              <a:solidFill>
                <a:srgbClr val="000000"/>
              </a:solidFill>
              <a:round/>
              <a:headEnd/>
              <a:tailEnd type="triangle" w="med" len="med"/>
            </a:ln>
          </p:spPr>
        </p:cxnSp>
        <p:sp>
          <p:nvSpPr>
            <p:cNvPr id="5" name="Rectangle 6"/>
            <p:cNvSpPr>
              <a:spLocks noChangeArrowheads="1"/>
            </p:cNvSpPr>
            <p:nvPr/>
          </p:nvSpPr>
          <p:spPr bwMode="auto">
            <a:xfrm>
              <a:off x="4814" y="3319"/>
              <a:ext cx="1000" cy="677"/>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a:ln>
                    <a:noFill/>
                  </a:ln>
                  <a:solidFill>
                    <a:schemeClr val="tx1"/>
                  </a:solidFill>
                  <a:effectLst/>
                  <a:latin typeface="Calibri" pitchFamily="34" charset="0"/>
                  <a:cs typeface="Arial" pitchFamily="34" charset="0"/>
                </a:rPr>
                <a:t>Data Collection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31" name="AutoShape 7"/>
            <p:cNvCxnSpPr>
              <a:cxnSpLocks noChangeShapeType="1"/>
            </p:cNvCxnSpPr>
            <p:nvPr/>
          </p:nvCxnSpPr>
          <p:spPr bwMode="auto">
            <a:xfrm flipH="1">
              <a:off x="5652" y="3041"/>
              <a:ext cx="592" cy="226"/>
            </a:xfrm>
            <a:prstGeom prst="straightConnector1">
              <a:avLst/>
            </a:prstGeom>
            <a:noFill/>
            <a:ln w="9525">
              <a:solidFill>
                <a:srgbClr val="000000"/>
              </a:solidFill>
              <a:round/>
              <a:headEnd/>
              <a:tailEnd type="triangle" w="med" len="med"/>
            </a:ln>
          </p:spPr>
        </p:cxnSp>
        <p:sp>
          <p:nvSpPr>
            <p:cNvPr id="6" name="Rectangle 8"/>
            <p:cNvSpPr>
              <a:spLocks noChangeArrowheads="1"/>
            </p:cNvSpPr>
            <p:nvPr/>
          </p:nvSpPr>
          <p:spPr bwMode="auto">
            <a:xfrm>
              <a:off x="5878" y="3544"/>
              <a:ext cx="1000" cy="688"/>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a:ln>
                    <a:noFill/>
                  </a:ln>
                  <a:solidFill>
                    <a:schemeClr val="tx1"/>
                  </a:solidFill>
                  <a:effectLst/>
                  <a:latin typeface="Calibri" pitchFamily="34" charset="0"/>
                  <a:cs typeface="Arial" pitchFamily="34" charset="0"/>
                </a:rPr>
                <a:t>Data Cleaning</a:t>
              </a:r>
            </a:p>
          </p:txBody>
        </p:sp>
        <p:cxnSp>
          <p:nvCxnSpPr>
            <p:cNvPr id="1033" name="AutoShape 9"/>
            <p:cNvCxnSpPr>
              <a:cxnSpLocks noChangeShapeType="1"/>
            </p:cNvCxnSpPr>
            <p:nvPr/>
          </p:nvCxnSpPr>
          <p:spPr bwMode="auto">
            <a:xfrm>
              <a:off x="6244" y="3041"/>
              <a:ext cx="945" cy="280"/>
            </a:xfrm>
            <a:prstGeom prst="straightConnector1">
              <a:avLst/>
            </a:prstGeom>
            <a:noFill/>
            <a:ln w="9525">
              <a:solidFill>
                <a:srgbClr val="000000"/>
              </a:solidFill>
              <a:round/>
              <a:headEnd/>
              <a:tailEnd type="triangle" w="med" len="med"/>
            </a:ln>
          </p:spPr>
        </p:cxnSp>
        <p:sp>
          <p:nvSpPr>
            <p:cNvPr id="1034" name="Rectangle 10"/>
            <p:cNvSpPr>
              <a:spLocks noChangeArrowheads="1"/>
            </p:cNvSpPr>
            <p:nvPr/>
          </p:nvSpPr>
          <p:spPr bwMode="auto">
            <a:xfrm>
              <a:off x="6945" y="3383"/>
              <a:ext cx="1125" cy="849"/>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a:ln>
                    <a:noFill/>
                  </a:ln>
                  <a:solidFill>
                    <a:schemeClr val="tx1"/>
                  </a:solidFill>
                  <a:effectLst/>
                  <a:latin typeface="Calibri" pitchFamily="34" charset="0"/>
                  <a:cs typeface="Arial" pitchFamily="34" charset="0"/>
                </a:rPr>
                <a:t>Handling Imbalanced Data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35" name="AutoShape 11"/>
            <p:cNvCxnSpPr>
              <a:cxnSpLocks noChangeShapeType="1"/>
            </p:cNvCxnSpPr>
            <p:nvPr/>
          </p:nvCxnSpPr>
          <p:spPr bwMode="auto">
            <a:xfrm flipH="1">
              <a:off x="3998" y="3041"/>
              <a:ext cx="2192" cy="344"/>
            </a:xfrm>
            <a:prstGeom prst="straightConnector1">
              <a:avLst/>
            </a:prstGeom>
            <a:noFill/>
            <a:ln w="9525">
              <a:solidFill>
                <a:srgbClr val="000000"/>
              </a:solidFill>
              <a:round/>
              <a:headEnd/>
              <a:tailEnd type="triangle" w="med" len="med"/>
            </a:ln>
          </p:spPr>
        </p:cxnSp>
        <p:sp>
          <p:nvSpPr>
            <p:cNvPr id="1036" name="Rectangle 12"/>
            <p:cNvSpPr>
              <a:spLocks noChangeArrowheads="1"/>
            </p:cNvSpPr>
            <p:nvPr/>
          </p:nvSpPr>
          <p:spPr bwMode="auto">
            <a:xfrm>
              <a:off x="3524" y="3447"/>
              <a:ext cx="1183" cy="645"/>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a:ln>
                    <a:noFill/>
                  </a:ln>
                  <a:solidFill>
                    <a:schemeClr val="tx1"/>
                  </a:solidFill>
                  <a:effectLst/>
                  <a:latin typeface="Calibri" pitchFamily="34" charset="0"/>
                  <a:cs typeface="Arial" pitchFamily="34" charset="0"/>
                </a:rPr>
                <a:t>Data Partitioning</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37" name="AutoShape 13"/>
            <p:cNvCxnSpPr>
              <a:cxnSpLocks noChangeShapeType="1"/>
            </p:cNvCxnSpPr>
            <p:nvPr/>
          </p:nvCxnSpPr>
          <p:spPr bwMode="auto">
            <a:xfrm>
              <a:off x="5878" y="4297"/>
              <a:ext cx="0" cy="472"/>
            </a:xfrm>
            <a:prstGeom prst="straightConnector1">
              <a:avLst/>
            </a:prstGeom>
            <a:noFill/>
            <a:ln w="9525">
              <a:solidFill>
                <a:srgbClr val="000000"/>
              </a:solidFill>
              <a:round/>
              <a:headEnd/>
              <a:tailEnd type="triangle" w="med" len="med"/>
            </a:ln>
          </p:spPr>
        </p:cxnSp>
        <p:sp>
          <p:nvSpPr>
            <p:cNvPr id="1038" name="AutoShape 14"/>
            <p:cNvSpPr>
              <a:spLocks noChangeArrowheads="1"/>
            </p:cNvSpPr>
            <p:nvPr/>
          </p:nvSpPr>
          <p:spPr bwMode="auto">
            <a:xfrm>
              <a:off x="3436" y="4769"/>
              <a:ext cx="5061" cy="398"/>
            </a:xfrm>
            <a:prstGeom prst="roundRect">
              <a:avLst>
                <a:gd name="adj" fmla="val 16667"/>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800" b="0" i="0" u="none" strike="noStrike" cap="none" normalizeH="0" baseline="0" dirty="0">
                  <a:ln>
                    <a:noFill/>
                  </a:ln>
                  <a:solidFill>
                    <a:schemeClr val="tx1"/>
                  </a:solidFill>
                  <a:effectLst/>
                  <a:latin typeface="Calibri" pitchFamily="34" charset="0"/>
                  <a:cs typeface="Arial" pitchFamily="34" charset="0"/>
                </a:rPr>
                <a:t>Split</a:t>
              </a:r>
              <a:r>
                <a:rPr kumimoji="0" lang="en-GB" sz="800" b="0" i="0" u="none" strike="noStrike" cap="none" normalizeH="0" dirty="0">
                  <a:ln>
                    <a:noFill/>
                  </a:ln>
                  <a:solidFill>
                    <a:schemeClr val="tx1"/>
                  </a:solidFill>
                  <a:effectLst/>
                  <a:latin typeface="Calibri" pitchFamily="34" charset="0"/>
                  <a:cs typeface="Arial" pitchFamily="34" charset="0"/>
                </a:rPr>
                <a:t> the Data into testing and training by using python library like  </a:t>
              </a:r>
              <a:r>
                <a:rPr lang="en-GB" sz="800" dirty="0">
                  <a:latin typeface="Calibri" pitchFamily="34" charset="0"/>
                  <a:cs typeface="Arial" pitchFamily="34" charset="0"/>
                </a:rPr>
                <a:t>S</a:t>
              </a:r>
              <a:r>
                <a:rPr kumimoji="0" lang="en-GB" sz="800" b="0" i="0" u="none" strike="noStrike" cap="none" normalizeH="0" dirty="0">
                  <a:ln>
                    <a:noFill/>
                  </a:ln>
                  <a:solidFill>
                    <a:schemeClr val="tx1"/>
                  </a:solidFill>
                  <a:effectLst/>
                  <a:latin typeface="Calibri" pitchFamily="34" charset="0"/>
                  <a:cs typeface="Arial" pitchFamily="34" charset="0"/>
                </a:rPr>
                <a:t>ci-Kit learn and then make model.</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1039" name="AutoShape 15"/>
            <p:cNvCxnSpPr>
              <a:cxnSpLocks noChangeShapeType="1"/>
            </p:cNvCxnSpPr>
            <p:nvPr/>
          </p:nvCxnSpPr>
          <p:spPr bwMode="auto">
            <a:xfrm>
              <a:off x="5878" y="5224"/>
              <a:ext cx="0" cy="472"/>
            </a:xfrm>
            <a:prstGeom prst="straightConnector1">
              <a:avLst/>
            </a:prstGeom>
            <a:noFill/>
            <a:ln w="9525">
              <a:solidFill>
                <a:srgbClr val="000000"/>
              </a:solidFill>
              <a:round/>
              <a:headEnd/>
              <a:tailEnd type="triangle" w="med" len="med"/>
            </a:ln>
          </p:spPr>
        </p:cxnSp>
        <p:sp>
          <p:nvSpPr>
            <p:cNvPr id="1040" name="Oval 16"/>
            <p:cNvSpPr>
              <a:spLocks noChangeArrowheads="1"/>
            </p:cNvSpPr>
            <p:nvPr/>
          </p:nvSpPr>
          <p:spPr bwMode="auto">
            <a:xfrm>
              <a:off x="5051" y="5696"/>
              <a:ext cx="1633" cy="771"/>
            </a:xfrm>
            <a:prstGeom prst="ellipse">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GB" sz="800" dirty="0">
                  <a:latin typeface="Calibri" pitchFamily="34" charset="0"/>
                  <a:cs typeface="Arial" pitchFamily="34" charset="0"/>
                </a:rPr>
                <a:t>Predicted total number of fraud Detection.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cxnSp>
        <p:nvCxnSpPr>
          <p:cNvPr id="1042" name="AutoShape 18"/>
          <p:cNvCxnSpPr>
            <a:cxnSpLocks noChangeShapeType="1"/>
          </p:cNvCxnSpPr>
          <p:nvPr/>
        </p:nvCxnSpPr>
        <p:spPr bwMode="auto">
          <a:xfrm>
            <a:off x="2209800" y="1828800"/>
            <a:ext cx="285750" cy="0"/>
          </a:xfrm>
          <a:prstGeom prst="straightConnector1">
            <a:avLst/>
          </a:prstGeom>
          <a:noFill/>
          <a:ln w="9525">
            <a:solidFill>
              <a:srgbClr val="000000"/>
            </a:solidFill>
            <a:round/>
            <a:headEnd/>
            <a:tailEnd type="triangle" w="med" len="med"/>
          </a:ln>
        </p:spPr>
      </p:cxnSp>
      <p:sp>
        <p:nvSpPr>
          <p:cNvPr id="7" name="TextBox 6">
            <a:extLst>
              <a:ext uri="{FF2B5EF4-FFF2-40B4-BE49-F238E27FC236}">
                <a16:creationId xmlns:a16="http://schemas.microsoft.com/office/drawing/2014/main" id="{50418FD3-750F-E34B-3C8A-5EF5F0AAD8FE}"/>
              </a:ext>
            </a:extLst>
          </p:cNvPr>
          <p:cNvSpPr txBox="1"/>
          <p:nvPr/>
        </p:nvSpPr>
        <p:spPr>
          <a:xfrm>
            <a:off x="1752600" y="5714999"/>
            <a:ext cx="73152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Flow Chart Diagram</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7772400" cy="914400"/>
          </a:xfrm>
        </p:spPr>
        <p:txBody>
          <a:bodyPr>
            <a:normAutofit fontScale="90000"/>
          </a:bodyPr>
          <a:lstStyle/>
          <a:p>
            <a:pPr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 Implementation and Outcome</a:t>
            </a:r>
            <a:endParaRPr lang="en-IN" dirty="0">
              <a:solidFill>
                <a:schemeClr val="accent3">
                  <a:lumMod val="50000"/>
                </a:schemeClr>
              </a:solidFill>
            </a:endParaRPr>
          </a:p>
        </p:txBody>
      </p:sp>
      <p:sp>
        <p:nvSpPr>
          <p:cNvPr id="3" name="Subtitle 2"/>
          <p:cNvSpPr>
            <a:spLocks noGrp="1"/>
          </p:cNvSpPr>
          <p:nvPr>
            <p:ph type="subTitle" idx="1"/>
          </p:nvPr>
        </p:nvSpPr>
        <p:spPr>
          <a:xfrm>
            <a:off x="1219200" y="1447800"/>
            <a:ext cx="7406640" cy="4800600"/>
          </a:xfrm>
        </p:spPr>
        <p:txBody>
          <a:bodyPr>
            <a:normAutofit lnSpcReduction="10000"/>
          </a:bodyPr>
          <a:lstStyle/>
          <a:p>
            <a:pPr algn="just">
              <a:buFont typeface="Wingdings" pitchFamily="2" charset="2"/>
              <a:buChar char="v"/>
            </a:pPr>
            <a:r>
              <a:rPr lang="en-GB" sz="2000" dirty="0"/>
              <a:t>For credit card fraud detection implementation, we utilized binary classification. This approach categorizes transactions into two groups: fraudulent and legitimate. </a:t>
            </a:r>
          </a:p>
          <a:p>
            <a:pPr algn="just">
              <a:buFont typeface="Wingdings" pitchFamily="2" charset="2"/>
              <a:buChar char="v"/>
            </a:pPr>
            <a:r>
              <a:rPr lang="en-GB" sz="2000" dirty="0"/>
              <a:t>In our study, we employed Convolutional Neural Network (CNN) technology. In credit card fraud detection, CNNs can automatically learn patterns and features from transaction data.</a:t>
            </a:r>
          </a:p>
          <a:p>
            <a:pPr algn="just">
              <a:buFont typeface="Wingdings" pitchFamily="2" charset="2"/>
              <a:buChar char="v"/>
            </a:pPr>
            <a:r>
              <a:rPr lang="en-GB" sz="2000" dirty="0"/>
              <a:t>As for the outcomes, we utilized the Python programming language for implementation. To validate our model, we employed statistical techniques including accuracy, precision, recall, and F1 score. These metrics help assess the performance of our fraud detection model.</a:t>
            </a:r>
          </a:p>
          <a:p>
            <a:pPr algn="just">
              <a:buFont typeface="Wingdings" pitchFamily="2" charset="2"/>
              <a:buChar char="v"/>
            </a:pPr>
            <a:r>
              <a:rPr lang="en-GB" sz="2000" dirty="0"/>
              <a:t>During our experiments, we used 100 epochs, which are iterations over the entire dataset, for all outcome assessments. The results of our implementation, including statistical values, are presented in Table. These statistical values provide insights into the effectiveness of our fraud detection system in Python.</a:t>
            </a:r>
          </a:p>
          <a:p>
            <a:pPr algn="just">
              <a:buFont typeface="Wingdings" pitchFamily="2" charset="2"/>
              <a:buChar char="v"/>
            </a:pPr>
            <a:endParaRPr lang="en-US" sz="2000" dirty="0">
              <a:latin typeface="Times New Roman"/>
              <a:ea typeface="Calibri"/>
            </a:endParaRPr>
          </a:p>
        </p:txBody>
      </p:sp>
      <p:sp>
        <p:nvSpPr>
          <p:cNvPr id="1026" name="AutoShape 2"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8" name="AutoShape 4"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2" name="AutoShape 8" descr="Predicting cricket match scores with machine learning - Cricket,Coding and  Lif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06" name="AutoShape 2" descr="Proposed System Flow IV. RESULT AND DISCU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08" name="AutoShape 4" descr="Proposed System Flow IV. RESULT AND DISCU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10" name="AutoShape 6" descr="Proposed System Flow IV. RESULT AND DISCUSS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12" name="AutoShape 8" descr="Proposed System Flow IV. RESULT AND DISCUSSION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427</TotalTime>
  <Words>1421</Words>
  <Application>Microsoft Office PowerPoint</Application>
  <PresentationFormat>On-screen Show (4:3)</PresentationFormat>
  <Paragraphs>68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 SemiBold Condensed</vt:lpstr>
      <vt:lpstr>Calibri</vt:lpstr>
      <vt:lpstr>Gill Sans MT</vt:lpstr>
      <vt:lpstr>Times New Roman</vt:lpstr>
      <vt:lpstr>Verdana</vt:lpstr>
      <vt:lpstr>Wingdings</vt:lpstr>
      <vt:lpstr>Wingdings 2</vt:lpstr>
      <vt:lpstr>Solstice</vt:lpstr>
      <vt:lpstr>                    Credit Card Fraud Detection   </vt:lpstr>
      <vt:lpstr>                Outline </vt:lpstr>
      <vt:lpstr>                Introduction</vt:lpstr>
      <vt:lpstr>                Introduction</vt:lpstr>
      <vt:lpstr>                    Analysis of Literature Work</vt:lpstr>
      <vt:lpstr>                     Suggested Methodology</vt:lpstr>
      <vt:lpstr>PowerPoint Presentation</vt:lpstr>
      <vt:lpstr>                      Suggested Methodology</vt:lpstr>
      <vt:lpstr>                     Implementation and Outcome</vt:lpstr>
      <vt:lpstr>                     Implementation and Outcome</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data visualization using artificial intelligence techniques</dc:title>
  <dc:creator>Lipu</dc:creator>
  <cp:lastModifiedBy>MD FAIZAN</cp:lastModifiedBy>
  <cp:revision>60</cp:revision>
  <dcterms:created xsi:type="dcterms:W3CDTF">2006-08-16T00:00:00Z</dcterms:created>
  <dcterms:modified xsi:type="dcterms:W3CDTF">2024-04-20T19:10:58Z</dcterms:modified>
</cp:coreProperties>
</file>