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4" r:id="rId17"/>
    <p:sldId id="272" r:id="rId18"/>
    <p:sldId id="273"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D4074-7AC6-4A81-92B0-F628074F539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D4074-7AC6-4A81-92B0-F628074F539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D4074-7AC6-4A81-92B0-F628074F539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D4074-7AC6-4A81-92B0-F628074F539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D4074-7AC6-4A81-92B0-F628074F539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CD4074-7AC6-4A81-92B0-F628074F539D}"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CD4074-7AC6-4A81-92B0-F628074F539D}"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CD4074-7AC6-4A81-92B0-F628074F539D}"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D4074-7AC6-4A81-92B0-F628074F539D}"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D4074-7AC6-4A81-92B0-F628074F539D}"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D4074-7AC6-4A81-92B0-F628074F539D}"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1EBAF-DA33-41C2-8CFC-6186C77182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D4074-7AC6-4A81-92B0-F628074F539D}" type="datetimeFigureOut">
              <a:rPr lang="en-US" smtClean="0"/>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1EBAF-DA33-41C2-8CFC-6186C77182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machinelearningmastery.com/index-slice-reshape-numpy-arrays-machine-learning-pyth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016" y="1524000"/>
            <a:ext cx="8856984" cy="1470025"/>
          </a:xfrm>
        </p:spPr>
        <p:txBody>
          <a:bodyPr>
            <a:noAutofit/>
          </a:bodyPr>
          <a:lstStyle/>
          <a:p>
            <a:r>
              <a:rPr lang="en-US" sz="3600" b="1" dirty="0" smtClean="0">
                <a:solidFill>
                  <a:schemeClr val="tx2">
                    <a:lumMod val="75000"/>
                  </a:schemeClr>
                </a:solidFill>
              </a:rPr>
              <a:t>INT254:</a:t>
            </a:r>
            <a:br>
              <a:rPr lang="en-US" sz="3600" b="1" dirty="0" smtClean="0">
                <a:solidFill>
                  <a:schemeClr val="tx2">
                    <a:lumMod val="75000"/>
                  </a:schemeClr>
                </a:solidFill>
              </a:rPr>
            </a:br>
            <a:r>
              <a:rPr lang="en-US" sz="3600" b="1" dirty="0" smtClean="0">
                <a:solidFill>
                  <a:schemeClr val="tx2">
                    <a:lumMod val="75000"/>
                  </a:schemeClr>
                </a:solidFill>
              </a:rPr>
              <a:t>FUNDAMENTALS OF MACHINE LEARNING</a:t>
            </a:r>
            <a:r>
              <a:rPr lang="en-US" sz="3600" b="1" dirty="0">
                <a:solidFill>
                  <a:schemeClr val="accent5">
                    <a:lumMod val="50000"/>
                  </a:schemeClr>
                </a:solidFill>
                <a:latin typeface="Times New Roman" pitchFamily="18" charset="0"/>
                <a:cs typeface="Times New Roman" pitchFamily="18" charset="0"/>
              </a:rPr>
              <a:t/>
            </a:r>
            <a:br>
              <a:rPr lang="en-US" sz="3600" b="1" dirty="0">
                <a:solidFill>
                  <a:schemeClr val="accent5">
                    <a:lumMod val="50000"/>
                  </a:schemeClr>
                </a:solidFill>
                <a:latin typeface="Times New Roman" pitchFamily="18" charset="0"/>
                <a:cs typeface="Times New Roman" pitchFamily="18" charset="0"/>
              </a:rPr>
            </a:br>
            <a:endParaRPr lang="en-IN" sz="3600" b="1" dirty="0">
              <a:solidFill>
                <a:schemeClr val="accent5">
                  <a:lumMod val="50000"/>
                </a:schemeClr>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xmlns="" val="240348292"/>
              </p:ext>
            </p:extLst>
          </p:nvPr>
        </p:nvGraphicFramePr>
        <p:xfrm>
          <a:off x="7391400" y="76200"/>
          <a:ext cx="1676400" cy="678979"/>
        </p:xfrm>
        <a:graphic>
          <a:graphicData uri="http://schemas.openxmlformats.org/presentationml/2006/ole">
            <p:oleObj spid="_x0000_s33794" r:id="rId3" imgW="13937020" imgH="5409524" progId="">
              <p:embed/>
            </p:oleObj>
          </a:graphicData>
        </a:graphic>
      </p:graphicFrame>
      <p:cxnSp>
        <p:nvCxnSpPr>
          <p:cNvPr id="6" name="Straight Connector 5"/>
          <p:cNvCxnSpPr/>
          <p:nvPr/>
        </p:nvCxnSpPr>
        <p:spPr>
          <a:xfrm>
            <a:off x="1143000" y="3124200"/>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886200" y="3429000"/>
            <a:ext cx="1600438" cy="461665"/>
          </a:xfrm>
          <a:prstGeom prst="rect">
            <a:avLst/>
          </a:prstGeom>
          <a:noFill/>
        </p:spPr>
        <p:txBody>
          <a:bodyPr wrap="none" rtlCol="0">
            <a:spAutoFit/>
          </a:bodyPr>
          <a:lstStyle/>
          <a:p>
            <a:r>
              <a:rPr lang="en-US" sz="2400" dirty="0">
                <a:solidFill>
                  <a:schemeClr val="accent1">
                    <a:lumMod val="75000"/>
                  </a:schemeClr>
                </a:solidFill>
                <a:latin typeface="Arial Rounded MT Bold" pitchFamily="34" charset="0"/>
              </a:rPr>
              <a:t>Lecture </a:t>
            </a:r>
            <a:r>
              <a:rPr lang="en-US" sz="2400" dirty="0">
                <a:solidFill>
                  <a:schemeClr val="accent1">
                    <a:lumMod val="75000"/>
                  </a:schemeClr>
                </a:solidFill>
                <a:latin typeface="Arial Rounded MT Bold" pitchFamily="34" charset="0"/>
              </a:rPr>
              <a:t>1</a:t>
            </a:r>
            <a:endParaRPr lang="en-IN" sz="2400" dirty="0">
              <a:solidFill>
                <a:schemeClr val="accent1">
                  <a:lumMod val="75000"/>
                </a:schemeClr>
              </a:solidFill>
              <a:latin typeface="Arial Rounded MT Bold" pitchFamily="34" charset="0"/>
            </a:endParaRPr>
          </a:p>
        </p:txBody>
      </p:sp>
      <p:pic>
        <p:nvPicPr>
          <p:cNvPr id="1150" name="Picture 126" descr="Related image">
            <a:extLst>
              <a:ext uri="{FF2B5EF4-FFF2-40B4-BE49-F238E27FC236}">
                <a16:creationId xmlns:a16="http://schemas.microsoft.com/office/drawing/2014/main" xmlns="" id="{15957954-4057-4B73-AEC5-133A6D3D2FEC}"/>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54026" y="4800605"/>
            <a:ext cx="1962150" cy="1962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36126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447800"/>
          <a:ext cx="6099264" cy="445448"/>
        </p:xfrm>
        <a:graphic>
          <a:graphicData uri="http://schemas.openxmlformats.org/drawingml/2006/table">
            <a:tbl>
              <a:tblPr/>
              <a:tblGrid>
                <a:gridCol w="184776"/>
                <a:gridCol w="5914488"/>
              </a:tblGrid>
              <a:tr h="318753">
                <a:tc>
                  <a:txBody>
                    <a:bodyPr/>
                    <a:lstStyle/>
                    <a:p>
                      <a:pPr algn="ctr" fontAlgn="base"/>
                      <a:r>
                        <a:rPr lang="en-US" sz="1600" dirty="0">
                          <a:solidFill>
                            <a:srgbClr val="5499DE"/>
                          </a:solidFill>
                          <a:latin typeface="inherit"/>
                        </a:rPr>
                        <a:t>1</a:t>
                      </a:r>
                    </a:p>
                  </a:txBody>
                  <a:tcPr marL="79688" marR="79688" marT="39844" marB="39844">
                    <a:lnL>
                      <a:noFill/>
                    </a:lnL>
                    <a:lnR>
                      <a:noFill/>
                    </a:lnR>
                    <a:lnT>
                      <a:noFill/>
                    </a:lnT>
                    <a:lnB>
                      <a:noFill/>
                    </a:lnB>
                    <a:solidFill>
                      <a:srgbClr val="DFEFFF"/>
                    </a:solidFill>
                  </a:tcPr>
                </a:tc>
                <a:tc>
                  <a:txBody>
                    <a:bodyPr/>
                    <a:lstStyle/>
                    <a:p>
                      <a:pPr algn="ctr" fontAlgn="base"/>
                      <a:r>
                        <a:rPr lang="en-US" sz="2400" b="1" dirty="0">
                          <a:solidFill>
                            <a:srgbClr val="C00000"/>
                          </a:solidFill>
                          <a:latin typeface="inherit"/>
                        </a:rPr>
                        <a:t>c = a * b</a:t>
                      </a:r>
                    </a:p>
                  </a:txBody>
                  <a:tcPr marL="79688" marR="79688" marT="39844" marB="39844">
                    <a:lnL>
                      <a:noFill/>
                    </a:lnL>
                    <a:lnR>
                      <a:noFill/>
                    </a:lnR>
                    <a:lnT>
                      <a:noFill/>
                    </a:lnT>
                    <a:lnB>
                      <a:noFill/>
                    </a:lnB>
                  </a:tcPr>
                </a:tc>
              </a:tr>
            </a:tbl>
          </a:graphicData>
        </a:graphic>
      </p:graphicFrame>
      <p:sp>
        <p:nvSpPr>
          <p:cNvPr id="22529" name="Rectangle 1"/>
          <p:cNvSpPr>
            <a:spLocks noChangeArrowheads="1"/>
          </p:cNvSpPr>
          <p:nvPr/>
        </p:nvSpPr>
        <p:spPr bwMode="auto">
          <a:xfrm>
            <a:off x="228600" y="228600"/>
            <a:ext cx="8153400" cy="880344"/>
          </a:xfrm>
          <a:prstGeom prst="rect">
            <a:avLst/>
          </a:prstGeom>
          <a:solidFill>
            <a:srgbClr val="FFFFFF"/>
          </a:solidFill>
          <a:ln w="9525">
            <a:noFill/>
            <a:miter lim="800000"/>
            <a:headEnd/>
            <a:tailEnd/>
          </a:ln>
          <a:effectLst/>
        </p:spPr>
        <p:txBody>
          <a:bodyPr vert="horz" wrap="square" lIns="0" tIns="0" rIns="0" bIns="7935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2060"/>
                </a:solidFill>
                <a:effectLst/>
                <a:latin typeface="Helvetica Neue"/>
                <a:cs typeface="Arial" pitchFamily="34" charset="0"/>
              </a:rPr>
              <a:t>Vector Multiplication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Two vectors of equal length can be multiplied together.</a:t>
            </a:r>
            <a:endParaRPr kumimoji="0" lang="en-US" sz="2000" b="0" i="0" u="none" strike="noStrike" cap="none" normalizeH="0" baseline="0" dirty="0" smtClean="0">
              <a:ln>
                <a:noFill/>
              </a:ln>
              <a:effectLst/>
              <a:latin typeface="Arial" pitchFamily="34" charset="0"/>
              <a:cs typeface="Arial" pitchFamily="34" charset="0"/>
            </a:endParaRPr>
          </a:p>
        </p:txBody>
      </p:sp>
      <p:graphicFrame>
        <p:nvGraphicFramePr>
          <p:cNvPr id="4" name="Table 3"/>
          <p:cNvGraphicFramePr>
            <a:graphicFrameLocks noGrp="1"/>
          </p:cNvGraphicFramePr>
          <p:nvPr/>
        </p:nvGraphicFramePr>
        <p:xfrm>
          <a:off x="533400" y="3124200"/>
          <a:ext cx="6096000" cy="447894"/>
        </p:xfrm>
        <a:graphic>
          <a:graphicData uri="http://schemas.openxmlformats.org/drawingml/2006/table">
            <a:tbl>
              <a:tblPr/>
              <a:tblGrid>
                <a:gridCol w="6096000"/>
              </a:tblGrid>
              <a:tr h="328535">
                <a:tc>
                  <a:txBody>
                    <a:bodyPr/>
                    <a:lstStyle/>
                    <a:p>
                      <a:pPr algn="ctr" fontAlgn="base"/>
                      <a:r>
                        <a:rPr lang="pt-BR" sz="2400" b="1" dirty="0">
                          <a:solidFill>
                            <a:srgbClr val="C00000"/>
                          </a:solidFill>
                          <a:latin typeface="inherit"/>
                        </a:rPr>
                        <a:t>a * b = (a1 * b1, a2 * b2, a3 * b3)</a:t>
                      </a:r>
                    </a:p>
                  </a:txBody>
                  <a:tcPr marL="82134" marR="82134" marT="41067" marB="41067">
                    <a:lnL>
                      <a:noFill/>
                    </a:lnL>
                    <a:lnR>
                      <a:noFill/>
                    </a:lnR>
                    <a:lnT>
                      <a:noFill/>
                    </a:lnT>
                    <a:lnB>
                      <a:noFill/>
                    </a:lnB>
                  </a:tcPr>
                </a:tc>
              </a:tr>
            </a:tbl>
          </a:graphicData>
        </a:graphic>
      </p:graphicFrame>
      <p:graphicFrame>
        <p:nvGraphicFramePr>
          <p:cNvPr id="5" name="Table 4"/>
          <p:cNvGraphicFramePr>
            <a:graphicFrameLocks noGrp="1"/>
          </p:cNvGraphicFramePr>
          <p:nvPr/>
        </p:nvGraphicFramePr>
        <p:xfrm>
          <a:off x="762000" y="5410200"/>
          <a:ext cx="6099264" cy="445448"/>
        </p:xfrm>
        <a:graphic>
          <a:graphicData uri="http://schemas.openxmlformats.org/drawingml/2006/table">
            <a:tbl>
              <a:tblPr/>
              <a:tblGrid>
                <a:gridCol w="184776"/>
                <a:gridCol w="5914488"/>
              </a:tblGrid>
              <a:tr h="318753">
                <a:tc>
                  <a:txBody>
                    <a:bodyPr/>
                    <a:lstStyle/>
                    <a:p>
                      <a:pPr algn="ctr" fontAlgn="base"/>
                      <a:r>
                        <a:rPr lang="en-US" sz="24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ctr" fontAlgn="base"/>
                      <a:r>
                        <a:rPr lang="en-US" sz="2400" b="1" dirty="0" err="1">
                          <a:solidFill>
                            <a:srgbClr val="C00000"/>
                          </a:solidFill>
                          <a:latin typeface="inherit"/>
                        </a:rPr>
                        <a:t>ab</a:t>
                      </a:r>
                      <a:r>
                        <a:rPr lang="en-US" sz="2400" b="1" dirty="0">
                          <a:solidFill>
                            <a:srgbClr val="C00000"/>
                          </a:solidFill>
                          <a:latin typeface="inherit"/>
                        </a:rPr>
                        <a:t> = (a1b1, a2b2, a3b3)</a:t>
                      </a:r>
                    </a:p>
                  </a:txBody>
                  <a:tcPr marL="79688" marR="79688" marT="39844" marB="39844">
                    <a:lnL>
                      <a:noFill/>
                    </a:lnL>
                    <a:lnR>
                      <a:noFill/>
                    </a:lnR>
                    <a:lnT>
                      <a:noFill/>
                    </a:lnT>
                    <a:lnB>
                      <a:noFill/>
                    </a:lnB>
                  </a:tcPr>
                </a:tc>
              </a:tr>
            </a:tbl>
          </a:graphicData>
        </a:graphic>
      </p:graphicFrame>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555555"/>
                </a:solidFill>
                <a:effectLst/>
                <a:latin typeface="Helvetica Neue"/>
                <a:cs typeface="Arial" pitchFamily="34" charset="0"/>
              </a:rPr>
              <a:t>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533400" y="2209800"/>
            <a:ext cx="8001000" cy="646331"/>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smtClean="0">
                <a:ln>
                  <a:noFill/>
                </a:ln>
                <a:effectLst/>
                <a:latin typeface="Helvetica Neue"/>
                <a:cs typeface="Arial" pitchFamily="34" charset="0"/>
              </a:rPr>
              <a:t>As with addition and subtraction, this operation is performed element-wise to result in a new vector of the same length.</a:t>
            </a:r>
            <a:endParaRPr kumimoji="0" lang="en-US" b="0" i="0" u="none" strike="noStrike" cap="none" normalizeH="0" baseline="0" dirty="0" smtClean="0">
              <a:ln>
                <a:noFill/>
              </a:ln>
              <a:effectLst/>
              <a:latin typeface="Arial" pitchFamily="34" charset="0"/>
              <a:cs typeface="Arial" pitchFamily="34" charset="0"/>
            </a:endParaRPr>
          </a:p>
        </p:txBody>
      </p:sp>
      <p:sp>
        <p:nvSpPr>
          <p:cNvPr id="8" name="TextBox 7"/>
          <p:cNvSpPr txBox="1"/>
          <p:nvPr/>
        </p:nvSpPr>
        <p:spPr>
          <a:xfrm>
            <a:off x="2209800" y="4267200"/>
            <a:ext cx="3276600" cy="400110"/>
          </a:xfrm>
          <a:prstGeom prst="rect">
            <a:avLst/>
          </a:prstGeom>
          <a:noFill/>
        </p:spPr>
        <p:txBody>
          <a:bodyPr wrap="square" rtlCol="0">
            <a:spAutoFit/>
          </a:bodyPr>
          <a:lstStyle/>
          <a:p>
            <a:r>
              <a:rPr lang="en-US" sz="2000" b="1" dirty="0" smtClean="0"/>
              <a:t>OR we can write in this way</a:t>
            </a:r>
            <a:endParaRPr 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219200"/>
          <a:ext cx="6099264" cy="811208"/>
        </p:xfrm>
        <a:graphic>
          <a:graphicData uri="http://schemas.openxmlformats.org/drawingml/2006/table">
            <a:tbl>
              <a:tblPr/>
              <a:tblGrid>
                <a:gridCol w="184776"/>
                <a:gridCol w="5914488"/>
              </a:tblGrid>
              <a:tr h="796882">
                <a:tc>
                  <a:txBody>
                    <a:bodyPr/>
                    <a:lstStyle/>
                    <a:p>
                      <a:pPr algn="ctr" fontAlgn="base"/>
                      <a:r>
                        <a:rPr lang="en-US" sz="1600" dirty="0">
                          <a:solidFill>
                            <a:srgbClr val="5499DE"/>
                          </a:solidFill>
                          <a:latin typeface="inherit"/>
                        </a:rPr>
                        <a:t>1</a:t>
                      </a:r>
                    </a:p>
                    <a:p>
                      <a:pPr algn="ctr" fontAlgn="base"/>
                      <a:r>
                        <a:rPr lang="en-US" sz="1600" dirty="0">
                          <a:solidFill>
                            <a:srgbClr val="317CC5"/>
                          </a:solidFill>
                          <a:latin typeface="inherit"/>
                        </a:rPr>
                        <a:t>2</a:t>
                      </a:r>
                    </a:p>
                    <a:p>
                      <a:pPr algn="ctr" fontAlgn="base"/>
                      <a:r>
                        <a:rPr lang="en-US" sz="1600" dirty="0">
                          <a:solidFill>
                            <a:srgbClr val="5499DE"/>
                          </a:solidFill>
                          <a:latin typeface="inherit"/>
                        </a:rPr>
                        <a:t>3</a:t>
                      </a:r>
                    </a:p>
                  </a:txBody>
                  <a:tcPr marL="79688" marR="79688" marT="39844" marB="39844">
                    <a:lnL>
                      <a:noFill/>
                    </a:lnL>
                    <a:lnR>
                      <a:noFill/>
                    </a:lnR>
                    <a:lnT>
                      <a:noFill/>
                    </a:lnT>
                    <a:lnB>
                      <a:noFill/>
                    </a:lnB>
                    <a:solidFill>
                      <a:srgbClr val="DFEFFF"/>
                    </a:solidFill>
                  </a:tcPr>
                </a:tc>
                <a:tc>
                  <a:txBody>
                    <a:bodyPr/>
                    <a:lstStyle/>
                    <a:p>
                      <a:pPr algn="l" fontAlgn="base"/>
                      <a:r>
                        <a:rPr lang="pt-BR" sz="1600" dirty="0">
                          <a:solidFill>
                            <a:srgbClr val="000000"/>
                          </a:solidFill>
                          <a:latin typeface="inherit"/>
                        </a:rPr>
                        <a:t>c[0] = a[0] * b[0]</a:t>
                      </a:r>
                    </a:p>
                    <a:p>
                      <a:pPr algn="l" fontAlgn="base"/>
                      <a:r>
                        <a:rPr lang="pt-BR" sz="1600" dirty="0">
                          <a:solidFill>
                            <a:srgbClr val="000000"/>
                          </a:solidFill>
                          <a:latin typeface="inherit"/>
                        </a:rPr>
                        <a:t>c[1] = a[1] * b[1]</a:t>
                      </a:r>
                    </a:p>
                    <a:p>
                      <a:pPr algn="l" fontAlgn="base"/>
                      <a:r>
                        <a:rPr lang="pt-BR" sz="1600" dirty="0">
                          <a:solidFill>
                            <a:srgbClr val="000000"/>
                          </a:solidFill>
                          <a:latin typeface="inherit"/>
                        </a:rPr>
                        <a:t>c[2] = a[2] * b[2]</a:t>
                      </a:r>
                    </a:p>
                  </a:txBody>
                  <a:tcPr marL="79688" marR="79688" marT="39844" marB="39844">
                    <a:lnL>
                      <a:noFill/>
                    </a:lnL>
                    <a:lnR>
                      <a:noFill/>
                    </a:lnR>
                    <a:lnT>
                      <a:noFill/>
                    </a:lnT>
                    <a:lnB>
                      <a:noFill/>
                    </a:lnB>
                  </a:tcPr>
                </a:tc>
              </a:tr>
            </a:tbl>
          </a:graphicData>
        </a:graphic>
      </p:graphicFrame>
      <p:graphicFrame>
        <p:nvGraphicFramePr>
          <p:cNvPr id="3" name="Table 2"/>
          <p:cNvGraphicFramePr>
            <a:graphicFrameLocks noGrp="1"/>
          </p:cNvGraphicFramePr>
          <p:nvPr/>
        </p:nvGraphicFramePr>
        <p:xfrm>
          <a:off x="304800" y="4343400"/>
          <a:ext cx="6099264" cy="2030408"/>
        </p:xfrm>
        <a:graphic>
          <a:graphicData uri="http://schemas.openxmlformats.org/drawingml/2006/table">
            <a:tbl>
              <a:tblPr/>
              <a:tblGrid>
                <a:gridCol w="184776"/>
                <a:gridCol w="5914488"/>
              </a:tblGrid>
              <a:tr h="1992204">
                <a:tc>
                  <a:txBody>
                    <a:bodyPr/>
                    <a:lstStyle/>
                    <a:p>
                      <a:pPr algn="ctr" fontAlgn="base"/>
                      <a:r>
                        <a:rPr lang="en-US" sz="1600" dirty="0">
                          <a:solidFill>
                            <a:srgbClr val="5499DE"/>
                          </a:solidFill>
                          <a:latin typeface="inherit"/>
                        </a:rPr>
                        <a:t>1</a:t>
                      </a:r>
                    </a:p>
                    <a:p>
                      <a:pPr algn="ctr" fontAlgn="base"/>
                      <a:r>
                        <a:rPr lang="en-US" sz="1600" dirty="0">
                          <a:solidFill>
                            <a:srgbClr val="317CC5"/>
                          </a:solidFill>
                          <a:latin typeface="inherit"/>
                        </a:rPr>
                        <a:t>2</a:t>
                      </a:r>
                    </a:p>
                    <a:p>
                      <a:pPr algn="ctr" fontAlgn="base"/>
                      <a:r>
                        <a:rPr lang="en-US" sz="1600" dirty="0">
                          <a:solidFill>
                            <a:srgbClr val="5499DE"/>
                          </a:solidFill>
                          <a:latin typeface="inherit"/>
                        </a:rPr>
                        <a:t>3</a:t>
                      </a:r>
                    </a:p>
                    <a:p>
                      <a:pPr algn="ctr" fontAlgn="base"/>
                      <a:r>
                        <a:rPr lang="en-US" sz="1600" dirty="0">
                          <a:solidFill>
                            <a:srgbClr val="317CC5"/>
                          </a:solidFill>
                          <a:latin typeface="inherit"/>
                        </a:rPr>
                        <a:t>4</a:t>
                      </a:r>
                    </a:p>
                    <a:p>
                      <a:pPr algn="ctr" fontAlgn="base"/>
                      <a:r>
                        <a:rPr lang="en-US" sz="1600" dirty="0">
                          <a:solidFill>
                            <a:srgbClr val="5499DE"/>
                          </a:solidFill>
                          <a:latin typeface="inherit"/>
                        </a:rPr>
                        <a:t>5</a:t>
                      </a:r>
                    </a:p>
                    <a:p>
                      <a:pPr algn="ctr" fontAlgn="base"/>
                      <a:r>
                        <a:rPr lang="en-US" sz="1600" dirty="0">
                          <a:solidFill>
                            <a:srgbClr val="317CC5"/>
                          </a:solidFill>
                          <a:latin typeface="inherit"/>
                        </a:rPr>
                        <a:t>6</a:t>
                      </a:r>
                    </a:p>
                    <a:p>
                      <a:pPr algn="ctr" fontAlgn="base"/>
                      <a:r>
                        <a:rPr lang="en-US" sz="1600" dirty="0">
                          <a:solidFill>
                            <a:srgbClr val="5499DE"/>
                          </a:solidFill>
                          <a:latin typeface="inherit"/>
                        </a:rPr>
                        <a:t>7</a:t>
                      </a:r>
                    </a:p>
                    <a:p>
                      <a:pPr algn="ctr" fontAlgn="base"/>
                      <a:r>
                        <a:rPr lang="en-US" sz="1600" dirty="0">
                          <a:solidFill>
                            <a:srgbClr val="317CC5"/>
                          </a:solidFill>
                          <a:latin typeface="inherit"/>
                        </a:rPr>
                        <a:t>8</a:t>
                      </a:r>
                    </a:p>
                  </a:txBody>
                  <a:tcPr marL="79688" marR="79688" marT="39844" marB="39844">
                    <a:lnL>
                      <a:noFill/>
                    </a:lnL>
                    <a:lnR>
                      <a:noFill/>
                    </a:lnR>
                    <a:lnT>
                      <a:noFill/>
                    </a:lnT>
                    <a:lnB>
                      <a:noFill/>
                    </a:lnB>
                    <a:solidFill>
                      <a:srgbClr val="DFEFFF"/>
                    </a:solidFill>
                  </a:tcPr>
                </a:tc>
                <a:tc>
                  <a:txBody>
                    <a:bodyPr/>
                    <a:lstStyle/>
                    <a:p>
                      <a:pPr algn="l" fontAlgn="base"/>
                      <a:r>
                        <a:rPr lang="en-US" sz="1600" dirty="0">
                          <a:solidFill>
                            <a:srgbClr val="B85C00"/>
                          </a:solidFill>
                          <a:latin typeface="inherit"/>
                        </a:rPr>
                        <a:t># multiply vectors</a:t>
                      </a:r>
                      <a:endParaRPr lang="en-US" sz="1600" dirty="0">
                        <a:solidFill>
                          <a:srgbClr val="000000"/>
                        </a:solidFill>
                        <a:latin typeface="inherit"/>
                      </a:endParaRPr>
                    </a:p>
                    <a:p>
                      <a:pPr algn="l" fontAlgn="base"/>
                      <a:r>
                        <a:rPr lang="en-US" sz="1600" dirty="0">
                          <a:solidFill>
                            <a:srgbClr val="004ED0"/>
                          </a:solidFill>
                          <a:latin typeface="inherit"/>
                        </a:rPr>
                        <a:t>from </a:t>
                      </a:r>
                      <a:r>
                        <a:rPr lang="en-US" sz="1600" dirty="0" err="1">
                          <a:solidFill>
                            <a:srgbClr val="004ED0"/>
                          </a:solidFill>
                          <a:latin typeface="inherit"/>
                        </a:rPr>
                        <a:t>numpy</a:t>
                      </a:r>
                      <a:r>
                        <a:rPr lang="en-US" sz="1600" dirty="0">
                          <a:solidFill>
                            <a:srgbClr val="004ED0"/>
                          </a:solidFill>
                          <a:latin typeface="inherit"/>
                        </a:rPr>
                        <a:t> import </a:t>
                      </a:r>
                      <a:r>
                        <a:rPr lang="en-US" sz="1600" dirty="0">
                          <a:solidFill>
                            <a:srgbClr val="800080"/>
                          </a:solidFill>
                          <a:latin typeface="inherit"/>
                        </a:rPr>
                        <a:t>array</a:t>
                      </a:r>
                      <a:endParaRPr lang="en-US" sz="1600" dirty="0">
                        <a:solidFill>
                          <a:srgbClr val="000000"/>
                        </a:solidFill>
                        <a:latin typeface="inherit"/>
                      </a:endParaRPr>
                    </a:p>
                    <a:p>
                      <a:pPr algn="l" fontAlgn="base"/>
                      <a:r>
                        <a:rPr lang="en-US" sz="1600" dirty="0">
                          <a:solidFill>
                            <a:srgbClr val="002D7A"/>
                          </a:solidFill>
                          <a:latin typeface="inherit"/>
                        </a:rPr>
                        <a:t>a</a:t>
                      </a:r>
                      <a:r>
                        <a:rPr lang="en-US" sz="1600" dirty="0">
                          <a:solidFill>
                            <a:srgbClr val="006FE0"/>
                          </a:solidFill>
                          <a:latin typeface="inherit"/>
                        </a:rPr>
                        <a:t> = </a:t>
                      </a:r>
                      <a:r>
                        <a:rPr lang="en-US" sz="1600" dirty="0">
                          <a:solidFill>
                            <a:srgbClr val="800080"/>
                          </a:solidFill>
                          <a:latin typeface="inherit"/>
                        </a:rPr>
                        <a:t>array</a:t>
                      </a:r>
                      <a:r>
                        <a:rPr lang="en-US" sz="1600" dirty="0">
                          <a:solidFill>
                            <a:srgbClr val="333333"/>
                          </a:solidFill>
                          <a:latin typeface="inherit"/>
                        </a:rPr>
                        <a:t>([</a:t>
                      </a:r>
                      <a:r>
                        <a:rPr lang="en-US" sz="1600" dirty="0">
                          <a:solidFill>
                            <a:srgbClr val="CE0000"/>
                          </a:solidFill>
                          <a:latin typeface="inherit"/>
                        </a:rPr>
                        <a:t>1</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2</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3</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a</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2D7A"/>
                          </a:solidFill>
                          <a:latin typeface="inherit"/>
                        </a:rPr>
                        <a:t>b</a:t>
                      </a:r>
                      <a:r>
                        <a:rPr lang="en-US" sz="1600" dirty="0">
                          <a:solidFill>
                            <a:srgbClr val="006FE0"/>
                          </a:solidFill>
                          <a:latin typeface="inherit"/>
                        </a:rPr>
                        <a:t> = </a:t>
                      </a:r>
                      <a:r>
                        <a:rPr lang="en-US" sz="1600" dirty="0">
                          <a:solidFill>
                            <a:srgbClr val="800080"/>
                          </a:solidFill>
                          <a:latin typeface="inherit"/>
                        </a:rPr>
                        <a:t>array</a:t>
                      </a:r>
                      <a:r>
                        <a:rPr lang="en-US" sz="1600" dirty="0">
                          <a:solidFill>
                            <a:srgbClr val="333333"/>
                          </a:solidFill>
                          <a:latin typeface="inherit"/>
                        </a:rPr>
                        <a:t>([</a:t>
                      </a:r>
                      <a:r>
                        <a:rPr lang="en-US" sz="1600" dirty="0">
                          <a:solidFill>
                            <a:srgbClr val="CE0000"/>
                          </a:solidFill>
                          <a:latin typeface="inherit"/>
                        </a:rPr>
                        <a:t>1</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2</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3</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b</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2D7A"/>
                          </a:solidFill>
                          <a:latin typeface="inherit"/>
                        </a:rPr>
                        <a:t>c</a:t>
                      </a:r>
                      <a:r>
                        <a:rPr lang="en-US" sz="1600" dirty="0">
                          <a:solidFill>
                            <a:srgbClr val="006FE0"/>
                          </a:solidFill>
                          <a:latin typeface="inherit"/>
                        </a:rPr>
                        <a:t> = </a:t>
                      </a:r>
                      <a:r>
                        <a:rPr lang="en-US" sz="1600" dirty="0">
                          <a:solidFill>
                            <a:srgbClr val="004ED0"/>
                          </a:solidFill>
                          <a:latin typeface="inherit"/>
                        </a:rPr>
                        <a:t>a *</a:t>
                      </a:r>
                      <a:r>
                        <a:rPr lang="en-US" sz="1600" dirty="0">
                          <a:solidFill>
                            <a:srgbClr val="006FE0"/>
                          </a:solidFill>
                          <a:latin typeface="inherit"/>
                        </a:rPr>
                        <a:t> </a:t>
                      </a:r>
                      <a:r>
                        <a:rPr lang="en-US" sz="1600" dirty="0">
                          <a:solidFill>
                            <a:srgbClr val="000000"/>
                          </a:solidFill>
                          <a:latin typeface="inherit"/>
                        </a:rPr>
                        <a:t>b</a:t>
                      </a: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c</a:t>
                      </a:r>
                      <a:r>
                        <a:rPr lang="en-US" sz="1600" dirty="0">
                          <a:solidFill>
                            <a:srgbClr val="333333"/>
                          </a:solidFill>
                          <a:latin typeface="inherit"/>
                        </a:rPr>
                        <a:t>)</a:t>
                      </a:r>
                      <a:endParaRPr lang="en-US" sz="1600" dirty="0">
                        <a:solidFill>
                          <a:srgbClr val="000000"/>
                        </a:solidFill>
                        <a:latin typeface="inherit"/>
                      </a:endParaRPr>
                    </a:p>
                  </a:txBody>
                  <a:tcPr marL="79688" marR="79688" marT="39844" marB="39844">
                    <a:lnL>
                      <a:noFill/>
                    </a:lnL>
                    <a:lnR>
                      <a:noFill/>
                    </a:lnR>
                    <a:lnT>
                      <a:noFill/>
                    </a:lnT>
                    <a:lnB>
                      <a:noFill/>
                    </a:lnB>
                  </a:tcPr>
                </a:tc>
              </a:tr>
            </a:tbl>
          </a:graphicData>
        </a:graphic>
      </p:graphicFrame>
      <p:sp>
        <p:nvSpPr>
          <p:cNvPr id="23553" name="Rectangle 1"/>
          <p:cNvSpPr>
            <a:spLocks noChangeArrowheads="1"/>
          </p:cNvSpPr>
          <p:nvPr/>
        </p:nvSpPr>
        <p:spPr bwMode="auto">
          <a:xfrm>
            <a:off x="0" y="381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555555"/>
                </a:solidFill>
                <a:effectLst/>
                <a:latin typeface="Helvetica Neue"/>
                <a:cs typeface="Arial" pitchFamily="34" charset="0"/>
              </a:rPr>
              <a:t>Or, put another way: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4" name="Rectangle 2"/>
          <p:cNvSpPr>
            <a:spLocks noChangeArrowheads="1"/>
          </p:cNvSpPr>
          <p:nvPr/>
        </p:nvSpPr>
        <p:spPr bwMode="auto">
          <a:xfrm>
            <a:off x="228600" y="3124200"/>
            <a:ext cx="8610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555555"/>
                </a:solidFill>
                <a:effectLst/>
                <a:latin typeface="Helvetica Neue"/>
                <a:cs typeface="Arial" pitchFamily="34" charset="0"/>
              </a:rPr>
              <a:t>We can perform this operation directly in </a:t>
            </a:r>
            <a:r>
              <a:rPr kumimoji="0" lang="en-US" sz="1100" b="0" i="0" u="none" strike="noStrike" cap="none" normalizeH="0" baseline="0" dirty="0" err="1" smtClean="0">
                <a:ln>
                  <a:noFill/>
                </a:ln>
                <a:solidFill>
                  <a:srgbClr val="555555"/>
                </a:solidFill>
                <a:effectLst/>
                <a:latin typeface="Helvetica Neue"/>
                <a:cs typeface="Arial" pitchFamily="34" charset="0"/>
              </a:rPr>
              <a:t>NumPy</a:t>
            </a:r>
            <a:r>
              <a:rPr kumimoji="0" lang="en-US" sz="1100" b="0" i="0" u="none" strike="noStrike" cap="none" normalizeH="0" baseline="0" dirty="0" smtClean="0">
                <a:ln>
                  <a:noFill/>
                </a:ln>
                <a:solidFill>
                  <a:srgbClr val="555555"/>
                </a:solidFill>
                <a:effectLst/>
                <a:latin typeface="Helvetica Neue"/>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555555"/>
                </a:solidFill>
                <a:effectLst/>
                <a:latin typeface="Helvetica Neue"/>
                <a:cs typeface="Arial" pitchFamily="34" charset="0"/>
              </a:rPr>
              <a:t>The example defines two vectors with three elements each, then multiplies the vectors together.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85800"/>
          <a:ext cx="6099264" cy="323528"/>
        </p:xfrm>
        <a:graphic>
          <a:graphicData uri="http://schemas.openxmlformats.org/drawingml/2006/table">
            <a:tbl>
              <a:tblPr/>
              <a:tblGrid>
                <a:gridCol w="184776"/>
                <a:gridCol w="5914488"/>
              </a:tblGrid>
              <a:tr h="318753">
                <a:tc>
                  <a:txBody>
                    <a:bodyPr/>
                    <a:lstStyle/>
                    <a:p>
                      <a:pPr algn="ctr" fontAlgn="base"/>
                      <a:r>
                        <a:rPr lang="en-US" sz="1600" dirty="0">
                          <a:solidFill>
                            <a:srgbClr val="5499DE"/>
                          </a:solidFill>
                          <a:latin typeface="inherit"/>
                        </a:rPr>
                        <a:t>1</a:t>
                      </a:r>
                    </a:p>
                  </a:txBody>
                  <a:tcPr marL="79688" marR="79688" marT="39844" marB="39844">
                    <a:lnL>
                      <a:noFill/>
                    </a:lnL>
                    <a:lnR>
                      <a:noFill/>
                    </a:lnR>
                    <a:lnT>
                      <a:noFill/>
                    </a:lnT>
                    <a:lnB>
                      <a:noFill/>
                    </a:lnB>
                    <a:solidFill>
                      <a:srgbClr val="DFEFFF"/>
                    </a:solidFill>
                  </a:tcPr>
                </a:tc>
                <a:tc>
                  <a:txBody>
                    <a:bodyPr/>
                    <a:lstStyle/>
                    <a:p>
                      <a:pPr algn="l" fontAlgn="base"/>
                      <a:r>
                        <a:rPr lang="en-US" sz="1600" dirty="0">
                          <a:solidFill>
                            <a:srgbClr val="000000"/>
                          </a:solidFill>
                          <a:latin typeface="inherit"/>
                        </a:rPr>
                        <a:t>c = a / b</a:t>
                      </a:r>
                    </a:p>
                  </a:txBody>
                  <a:tcPr marL="79688" marR="79688" marT="39844" marB="39844">
                    <a:lnL>
                      <a:noFill/>
                    </a:lnL>
                    <a:lnR>
                      <a:noFill/>
                    </a:lnR>
                    <a:lnT>
                      <a:noFill/>
                    </a:lnT>
                    <a:lnB>
                      <a:noFill/>
                    </a:lnB>
                  </a:tcPr>
                </a:tc>
              </a:tr>
            </a:tbl>
          </a:graphicData>
        </a:graphic>
      </p:graphicFrame>
      <p:graphicFrame>
        <p:nvGraphicFramePr>
          <p:cNvPr id="3" name="Table 2"/>
          <p:cNvGraphicFramePr>
            <a:graphicFrameLocks noGrp="1"/>
          </p:cNvGraphicFramePr>
          <p:nvPr/>
        </p:nvGraphicFramePr>
        <p:xfrm>
          <a:off x="457200" y="3200400"/>
          <a:ext cx="6099264" cy="323528"/>
        </p:xfrm>
        <a:graphic>
          <a:graphicData uri="http://schemas.openxmlformats.org/drawingml/2006/table">
            <a:tbl>
              <a:tblPr/>
              <a:tblGrid>
                <a:gridCol w="184776"/>
                <a:gridCol w="5914488"/>
              </a:tblGrid>
              <a:tr h="318753">
                <a:tc>
                  <a:txBody>
                    <a:bodyPr/>
                    <a:lstStyle/>
                    <a:p>
                      <a:pPr algn="ctr" fontAlgn="base"/>
                      <a:r>
                        <a:rPr lang="en-US" sz="16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l" fontAlgn="base"/>
                      <a:r>
                        <a:rPr lang="pt-BR" sz="1600" b="1" dirty="0">
                          <a:solidFill>
                            <a:srgbClr val="C00000"/>
                          </a:solidFill>
                          <a:latin typeface="inherit"/>
                        </a:rPr>
                        <a:t>a / b = (a1 / b1, a2 / b2, a3 / b3)</a:t>
                      </a:r>
                    </a:p>
                  </a:txBody>
                  <a:tcPr marL="79688" marR="79688" marT="39844" marB="39844">
                    <a:lnL>
                      <a:noFill/>
                    </a:lnL>
                    <a:lnR>
                      <a:noFill/>
                    </a:lnR>
                    <a:lnT>
                      <a:noFill/>
                    </a:lnT>
                    <a:lnB>
                      <a:noFill/>
                    </a:lnB>
                  </a:tcPr>
                </a:tc>
              </a:tr>
            </a:tbl>
          </a:graphicData>
        </a:graphic>
      </p:graphicFrame>
      <p:graphicFrame>
        <p:nvGraphicFramePr>
          <p:cNvPr id="4" name="Table 3"/>
          <p:cNvGraphicFramePr>
            <a:graphicFrameLocks noGrp="1"/>
          </p:cNvGraphicFramePr>
          <p:nvPr/>
        </p:nvGraphicFramePr>
        <p:xfrm>
          <a:off x="533400" y="4267200"/>
          <a:ext cx="6099264" cy="323528"/>
        </p:xfrm>
        <a:graphic>
          <a:graphicData uri="http://schemas.openxmlformats.org/drawingml/2006/table">
            <a:tbl>
              <a:tblPr/>
              <a:tblGrid>
                <a:gridCol w="184776"/>
                <a:gridCol w="5914488"/>
              </a:tblGrid>
              <a:tr h="318753">
                <a:tc>
                  <a:txBody>
                    <a:bodyPr/>
                    <a:lstStyle/>
                    <a:p>
                      <a:pPr algn="ctr" fontAlgn="base"/>
                      <a:r>
                        <a:rPr lang="en-US" sz="16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l" fontAlgn="base"/>
                      <a:r>
                        <a:rPr lang="pt-BR" sz="1600" b="1" dirty="0">
                          <a:solidFill>
                            <a:srgbClr val="C00000"/>
                          </a:solidFill>
                          <a:latin typeface="inherit"/>
                        </a:rPr>
                        <a:t>a / b = (a1b1, a2b2, a3b3)</a:t>
                      </a:r>
                    </a:p>
                  </a:txBody>
                  <a:tcPr marL="79688" marR="79688" marT="39844" marB="39844">
                    <a:lnL>
                      <a:noFill/>
                    </a:lnL>
                    <a:lnR>
                      <a:noFill/>
                    </a:lnR>
                    <a:lnT>
                      <a:noFill/>
                    </a:lnT>
                    <a:lnB>
                      <a:noFill/>
                    </a:lnB>
                  </a:tcPr>
                </a:tc>
              </a:tr>
            </a:tbl>
          </a:graphicData>
        </a:graphic>
      </p:graphicFrame>
      <p:graphicFrame>
        <p:nvGraphicFramePr>
          <p:cNvPr id="5" name="Table 4"/>
          <p:cNvGraphicFramePr>
            <a:graphicFrameLocks noGrp="1"/>
          </p:cNvGraphicFramePr>
          <p:nvPr/>
        </p:nvGraphicFramePr>
        <p:xfrm>
          <a:off x="533400" y="5562600"/>
          <a:ext cx="6099264" cy="811208"/>
        </p:xfrm>
        <a:graphic>
          <a:graphicData uri="http://schemas.openxmlformats.org/drawingml/2006/table">
            <a:tbl>
              <a:tblPr/>
              <a:tblGrid>
                <a:gridCol w="184776"/>
                <a:gridCol w="5914488"/>
              </a:tblGrid>
              <a:tr h="796882">
                <a:tc>
                  <a:txBody>
                    <a:bodyPr/>
                    <a:lstStyle/>
                    <a:p>
                      <a:pPr algn="ctr" fontAlgn="base"/>
                      <a:r>
                        <a:rPr lang="en-US" sz="1600" b="1" dirty="0">
                          <a:solidFill>
                            <a:srgbClr val="C00000"/>
                          </a:solidFill>
                          <a:latin typeface="inherit"/>
                        </a:rPr>
                        <a:t>1</a:t>
                      </a:r>
                    </a:p>
                    <a:p>
                      <a:pPr algn="ctr" fontAlgn="base"/>
                      <a:r>
                        <a:rPr lang="en-US" sz="1600" b="1" dirty="0">
                          <a:solidFill>
                            <a:srgbClr val="C00000"/>
                          </a:solidFill>
                          <a:latin typeface="inherit"/>
                        </a:rPr>
                        <a:t>2</a:t>
                      </a:r>
                    </a:p>
                    <a:p>
                      <a:pPr algn="ctr" fontAlgn="base"/>
                      <a:r>
                        <a:rPr lang="en-US" sz="1600" b="1" dirty="0">
                          <a:solidFill>
                            <a:srgbClr val="C00000"/>
                          </a:solidFill>
                          <a:latin typeface="inherit"/>
                        </a:rPr>
                        <a:t>3</a:t>
                      </a:r>
                    </a:p>
                  </a:txBody>
                  <a:tcPr marL="79688" marR="79688" marT="39844" marB="39844">
                    <a:lnL>
                      <a:noFill/>
                    </a:lnL>
                    <a:lnR>
                      <a:noFill/>
                    </a:lnR>
                    <a:lnT>
                      <a:noFill/>
                    </a:lnT>
                    <a:lnB>
                      <a:noFill/>
                    </a:lnB>
                    <a:solidFill>
                      <a:srgbClr val="DFEFFF"/>
                    </a:solidFill>
                  </a:tcPr>
                </a:tc>
                <a:tc>
                  <a:txBody>
                    <a:bodyPr/>
                    <a:lstStyle/>
                    <a:p>
                      <a:pPr algn="l" fontAlgn="base"/>
                      <a:r>
                        <a:rPr lang="pt-BR" sz="1600" b="1" dirty="0">
                          <a:solidFill>
                            <a:srgbClr val="C00000"/>
                          </a:solidFill>
                          <a:latin typeface="inherit"/>
                        </a:rPr>
                        <a:t>c[0] = a[0] / b[0]</a:t>
                      </a:r>
                    </a:p>
                    <a:p>
                      <a:pPr algn="l" fontAlgn="base"/>
                      <a:r>
                        <a:rPr lang="pt-BR" sz="1600" b="1" dirty="0">
                          <a:solidFill>
                            <a:srgbClr val="C00000"/>
                          </a:solidFill>
                          <a:latin typeface="inherit"/>
                        </a:rPr>
                        <a:t>c[1] = a[1] / b[1]</a:t>
                      </a:r>
                    </a:p>
                    <a:p>
                      <a:pPr algn="l" fontAlgn="base"/>
                      <a:r>
                        <a:rPr lang="pt-BR" sz="1600" b="1" dirty="0">
                          <a:solidFill>
                            <a:srgbClr val="C00000"/>
                          </a:solidFill>
                          <a:latin typeface="inherit"/>
                        </a:rPr>
                        <a:t>c[2] = a[2] / b[2]</a:t>
                      </a:r>
                    </a:p>
                  </a:txBody>
                  <a:tcPr marL="79688" marR="79688" marT="39844" marB="39844">
                    <a:lnL>
                      <a:noFill/>
                    </a:lnL>
                    <a:lnR>
                      <a:noFill/>
                    </a:lnR>
                    <a:lnT>
                      <a:noFill/>
                    </a:lnT>
                    <a:lnB>
                      <a:noFill/>
                    </a:lnB>
                  </a:tcPr>
                </a:tc>
              </a:tr>
            </a:tbl>
          </a:graphicData>
        </a:graphic>
      </p:graphicFrame>
      <p:sp>
        <p:nvSpPr>
          <p:cNvPr id="26625" name="Rectangle 1"/>
          <p:cNvSpPr>
            <a:spLocks noChangeArrowheads="1"/>
          </p:cNvSpPr>
          <p:nvPr/>
        </p:nvSpPr>
        <p:spPr bwMode="auto">
          <a:xfrm>
            <a:off x="159519" y="0"/>
            <a:ext cx="8984481" cy="1803674"/>
          </a:xfrm>
          <a:prstGeom prst="rect">
            <a:avLst/>
          </a:prstGeom>
          <a:solidFill>
            <a:srgbClr val="FFFFFF"/>
          </a:solidFill>
          <a:ln w="9525">
            <a:noFill/>
            <a:miter lim="800000"/>
            <a:headEnd/>
            <a:tailEnd/>
          </a:ln>
          <a:effectLst/>
        </p:spPr>
        <p:txBody>
          <a:bodyPr vert="horz" wrap="square" lIns="0" tIns="0" rIns="0" bIns="7935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222222"/>
                </a:solidFill>
                <a:effectLst/>
                <a:latin typeface="Helvetica Neue"/>
                <a:cs typeface="Arial" pitchFamily="34" charset="0"/>
              </a:rPr>
              <a:t>Vector Division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Two vectors of equal length can be divided.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Helvetica Neue"/>
                <a:cs typeface="Arial" pitchFamily="34" charset="0"/>
              </a:rPr>
              <a:t>.c= a/b</a:t>
            </a:r>
            <a:endParaRPr kumimoji="0" lang="en-US" sz="20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04800" y="1905000"/>
            <a:ext cx="8153400" cy="646331"/>
          </a:xfrm>
          <a:prstGeom prst="rect">
            <a:avLst/>
          </a:prstGeom>
        </p:spPr>
        <p:txBody>
          <a:bodyPr wrap="square">
            <a:spAutoFit/>
          </a:bodyPr>
          <a:lstStyle/>
          <a:p>
            <a:r>
              <a:rPr kumimoji="0" lang="en-US" b="0" i="0" u="none" strike="noStrike" cap="none" normalizeH="0" baseline="0" dirty="0" smtClean="0">
                <a:ln>
                  <a:noFill/>
                </a:ln>
                <a:effectLst/>
                <a:latin typeface="Helvetica Neue"/>
                <a:cs typeface="Arial" pitchFamily="34" charset="0"/>
              </a:rPr>
              <a:t>As with other arithmetic operations, this operation is performed element-wise to result in a new vector of the same length</a:t>
            </a:r>
            <a:endParaRPr lang="en-US" dirty="0"/>
          </a:p>
        </p:txBody>
      </p:sp>
      <p:sp>
        <p:nvSpPr>
          <p:cNvPr id="8" name="Rectangle 7"/>
          <p:cNvSpPr/>
          <p:nvPr/>
        </p:nvSpPr>
        <p:spPr>
          <a:xfrm>
            <a:off x="609600" y="3733800"/>
            <a:ext cx="389850" cy="369332"/>
          </a:xfrm>
          <a:prstGeom prst="rect">
            <a:avLst/>
          </a:prstGeom>
        </p:spPr>
        <p:txBody>
          <a:bodyPr wrap="none">
            <a:spAutoFit/>
          </a:bodyPr>
          <a:lstStyle/>
          <a:p>
            <a:pPr lvl="0" eaLnBrk="0" fontAlgn="base" hangingPunct="0">
              <a:spcBef>
                <a:spcPct val="0"/>
              </a:spcBef>
              <a:spcAft>
                <a:spcPct val="0"/>
              </a:spcAft>
            </a:pPr>
            <a:r>
              <a:rPr kumimoji="0" lang="en-US" b="0" i="0" u="none" strike="noStrike" cap="none" normalizeH="0" baseline="0" dirty="0" smtClean="0">
                <a:ln>
                  <a:noFill/>
                </a:ln>
                <a:solidFill>
                  <a:srgbClr val="555555"/>
                </a:solidFill>
                <a:effectLst/>
                <a:latin typeface="Helvetica Neue"/>
                <a:cs typeface="Arial" pitchFamily="34" charset="0"/>
              </a:rPr>
              <a:t>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533400" y="4724400"/>
            <a:ext cx="4572000" cy="923330"/>
          </a:xfrm>
          <a:prstGeom prst="rect">
            <a:avLst/>
          </a:prstGeom>
        </p:spPr>
        <p:txBody>
          <a:bodyPr>
            <a:spAutoFit/>
          </a:bodyPr>
          <a:lstStyle/>
          <a:p>
            <a:pPr fontAlgn="base"/>
            <a:r>
              <a:rPr lang="en-US" dirty="0"/>
              <a:t>Or, put another way:</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1752600"/>
          <a:ext cx="6099264" cy="2518088"/>
        </p:xfrm>
        <a:graphic>
          <a:graphicData uri="http://schemas.openxmlformats.org/drawingml/2006/table">
            <a:tbl>
              <a:tblPr/>
              <a:tblGrid>
                <a:gridCol w="184776"/>
                <a:gridCol w="5914488"/>
              </a:tblGrid>
              <a:tr h="1992204">
                <a:tc>
                  <a:txBody>
                    <a:bodyPr/>
                    <a:lstStyle/>
                    <a:p>
                      <a:pPr algn="ctr" fontAlgn="base"/>
                      <a:r>
                        <a:rPr lang="en-US" sz="2000" dirty="0">
                          <a:solidFill>
                            <a:srgbClr val="5499DE"/>
                          </a:solidFill>
                          <a:latin typeface="inherit"/>
                        </a:rPr>
                        <a:t>1</a:t>
                      </a:r>
                    </a:p>
                    <a:p>
                      <a:pPr algn="ctr" fontAlgn="base"/>
                      <a:r>
                        <a:rPr lang="en-US" sz="2000" dirty="0">
                          <a:solidFill>
                            <a:srgbClr val="317CC5"/>
                          </a:solidFill>
                          <a:latin typeface="inherit"/>
                        </a:rPr>
                        <a:t>2</a:t>
                      </a:r>
                    </a:p>
                    <a:p>
                      <a:pPr algn="ctr" fontAlgn="base"/>
                      <a:r>
                        <a:rPr lang="en-US" sz="2000" dirty="0">
                          <a:solidFill>
                            <a:srgbClr val="5499DE"/>
                          </a:solidFill>
                          <a:latin typeface="inherit"/>
                        </a:rPr>
                        <a:t>3</a:t>
                      </a:r>
                    </a:p>
                    <a:p>
                      <a:pPr algn="ctr" fontAlgn="base"/>
                      <a:r>
                        <a:rPr lang="en-US" sz="2000" dirty="0">
                          <a:solidFill>
                            <a:srgbClr val="317CC5"/>
                          </a:solidFill>
                          <a:latin typeface="inherit"/>
                        </a:rPr>
                        <a:t>4</a:t>
                      </a:r>
                    </a:p>
                    <a:p>
                      <a:pPr algn="ctr" fontAlgn="base"/>
                      <a:r>
                        <a:rPr lang="en-US" sz="2000" dirty="0">
                          <a:solidFill>
                            <a:srgbClr val="5499DE"/>
                          </a:solidFill>
                          <a:latin typeface="inherit"/>
                        </a:rPr>
                        <a:t>5</a:t>
                      </a:r>
                    </a:p>
                    <a:p>
                      <a:pPr algn="ctr" fontAlgn="base"/>
                      <a:r>
                        <a:rPr lang="en-US" sz="2000" dirty="0">
                          <a:solidFill>
                            <a:srgbClr val="317CC5"/>
                          </a:solidFill>
                          <a:latin typeface="inherit"/>
                        </a:rPr>
                        <a:t>6</a:t>
                      </a:r>
                    </a:p>
                    <a:p>
                      <a:pPr algn="ctr" fontAlgn="base"/>
                      <a:r>
                        <a:rPr lang="en-US" sz="2000" dirty="0">
                          <a:solidFill>
                            <a:srgbClr val="5499DE"/>
                          </a:solidFill>
                          <a:latin typeface="inherit"/>
                        </a:rPr>
                        <a:t>7</a:t>
                      </a:r>
                    </a:p>
                    <a:p>
                      <a:pPr algn="ctr" fontAlgn="base"/>
                      <a:r>
                        <a:rPr lang="en-US" sz="2000" dirty="0">
                          <a:solidFill>
                            <a:srgbClr val="317CC5"/>
                          </a:solidFill>
                          <a:latin typeface="inherit"/>
                        </a:rPr>
                        <a:t>8</a:t>
                      </a:r>
                    </a:p>
                  </a:txBody>
                  <a:tcPr marL="79688" marR="79688" marT="39844" marB="39844">
                    <a:lnL>
                      <a:noFill/>
                    </a:lnL>
                    <a:lnR>
                      <a:noFill/>
                    </a:lnR>
                    <a:lnT>
                      <a:noFill/>
                    </a:lnT>
                    <a:lnB>
                      <a:noFill/>
                    </a:lnB>
                    <a:solidFill>
                      <a:srgbClr val="DFEFFF"/>
                    </a:solidFill>
                  </a:tcPr>
                </a:tc>
                <a:tc>
                  <a:txBody>
                    <a:bodyPr/>
                    <a:lstStyle/>
                    <a:p>
                      <a:pPr algn="l" fontAlgn="base"/>
                      <a:r>
                        <a:rPr lang="en-US" sz="2000" dirty="0">
                          <a:solidFill>
                            <a:srgbClr val="B85C00"/>
                          </a:solidFill>
                          <a:latin typeface="inherit"/>
                        </a:rPr>
                        <a:t># divide vectors</a:t>
                      </a:r>
                      <a:endParaRPr lang="en-US" sz="2000" dirty="0">
                        <a:solidFill>
                          <a:srgbClr val="000000"/>
                        </a:solidFill>
                        <a:latin typeface="inherit"/>
                      </a:endParaRPr>
                    </a:p>
                    <a:p>
                      <a:pPr algn="l" fontAlgn="base"/>
                      <a:r>
                        <a:rPr lang="en-US" sz="2000" dirty="0">
                          <a:solidFill>
                            <a:srgbClr val="004ED0"/>
                          </a:solidFill>
                          <a:latin typeface="inherit"/>
                        </a:rPr>
                        <a:t>from </a:t>
                      </a:r>
                      <a:r>
                        <a:rPr lang="en-US" sz="2000" dirty="0" err="1">
                          <a:solidFill>
                            <a:srgbClr val="004ED0"/>
                          </a:solidFill>
                          <a:latin typeface="inherit"/>
                        </a:rPr>
                        <a:t>numpy</a:t>
                      </a:r>
                      <a:r>
                        <a:rPr lang="en-US" sz="2000" dirty="0">
                          <a:solidFill>
                            <a:srgbClr val="004ED0"/>
                          </a:solidFill>
                          <a:latin typeface="inherit"/>
                        </a:rPr>
                        <a:t> import </a:t>
                      </a:r>
                      <a:r>
                        <a:rPr lang="en-US" sz="2000" dirty="0">
                          <a:solidFill>
                            <a:srgbClr val="800080"/>
                          </a:solidFill>
                          <a:latin typeface="inherit"/>
                        </a:rPr>
                        <a:t>array</a:t>
                      </a:r>
                      <a:endParaRPr lang="en-US" sz="2000" dirty="0">
                        <a:solidFill>
                          <a:srgbClr val="000000"/>
                        </a:solidFill>
                        <a:latin typeface="inherit"/>
                      </a:endParaRPr>
                    </a:p>
                    <a:p>
                      <a:pPr algn="l" fontAlgn="base"/>
                      <a:r>
                        <a:rPr lang="en-US" sz="2000" dirty="0">
                          <a:solidFill>
                            <a:srgbClr val="002D7A"/>
                          </a:solidFill>
                          <a:latin typeface="inherit"/>
                        </a:rPr>
                        <a:t>a</a:t>
                      </a:r>
                      <a:r>
                        <a:rPr lang="en-US" sz="2000" dirty="0">
                          <a:solidFill>
                            <a:srgbClr val="006FE0"/>
                          </a:solidFill>
                          <a:latin typeface="inherit"/>
                        </a:rPr>
                        <a:t> = </a:t>
                      </a:r>
                      <a:r>
                        <a:rPr lang="en-US" sz="2000" dirty="0">
                          <a:solidFill>
                            <a:srgbClr val="800080"/>
                          </a:solidFill>
                          <a:latin typeface="inherit"/>
                        </a:rPr>
                        <a:t>array</a:t>
                      </a:r>
                      <a:r>
                        <a:rPr lang="en-US" sz="2000" dirty="0">
                          <a:solidFill>
                            <a:srgbClr val="333333"/>
                          </a:solidFill>
                          <a:latin typeface="inherit"/>
                        </a:rPr>
                        <a:t>([</a:t>
                      </a:r>
                      <a:r>
                        <a:rPr lang="en-US" sz="2000" dirty="0">
                          <a:solidFill>
                            <a:srgbClr val="CE0000"/>
                          </a:solidFill>
                          <a:latin typeface="inherit"/>
                        </a:rPr>
                        <a:t>1</a:t>
                      </a:r>
                      <a:r>
                        <a:rPr lang="en-US" sz="2000" dirty="0">
                          <a:solidFill>
                            <a:srgbClr val="333333"/>
                          </a:solidFill>
                          <a:latin typeface="inherit"/>
                        </a:rPr>
                        <a:t>,</a:t>
                      </a:r>
                      <a:r>
                        <a:rPr lang="en-US" sz="2000" dirty="0">
                          <a:solidFill>
                            <a:srgbClr val="006FE0"/>
                          </a:solidFill>
                          <a:latin typeface="inherit"/>
                        </a:rPr>
                        <a:t> </a:t>
                      </a:r>
                      <a:r>
                        <a:rPr lang="en-US" sz="2000" dirty="0">
                          <a:solidFill>
                            <a:srgbClr val="CE0000"/>
                          </a:solidFill>
                          <a:latin typeface="inherit"/>
                        </a:rPr>
                        <a:t>2</a:t>
                      </a:r>
                      <a:r>
                        <a:rPr lang="en-US" sz="2000" dirty="0">
                          <a:solidFill>
                            <a:srgbClr val="333333"/>
                          </a:solidFill>
                          <a:latin typeface="inherit"/>
                        </a:rPr>
                        <a:t>,</a:t>
                      </a:r>
                      <a:r>
                        <a:rPr lang="en-US" sz="2000" dirty="0">
                          <a:solidFill>
                            <a:srgbClr val="006FE0"/>
                          </a:solidFill>
                          <a:latin typeface="inherit"/>
                        </a:rPr>
                        <a:t> </a:t>
                      </a:r>
                      <a:r>
                        <a:rPr lang="en-US" sz="2000" dirty="0">
                          <a:solidFill>
                            <a:srgbClr val="CE0000"/>
                          </a:solidFill>
                          <a:latin typeface="inherit"/>
                        </a:rPr>
                        <a:t>3</a:t>
                      </a:r>
                      <a:r>
                        <a:rPr lang="en-US" sz="2000" dirty="0">
                          <a:solidFill>
                            <a:srgbClr val="333333"/>
                          </a:solidFill>
                          <a:latin typeface="inherit"/>
                        </a:rPr>
                        <a:t>])</a:t>
                      </a:r>
                      <a:endParaRPr lang="en-US" sz="2000" dirty="0">
                        <a:solidFill>
                          <a:srgbClr val="000000"/>
                        </a:solidFill>
                        <a:latin typeface="inherit"/>
                      </a:endParaRPr>
                    </a:p>
                    <a:p>
                      <a:pPr algn="l" fontAlgn="base"/>
                      <a:r>
                        <a:rPr lang="en-US" sz="2000" dirty="0">
                          <a:solidFill>
                            <a:srgbClr val="004ED0"/>
                          </a:solidFill>
                          <a:latin typeface="inherit"/>
                        </a:rPr>
                        <a:t>print</a:t>
                      </a:r>
                      <a:r>
                        <a:rPr lang="en-US" sz="2000" dirty="0">
                          <a:solidFill>
                            <a:srgbClr val="333333"/>
                          </a:solidFill>
                          <a:latin typeface="inherit"/>
                        </a:rPr>
                        <a:t>(</a:t>
                      </a:r>
                      <a:r>
                        <a:rPr lang="en-US" sz="2000" dirty="0">
                          <a:solidFill>
                            <a:srgbClr val="002D7A"/>
                          </a:solidFill>
                          <a:latin typeface="inherit"/>
                        </a:rPr>
                        <a:t>a</a:t>
                      </a:r>
                      <a:r>
                        <a:rPr lang="en-US" sz="2000" dirty="0">
                          <a:solidFill>
                            <a:srgbClr val="333333"/>
                          </a:solidFill>
                          <a:latin typeface="inherit"/>
                        </a:rPr>
                        <a:t>)</a:t>
                      </a:r>
                      <a:endParaRPr lang="en-US" sz="2000" dirty="0">
                        <a:solidFill>
                          <a:srgbClr val="000000"/>
                        </a:solidFill>
                        <a:latin typeface="inherit"/>
                      </a:endParaRPr>
                    </a:p>
                    <a:p>
                      <a:pPr algn="l" fontAlgn="base"/>
                      <a:r>
                        <a:rPr lang="en-US" sz="2000" dirty="0">
                          <a:solidFill>
                            <a:srgbClr val="002D7A"/>
                          </a:solidFill>
                          <a:latin typeface="inherit"/>
                        </a:rPr>
                        <a:t>b</a:t>
                      </a:r>
                      <a:r>
                        <a:rPr lang="en-US" sz="2000" dirty="0">
                          <a:solidFill>
                            <a:srgbClr val="006FE0"/>
                          </a:solidFill>
                          <a:latin typeface="inherit"/>
                        </a:rPr>
                        <a:t> = </a:t>
                      </a:r>
                      <a:r>
                        <a:rPr lang="en-US" sz="2000" dirty="0">
                          <a:solidFill>
                            <a:srgbClr val="800080"/>
                          </a:solidFill>
                          <a:latin typeface="inherit"/>
                        </a:rPr>
                        <a:t>array</a:t>
                      </a:r>
                      <a:r>
                        <a:rPr lang="en-US" sz="2000" dirty="0">
                          <a:solidFill>
                            <a:srgbClr val="333333"/>
                          </a:solidFill>
                          <a:latin typeface="inherit"/>
                        </a:rPr>
                        <a:t>([</a:t>
                      </a:r>
                      <a:r>
                        <a:rPr lang="en-US" sz="2000" dirty="0">
                          <a:solidFill>
                            <a:srgbClr val="CE0000"/>
                          </a:solidFill>
                          <a:latin typeface="inherit"/>
                        </a:rPr>
                        <a:t>1</a:t>
                      </a:r>
                      <a:r>
                        <a:rPr lang="en-US" sz="2000" dirty="0">
                          <a:solidFill>
                            <a:srgbClr val="333333"/>
                          </a:solidFill>
                          <a:latin typeface="inherit"/>
                        </a:rPr>
                        <a:t>,</a:t>
                      </a:r>
                      <a:r>
                        <a:rPr lang="en-US" sz="2000" dirty="0">
                          <a:solidFill>
                            <a:srgbClr val="006FE0"/>
                          </a:solidFill>
                          <a:latin typeface="inherit"/>
                        </a:rPr>
                        <a:t> </a:t>
                      </a:r>
                      <a:r>
                        <a:rPr lang="en-US" sz="2000" dirty="0">
                          <a:solidFill>
                            <a:srgbClr val="CE0000"/>
                          </a:solidFill>
                          <a:latin typeface="inherit"/>
                        </a:rPr>
                        <a:t>2</a:t>
                      </a:r>
                      <a:r>
                        <a:rPr lang="en-US" sz="2000" dirty="0">
                          <a:solidFill>
                            <a:srgbClr val="333333"/>
                          </a:solidFill>
                          <a:latin typeface="inherit"/>
                        </a:rPr>
                        <a:t>,</a:t>
                      </a:r>
                      <a:r>
                        <a:rPr lang="en-US" sz="2000" dirty="0">
                          <a:solidFill>
                            <a:srgbClr val="006FE0"/>
                          </a:solidFill>
                          <a:latin typeface="inherit"/>
                        </a:rPr>
                        <a:t> </a:t>
                      </a:r>
                      <a:r>
                        <a:rPr lang="en-US" sz="2000" dirty="0">
                          <a:solidFill>
                            <a:srgbClr val="CE0000"/>
                          </a:solidFill>
                          <a:latin typeface="inherit"/>
                        </a:rPr>
                        <a:t>3</a:t>
                      </a:r>
                      <a:r>
                        <a:rPr lang="en-US" sz="2000" dirty="0">
                          <a:solidFill>
                            <a:srgbClr val="333333"/>
                          </a:solidFill>
                          <a:latin typeface="inherit"/>
                        </a:rPr>
                        <a:t>])</a:t>
                      </a:r>
                      <a:endParaRPr lang="en-US" sz="2000" dirty="0">
                        <a:solidFill>
                          <a:srgbClr val="000000"/>
                        </a:solidFill>
                        <a:latin typeface="inherit"/>
                      </a:endParaRPr>
                    </a:p>
                    <a:p>
                      <a:pPr algn="l" fontAlgn="base"/>
                      <a:r>
                        <a:rPr lang="en-US" sz="2000" dirty="0">
                          <a:solidFill>
                            <a:srgbClr val="004ED0"/>
                          </a:solidFill>
                          <a:latin typeface="inherit"/>
                        </a:rPr>
                        <a:t>print</a:t>
                      </a:r>
                      <a:r>
                        <a:rPr lang="en-US" sz="2000" dirty="0">
                          <a:solidFill>
                            <a:srgbClr val="333333"/>
                          </a:solidFill>
                          <a:latin typeface="inherit"/>
                        </a:rPr>
                        <a:t>(</a:t>
                      </a:r>
                      <a:r>
                        <a:rPr lang="en-US" sz="2000" dirty="0">
                          <a:solidFill>
                            <a:srgbClr val="002D7A"/>
                          </a:solidFill>
                          <a:latin typeface="inherit"/>
                        </a:rPr>
                        <a:t>b</a:t>
                      </a:r>
                      <a:r>
                        <a:rPr lang="en-US" sz="2000" dirty="0">
                          <a:solidFill>
                            <a:srgbClr val="333333"/>
                          </a:solidFill>
                          <a:latin typeface="inherit"/>
                        </a:rPr>
                        <a:t>)</a:t>
                      </a:r>
                      <a:endParaRPr lang="en-US" sz="2000" dirty="0">
                        <a:solidFill>
                          <a:srgbClr val="000000"/>
                        </a:solidFill>
                        <a:latin typeface="inherit"/>
                      </a:endParaRPr>
                    </a:p>
                    <a:p>
                      <a:pPr algn="l" fontAlgn="base"/>
                      <a:r>
                        <a:rPr lang="en-US" sz="2000" dirty="0">
                          <a:solidFill>
                            <a:srgbClr val="002D7A"/>
                          </a:solidFill>
                          <a:latin typeface="inherit"/>
                        </a:rPr>
                        <a:t>c</a:t>
                      </a:r>
                      <a:r>
                        <a:rPr lang="en-US" sz="2000" dirty="0">
                          <a:solidFill>
                            <a:srgbClr val="006FE0"/>
                          </a:solidFill>
                          <a:latin typeface="inherit"/>
                        </a:rPr>
                        <a:t> = </a:t>
                      </a:r>
                      <a:r>
                        <a:rPr lang="en-US" sz="2000" dirty="0">
                          <a:solidFill>
                            <a:srgbClr val="002D7A"/>
                          </a:solidFill>
                          <a:latin typeface="inherit"/>
                        </a:rPr>
                        <a:t>a</a:t>
                      </a:r>
                      <a:r>
                        <a:rPr lang="en-US" sz="2000" dirty="0">
                          <a:solidFill>
                            <a:srgbClr val="006FE0"/>
                          </a:solidFill>
                          <a:latin typeface="inherit"/>
                        </a:rPr>
                        <a:t> / </a:t>
                      </a:r>
                      <a:r>
                        <a:rPr lang="en-US" sz="2000" dirty="0">
                          <a:solidFill>
                            <a:srgbClr val="000000"/>
                          </a:solidFill>
                          <a:latin typeface="inherit"/>
                        </a:rPr>
                        <a:t>b</a:t>
                      </a:r>
                    </a:p>
                    <a:p>
                      <a:pPr algn="l" fontAlgn="base"/>
                      <a:r>
                        <a:rPr lang="en-US" sz="2000" dirty="0">
                          <a:solidFill>
                            <a:srgbClr val="004ED0"/>
                          </a:solidFill>
                          <a:latin typeface="inherit"/>
                        </a:rPr>
                        <a:t>print</a:t>
                      </a:r>
                      <a:r>
                        <a:rPr lang="en-US" sz="2000" dirty="0">
                          <a:solidFill>
                            <a:srgbClr val="333333"/>
                          </a:solidFill>
                          <a:latin typeface="inherit"/>
                        </a:rPr>
                        <a:t>(</a:t>
                      </a:r>
                      <a:r>
                        <a:rPr lang="en-US" sz="2000" dirty="0">
                          <a:solidFill>
                            <a:srgbClr val="002D7A"/>
                          </a:solidFill>
                          <a:latin typeface="inherit"/>
                        </a:rPr>
                        <a:t>c</a:t>
                      </a:r>
                      <a:r>
                        <a:rPr lang="en-US" sz="2000" dirty="0">
                          <a:solidFill>
                            <a:srgbClr val="333333"/>
                          </a:solidFill>
                          <a:latin typeface="inherit"/>
                        </a:rPr>
                        <a:t>)</a:t>
                      </a:r>
                      <a:endParaRPr lang="en-US" sz="2000" dirty="0">
                        <a:solidFill>
                          <a:srgbClr val="000000"/>
                        </a:solidFill>
                        <a:latin typeface="inherit"/>
                      </a:endParaRPr>
                    </a:p>
                  </a:txBody>
                  <a:tcPr marL="79688" marR="79688" marT="39844" marB="39844">
                    <a:lnL>
                      <a:noFill/>
                    </a:lnL>
                    <a:lnR>
                      <a:noFill/>
                    </a:lnR>
                    <a:lnT>
                      <a:noFill/>
                    </a:lnT>
                    <a:lnB>
                      <a:noFill/>
                    </a:lnB>
                  </a:tcPr>
                </a:tc>
              </a:tr>
            </a:tbl>
          </a:graphicData>
        </a:graphic>
      </p:graphicFrame>
      <p:sp>
        <p:nvSpPr>
          <p:cNvPr id="25601" name="Rectangle 1"/>
          <p:cNvSpPr>
            <a:spLocks noChangeArrowheads="1"/>
          </p:cNvSpPr>
          <p:nvPr/>
        </p:nvSpPr>
        <p:spPr bwMode="auto">
          <a:xfrm>
            <a:off x="457200" y="838200"/>
            <a:ext cx="8305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We can perform this operation directly in </a:t>
            </a:r>
            <a:r>
              <a:rPr kumimoji="0" lang="en-US" sz="2000" b="0" i="0" u="none" strike="noStrike" cap="none" normalizeH="0" baseline="0" dirty="0" err="1" smtClean="0">
                <a:ln>
                  <a:noFill/>
                </a:ln>
                <a:effectLst/>
                <a:latin typeface="Helvetica Neue"/>
                <a:cs typeface="Arial" pitchFamily="34" charset="0"/>
              </a:rPr>
              <a:t>NumPy</a:t>
            </a:r>
            <a:r>
              <a:rPr kumimoji="0" lang="en-US" sz="2000" b="0" i="0" u="none" strike="noStrike" cap="none" normalizeH="0" baseline="0" dirty="0" smtClean="0">
                <a:ln>
                  <a:noFill/>
                </a:ln>
                <a:solidFill>
                  <a:srgbClr val="555555"/>
                </a:solidFill>
                <a:effectLst/>
                <a:latin typeface="Helvetica Neue"/>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762000" y="4800600"/>
            <a:ext cx="7848600" cy="830997"/>
          </a:xfrm>
          <a:prstGeom prst="rect">
            <a:avLst/>
          </a:prstGeom>
        </p:spPr>
        <p:txBody>
          <a:bodyPr wrap="square">
            <a:spAutoFit/>
          </a:bodyPr>
          <a:lstStyle/>
          <a:p>
            <a:pPr lvl="0" eaLnBrk="0" fontAlgn="base" hangingPunct="0">
              <a:spcBef>
                <a:spcPct val="0"/>
              </a:spcBef>
              <a:spcAft>
                <a:spcPct val="0"/>
              </a:spcAft>
            </a:pPr>
            <a:r>
              <a:rPr kumimoji="0" lang="en-US" sz="2400" b="0" i="0" u="none" strike="noStrike" cap="none" normalizeH="0" baseline="0" dirty="0" smtClean="0">
                <a:ln>
                  <a:noFill/>
                </a:ln>
                <a:effectLst/>
                <a:latin typeface="Helvetica Neue"/>
                <a:cs typeface="Arial" pitchFamily="34" charset="0"/>
              </a:rPr>
              <a:t>The example defines two vectors with three elements each, then divides the first by the second.</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28600" y="381000"/>
            <a:ext cx="8305800" cy="2727003"/>
          </a:xfrm>
          <a:prstGeom prst="rect">
            <a:avLst/>
          </a:prstGeom>
          <a:solidFill>
            <a:srgbClr val="FFFFFF"/>
          </a:solidFill>
          <a:ln w="9525">
            <a:noFill/>
            <a:miter lim="800000"/>
            <a:headEnd/>
            <a:tailEnd/>
          </a:ln>
          <a:effectLst/>
        </p:spPr>
        <p:txBody>
          <a:bodyPr vert="horz" wrap="square" lIns="0" tIns="0" rIns="0" bIns="7935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u="none" strike="noStrike" cap="none" normalizeH="0" baseline="0" dirty="0" smtClean="0">
                <a:ln>
                  <a:noFill/>
                </a:ln>
                <a:solidFill>
                  <a:srgbClr val="002060"/>
                </a:solidFill>
                <a:effectLst/>
                <a:latin typeface="Helvetica Neue"/>
                <a:cs typeface="Arial" pitchFamily="34" charset="0"/>
              </a:rPr>
              <a:t>Vector Dot Product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Helvetica Neue"/>
                <a:cs typeface="Arial" pitchFamily="34" charset="0"/>
              </a:rPr>
              <a:t>We can calculate the sum of the multiplied elements of two vectors of the same length to give a scalar.</a:t>
            </a:r>
            <a:endParaRPr kumimoji="0" lang="en-US" sz="20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Helvetica Neue"/>
                <a:cs typeface="Arial" pitchFamily="34" charset="0"/>
              </a:rPr>
              <a:t>This is called the dot product, named because of the dot operator used when describing the operation.</a:t>
            </a:r>
            <a:endParaRPr kumimoji="0" lang="en-US" sz="20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Helvetica Neue"/>
                <a:cs typeface="Arial" pitchFamily="34" charset="0"/>
              </a:rPr>
              <a:t>The dot product is the key tool for calculating vector projections, vector decompositions, and determining </a:t>
            </a:r>
            <a:r>
              <a:rPr kumimoji="0" lang="en-US" sz="2000" b="0" u="none" strike="noStrike" cap="none" normalizeH="0" baseline="0" dirty="0" err="1" smtClean="0">
                <a:ln>
                  <a:noFill/>
                </a:ln>
                <a:effectLst/>
                <a:latin typeface="Helvetica Neue"/>
                <a:cs typeface="Arial" pitchFamily="34" charset="0"/>
              </a:rPr>
              <a:t>orthogonality</a:t>
            </a:r>
            <a:r>
              <a:rPr kumimoji="0" lang="en-US" sz="2000" b="0" u="none" strike="noStrike" cap="none" normalizeH="0" baseline="0" dirty="0" smtClean="0">
                <a:ln>
                  <a:noFill/>
                </a:ln>
                <a:effectLst/>
                <a:latin typeface="Helvetica Neue"/>
                <a:cs typeface="Arial" pitchFamily="34" charset="0"/>
              </a:rPr>
              <a:t>. The name dot product comes from the symbol used to denote it.</a:t>
            </a:r>
            <a:endParaRPr kumimoji="0" lang="en-US" sz="2000" b="0" u="none" strike="noStrike" cap="none" normalizeH="0" baseline="0" dirty="0" smtClean="0">
              <a:ln>
                <a:noFill/>
              </a:ln>
              <a:effectLst/>
              <a:latin typeface="Arial" pitchFamily="34" charset="0"/>
              <a:cs typeface="Arial" pitchFamily="34" charset="0"/>
            </a:endParaRPr>
          </a:p>
        </p:txBody>
      </p:sp>
      <p:graphicFrame>
        <p:nvGraphicFramePr>
          <p:cNvPr id="3" name="Table 2"/>
          <p:cNvGraphicFramePr>
            <a:graphicFrameLocks noGrp="1"/>
          </p:cNvGraphicFramePr>
          <p:nvPr/>
        </p:nvGraphicFramePr>
        <p:xfrm>
          <a:off x="457200" y="3200400"/>
          <a:ext cx="6096000" cy="447894"/>
        </p:xfrm>
        <a:graphic>
          <a:graphicData uri="http://schemas.openxmlformats.org/drawingml/2006/table">
            <a:tbl>
              <a:tblPr/>
              <a:tblGrid>
                <a:gridCol w="6096000"/>
              </a:tblGrid>
              <a:tr h="328535">
                <a:tc>
                  <a:txBody>
                    <a:bodyPr/>
                    <a:lstStyle/>
                    <a:p>
                      <a:pPr algn="ctr" fontAlgn="base"/>
                      <a:r>
                        <a:rPr lang="en-US" sz="2400" b="1" dirty="0">
                          <a:solidFill>
                            <a:srgbClr val="C00000"/>
                          </a:solidFill>
                          <a:latin typeface="inherit"/>
                        </a:rPr>
                        <a:t>c = a . b</a:t>
                      </a:r>
                    </a:p>
                  </a:txBody>
                  <a:tcPr marL="82134" marR="82134" marT="41067" marB="41067">
                    <a:lnL>
                      <a:noFill/>
                    </a:lnL>
                    <a:lnR>
                      <a:noFill/>
                    </a:lnR>
                    <a:lnT>
                      <a:noFill/>
                    </a:lnT>
                    <a:lnB>
                      <a:noFill/>
                    </a:lnB>
                  </a:tcPr>
                </a:tc>
              </a:tr>
            </a:tbl>
          </a:graphicData>
        </a:graphic>
      </p:graphicFrame>
      <p:graphicFrame>
        <p:nvGraphicFramePr>
          <p:cNvPr id="4" name="Table 3"/>
          <p:cNvGraphicFramePr>
            <a:graphicFrameLocks noGrp="1"/>
          </p:cNvGraphicFramePr>
          <p:nvPr/>
        </p:nvGraphicFramePr>
        <p:xfrm>
          <a:off x="457200" y="4876800"/>
          <a:ext cx="6099264" cy="445448"/>
        </p:xfrm>
        <a:graphic>
          <a:graphicData uri="http://schemas.openxmlformats.org/drawingml/2006/table">
            <a:tbl>
              <a:tblPr/>
              <a:tblGrid>
                <a:gridCol w="184776"/>
                <a:gridCol w="5914488"/>
              </a:tblGrid>
              <a:tr h="318753">
                <a:tc>
                  <a:txBody>
                    <a:bodyPr/>
                    <a:lstStyle/>
                    <a:p>
                      <a:pPr algn="ctr" fontAlgn="base"/>
                      <a:r>
                        <a:rPr lang="en-US" sz="16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ctr" fontAlgn="base"/>
                      <a:r>
                        <a:rPr lang="pt-BR" sz="2400" b="1" dirty="0" smtClean="0">
                          <a:solidFill>
                            <a:srgbClr val="C00000"/>
                          </a:solidFill>
                          <a:latin typeface="inherit"/>
                        </a:rPr>
                        <a:t>a . b = (a1 * b1 + a2 * b2 + a3 * b3)</a:t>
                      </a:r>
                      <a:endParaRPr lang="pt-BR" sz="2400" b="1" dirty="0">
                        <a:solidFill>
                          <a:srgbClr val="C00000"/>
                        </a:solidFill>
                        <a:latin typeface="inherit"/>
                      </a:endParaRPr>
                    </a:p>
                  </a:txBody>
                  <a:tcPr marL="79688" marR="79688" marT="39844" marB="39844">
                    <a:lnL>
                      <a:noFill/>
                    </a:lnL>
                    <a:lnR>
                      <a:noFill/>
                    </a:lnR>
                    <a:lnT>
                      <a:noFill/>
                    </a:lnT>
                    <a:lnB>
                      <a:noFill/>
                    </a:lnB>
                  </a:tcPr>
                </a:tc>
              </a:tr>
            </a:tbl>
          </a:graphicData>
        </a:graphic>
      </p:graphicFrame>
      <p:graphicFrame>
        <p:nvGraphicFramePr>
          <p:cNvPr id="5" name="Table 4"/>
          <p:cNvGraphicFramePr>
            <a:graphicFrameLocks noGrp="1"/>
          </p:cNvGraphicFramePr>
          <p:nvPr/>
        </p:nvGraphicFramePr>
        <p:xfrm>
          <a:off x="457200" y="5638800"/>
          <a:ext cx="6099264" cy="445448"/>
        </p:xfrm>
        <a:graphic>
          <a:graphicData uri="http://schemas.openxmlformats.org/drawingml/2006/table">
            <a:tbl>
              <a:tblPr/>
              <a:tblGrid>
                <a:gridCol w="184776"/>
                <a:gridCol w="5914488"/>
              </a:tblGrid>
              <a:tr h="228600">
                <a:tc>
                  <a:txBody>
                    <a:bodyPr/>
                    <a:lstStyle/>
                    <a:p>
                      <a:pPr algn="ctr" fontAlgn="base"/>
                      <a:r>
                        <a:rPr lang="en-US" sz="24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ctr" fontAlgn="base"/>
                      <a:r>
                        <a:rPr lang="pt-BR" sz="2400" b="1" dirty="0">
                          <a:solidFill>
                            <a:srgbClr val="C00000"/>
                          </a:solidFill>
                          <a:latin typeface="inherit"/>
                        </a:rPr>
                        <a:t>a . b = (a1b1 + a2b2 + a3b3)</a:t>
                      </a:r>
                    </a:p>
                  </a:txBody>
                  <a:tcPr marL="79688" marR="79688" marT="39844" marB="39844">
                    <a:lnL>
                      <a:noFill/>
                    </a:lnL>
                    <a:lnR>
                      <a:noFill/>
                    </a:lnR>
                    <a:lnT>
                      <a:noFill/>
                    </a:lnT>
                    <a:lnB>
                      <a:noFill/>
                    </a:lnB>
                  </a:tcPr>
                </a:tc>
              </a:tr>
            </a:tbl>
          </a:graphicData>
        </a:graphic>
      </p:graphicFrame>
      <p:sp>
        <p:nvSpPr>
          <p:cNvPr id="31746" name="Rectangle 2"/>
          <p:cNvSpPr>
            <a:spLocks noChangeArrowheads="1"/>
          </p:cNvSpPr>
          <p:nvPr/>
        </p:nvSpPr>
        <p:spPr bwMode="auto">
          <a:xfrm>
            <a:off x="0" y="0"/>
            <a:ext cx="309700"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555555"/>
                </a:solidFill>
                <a:effectLst/>
                <a:latin typeface="Helvetica Neue"/>
                <a:cs typeface="Arial" pitchFamily="34" charset="0"/>
              </a:rPr>
              <a:t>or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457200" y="3733800"/>
            <a:ext cx="8001000" cy="1015663"/>
          </a:xfrm>
          <a:prstGeom prst="rect">
            <a:avLst/>
          </a:prstGeom>
        </p:spPr>
        <p:txBody>
          <a:bodyPr wrap="square">
            <a:spAutoFit/>
          </a:bodyPr>
          <a:lstStyle/>
          <a:p>
            <a:pPr fontAlgn="base"/>
            <a:r>
              <a:rPr lang="en-US" sz="2000" dirty="0"/>
              <a:t>The operation can be used in machine learning to calculate the weighted sum of a vector.</a:t>
            </a:r>
          </a:p>
          <a:p>
            <a:pPr fontAlgn="base"/>
            <a:r>
              <a:rPr lang="en-US" sz="2000" dirty="0"/>
              <a:t>The dot product is calculated as follows: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362200"/>
          <a:ext cx="6099046" cy="4103838"/>
        </p:xfrm>
        <a:graphic>
          <a:graphicData uri="http://schemas.openxmlformats.org/drawingml/2006/table">
            <a:tbl>
              <a:tblPr/>
              <a:tblGrid>
                <a:gridCol w="186356"/>
                <a:gridCol w="5912690"/>
              </a:tblGrid>
              <a:tr h="2736239">
                <a:tc>
                  <a:txBody>
                    <a:bodyPr/>
                    <a:lstStyle/>
                    <a:p>
                      <a:pPr algn="ctr" fontAlgn="base"/>
                      <a:r>
                        <a:rPr lang="en-US" sz="2400" dirty="0">
                          <a:solidFill>
                            <a:srgbClr val="5499DE"/>
                          </a:solidFill>
                          <a:latin typeface="inherit"/>
                        </a:rPr>
                        <a:t>1</a:t>
                      </a:r>
                    </a:p>
                    <a:p>
                      <a:pPr algn="ctr" fontAlgn="base"/>
                      <a:r>
                        <a:rPr lang="en-US" sz="2400" dirty="0">
                          <a:solidFill>
                            <a:srgbClr val="317CC5"/>
                          </a:solidFill>
                          <a:latin typeface="inherit"/>
                        </a:rPr>
                        <a:t>2</a:t>
                      </a:r>
                    </a:p>
                    <a:p>
                      <a:pPr algn="ctr" fontAlgn="base"/>
                      <a:r>
                        <a:rPr lang="en-US" sz="2400" dirty="0">
                          <a:solidFill>
                            <a:srgbClr val="5499DE"/>
                          </a:solidFill>
                          <a:latin typeface="inherit"/>
                        </a:rPr>
                        <a:t>3</a:t>
                      </a:r>
                    </a:p>
                    <a:p>
                      <a:pPr algn="ctr" fontAlgn="base"/>
                      <a:r>
                        <a:rPr lang="en-US" sz="2400" dirty="0">
                          <a:solidFill>
                            <a:srgbClr val="317CC5"/>
                          </a:solidFill>
                          <a:latin typeface="inherit"/>
                        </a:rPr>
                        <a:t>4</a:t>
                      </a:r>
                    </a:p>
                    <a:p>
                      <a:pPr algn="ctr" fontAlgn="base"/>
                      <a:r>
                        <a:rPr lang="en-US" sz="2400" dirty="0">
                          <a:solidFill>
                            <a:srgbClr val="5499DE"/>
                          </a:solidFill>
                          <a:latin typeface="inherit"/>
                        </a:rPr>
                        <a:t>5</a:t>
                      </a:r>
                    </a:p>
                    <a:p>
                      <a:pPr algn="ctr" fontAlgn="base"/>
                      <a:r>
                        <a:rPr lang="en-US" sz="2400" dirty="0">
                          <a:solidFill>
                            <a:srgbClr val="317CC5"/>
                          </a:solidFill>
                          <a:latin typeface="inherit"/>
                        </a:rPr>
                        <a:t>6</a:t>
                      </a:r>
                    </a:p>
                    <a:p>
                      <a:pPr algn="ctr" fontAlgn="base"/>
                      <a:r>
                        <a:rPr lang="en-US" sz="2400" dirty="0">
                          <a:solidFill>
                            <a:srgbClr val="5499DE"/>
                          </a:solidFill>
                          <a:latin typeface="inherit"/>
                        </a:rPr>
                        <a:t>7</a:t>
                      </a:r>
                    </a:p>
                    <a:p>
                      <a:pPr algn="ctr" fontAlgn="base"/>
                      <a:r>
                        <a:rPr lang="en-US" sz="2400" dirty="0">
                          <a:solidFill>
                            <a:srgbClr val="317CC5"/>
                          </a:solidFill>
                          <a:latin typeface="inherit"/>
                        </a:rPr>
                        <a:t>8</a:t>
                      </a:r>
                    </a:p>
                    <a:p>
                      <a:pPr algn="ctr" fontAlgn="base"/>
                      <a:r>
                        <a:rPr lang="en-US" sz="2400" dirty="0">
                          <a:solidFill>
                            <a:srgbClr val="5499DE"/>
                          </a:solidFill>
                          <a:latin typeface="inherit"/>
                        </a:rPr>
                        <a:t>9</a:t>
                      </a:r>
                    </a:p>
                    <a:p>
                      <a:pPr algn="ctr" fontAlgn="base"/>
                      <a:r>
                        <a:rPr lang="en-US" sz="2400" dirty="0">
                          <a:solidFill>
                            <a:srgbClr val="317CC5"/>
                          </a:solidFill>
                          <a:latin typeface="inherit"/>
                        </a:rPr>
                        <a:t>10</a:t>
                      </a:r>
                    </a:p>
                  </a:txBody>
                  <a:tcPr marL="80478" marR="80478" marT="40239" marB="40239">
                    <a:lnL>
                      <a:noFill/>
                    </a:lnL>
                    <a:lnR>
                      <a:noFill/>
                    </a:lnR>
                    <a:lnT>
                      <a:noFill/>
                    </a:lnT>
                    <a:lnB>
                      <a:noFill/>
                    </a:lnB>
                    <a:solidFill>
                      <a:srgbClr val="DFEFFF"/>
                    </a:solidFill>
                  </a:tcPr>
                </a:tc>
                <a:tc>
                  <a:txBody>
                    <a:bodyPr/>
                    <a:lstStyle/>
                    <a:p>
                      <a:pPr algn="l" fontAlgn="base"/>
                      <a:r>
                        <a:rPr lang="en-US" sz="2400" dirty="0">
                          <a:solidFill>
                            <a:srgbClr val="B85C00"/>
                          </a:solidFill>
                          <a:latin typeface="inherit"/>
                        </a:rPr>
                        <a:t># dot product vectors</a:t>
                      </a:r>
                      <a:endParaRPr lang="en-US" sz="2400" dirty="0">
                        <a:solidFill>
                          <a:srgbClr val="000000"/>
                        </a:solidFill>
                        <a:latin typeface="inherit"/>
                      </a:endParaRPr>
                    </a:p>
                    <a:p>
                      <a:pPr algn="l" fontAlgn="base"/>
                      <a:r>
                        <a:rPr lang="en-US" sz="2400" dirty="0">
                          <a:solidFill>
                            <a:srgbClr val="004ED0"/>
                          </a:solidFill>
                          <a:latin typeface="inherit"/>
                        </a:rPr>
                        <a:t>from </a:t>
                      </a:r>
                      <a:r>
                        <a:rPr lang="en-US" sz="2400" dirty="0" err="1">
                          <a:solidFill>
                            <a:srgbClr val="004ED0"/>
                          </a:solidFill>
                          <a:latin typeface="inherit"/>
                        </a:rPr>
                        <a:t>numpy</a:t>
                      </a:r>
                      <a:r>
                        <a:rPr lang="en-US" sz="2400" dirty="0">
                          <a:solidFill>
                            <a:srgbClr val="004ED0"/>
                          </a:solidFill>
                          <a:latin typeface="inherit"/>
                        </a:rPr>
                        <a:t> import </a:t>
                      </a:r>
                      <a:r>
                        <a:rPr lang="en-US" sz="2400" dirty="0">
                          <a:solidFill>
                            <a:srgbClr val="800080"/>
                          </a:solidFill>
                          <a:latin typeface="inherit"/>
                        </a:rPr>
                        <a:t>array</a:t>
                      </a:r>
                      <a:endParaRPr lang="en-US" sz="2400" dirty="0">
                        <a:solidFill>
                          <a:srgbClr val="000000"/>
                        </a:solidFill>
                        <a:latin typeface="inherit"/>
                      </a:endParaRPr>
                    </a:p>
                    <a:p>
                      <a:pPr algn="l" fontAlgn="base"/>
                      <a:r>
                        <a:rPr lang="en-US" sz="2400" dirty="0">
                          <a:solidFill>
                            <a:srgbClr val="002D7A"/>
                          </a:solidFill>
                          <a:latin typeface="inherit"/>
                        </a:rPr>
                        <a:t>a</a:t>
                      </a:r>
                      <a:r>
                        <a:rPr lang="en-US" sz="2400" dirty="0">
                          <a:solidFill>
                            <a:srgbClr val="006FE0"/>
                          </a:solidFill>
                          <a:latin typeface="inherit"/>
                        </a:rPr>
                        <a:t> = </a:t>
                      </a:r>
                      <a:r>
                        <a:rPr lang="en-US" sz="2400" dirty="0">
                          <a:solidFill>
                            <a:srgbClr val="800080"/>
                          </a:solidFill>
                          <a:latin typeface="inherit"/>
                        </a:rPr>
                        <a:t>array</a:t>
                      </a:r>
                      <a:r>
                        <a:rPr lang="en-US" sz="2400" dirty="0">
                          <a:solidFill>
                            <a:srgbClr val="333333"/>
                          </a:solidFill>
                          <a:latin typeface="inherit"/>
                        </a:rPr>
                        <a:t>([</a:t>
                      </a:r>
                      <a:r>
                        <a:rPr lang="en-US" sz="2400" dirty="0">
                          <a:solidFill>
                            <a:srgbClr val="CE0000"/>
                          </a:solidFill>
                          <a:latin typeface="inherit"/>
                        </a:rPr>
                        <a:t>1</a:t>
                      </a:r>
                      <a:r>
                        <a:rPr lang="en-US" sz="2400" dirty="0">
                          <a:solidFill>
                            <a:srgbClr val="333333"/>
                          </a:solidFill>
                          <a:latin typeface="inherit"/>
                        </a:rPr>
                        <a:t>,</a:t>
                      </a:r>
                      <a:r>
                        <a:rPr lang="en-US" sz="2400" dirty="0">
                          <a:solidFill>
                            <a:srgbClr val="006FE0"/>
                          </a:solidFill>
                          <a:latin typeface="inherit"/>
                        </a:rPr>
                        <a:t> </a:t>
                      </a:r>
                      <a:r>
                        <a:rPr lang="en-US" sz="2400" dirty="0">
                          <a:solidFill>
                            <a:srgbClr val="CE0000"/>
                          </a:solidFill>
                          <a:latin typeface="inherit"/>
                        </a:rPr>
                        <a:t>2</a:t>
                      </a:r>
                      <a:r>
                        <a:rPr lang="en-US" sz="2400" dirty="0">
                          <a:solidFill>
                            <a:srgbClr val="333333"/>
                          </a:solidFill>
                          <a:latin typeface="inherit"/>
                        </a:rPr>
                        <a:t>,</a:t>
                      </a:r>
                      <a:r>
                        <a:rPr lang="en-US" sz="2400" dirty="0">
                          <a:solidFill>
                            <a:srgbClr val="006FE0"/>
                          </a:solidFill>
                          <a:latin typeface="inherit"/>
                        </a:rPr>
                        <a:t> </a:t>
                      </a:r>
                      <a:r>
                        <a:rPr lang="en-US" sz="2400" dirty="0">
                          <a:solidFill>
                            <a:srgbClr val="CE0000"/>
                          </a:solidFill>
                          <a:latin typeface="inherit"/>
                        </a:rPr>
                        <a:t>3</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4ED0"/>
                          </a:solidFill>
                          <a:latin typeface="inherit"/>
                        </a:rPr>
                        <a:t>print</a:t>
                      </a:r>
                      <a:r>
                        <a:rPr lang="en-US" sz="2400" dirty="0">
                          <a:solidFill>
                            <a:srgbClr val="333333"/>
                          </a:solidFill>
                          <a:latin typeface="inherit"/>
                        </a:rPr>
                        <a:t>(</a:t>
                      </a:r>
                      <a:r>
                        <a:rPr lang="en-US" sz="2400" dirty="0">
                          <a:solidFill>
                            <a:srgbClr val="002D7A"/>
                          </a:solidFill>
                          <a:latin typeface="inherit"/>
                        </a:rPr>
                        <a:t>a</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2D7A"/>
                          </a:solidFill>
                          <a:latin typeface="inherit"/>
                        </a:rPr>
                        <a:t>b</a:t>
                      </a:r>
                      <a:r>
                        <a:rPr lang="en-US" sz="2400" dirty="0">
                          <a:solidFill>
                            <a:srgbClr val="006FE0"/>
                          </a:solidFill>
                          <a:latin typeface="inherit"/>
                        </a:rPr>
                        <a:t> = </a:t>
                      </a:r>
                      <a:r>
                        <a:rPr lang="en-US" sz="2400" dirty="0">
                          <a:solidFill>
                            <a:srgbClr val="800080"/>
                          </a:solidFill>
                          <a:latin typeface="inherit"/>
                        </a:rPr>
                        <a:t>array</a:t>
                      </a:r>
                      <a:r>
                        <a:rPr lang="en-US" sz="2400" dirty="0">
                          <a:solidFill>
                            <a:srgbClr val="333333"/>
                          </a:solidFill>
                          <a:latin typeface="inherit"/>
                        </a:rPr>
                        <a:t>([</a:t>
                      </a:r>
                      <a:r>
                        <a:rPr lang="en-US" sz="2400" dirty="0">
                          <a:solidFill>
                            <a:srgbClr val="CE0000"/>
                          </a:solidFill>
                          <a:latin typeface="inherit"/>
                        </a:rPr>
                        <a:t>1</a:t>
                      </a:r>
                      <a:r>
                        <a:rPr lang="en-US" sz="2400" dirty="0">
                          <a:solidFill>
                            <a:srgbClr val="333333"/>
                          </a:solidFill>
                          <a:latin typeface="inherit"/>
                        </a:rPr>
                        <a:t>,</a:t>
                      </a:r>
                      <a:r>
                        <a:rPr lang="en-US" sz="2400" dirty="0">
                          <a:solidFill>
                            <a:srgbClr val="006FE0"/>
                          </a:solidFill>
                          <a:latin typeface="inherit"/>
                        </a:rPr>
                        <a:t> </a:t>
                      </a:r>
                      <a:r>
                        <a:rPr lang="en-US" sz="2400" dirty="0">
                          <a:solidFill>
                            <a:srgbClr val="CE0000"/>
                          </a:solidFill>
                          <a:latin typeface="inherit"/>
                        </a:rPr>
                        <a:t>2</a:t>
                      </a:r>
                      <a:r>
                        <a:rPr lang="en-US" sz="2400" dirty="0">
                          <a:solidFill>
                            <a:srgbClr val="333333"/>
                          </a:solidFill>
                          <a:latin typeface="inherit"/>
                        </a:rPr>
                        <a:t>,</a:t>
                      </a:r>
                      <a:r>
                        <a:rPr lang="en-US" sz="2400" dirty="0">
                          <a:solidFill>
                            <a:srgbClr val="006FE0"/>
                          </a:solidFill>
                          <a:latin typeface="inherit"/>
                        </a:rPr>
                        <a:t> </a:t>
                      </a:r>
                      <a:r>
                        <a:rPr lang="en-US" sz="2400" dirty="0">
                          <a:solidFill>
                            <a:srgbClr val="CE0000"/>
                          </a:solidFill>
                          <a:latin typeface="inherit"/>
                        </a:rPr>
                        <a:t>3</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4ED0"/>
                          </a:solidFill>
                          <a:latin typeface="inherit"/>
                        </a:rPr>
                        <a:t>print</a:t>
                      </a:r>
                      <a:r>
                        <a:rPr lang="en-US" sz="2400" dirty="0">
                          <a:solidFill>
                            <a:srgbClr val="333333"/>
                          </a:solidFill>
                          <a:latin typeface="inherit"/>
                        </a:rPr>
                        <a:t>(</a:t>
                      </a:r>
                      <a:r>
                        <a:rPr lang="en-US" sz="2400" dirty="0">
                          <a:solidFill>
                            <a:srgbClr val="002D7A"/>
                          </a:solidFill>
                          <a:latin typeface="inherit"/>
                        </a:rPr>
                        <a:t>b</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2D7A"/>
                          </a:solidFill>
                          <a:latin typeface="inherit"/>
                        </a:rPr>
                        <a:t>c</a:t>
                      </a:r>
                      <a:r>
                        <a:rPr lang="en-US" sz="2400" dirty="0">
                          <a:solidFill>
                            <a:srgbClr val="006FE0"/>
                          </a:solidFill>
                          <a:latin typeface="inherit"/>
                        </a:rPr>
                        <a:t> = </a:t>
                      </a:r>
                      <a:r>
                        <a:rPr lang="en-US" sz="2400" dirty="0">
                          <a:solidFill>
                            <a:srgbClr val="002D7A"/>
                          </a:solidFill>
                          <a:latin typeface="inherit"/>
                        </a:rPr>
                        <a:t>a</a:t>
                      </a:r>
                      <a:r>
                        <a:rPr lang="en-US" sz="2400" dirty="0">
                          <a:solidFill>
                            <a:srgbClr val="333333"/>
                          </a:solidFill>
                          <a:latin typeface="inherit"/>
                        </a:rPr>
                        <a:t>.</a:t>
                      </a:r>
                      <a:r>
                        <a:rPr lang="en-US" sz="2400" dirty="0">
                          <a:solidFill>
                            <a:srgbClr val="004ED0"/>
                          </a:solidFill>
                          <a:latin typeface="inherit"/>
                        </a:rPr>
                        <a:t>dot</a:t>
                      </a:r>
                      <a:r>
                        <a:rPr lang="en-US" sz="2400" dirty="0">
                          <a:solidFill>
                            <a:srgbClr val="333333"/>
                          </a:solidFill>
                          <a:latin typeface="inherit"/>
                        </a:rPr>
                        <a:t>(</a:t>
                      </a:r>
                      <a:r>
                        <a:rPr lang="en-US" sz="2400" dirty="0">
                          <a:solidFill>
                            <a:srgbClr val="002D7A"/>
                          </a:solidFill>
                          <a:latin typeface="inherit"/>
                        </a:rPr>
                        <a:t>b</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4ED0"/>
                          </a:solidFill>
                          <a:latin typeface="inherit"/>
                        </a:rPr>
                        <a:t>print</a:t>
                      </a:r>
                      <a:r>
                        <a:rPr lang="en-US" sz="2400" dirty="0">
                          <a:solidFill>
                            <a:srgbClr val="333333"/>
                          </a:solidFill>
                          <a:latin typeface="inherit"/>
                        </a:rPr>
                        <a:t>(</a:t>
                      </a:r>
                      <a:r>
                        <a:rPr lang="en-US" sz="2400" dirty="0">
                          <a:solidFill>
                            <a:srgbClr val="002D7A"/>
                          </a:solidFill>
                          <a:latin typeface="inherit"/>
                        </a:rPr>
                        <a:t>c</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2D7A"/>
                          </a:solidFill>
                          <a:latin typeface="inherit"/>
                        </a:rPr>
                        <a:t>d</a:t>
                      </a:r>
                      <a:r>
                        <a:rPr lang="en-US" sz="2400" dirty="0">
                          <a:solidFill>
                            <a:srgbClr val="006FE0"/>
                          </a:solidFill>
                          <a:latin typeface="inherit"/>
                        </a:rPr>
                        <a:t> = </a:t>
                      </a:r>
                      <a:r>
                        <a:rPr lang="en-US" sz="2400" dirty="0">
                          <a:solidFill>
                            <a:srgbClr val="000000"/>
                          </a:solidFill>
                          <a:latin typeface="inherit"/>
                        </a:rPr>
                        <a:t>a</a:t>
                      </a:r>
                      <a:r>
                        <a:rPr lang="en-US" sz="2400" dirty="0">
                          <a:solidFill>
                            <a:srgbClr val="006FE0"/>
                          </a:solidFill>
                          <a:latin typeface="inherit"/>
                        </a:rPr>
                        <a:t> </a:t>
                      </a:r>
                      <a:r>
                        <a:rPr lang="en-US" sz="2400" dirty="0">
                          <a:solidFill>
                            <a:srgbClr val="333333"/>
                          </a:solidFill>
                          <a:latin typeface="inherit"/>
                        </a:rPr>
                        <a:t>@</a:t>
                      </a:r>
                      <a:r>
                        <a:rPr lang="en-US" sz="2400" dirty="0">
                          <a:solidFill>
                            <a:srgbClr val="006FE0"/>
                          </a:solidFill>
                          <a:latin typeface="inherit"/>
                        </a:rPr>
                        <a:t> </a:t>
                      </a:r>
                      <a:r>
                        <a:rPr lang="en-US" sz="2400" dirty="0">
                          <a:solidFill>
                            <a:srgbClr val="000000"/>
                          </a:solidFill>
                          <a:latin typeface="inherit"/>
                        </a:rPr>
                        <a:t>b</a:t>
                      </a:r>
                    </a:p>
                    <a:p>
                      <a:pPr algn="l" fontAlgn="base"/>
                      <a:r>
                        <a:rPr lang="en-US" sz="2400" dirty="0">
                          <a:solidFill>
                            <a:srgbClr val="004ED0"/>
                          </a:solidFill>
                          <a:latin typeface="inherit"/>
                        </a:rPr>
                        <a:t>print</a:t>
                      </a:r>
                      <a:r>
                        <a:rPr lang="en-US" sz="2400" dirty="0">
                          <a:solidFill>
                            <a:srgbClr val="333333"/>
                          </a:solidFill>
                          <a:latin typeface="inherit"/>
                        </a:rPr>
                        <a:t>(</a:t>
                      </a:r>
                      <a:r>
                        <a:rPr lang="en-US" sz="2400" dirty="0">
                          <a:solidFill>
                            <a:srgbClr val="002D7A"/>
                          </a:solidFill>
                          <a:latin typeface="inherit"/>
                        </a:rPr>
                        <a:t>d</a:t>
                      </a:r>
                      <a:r>
                        <a:rPr lang="en-US" sz="2400" dirty="0">
                          <a:solidFill>
                            <a:srgbClr val="333333"/>
                          </a:solidFill>
                          <a:latin typeface="inherit"/>
                        </a:rPr>
                        <a:t>)</a:t>
                      </a:r>
                      <a:endParaRPr lang="en-US" sz="2400" dirty="0">
                        <a:solidFill>
                          <a:srgbClr val="000000"/>
                        </a:solidFill>
                        <a:latin typeface="inherit"/>
                      </a:endParaRPr>
                    </a:p>
                  </a:txBody>
                  <a:tcPr marL="80478" marR="80478" marT="40239" marB="40239">
                    <a:lnL>
                      <a:noFill/>
                    </a:lnL>
                    <a:lnR>
                      <a:noFill/>
                    </a:lnR>
                    <a:lnT>
                      <a:noFill/>
                    </a:lnT>
                    <a:lnB>
                      <a:noFill/>
                    </a:lnB>
                  </a:tcPr>
                </a:tc>
              </a:tr>
            </a:tbl>
          </a:graphicData>
        </a:graphic>
      </p:graphicFrame>
      <p:sp>
        <p:nvSpPr>
          <p:cNvPr id="30721" name="Rectangle 1"/>
          <p:cNvSpPr>
            <a:spLocks noChangeArrowheads="1"/>
          </p:cNvSpPr>
          <p:nvPr/>
        </p:nvSpPr>
        <p:spPr bwMode="auto">
          <a:xfrm>
            <a:off x="457200" y="228600"/>
            <a:ext cx="8077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We can calculate the dot product between two vectors in Python using the dot() function on a </a:t>
            </a:r>
            <a:r>
              <a:rPr kumimoji="0" lang="en-US" sz="2000" b="0" i="0" u="none" strike="noStrike" cap="none" normalizeH="0" baseline="0" dirty="0" err="1" smtClean="0">
                <a:ln>
                  <a:noFill/>
                </a:ln>
                <a:effectLst/>
                <a:latin typeface="Helvetica Neue"/>
                <a:cs typeface="Arial" pitchFamily="34" charset="0"/>
              </a:rPr>
              <a:t>NumPy</a:t>
            </a:r>
            <a:r>
              <a:rPr kumimoji="0" lang="en-US" sz="2000" b="0" i="0" u="none" strike="noStrike" cap="none" normalizeH="0" baseline="0" dirty="0" smtClean="0">
                <a:ln>
                  <a:noFill/>
                </a:ln>
                <a:effectLst/>
                <a:latin typeface="Helvetica Neue"/>
                <a:cs typeface="Arial" pitchFamily="34" charset="0"/>
              </a:rPr>
              <a:t> array. It can also be calculated using the newer @ operator, since Python version 3.5. The example below demonstrates both methods.</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The example defines two vectors with three elements each, then calculates the dot product.</a:t>
            </a:r>
            <a:endParaRPr kumimoji="0" lang="en-US" sz="20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4419600"/>
          <a:ext cx="6099264" cy="445448"/>
        </p:xfrm>
        <a:graphic>
          <a:graphicData uri="http://schemas.openxmlformats.org/drawingml/2006/table">
            <a:tbl>
              <a:tblPr/>
              <a:tblGrid>
                <a:gridCol w="184776"/>
                <a:gridCol w="5914488"/>
              </a:tblGrid>
              <a:tr h="318753">
                <a:tc>
                  <a:txBody>
                    <a:bodyPr/>
                    <a:lstStyle/>
                    <a:p>
                      <a:pPr algn="ctr" fontAlgn="base"/>
                      <a:r>
                        <a:rPr lang="en-US" sz="24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ctr" fontAlgn="base"/>
                      <a:r>
                        <a:rPr lang="en-US" sz="2400" b="1" dirty="0">
                          <a:solidFill>
                            <a:srgbClr val="C00000"/>
                          </a:solidFill>
                          <a:latin typeface="inherit"/>
                        </a:rPr>
                        <a:t>c = s * v</a:t>
                      </a:r>
                    </a:p>
                  </a:txBody>
                  <a:tcPr marL="79688" marR="79688" marT="39844" marB="39844">
                    <a:lnL>
                      <a:noFill/>
                    </a:lnL>
                    <a:lnR>
                      <a:noFill/>
                    </a:lnR>
                    <a:lnT>
                      <a:noFill/>
                    </a:lnT>
                    <a:lnB>
                      <a:noFill/>
                    </a:lnB>
                  </a:tcPr>
                </a:tc>
              </a:tr>
            </a:tbl>
          </a:graphicData>
        </a:graphic>
      </p:graphicFrame>
      <p:graphicFrame>
        <p:nvGraphicFramePr>
          <p:cNvPr id="3" name="Table 2"/>
          <p:cNvGraphicFramePr>
            <a:graphicFrameLocks noGrp="1"/>
          </p:cNvGraphicFramePr>
          <p:nvPr/>
        </p:nvGraphicFramePr>
        <p:xfrm>
          <a:off x="381000" y="3429000"/>
          <a:ext cx="6099264" cy="445448"/>
        </p:xfrm>
        <a:graphic>
          <a:graphicData uri="http://schemas.openxmlformats.org/drawingml/2006/table">
            <a:tbl>
              <a:tblPr/>
              <a:tblGrid>
                <a:gridCol w="184776"/>
                <a:gridCol w="5914488"/>
              </a:tblGrid>
              <a:tr h="318753">
                <a:tc>
                  <a:txBody>
                    <a:bodyPr/>
                    <a:lstStyle/>
                    <a:p>
                      <a:pPr algn="ctr" fontAlgn="base"/>
                      <a:r>
                        <a:rPr lang="en-US" sz="1600" dirty="0">
                          <a:solidFill>
                            <a:srgbClr val="5499DE"/>
                          </a:solidFill>
                          <a:latin typeface="inherit"/>
                        </a:rPr>
                        <a:t>1</a:t>
                      </a:r>
                    </a:p>
                  </a:txBody>
                  <a:tcPr marL="79688" marR="79688" marT="39844" marB="39844">
                    <a:lnL>
                      <a:noFill/>
                    </a:lnL>
                    <a:lnR>
                      <a:noFill/>
                    </a:lnR>
                    <a:lnT>
                      <a:noFill/>
                    </a:lnT>
                    <a:lnB>
                      <a:noFill/>
                    </a:lnB>
                    <a:solidFill>
                      <a:srgbClr val="DFEFFF"/>
                    </a:solidFill>
                  </a:tcPr>
                </a:tc>
                <a:tc>
                  <a:txBody>
                    <a:bodyPr/>
                    <a:lstStyle/>
                    <a:p>
                      <a:pPr algn="ctr" fontAlgn="base"/>
                      <a:r>
                        <a:rPr lang="en-US" sz="2400" b="1" dirty="0">
                          <a:solidFill>
                            <a:srgbClr val="C00000"/>
                          </a:solidFill>
                          <a:latin typeface="inherit"/>
                        </a:rPr>
                        <a:t>c = </a:t>
                      </a:r>
                      <a:r>
                        <a:rPr lang="en-US" sz="2400" b="1" dirty="0" err="1">
                          <a:solidFill>
                            <a:srgbClr val="C00000"/>
                          </a:solidFill>
                          <a:latin typeface="inherit"/>
                        </a:rPr>
                        <a:t>sv</a:t>
                      </a:r>
                      <a:endParaRPr lang="en-US" sz="2400" b="1" dirty="0">
                        <a:solidFill>
                          <a:srgbClr val="C00000"/>
                        </a:solidFill>
                        <a:latin typeface="inherit"/>
                      </a:endParaRPr>
                    </a:p>
                  </a:txBody>
                  <a:tcPr marL="79688" marR="79688" marT="39844" marB="39844">
                    <a:lnL>
                      <a:noFill/>
                    </a:lnL>
                    <a:lnR>
                      <a:noFill/>
                    </a:lnR>
                    <a:lnT>
                      <a:noFill/>
                    </a:lnT>
                    <a:lnB>
                      <a:noFill/>
                    </a:lnB>
                  </a:tcPr>
                </a:tc>
              </a:tr>
            </a:tbl>
          </a:graphicData>
        </a:graphic>
      </p:graphicFrame>
      <p:sp>
        <p:nvSpPr>
          <p:cNvPr id="32769" name="Rectangle 1"/>
          <p:cNvSpPr>
            <a:spLocks noChangeArrowheads="1"/>
          </p:cNvSpPr>
          <p:nvPr/>
        </p:nvSpPr>
        <p:spPr bwMode="auto">
          <a:xfrm>
            <a:off x="381000" y="533400"/>
            <a:ext cx="8534400" cy="2419227"/>
          </a:xfrm>
          <a:prstGeom prst="rect">
            <a:avLst/>
          </a:prstGeom>
          <a:solidFill>
            <a:srgbClr val="FFFFFF"/>
          </a:solidFill>
          <a:ln w="9525">
            <a:noFill/>
            <a:miter lim="800000"/>
            <a:headEnd/>
            <a:tailEnd/>
          </a:ln>
          <a:effectLst/>
        </p:spPr>
        <p:txBody>
          <a:bodyPr vert="horz" wrap="square" lIns="0" tIns="0" rIns="0" bIns="7935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2060"/>
                </a:solidFill>
                <a:effectLst/>
                <a:latin typeface="Helvetica Neue"/>
                <a:cs typeface="Arial" pitchFamily="34" charset="0"/>
              </a:rPr>
              <a:t>Vector-Scalar Multiplication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Helvetica Neue"/>
                <a:cs typeface="Arial" pitchFamily="34" charset="0"/>
              </a:rPr>
              <a:t>A vector can be multiplied by a scalar, in effect scaling the magnitude of the vector.</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Helvetica Neue"/>
                <a:cs typeface="Arial" pitchFamily="34" charset="0"/>
              </a:rPr>
              <a:t>To keep notation simple, we will use lowercase “s” to represent the scalar value.</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685800" y="3810000"/>
            <a:ext cx="389850" cy="369332"/>
          </a:xfrm>
          <a:prstGeom prst="rect">
            <a:avLst/>
          </a:prstGeom>
        </p:spPr>
        <p:txBody>
          <a:bodyPr wrap="none">
            <a:spAutoFit/>
          </a:bodyPr>
          <a:lstStyle/>
          <a:p>
            <a:pPr lvl="0" eaLnBrk="0" fontAlgn="base" hangingPunct="0">
              <a:spcBef>
                <a:spcPct val="0"/>
              </a:spcBef>
              <a:spcAft>
                <a:spcPct val="0"/>
              </a:spcAft>
            </a:pPr>
            <a:r>
              <a:rPr kumimoji="0" lang="en-US" b="0" i="0" u="none" strike="noStrike" cap="none" normalizeH="0" baseline="0" dirty="0" smtClean="0">
                <a:ln>
                  <a:noFill/>
                </a:ln>
                <a:solidFill>
                  <a:srgbClr val="555555"/>
                </a:solidFill>
                <a:effectLst/>
                <a:latin typeface="Helvetica Neue"/>
                <a:cs typeface="Arial" pitchFamily="34" charset="0"/>
              </a:rPr>
              <a:t>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2133600"/>
          <a:ext cx="6099264" cy="445448"/>
        </p:xfrm>
        <a:graphic>
          <a:graphicData uri="http://schemas.openxmlformats.org/drawingml/2006/table">
            <a:tbl>
              <a:tblPr/>
              <a:tblGrid>
                <a:gridCol w="184776"/>
                <a:gridCol w="5914488"/>
              </a:tblGrid>
              <a:tr h="318753">
                <a:tc>
                  <a:txBody>
                    <a:bodyPr/>
                    <a:lstStyle/>
                    <a:p>
                      <a:pPr algn="ctr" fontAlgn="base"/>
                      <a:r>
                        <a:rPr lang="en-US" sz="24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l" fontAlgn="base"/>
                      <a:r>
                        <a:rPr lang="en-US" sz="2400" b="1" dirty="0">
                          <a:solidFill>
                            <a:srgbClr val="C00000"/>
                          </a:solidFill>
                          <a:latin typeface="inherit"/>
                        </a:rPr>
                        <a:t>s * v = (s * v1, s * v2, s * v3)</a:t>
                      </a:r>
                    </a:p>
                  </a:txBody>
                  <a:tcPr marL="79688" marR="79688" marT="39844" marB="39844">
                    <a:lnL>
                      <a:noFill/>
                    </a:lnL>
                    <a:lnR>
                      <a:noFill/>
                    </a:lnR>
                    <a:lnT>
                      <a:noFill/>
                    </a:lnT>
                    <a:lnB>
                      <a:noFill/>
                    </a:lnB>
                  </a:tcPr>
                </a:tc>
              </a:tr>
            </a:tbl>
          </a:graphicData>
        </a:graphic>
      </p:graphicFrame>
      <p:graphicFrame>
        <p:nvGraphicFramePr>
          <p:cNvPr id="3" name="Table 2"/>
          <p:cNvGraphicFramePr>
            <a:graphicFrameLocks noGrp="1"/>
          </p:cNvGraphicFramePr>
          <p:nvPr/>
        </p:nvGraphicFramePr>
        <p:xfrm>
          <a:off x="457200" y="4343400"/>
          <a:ext cx="6099264" cy="1447800"/>
        </p:xfrm>
        <a:graphic>
          <a:graphicData uri="http://schemas.openxmlformats.org/drawingml/2006/table">
            <a:tbl>
              <a:tblPr/>
              <a:tblGrid>
                <a:gridCol w="184776"/>
                <a:gridCol w="5914488"/>
              </a:tblGrid>
              <a:tr h="1447800">
                <a:tc>
                  <a:txBody>
                    <a:bodyPr/>
                    <a:lstStyle/>
                    <a:p>
                      <a:pPr algn="ctr" fontAlgn="base"/>
                      <a:r>
                        <a:rPr lang="en-US" sz="2400" b="1" dirty="0">
                          <a:solidFill>
                            <a:srgbClr val="C00000"/>
                          </a:solidFill>
                          <a:latin typeface="inherit"/>
                        </a:rPr>
                        <a:t>1</a:t>
                      </a:r>
                    </a:p>
                    <a:p>
                      <a:pPr algn="ctr" fontAlgn="base"/>
                      <a:r>
                        <a:rPr lang="en-US" sz="2400" b="1" dirty="0">
                          <a:solidFill>
                            <a:srgbClr val="C00000"/>
                          </a:solidFill>
                          <a:latin typeface="inherit"/>
                        </a:rPr>
                        <a:t>2</a:t>
                      </a:r>
                    </a:p>
                    <a:p>
                      <a:pPr algn="ctr" fontAlgn="base"/>
                      <a:r>
                        <a:rPr lang="en-US" sz="2400" b="1" dirty="0">
                          <a:solidFill>
                            <a:srgbClr val="C00000"/>
                          </a:solidFill>
                          <a:latin typeface="inherit"/>
                        </a:rPr>
                        <a:t>3</a:t>
                      </a:r>
                    </a:p>
                  </a:txBody>
                  <a:tcPr marL="79688" marR="79688" marT="39844" marB="39844">
                    <a:lnL>
                      <a:noFill/>
                    </a:lnL>
                    <a:lnR>
                      <a:noFill/>
                    </a:lnR>
                    <a:lnT>
                      <a:noFill/>
                    </a:lnT>
                    <a:lnB>
                      <a:noFill/>
                    </a:lnB>
                    <a:solidFill>
                      <a:srgbClr val="DFEFFF"/>
                    </a:solidFill>
                  </a:tcPr>
                </a:tc>
                <a:tc>
                  <a:txBody>
                    <a:bodyPr/>
                    <a:lstStyle/>
                    <a:p>
                      <a:pPr algn="ctr" fontAlgn="base"/>
                      <a:r>
                        <a:rPr lang="pt-BR" sz="2400" b="1" dirty="0">
                          <a:solidFill>
                            <a:srgbClr val="C00000"/>
                          </a:solidFill>
                          <a:latin typeface="inherit"/>
                        </a:rPr>
                        <a:t>c[0] = a[0] * s</a:t>
                      </a:r>
                    </a:p>
                    <a:p>
                      <a:pPr algn="ctr" fontAlgn="base"/>
                      <a:r>
                        <a:rPr lang="pt-BR" sz="2400" b="1" dirty="0">
                          <a:solidFill>
                            <a:srgbClr val="C00000"/>
                          </a:solidFill>
                          <a:latin typeface="inherit"/>
                        </a:rPr>
                        <a:t>c[1] = a[1] * s</a:t>
                      </a:r>
                    </a:p>
                    <a:p>
                      <a:pPr algn="ctr" fontAlgn="base"/>
                      <a:r>
                        <a:rPr lang="pt-BR" sz="2400" b="1" dirty="0">
                          <a:solidFill>
                            <a:srgbClr val="C00000"/>
                          </a:solidFill>
                          <a:latin typeface="inherit"/>
                        </a:rPr>
                        <a:t>c[2] = a[2] * s</a:t>
                      </a:r>
                    </a:p>
                  </a:txBody>
                  <a:tcPr marL="79688" marR="79688" marT="39844" marB="39844">
                    <a:lnL>
                      <a:noFill/>
                    </a:lnL>
                    <a:lnR>
                      <a:noFill/>
                    </a:lnR>
                    <a:lnT>
                      <a:noFill/>
                    </a:lnT>
                    <a:lnB>
                      <a:noFill/>
                    </a:lnB>
                  </a:tcPr>
                </a:tc>
              </a:tr>
            </a:tbl>
          </a:graphicData>
        </a:graphic>
      </p:graphicFrame>
      <p:sp>
        <p:nvSpPr>
          <p:cNvPr id="28673" name="Rectangle 1"/>
          <p:cNvSpPr>
            <a:spLocks noChangeArrowheads="1"/>
          </p:cNvSpPr>
          <p:nvPr/>
        </p:nvSpPr>
        <p:spPr bwMode="auto">
          <a:xfrm>
            <a:off x="228600" y="533400"/>
            <a:ext cx="7924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The multiplication is performed on each element of the vector to result in a new scaled vector of the same length.</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85800" y="3581400"/>
            <a:ext cx="2262222" cy="369332"/>
          </a:xfrm>
          <a:prstGeom prst="rect">
            <a:avLst/>
          </a:prstGeom>
        </p:spPr>
        <p:txBody>
          <a:bodyPr wrap="none">
            <a:spAutoFit/>
          </a:bodyPr>
          <a:lstStyle/>
          <a:p>
            <a:pPr lvl="0" eaLnBrk="0" fontAlgn="base" hangingPunct="0">
              <a:spcBef>
                <a:spcPct val="0"/>
              </a:spcBef>
              <a:spcAft>
                <a:spcPct val="0"/>
              </a:spcAft>
            </a:pPr>
            <a:r>
              <a:rPr kumimoji="0" lang="en-US" b="0" i="0" u="none" strike="noStrike" cap="none" normalizeH="0" baseline="0" dirty="0" smtClean="0">
                <a:ln>
                  <a:noFill/>
                </a:ln>
                <a:effectLst/>
                <a:latin typeface="Helvetica Neue"/>
                <a:cs typeface="Arial" pitchFamily="34" charset="0"/>
              </a:rPr>
              <a:t>Or, put another way:</a:t>
            </a:r>
            <a:endParaRPr kumimoji="0" lang="en-US"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676400"/>
          <a:ext cx="6099264" cy="3005768"/>
        </p:xfrm>
        <a:graphic>
          <a:graphicData uri="http://schemas.openxmlformats.org/drawingml/2006/table">
            <a:tbl>
              <a:tblPr/>
              <a:tblGrid>
                <a:gridCol w="184776"/>
                <a:gridCol w="5914488"/>
              </a:tblGrid>
              <a:tr h="2819400">
                <a:tc>
                  <a:txBody>
                    <a:bodyPr/>
                    <a:lstStyle/>
                    <a:p>
                      <a:pPr algn="ctr" fontAlgn="base"/>
                      <a:r>
                        <a:rPr lang="en-US" sz="2400" dirty="0">
                          <a:solidFill>
                            <a:srgbClr val="5499DE"/>
                          </a:solidFill>
                          <a:latin typeface="inherit"/>
                        </a:rPr>
                        <a:t>1</a:t>
                      </a:r>
                    </a:p>
                    <a:p>
                      <a:pPr algn="ctr" fontAlgn="base"/>
                      <a:r>
                        <a:rPr lang="en-US" sz="2400" dirty="0">
                          <a:solidFill>
                            <a:srgbClr val="317CC5"/>
                          </a:solidFill>
                          <a:latin typeface="inherit"/>
                        </a:rPr>
                        <a:t>2</a:t>
                      </a:r>
                    </a:p>
                    <a:p>
                      <a:pPr algn="ctr" fontAlgn="base"/>
                      <a:r>
                        <a:rPr lang="en-US" sz="2400" dirty="0">
                          <a:solidFill>
                            <a:srgbClr val="5499DE"/>
                          </a:solidFill>
                          <a:latin typeface="inherit"/>
                        </a:rPr>
                        <a:t>3</a:t>
                      </a:r>
                    </a:p>
                    <a:p>
                      <a:pPr algn="ctr" fontAlgn="base"/>
                      <a:r>
                        <a:rPr lang="en-US" sz="2400" dirty="0">
                          <a:solidFill>
                            <a:srgbClr val="317CC5"/>
                          </a:solidFill>
                          <a:latin typeface="inherit"/>
                        </a:rPr>
                        <a:t>4</a:t>
                      </a:r>
                    </a:p>
                    <a:p>
                      <a:pPr algn="ctr" fontAlgn="base"/>
                      <a:r>
                        <a:rPr lang="en-US" sz="2400" dirty="0">
                          <a:solidFill>
                            <a:srgbClr val="5499DE"/>
                          </a:solidFill>
                          <a:latin typeface="inherit"/>
                        </a:rPr>
                        <a:t>5</a:t>
                      </a:r>
                    </a:p>
                    <a:p>
                      <a:pPr algn="ctr" fontAlgn="base"/>
                      <a:r>
                        <a:rPr lang="en-US" sz="2400" dirty="0">
                          <a:solidFill>
                            <a:srgbClr val="317CC5"/>
                          </a:solidFill>
                          <a:latin typeface="inherit"/>
                        </a:rPr>
                        <a:t>6</a:t>
                      </a:r>
                    </a:p>
                    <a:p>
                      <a:pPr algn="ctr" fontAlgn="base"/>
                      <a:r>
                        <a:rPr lang="en-US" sz="2400" dirty="0">
                          <a:solidFill>
                            <a:srgbClr val="5499DE"/>
                          </a:solidFill>
                          <a:latin typeface="inherit"/>
                        </a:rPr>
                        <a:t>7</a:t>
                      </a:r>
                    </a:p>
                    <a:p>
                      <a:pPr algn="ctr" fontAlgn="base"/>
                      <a:r>
                        <a:rPr lang="en-US" sz="2400" dirty="0">
                          <a:solidFill>
                            <a:srgbClr val="317CC5"/>
                          </a:solidFill>
                          <a:latin typeface="inherit"/>
                        </a:rPr>
                        <a:t>8</a:t>
                      </a:r>
                    </a:p>
                  </a:txBody>
                  <a:tcPr marL="79688" marR="79688" marT="39844" marB="39844">
                    <a:lnL>
                      <a:noFill/>
                    </a:lnL>
                    <a:lnR>
                      <a:noFill/>
                    </a:lnR>
                    <a:lnT>
                      <a:noFill/>
                    </a:lnT>
                    <a:lnB>
                      <a:noFill/>
                    </a:lnB>
                    <a:solidFill>
                      <a:srgbClr val="DFEFFF"/>
                    </a:solidFill>
                  </a:tcPr>
                </a:tc>
                <a:tc>
                  <a:txBody>
                    <a:bodyPr/>
                    <a:lstStyle/>
                    <a:p>
                      <a:pPr algn="l" fontAlgn="base"/>
                      <a:r>
                        <a:rPr lang="en-US" sz="2400" dirty="0">
                          <a:solidFill>
                            <a:srgbClr val="B85C00"/>
                          </a:solidFill>
                          <a:latin typeface="inherit"/>
                        </a:rPr>
                        <a:t># vector-scalar multiplication</a:t>
                      </a:r>
                      <a:endParaRPr lang="en-US" sz="2400" dirty="0">
                        <a:solidFill>
                          <a:srgbClr val="000000"/>
                        </a:solidFill>
                        <a:latin typeface="inherit"/>
                      </a:endParaRPr>
                    </a:p>
                    <a:p>
                      <a:pPr algn="l" fontAlgn="base"/>
                      <a:r>
                        <a:rPr lang="en-US" sz="2400" dirty="0">
                          <a:solidFill>
                            <a:srgbClr val="004ED0"/>
                          </a:solidFill>
                          <a:latin typeface="inherit"/>
                        </a:rPr>
                        <a:t>from </a:t>
                      </a:r>
                      <a:r>
                        <a:rPr lang="en-US" sz="2400" dirty="0" err="1">
                          <a:solidFill>
                            <a:srgbClr val="004ED0"/>
                          </a:solidFill>
                          <a:latin typeface="inherit"/>
                        </a:rPr>
                        <a:t>numpy</a:t>
                      </a:r>
                      <a:r>
                        <a:rPr lang="en-US" sz="2400" dirty="0">
                          <a:solidFill>
                            <a:srgbClr val="004ED0"/>
                          </a:solidFill>
                          <a:latin typeface="inherit"/>
                        </a:rPr>
                        <a:t> import </a:t>
                      </a:r>
                      <a:r>
                        <a:rPr lang="en-US" sz="2400" dirty="0">
                          <a:solidFill>
                            <a:srgbClr val="800080"/>
                          </a:solidFill>
                          <a:latin typeface="inherit"/>
                        </a:rPr>
                        <a:t>array</a:t>
                      </a:r>
                      <a:endParaRPr lang="en-US" sz="2400" dirty="0">
                        <a:solidFill>
                          <a:srgbClr val="000000"/>
                        </a:solidFill>
                        <a:latin typeface="inherit"/>
                      </a:endParaRPr>
                    </a:p>
                    <a:p>
                      <a:pPr algn="l" fontAlgn="base"/>
                      <a:r>
                        <a:rPr lang="en-US" sz="2400" dirty="0">
                          <a:solidFill>
                            <a:srgbClr val="002D7A"/>
                          </a:solidFill>
                          <a:latin typeface="inherit"/>
                        </a:rPr>
                        <a:t>a</a:t>
                      </a:r>
                      <a:r>
                        <a:rPr lang="en-US" sz="2400" dirty="0">
                          <a:solidFill>
                            <a:srgbClr val="006FE0"/>
                          </a:solidFill>
                          <a:latin typeface="inherit"/>
                        </a:rPr>
                        <a:t> = </a:t>
                      </a:r>
                      <a:r>
                        <a:rPr lang="en-US" sz="2400" dirty="0">
                          <a:solidFill>
                            <a:srgbClr val="800080"/>
                          </a:solidFill>
                          <a:latin typeface="inherit"/>
                        </a:rPr>
                        <a:t>array</a:t>
                      </a:r>
                      <a:r>
                        <a:rPr lang="en-US" sz="2400" dirty="0">
                          <a:solidFill>
                            <a:srgbClr val="333333"/>
                          </a:solidFill>
                          <a:latin typeface="inherit"/>
                        </a:rPr>
                        <a:t>([</a:t>
                      </a:r>
                      <a:r>
                        <a:rPr lang="en-US" sz="2400" dirty="0">
                          <a:solidFill>
                            <a:srgbClr val="CE0000"/>
                          </a:solidFill>
                          <a:latin typeface="inherit"/>
                        </a:rPr>
                        <a:t>1</a:t>
                      </a:r>
                      <a:r>
                        <a:rPr lang="en-US" sz="2400" dirty="0">
                          <a:solidFill>
                            <a:srgbClr val="333333"/>
                          </a:solidFill>
                          <a:latin typeface="inherit"/>
                        </a:rPr>
                        <a:t>,</a:t>
                      </a:r>
                      <a:r>
                        <a:rPr lang="en-US" sz="2400" dirty="0">
                          <a:solidFill>
                            <a:srgbClr val="006FE0"/>
                          </a:solidFill>
                          <a:latin typeface="inherit"/>
                        </a:rPr>
                        <a:t> </a:t>
                      </a:r>
                      <a:r>
                        <a:rPr lang="en-US" sz="2400" dirty="0">
                          <a:solidFill>
                            <a:srgbClr val="CE0000"/>
                          </a:solidFill>
                          <a:latin typeface="inherit"/>
                        </a:rPr>
                        <a:t>2</a:t>
                      </a:r>
                      <a:r>
                        <a:rPr lang="en-US" sz="2400" dirty="0">
                          <a:solidFill>
                            <a:srgbClr val="333333"/>
                          </a:solidFill>
                          <a:latin typeface="inherit"/>
                        </a:rPr>
                        <a:t>,</a:t>
                      </a:r>
                      <a:r>
                        <a:rPr lang="en-US" sz="2400" dirty="0">
                          <a:solidFill>
                            <a:srgbClr val="006FE0"/>
                          </a:solidFill>
                          <a:latin typeface="inherit"/>
                        </a:rPr>
                        <a:t> </a:t>
                      </a:r>
                      <a:r>
                        <a:rPr lang="en-US" sz="2400" dirty="0">
                          <a:solidFill>
                            <a:srgbClr val="CE0000"/>
                          </a:solidFill>
                          <a:latin typeface="inherit"/>
                        </a:rPr>
                        <a:t>3</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4ED0"/>
                          </a:solidFill>
                          <a:latin typeface="inherit"/>
                        </a:rPr>
                        <a:t>print</a:t>
                      </a:r>
                      <a:r>
                        <a:rPr lang="en-US" sz="2400" dirty="0">
                          <a:solidFill>
                            <a:srgbClr val="333333"/>
                          </a:solidFill>
                          <a:latin typeface="inherit"/>
                        </a:rPr>
                        <a:t>(</a:t>
                      </a:r>
                      <a:r>
                        <a:rPr lang="en-US" sz="2400" dirty="0">
                          <a:solidFill>
                            <a:srgbClr val="002D7A"/>
                          </a:solidFill>
                          <a:latin typeface="inherit"/>
                        </a:rPr>
                        <a:t>a</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2D7A"/>
                          </a:solidFill>
                          <a:latin typeface="inherit"/>
                        </a:rPr>
                        <a:t>s</a:t>
                      </a:r>
                      <a:r>
                        <a:rPr lang="en-US" sz="2400" dirty="0">
                          <a:solidFill>
                            <a:srgbClr val="006FE0"/>
                          </a:solidFill>
                          <a:latin typeface="inherit"/>
                        </a:rPr>
                        <a:t> = </a:t>
                      </a:r>
                      <a:r>
                        <a:rPr lang="en-US" sz="2400" dirty="0">
                          <a:solidFill>
                            <a:srgbClr val="CE0000"/>
                          </a:solidFill>
                          <a:latin typeface="inherit"/>
                        </a:rPr>
                        <a:t>0.5</a:t>
                      </a:r>
                      <a:endParaRPr lang="en-US" sz="2400" dirty="0">
                        <a:solidFill>
                          <a:srgbClr val="000000"/>
                        </a:solidFill>
                        <a:latin typeface="inherit"/>
                      </a:endParaRPr>
                    </a:p>
                    <a:p>
                      <a:pPr algn="l" fontAlgn="base"/>
                      <a:r>
                        <a:rPr lang="en-US" sz="2400" dirty="0">
                          <a:solidFill>
                            <a:srgbClr val="004ED0"/>
                          </a:solidFill>
                          <a:latin typeface="inherit"/>
                        </a:rPr>
                        <a:t>print</a:t>
                      </a:r>
                      <a:r>
                        <a:rPr lang="en-US" sz="2400" dirty="0">
                          <a:solidFill>
                            <a:srgbClr val="333333"/>
                          </a:solidFill>
                          <a:latin typeface="inherit"/>
                        </a:rPr>
                        <a:t>(</a:t>
                      </a:r>
                      <a:r>
                        <a:rPr lang="en-US" sz="2400" dirty="0">
                          <a:solidFill>
                            <a:srgbClr val="002D7A"/>
                          </a:solidFill>
                          <a:latin typeface="inherit"/>
                        </a:rPr>
                        <a:t>s</a:t>
                      </a:r>
                      <a:r>
                        <a:rPr lang="en-US" sz="2400" dirty="0">
                          <a:solidFill>
                            <a:srgbClr val="333333"/>
                          </a:solidFill>
                          <a:latin typeface="inherit"/>
                        </a:rPr>
                        <a:t>)</a:t>
                      </a:r>
                      <a:endParaRPr lang="en-US" sz="2400" dirty="0">
                        <a:solidFill>
                          <a:srgbClr val="000000"/>
                        </a:solidFill>
                        <a:latin typeface="inherit"/>
                      </a:endParaRPr>
                    </a:p>
                    <a:p>
                      <a:pPr algn="l" fontAlgn="base"/>
                      <a:r>
                        <a:rPr lang="en-US" sz="2400" dirty="0">
                          <a:solidFill>
                            <a:srgbClr val="002D7A"/>
                          </a:solidFill>
                          <a:latin typeface="inherit"/>
                        </a:rPr>
                        <a:t>c</a:t>
                      </a:r>
                      <a:r>
                        <a:rPr lang="en-US" sz="2400" dirty="0">
                          <a:solidFill>
                            <a:srgbClr val="006FE0"/>
                          </a:solidFill>
                          <a:latin typeface="inherit"/>
                        </a:rPr>
                        <a:t> = </a:t>
                      </a:r>
                      <a:r>
                        <a:rPr lang="en-US" sz="2400" dirty="0">
                          <a:solidFill>
                            <a:srgbClr val="004ED0"/>
                          </a:solidFill>
                          <a:latin typeface="inherit"/>
                        </a:rPr>
                        <a:t>s *</a:t>
                      </a:r>
                      <a:r>
                        <a:rPr lang="en-US" sz="2400" dirty="0">
                          <a:solidFill>
                            <a:srgbClr val="006FE0"/>
                          </a:solidFill>
                          <a:latin typeface="inherit"/>
                        </a:rPr>
                        <a:t> </a:t>
                      </a:r>
                      <a:r>
                        <a:rPr lang="en-US" sz="2400" dirty="0">
                          <a:solidFill>
                            <a:srgbClr val="000000"/>
                          </a:solidFill>
                          <a:latin typeface="inherit"/>
                        </a:rPr>
                        <a:t>a</a:t>
                      </a:r>
                    </a:p>
                    <a:p>
                      <a:pPr algn="l" fontAlgn="base"/>
                      <a:r>
                        <a:rPr lang="en-US" sz="2400" dirty="0">
                          <a:solidFill>
                            <a:srgbClr val="004ED0"/>
                          </a:solidFill>
                          <a:latin typeface="inherit"/>
                        </a:rPr>
                        <a:t>print</a:t>
                      </a:r>
                      <a:r>
                        <a:rPr lang="en-US" sz="2400" dirty="0">
                          <a:solidFill>
                            <a:srgbClr val="333333"/>
                          </a:solidFill>
                          <a:latin typeface="inherit"/>
                        </a:rPr>
                        <a:t>(</a:t>
                      </a:r>
                      <a:r>
                        <a:rPr lang="en-US" sz="2400" dirty="0">
                          <a:solidFill>
                            <a:srgbClr val="002D7A"/>
                          </a:solidFill>
                          <a:latin typeface="inherit"/>
                        </a:rPr>
                        <a:t>c</a:t>
                      </a:r>
                      <a:r>
                        <a:rPr lang="en-US" sz="2400" dirty="0">
                          <a:solidFill>
                            <a:srgbClr val="333333"/>
                          </a:solidFill>
                          <a:latin typeface="inherit"/>
                        </a:rPr>
                        <a:t>)</a:t>
                      </a:r>
                      <a:endParaRPr lang="en-US" sz="2400" dirty="0">
                        <a:solidFill>
                          <a:srgbClr val="000000"/>
                        </a:solidFill>
                        <a:latin typeface="inherit"/>
                      </a:endParaRPr>
                    </a:p>
                  </a:txBody>
                  <a:tcPr marL="79688" marR="79688" marT="39844" marB="39844">
                    <a:lnL>
                      <a:noFill/>
                    </a:lnL>
                    <a:lnR>
                      <a:noFill/>
                    </a:lnR>
                    <a:lnT>
                      <a:noFill/>
                    </a:lnT>
                    <a:lnB>
                      <a:noFill/>
                    </a:lnB>
                  </a:tcPr>
                </a:tc>
              </a:tr>
            </a:tbl>
          </a:graphicData>
        </a:graphic>
      </p:graphicFrame>
      <p:sp>
        <p:nvSpPr>
          <p:cNvPr id="27649" name="Rectangle 1"/>
          <p:cNvSpPr>
            <a:spLocks noChangeArrowheads="1"/>
          </p:cNvSpPr>
          <p:nvPr/>
        </p:nvSpPr>
        <p:spPr bwMode="auto">
          <a:xfrm>
            <a:off x="228600" y="685800"/>
            <a:ext cx="8153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We can perform this operation directly with the </a:t>
            </a:r>
            <a:r>
              <a:rPr kumimoji="0" lang="en-US" sz="2000" b="0" i="0" u="none" strike="noStrike" cap="none" normalizeH="0" baseline="0" dirty="0" err="1" smtClean="0">
                <a:ln>
                  <a:noFill/>
                </a:ln>
                <a:effectLst/>
                <a:latin typeface="Helvetica Neue"/>
                <a:cs typeface="Arial" pitchFamily="34" charset="0"/>
              </a:rPr>
              <a:t>NumPy</a:t>
            </a:r>
            <a:r>
              <a:rPr kumimoji="0" lang="en-US" sz="2000" b="0" i="0" u="none" strike="noStrike" cap="none" normalizeH="0" baseline="0" dirty="0" smtClean="0">
                <a:ln>
                  <a:noFill/>
                </a:ln>
                <a:effectLst/>
                <a:latin typeface="Helvetica Neue"/>
                <a:cs typeface="Arial" pitchFamily="34" charset="0"/>
              </a:rPr>
              <a:t> array.</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Arial" pitchFamily="34" charset="0"/>
              <a:cs typeface="Arial" pitchFamily="34" charset="0"/>
            </a:endParaRPr>
          </a:p>
        </p:txBody>
      </p:sp>
      <p:sp>
        <p:nvSpPr>
          <p:cNvPr id="27650" name="Rectangle 2"/>
          <p:cNvSpPr>
            <a:spLocks noChangeArrowheads="1"/>
          </p:cNvSpPr>
          <p:nvPr/>
        </p:nvSpPr>
        <p:spPr bwMode="auto">
          <a:xfrm>
            <a:off x="381000" y="5029200"/>
            <a:ext cx="8382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The example first defines the vector and the scalar then multiplies the vector by the scalar.</a:t>
            </a:r>
            <a:endParaRPr kumimoji="0" lang="en-US" sz="20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286000"/>
            <a:ext cx="5181600" cy="923330"/>
          </a:xfrm>
          <a:prstGeom prst="rect">
            <a:avLst/>
          </a:prstGeom>
          <a:noFill/>
        </p:spPr>
        <p:txBody>
          <a:bodyPr wrap="square" rtlCol="0">
            <a:spAutoFit/>
          </a:bodyPr>
          <a:lstStyle/>
          <a:p>
            <a:pPr algn="ctr"/>
            <a:r>
              <a:rPr lang="en-US" sz="5400" b="1" dirty="0" smtClean="0">
                <a:solidFill>
                  <a:srgbClr val="002060"/>
                </a:solidFill>
              </a:rPr>
              <a:t>THANK YOU</a:t>
            </a:r>
            <a:endParaRPr lang="en-US" sz="54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534400" cy="6370975"/>
          </a:xfrm>
          <a:prstGeom prst="rect">
            <a:avLst/>
          </a:prstGeom>
        </p:spPr>
        <p:txBody>
          <a:bodyPr wrap="square">
            <a:spAutoFit/>
          </a:bodyPr>
          <a:lstStyle/>
          <a:p>
            <a:pPr fontAlgn="base"/>
            <a:endParaRPr lang="en-US" dirty="0" smtClean="0"/>
          </a:p>
          <a:p>
            <a:pPr algn="ctr" fontAlgn="base"/>
            <a:r>
              <a:rPr lang="en-US" sz="3200" b="1" dirty="0" smtClean="0">
                <a:solidFill>
                  <a:srgbClr val="002060"/>
                </a:solidFill>
              </a:rPr>
              <a:t>VECTOR</a:t>
            </a:r>
          </a:p>
          <a:p>
            <a:pPr algn="just" fontAlgn="base"/>
            <a:r>
              <a:rPr lang="en-US" sz="2000" dirty="0" smtClean="0"/>
              <a:t>Vectors </a:t>
            </a:r>
            <a:r>
              <a:rPr lang="en-US" sz="2000" dirty="0"/>
              <a:t>are a foundational element of linear algebra.</a:t>
            </a:r>
          </a:p>
          <a:p>
            <a:pPr algn="just" fontAlgn="base"/>
            <a:r>
              <a:rPr lang="en-US" sz="2000" dirty="0"/>
              <a:t>Vectors are used throughout the field of machine learning in the description of algorithms and processes such as the target variable (y) when training an algorithm.</a:t>
            </a:r>
          </a:p>
          <a:p>
            <a:pPr algn="just" fontAlgn="base"/>
            <a:r>
              <a:rPr lang="en-US" sz="2000" dirty="0"/>
              <a:t>In this tutorial, you will discover linear algebra vectors for machine learning.</a:t>
            </a:r>
          </a:p>
          <a:p>
            <a:pPr algn="just" fontAlgn="base"/>
            <a:r>
              <a:rPr lang="en-US" sz="2000" dirty="0"/>
              <a:t>After completing this tutorial, you will know:</a:t>
            </a:r>
          </a:p>
          <a:p>
            <a:pPr algn="just" fontAlgn="base"/>
            <a:r>
              <a:rPr lang="en-US" sz="2000" dirty="0"/>
              <a:t>What a vector is and how to define one in Python with </a:t>
            </a:r>
            <a:r>
              <a:rPr lang="en-US" sz="2000" dirty="0" err="1"/>
              <a:t>NumPy</a:t>
            </a:r>
            <a:r>
              <a:rPr lang="en-US" sz="2000" dirty="0"/>
              <a:t>.</a:t>
            </a:r>
          </a:p>
          <a:p>
            <a:pPr algn="just" fontAlgn="base"/>
            <a:r>
              <a:rPr lang="en-US" sz="2000" dirty="0"/>
              <a:t>How to perform vector arithmetic such as addition, subtraction, multiplication and division.</a:t>
            </a:r>
          </a:p>
          <a:p>
            <a:pPr algn="just" fontAlgn="base"/>
            <a:r>
              <a:rPr lang="en-US" sz="2000" dirty="0"/>
              <a:t>How to perform additional operations such as dot product and multiplication with a scalar</a:t>
            </a:r>
            <a:r>
              <a:rPr lang="en-US" sz="2000" dirty="0" smtClean="0"/>
              <a:t>.</a:t>
            </a:r>
          </a:p>
          <a:p>
            <a:pPr fontAlgn="base"/>
            <a:r>
              <a:rPr lang="en-US" sz="2000" b="1" dirty="0">
                <a:solidFill>
                  <a:srgbClr val="002060"/>
                </a:solidFill>
              </a:rPr>
              <a:t>This tutorial is divided into 5 parts; they are:</a:t>
            </a:r>
          </a:p>
          <a:p>
            <a:pPr fontAlgn="base"/>
            <a:r>
              <a:rPr lang="en-US" sz="2000" dirty="0"/>
              <a:t>What is a Vector?</a:t>
            </a:r>
          </a:p>
          <a:p>
            <a:pPr fontAlgn="base"/>
            <a:r>
              <a:rPr lang="en-US" sz="2000" dirty="0"/>
              <a:t>Defining a Vector</a:t>
            </a:r>
          </a:p>
          <a:p>
            <a:pPr fontAlgn="base"/>
            <a:r>
              <a:rPr lang="en-US" sz="2000" dirty="0"/>
              <a:t>Vector Arithmetic</a:t>
            </a:r>
          </a:p>
          <a:p>
            <a:pPr fontAlgn="base"/>
            <a:r>
              <a:rPr lang="en-US" sz="2000" dirty="0"/>
              <a:t>Vector Dot Product</a:t>
            </a:r>
          </a:p>
          <a:p>
            <a:pPr fontAlgn="base"/>
            <a:r>
              <a:rPr lang="en-US" sz="2000" dirty="0"/>
              <a:t>Vector-Scalar Multiplication</a:t>
            </a:r>
          </a:p>
          <a:p>
            <a:pPr fontAlgn="base"/>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685800" y="228600"/>
            <a:ext cx="8229600" cy="5435437"/>
          </a:xfrm>
          <a:prstGeom prst="rect">
            <a:avLst/>
          </a:prstGeom>
          <a:solidFill>
            <a:srgbClr val="FFFFFF"/>
          </a:solidFill>
          <a:ln w="9525">
            <a:noFill/>
            <a:miter lim="800000"/>
            <a:headEnd/>
            <a:tailEnd/>
          </a:ln>
          <a:effectLst/>
        </p:spPr>
        <p:txBody>
          <a:bodyPr vert="horz" wrap="square" lIns="0" tIns="0" rIns="0" bIns="7935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2060"/>
                </a:solidFill>
                <a:effectLst/>
                <a:latin typeface="Helvetica Neue"/>
                <a:cs typeface="Arial" pitchFamily="34" charset="0"/>
              </a:rPr>
              <a:t>What is a Vector?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u="none" strike="noStrike" cap="none" normalizeH="0" baseline="0" dirty="0" smtClean="0">
              <a:ln>
                <a:noFill/>
              </a:ln>
              <a:effectLst/>
              <a:latin typeface="Helvetica Neu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Helvetica Neue"/>
                <a:cs typeface="Arial" pitchFamily="34" charset="0"/>
              </a:rPr>
              <a:t>A vector is a </a:t>
            </a:r>
            <a:r>
              <a:rPr kumimoji="0" lang="en-US" sz="2000" b="0" u="none" strike="noStrike" cap="none" normalizeH="0" baseline="0" dirty="0" err="1" smtClean="0">
                <a:ln>
                  <a:noFill/>
                </a:ln>
                <a:effectLst/>
                <a:latin typeface="Helvetica Neue"/>
                <a:cs typeface="Arial" pitchFamily="34" charset="0"/>
              </a:rPr>
              <a:t>tuple</a:t>
            </a:r>
            <a:r>
              <a:rPr kumimoji="0" lang="en-US" sz="2000" b="0" u="none" strike="noStrike" cap="none" normalizeH="0" baseline="0" dirty="0" smtClean="0">
                <a:ln>
                  <a:noFill/>
                </a:ln>
                <a:effectLst/>
                <a:latin typeface="Helvetica Neue"/>
                <a:cs typeface="Arial" pitchFamily="34" charset="0"/>
              </a:rPr>
              <a:t> of one or more values called scalars.</a:t>
            </a:r>
            <a:endParaRPr kumimoji="0" lang="en-US" sz="20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Helvetica Neue"/>
                <a:cs typeface="Arial" pitchFamily="34" charset="0"/>
              </a:rPr>
              <a:t>Vectors are built from components, which are ordinary numbers. You can think of a vector as a list of numbers, and vector algebra as operations performed on the numbers in the list.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latin typeface="Helvetica Neu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smtClean="0">
                <a:solidFill>
                  <a:srgbClr val="C00000"/>
                </a:solidFill>
                <a:latin typeface="Helvetica Neue"/>
                <a:cs typeface="Arial" pitchFamily="34" charset="0"/>
              </a:rPr>
              <a:t>Example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dirty="0">
              <a:ln>
                <a:noFill/>
              </a:ln>
              <a:solidFill>
                <a:srgbClr val="555555"/>
              </a:solidFill>
              <a:effectLst/>
              <a:latin typeface="Helvetica Neue"/>
              <a:cs typeface="Arial" pitchFamily="34" charset="0"/>
            </a:endParaRPr>
          </a:p>
          <a:p>
            <a:pPr fontAlgn="base"/>
            <a:r>
              <a:rPr lang="en-US" sz="2400" dirty="0"/>
              <a:t>Vectors are often represented using a lowercase character such as “v”; for example:</a:t>
            </a:r>
          </a:p>
          <a:p>
            <a:pPr fontAlgn="base"/>
            <a:endParaRPr lang="en-US" sz="2400" dirty="0"/>
          </a:p>
          <a:p>
            <a:pPr algn="ctr" fontAlgn="base"/>
            <a:r>
              <a:rPr lang="en-US" sz="2400" b="1" dirty="0">
                <a:solidFill>
                  <a:srgbClr val="C00000"/>
                </a:solidFill>
              </a:rPr>
              <a:t>v = (v1, v2, v3)</a:t>
            </a:r>
          </a:p>
          <a:p>
            <a:pPr fontAlgn="base"/>
            <a:r>
              <a:rPr lang="en-US" sz="2400" dirty="0"/>
              <a:t>Where v1, v2, v3 are scalar values, often real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1752600"/>
          <a:ext cx="6099264" cy="811208"/>
        </p:xfrm>
        <a:graphic>
          <a:graphicData uri="http://schemas.openxmlformats.org/drawingml/2006/table">
            <a:tbl>
              <a:tblPr/>
              <a:tblGrid>
                <a:gridCol w="184776"/>
                <a:gridCol w="5914488"/>
              </a:tblGrid>
              <a:tr h="796882">
                <a:tc>
                  <a:txBody>
                    <a:bodyPr/>
                    <a:lstStyle/>
                    <a:p>
                      <a:pPr algn="ctr" fontAlgn="base"/>
                      <a:r>
                        <a:rPr lang="en-US" sz="1600" b="1" dirty="0">
                          <a:solidFill>
                            <a:srgbClr val="C00000"/>
                          </a:solidFill>
                          <a:latin typeface="inherit"/>
                        </a:rPr>
                        <a:t>1</a:t>
                      </a:r>
                    </a:p>
                    <a:p>
                      <a:pPr algn="ctr" fontAlgn="base"/>
                      <a:r>
                        <a:rPr lang="en-US" sz="1600" b="1" dirty="0">
                          <a:solidFill>
                            <a:srgbClr val="C00000"/>
                          </a:solidFill>
                          <a:latin typeface="inherit"/>
                        </a:rPr>
                        <a:t>2</a:t>
                      </a:r>
                    </a:p>
                    <a:p>
                      <a:pPr algn="ctr" fontAlgn="base"/>
                      <a:r>
                        <a:rPr lang="en-US" sz="1600" b="1" dirty="0">
                          <a:solidFill>
                            <a:srgbClr val="C00000"/>
                          </a:solidFill>
                          <a:latin typeface="inherit"/>
                        </a:rPr>
                        <a:t>3</a:t>
                      </a:r>
                    </a:p>
                  </a:txBody>
                  <a:tcPr marL="79688" marR="79688" marT="39844" marB="39844">
                    <a:lnL>
                      <a:noFill/>
                    </a:lnL>
                    <a:lnR>
                      <a:noFill/>
                    </a:lnR>
                    <a:lnT>
                      <a:noFill/>
                    </a:lnT>
                    <a:lnB>
                      <a:noFill/>
                    </a:lnB>
                    <a:solidFill>
                      <a:srgbClr val="DFEFFF"/>
                    </a:solidFill>
                  </a:tcPr>
                </a:tc>
                <a:tc>
                  <a:txBody>
                    <a:bodyPr/>
                    <a:lstStyle/>
                    <a:p>
                      <a:pPr algn="l" fontAlgn="base"/>
                      <a:r>
                        <a:rPr lang="en-US" sz="1600" b="1" dirty="0">
                          <a:solidFill>
                            <a:srgbClr val="C00000"/>
                          </a:solidFill>
                          <a:latin typeface="inherit"/>
                        </a:rPr>
                        <a:t>      v1</a:t>
                      </a:r>
                    </a:p>
                    <a:p>
                      <a:pPr algn="l" fontAlgn="base"/>
                      <a:r>
                        <a:rPr lang="en-US" sz="1600" b="1" dirty="0">
                          <a:solidFill>
                            <a:srgbClr val="C00000"/>
                          </a:solidFill>
                          <a:latin typeface="inherit"/>
                        </a:rPr>
                        <a:t>v = ( v2 )</a:t>
                      </a:r>
                    </a:p>
                    <a:p>
                      <a:pPr algn="l" fontAlgn="base"/>
                      <a:r>
                        <a:rPr lang="en-US" sz="1600" b="1" dirty="0">
                          <a:solidFill>
                            <a:srgbClr val="C00000"/>
                          </a:solidFill>
                          <a:latin typeface="inherit"/>
                        </a:rPr>
                        <a:t>      v3</a:t>
                      </a:r>
                    </a:p>
                  </a:txBody>
                  <a:tcPr marL="79688" marR="79688" marT="39844" marB="39844">
                    <a:lnL>
                      <a:noFill/>
                    </a:lnL>
                    <a:lnR>
                      <a:noFill/>
                    </a:lnR>
                    <a:lnT>
                      <a:noFill/>
                    </a:lnT>
                    <a:lnB>
                      <a:noFill/>
                    </a:lnB>
                  </a:tcPr>
                </a:tc>
              </a:tr>
            </a:tbl>
          </a:graphicData>
        </a:graphic>
      </p:graphicFrame>
      <p:sp>
        <p:nvSpPr>
          <p:cNvPr id="18433" name="Rectangle 1"/>
          <p:cNvSpPr>
            <a:spLocks noChangeArrowheads="1"/>
          </p:cNvSpPr>
          <p:nvPr/>
        </p:nvSpPr>
        <p:spPr bwMode="auto">
          <a:xfrm>
            <a:off x="0" y="152400"/>
            <a:ext cx="8763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Vectors are also shown using a vertical representation or a column; for example:</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It is common to represent the target variable as a vector with the lowercase “y” when describing the training of a machine learning algorithm.</a:t>
            </a:r>
            <a:endParaRPr kumimoji="0" lang="en-US" sz="2000" b="0" i="0" u="none" strike="noStrike" cap="none" normalizeH="0" baseline="0" dirty="0" smtClean="0">
              <a:ln>
                <a:noFill/>
              </a:ln>
              <a:effectLst/>
              <a:latin typeface="Arial" pitchFamily="34" charset="0"/>
              <a:cs typeface="Arial" pitchFamily="34" charset="0"/>
            </a:endParaRPr>
          </a:p>
        </p:txBody>
      </p:sp>
      <p:sp>
        <p:nvSpPr>
          <p:cNvPr id="4" name="Rectangle 3"/>
          <p:cNvSpPr/>
          <p:nvPr/>
        </p:nvSpPr>
        <p:spPr>
          <a:xfrm>
            <a:off x="457200" y="2887682"/>
            <a:ext cx="8229600" cy="3170099"/>
          </a:xfrm>
          <a:prstGeom prst="rect">
            <a:avLst/>
          </a:prstGeom>
        </p:spPr>
        <p:txBody>
          <a:bodyPr wrap="square">
            <a:spAutoFit/>
          </a:bodyPr>
          <a:lstStyle/>
          <a:p>
            <a:pPr algn="just" fontAlgn="base"/>
            <a:r>
              <a:rPr lang="en-US" sz="2000" dirty="0"/>
              <a:t>It is common to introduce vectors using a geometric analogy, where a vector represents a point or coordinate in an n-dimensional space, where n is the number of dimensions, such as 2</a:t>
            </a:r>
            <a:r>
              <a:rPr lang="en-US" sz="2000" dirty="0" smtClean="0"/>
              <a:t>.</a:t>
            </a:r>
          </a:p>
          <a:p>
            <a:pPr algn="just" fontAlgn="base"/>
            <a:endParaRPr lang="en-US" sz="2000" dirty="0"/>
          </a:p>
          <a:p>
            <a:pPr algn="just" fontAlgn="base"/>
            <a:r>
              <a:rPr lang="en-US" sz="2000" dirty="0"/>
              <a:t>The vector can also be thought of as a line from the origin of the vector space with a direction and a magnitude.</a:t>
            </a:r>
          </a:p>
          <a:p>
            <a:pPr algn="just" fontAlgn="base"/>
            <a:r>
              <a:rPr lang="en-US" sz="2000" dirty="0"/>
              <a:t>These analogies are good as a starting point, but should not be held too tightly as we often consider very high dimensional vectors in machine learning. I find the vector-as-coordinate the most compelling analogy in machine learning.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3352800"/>
          <a:ext cx="6099264" cy="1822924"/>
        </p:xfrm>
        <a:graphic>
          <a:graphicData uri="http://schemas.openxmlformats.org/drawingml/2006/table">
            <a:tbl>
              <a:tblPr/>
              <a:tblGrid>
                <a:gridCol w="184776"/>
                <a:gridCol w="5914488"/>
              </a:tblGrid>
              <a:tr h="1822924">
                <a:tc>
                  <a:txBody>
                    <a:bodyPr/>
                    <a:lstStyle/>
                    <a:p>
                      <a:pPr algn="ctr" fontAlgn="base"/>
                      <a:r>
                        <a:rPr lang="en-US" sz="1600" dirty="0">
                          <a:solidFill>
                            <a:srgbClr val="5499DE"/>
                          </a:solidFill>
                          <a:latin typeface="inherit"/>
                        </a:rPr>
                        <a:t>1</a:t>
                      </a:r>
                    </a:p>
                    <a:p>
                      <a:pPr algn="ctr" fontAlgn="base"/>
                      <a:r>
                        <a:rPr lang="en-US" sz="1600" dirty="0">
                          <a:solidFill>
                            <a:srgbClr val="317CC5"/>
                          </a:solidFill>
                          <a:latin typeface="inherit"/>
                        </a:rPr>
                        <a:t>2</a:t>
                      </a:r>
                    </a:p>
                    <a:p>
                      <a:pPr algn="ctr" fontAlgn="base"/>
                      <a:r>
                        <a:rPr lang="en-US" sz="1600" dirty="0">
                          <a:solidFill>
                            <a:srgbClr val="5499DE"/>
                          </a:solidFill>
                          <a:latin typeface="inherit"/>
                        </a:rPr>
                        <a:t>3</a:t>
                      </a:r>
                    </a:p>
                    <a:p>
                      <a:pPr algn="ctr" fontAlgn="base"/>
                      <a:r>
                        <a:rPr lang="en-US" sz="1600" dirty="0">
                          <a:solidFill>
                            <a:srgbClr val="317CC5"/>
                          </a:solidFill>
                          <a:latin typeface="inherit"/>
                        </a:rPr>
                        <a:t>4</a:t>
                      </a:r>
                    </a:p>
                  </a:txBody>
                  <a:tcPr marL="79688" marR="79688" marT="39844" marB="39844">
                    <a:lnL>
                      <a:noFill/>
                    </a:lnL>
                    <a:lnR>
                      <a:noFill/>
                    </a:lnR>
                    <a:lnT>
                      <a:noFill/>
                    </a:lnT>
                    <a:lnB>
                      <a:noFill/>
                    </a:lnB>
                    <a:solidFill>
                      <a:srgbClr val="DFEFFF"/>
                    </a:solidFill>
                  </a:tcPr>
                </a:tc>
                <a:tc>
                  <a:txBody>
                    <a:bodyPr/>
                    <a:lstStyle/>
                    <a:p>
                      <a:pPr algn="l" fontAlgn="base"/>
                      <a:r>
                        <a:rPr lang="en-US" sz="1600" dirty="0">
                          <a:solidFill>
                            <a:srgbClr val="B85C00"/>
                          </a:solidFill>
                          <a:latin typeface="inherit"/>
                        </a:rPr>
                        <a:t># create a vector</a:t>
                      </a:r>
                      <a:endParaRPr lang="en-US" sz="1600" dirty="0">
                        <a:solidFill>
                          <a:srgbClr val="000000"/>
                        </a:solidFill>
                        <a:latin typeface="inherit"/>
                      </a:endParaRPr>
                    </a:p>
                    <a:p>
                      <a:pPr algn="l" fontAlgn="base"/>
                      <a:r>
                        <a:rPr lang="en-US" sz="1600" dirty="0">
                          <a:solidFill>
                            <a:srgbClr val="004ED0"/>
                          </a:solidFill>
                          <a:latin typeface="inherit"/>
                        </a:rPr>
                        <a:t>from </a:t>
                      </a:r>
                      <a:r>
                        <a:rPr lang="en-US" sz="1600" dirty="0" err="1">
                          <a:solidFill>
                            <a:srgbClr val="004ED0"/>
                          </a:solidFill>
                          <a:latin typeface="inherit"/>
                        </a:rPr>
                        <a:t>numpy</a:t>
                      </a:r>
                      <a:r>
                        <a:rPr lang="en-US" sz="1600" dirty="0">
                          <a:solidFill>
                            <a:srgbClr val="004ED0"/>
                          </a:solidFill>
                          <a:latin typeface="inherit"/>
                        </a:rPr>
                        <a:t> import </a:t>
                      </a:r>
                      <a:r>
                        <a:rPr lang="en-US" sz="1600" dirty="0">
                          <a:solidFill>
                            <a:srgbClr val="800080"/>
                          </a:solidFill>
                          <a:latin typeface="inherit"/>
                        </a:rPr>
                        <a:t>array</a:t>
                      </a:r>
                      <a:endParaRPr lang="en-US" sz="1600" dirty="0">
                        <a:solidFill>
                          <a:srgbClr val="000000"/>
                        </a:solidFill>
                        <a:latin typeface="inherit"/>
                      </a:endParaRPr>
                    </a:p>
                    <a:p>
                      <a:pPr algn="l" fontAlgn="base"/>
                      <a:r>
                        <a:rPr lang="en-US" sz="1600" dirty="0">
                          <a:solidFill>
                            <a:srgbClr val="002D7A"/>
                          </a:solidFill>
                          <a:latin typeface="inherit"/>
                        </a:rPr>
                        <a:t>v</a:t>
                      </a:r>
                      <a:r>
                        <a:rPr lang="en-US" sz="1600" dirty="0">
                          <a:solidFill>
                            <a:srgbClr val="006FE0"/>
                          </a:solidFill>
                          <a:latin typeface="inherit"/>
                        </a:rPr>
                        <a:t> = </a:t>
                      </a:r>
                      <a:r>
                        <a:rPr lang="en-US" sz="1600" dirty="0">
                          <a:solidFill>
                            <a:srgbClr val="800080"/>
                          </a:solidFill>
                          <a:latin typeface="inherit"/>
                        </a:rPr>
                        <a:t>array</a:t>
                      </a:r>
                      <a:r>
                        <a:rPr lang="en-US" sz="1600" dirty="0">
                          <a:solidFill>
                            <a:srgbClr val="333333"/>
                          </a:solidFill>
                          <a:latin typeface="inherit"/>
                        </a:rPr>
                        <a:t>([</a:t>
                      </a:r>
                      <a:r>
                        <a:rPr lang="en-US" sz="1600" dirty="0">
                          <a:solidFill>
                            <a:srgbClr val="CE0000"/>
                          </a:solidFill>
                          <a:latin typeface="inherit"/>
                        </a:rPr>
                        <a:t>1</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2</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3</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v</a:t>
                      </a:r>
                      <a:r>
                        <a:rPr lang="en-US" sz="1600" dirty="0">
                          <a:solidFill>
                            <a:srgbClr val="333333"/>
                          </a:solidFill>
                          <a:latin typeface="inherit"/>
                        </a:rPr>
                        <a:t>)</a:t>
                      </a:r>
                      <a:endParaRPr lang="en-US" sz="1600" dirty="0">
                        <a:solidFill>
                          <a:srgbClr val="000000"/>
                        </a:solidFill>
                        <a:latin typeface="inherit"/>
                      </a:endParaRPr>
                    </a:p>
                  </a:txBody>
                  <a:tcPr marL="79688" marR="79688" marT="39844" marB="39844">
                    <a:lnL>
                      <a:noFill/>
                    </a:lnL>
                    <a:lnR>
                      <a:noFill/>
                    </a:lnR>
                    <a:lnT>
                      <a:noFill/>
                    </a:lnT>
                    <a:lnB>
                      <a:noFill/>
                    </a:lnB>
                  </a:tcPr>
                </a:tc>
              </a:tr>
            </a:tbl>
          </a:graphicData>
        </a:graphic>
      </p:graphicFrame>
      <p:sp>
        <p:nvSpPr>
          <p:cNvPr id="17409" name="Rectangle 1"/>
          <p:cNvSpPr>
            <a:spLocks noChangeArrowheads="1"/>
          </p:cNvSpPr>
          <p:nvPr/>
        </p:nvSpPr>
        <p:spPr bwMode="auto">
          <a:xfrm>
            <a:off x="609600" y="533400"/>
            <a:ext cx="7924800" cy="233910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2060"/>
                </a:solidFill>
                <a:effectLst/>
                <a:latin typeface="Helvetica Neue"/>
                <a:cs typeface="Arial" pitchFamily="34" charset="0"/>
              </a:rPr>
              <a:t>Defining a Vector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Helvetica Neu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We can represent a vector in Python as a </a:t>
            </a:r>
            <a:r>
              <a:rPr kumimoji="0" lang="en-US" sz="2000" b="0" i="0" u="none" strike="noStrike" cap="none" normalizeH="0" baseline="0" dirty="0" err="1" smtClean="0">
                <a:ln>
                  <a:noFill/>
                </a:ln>
                <a:effectLst/>
                <a:latin typeface="Helvetica Neue"/>
                <a:cs typeface="Arial" pitchFamily="34" charset="0"/>
                <a:hlinkClick r:id="rId2"/>
              </a:rPr>
              <a:t>NumPy</a:t>
            </a:r>
            <a:r>
              <a:rPr kumimoji="0" lang="en-US" sz="2000" b="0" i="0" u="none" strike="noStrike" cap="none" normalizeH="0" baseline="0" dirty="0" smtClean="0">
                <a:ln>
                  <a:noFill/>
                </a:ln>
                <a:effectLst/>
                <a:latin typeface="Helvetica Neue"/>
                <a:cs typeface="Arial" pitchFamily="34" charset="0"/>
                <a:hlinkClick r:id="rId2"/>
              </a:rPr>
              <a:t> array</a:t>
            </a:r>
            <a:r>
              <a:rPr kumimoji="0" lang="en-US" sz="2000" b="0" i="0" u="none" strike="noStrike" cap="none" normalizeH="0" baseline="0" dirty="0" smtClean="0">
                <a:ln>
                  <a:noFill/>
                </a:ln>
                <a:effectLst/>
                <a:latin typeface="Helvetica Neue"/>
                <a:cs typeface="Arial" pitchFamily="34" charset="0"/>
              </a:rPr>
              <a:t>.</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A </a:t>
            </a:r>
            <a:r>
              <a:rPr kumimoji="0" lang="en-US" sz="2000" b="0" i="0" u="none" strike="noStrike" cap="none" normalizeH="0" baseline="0" dirty="0" err="1" smtClean="0">
                <a:ln>
                  <a:noFill/>
                </a:ln>
                <a:effectLst/>
                <a:latin typeface="Helvetica Neue"/>
                <a:cs typeface="Arial" pitchFamily="34" charset="0"/>
              </a:rPr>
              <a:t>NumPy</a:t>
            </a:r>
            <a:r>
              <a:rPr kumimoji="0" lang="en-US" sz="2000" b="0" i="0" u="none" strike="noStrike" cap="none" normalizeH="0" baseline="0" dirty="0" smtClean="0">
                <a:ln>
                  <a:noFill/>
                </a:ln>
                <a:effectLst/>
                <a:latin typeface="Helvetica Neue"/>
                <a:cs typeface="Arial" pitchFamily="34" charset="0"/>
              </a:rPr>
              <a:t> array can be created from a list of numbers. For example, below we define a vector with the length of 3 and the integer values 1, 2 and 3.</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The example defines a vector with 3 elements.</a:t>
            </a:r>
            <a:endParaRPr kumimoji="0" lang="en-US" sz="20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4038600"/>
          <a:ext cx="6099264" cy="323528"/>
        </p:xfrm>
        <a:graphic>
          <a:graphicData uri="http://schemas.openxmlformats.org/drawingml/2006/table">
            <a:tbl>
              <a:tblPr/>
              <a:tblGrid>
                <a:gridCol w="184776"/>
                <a:gridCol w="5914488"/>
              </a:tblGrid>
              <a:tr h="318753">
                <a:tc>
                  <a:txBody>
                    <a:bodyPr/>
                    <a:lstStyle/>
                    <a:p>
                      <a:pPr algn="ctr" fontAlgn="base"/>
                      <a:r>
                        <a:rPr lang="en-US" sz="1600" b="1" dirty="0">
                          <a:solidFill>
                            <a:srgbClr val="C00000"/>
                          </a:solidFill>
                          <a:latin typeface="inherit"/>
                        </a:rPr>
                        <a:t>1</a:t>
                      </a:r>
                    </a:p>
                  </a:txBody>
                  <a:tcPr marL="79688" marR="79688" marT="39844" marB="39844">
                    <a:lnL>
                      <a:noFill/>
                    </a:lnL>
                    <a:lnR>
                      <a:noFill/>
                    </a:lnR>
                    <a:lnT>
                      <a:noFill/>
                    </a:lnT>
                    <a:lnB>
                      <a:noFill/>
                    </a:lnB>
                    <a:solidFill>
                      <a:srgbClr val="DFEFFF"/>
                    </a:solidFill>
                  </a:tcPr>
                </a:tc>
                <a:tc>
                  <a:txBody>
                    <a:bodyPr/>
                    <a:lstStyle/>
                    <a:p>
                      <a:pPr algn="ctr" fontAlgn="base"/>
                      <a:r>
                        <a:rPr lang="en-US" sz="1600" b="1" dirty="0">
                          <a:solidFill>
                            <a:srgbClr val="C00000"/>
                          </a:solidFill>
                          <a:latin typeface="inherit"/>
                        </a:rPr>
                        <a:t>c = a + b</a:t>
                      </a:r>
                    </a:p>
                  </a:txBody>
                  <a:tcPr marL="79688" marR="79688" marT="39844" marB="39844">
                    <a:lnL>
                      <a:noFill/>
                    </a:lnL>
                    <a:lnR>
                      <a:noFill/>
                    </a:lnR>
                    <a:lnT>
                      <a:noFill/>
                    </a:lnT>
                    <a:lnB>
                      <a:noFill/>
                    </a:lnB>
                  </a:tcPr>
                </a:tc>
              </a:tr>
            </a:tbl>
          </a:graphicData>
        </a:graphic>
      </p:graphicFrame>
      <p:sp>
        <p:nvSpPr>
          <p:cNvPr id="1025" name="Rectangle 1"/>
          <p:cNvSpPr>
            <a:spLocks noChangeArrowheads="1"/>
          </p:cNvSpPr>
          <p:nvPr/>
        </p:nvSpPr>
        <p:spPr bwMode="auto">
          <a:xfrm>
            <a:off x="533400" y="381000"/>
            <a:ext cx="7924800" cy="3588778"/>
          </a:xfrm>
          <a:prstGeom prst="rect">
            <a:avLst/>
          </a:prstGeom>
          <a:solidFill>
            <a:srgbClr val="FFFFFF"/>
          </a:solidFill>
          <a:ln w="9525">
            <a:noFill/>
            <a:miter lim="800000"/>
            <a:headEnd/>
            <a:tailEnd/>
          </a:ln>
          <a:effectLst/>
        </p:spPr>
        <p:txBody>
          <a:bodyPr vert="horz" wrap="square" lIns="0" tIns="0" rIns="0" bIns="7935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Helvetica Neue"/>
                <a:cs typeface="Arial" pitchFamily="34" charset="0"/>
              </a:rPr>
              <a:t>Vector Arithmetic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In this section will demonstrate simple vector-vector arithmetic, where all operations are performed element-wise between two vectors of equal length to result in a new vector with the same length</a:t>
            </a:r>
            <a:endParaRPr kumimoji="0" lang="en-US" sz="2000" b="1" i="0" u="none" strike="noStrike" cap="none" normalizeH="0" baseline="0" dirty="0" smtClean="0">
              <a:ln>
                <a:noFill/>
              </a:ln>
              <a:effectLst/>
              <a:latin typeface="Helvetica Neu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2060"/>
              </a:solidFill>
              <a:effectLst/>
              <a:latin typeface="Helvetica Neue"/>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Helvetica Neue"/>
                <a:cs typeface="Arial" pitchFamily="34" charset="0"/>
              </a:rPr>
              <a:t>Vector Addition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2060"/>
              </a:solidFill>
              <a:effectLst/>
              <a:latin typeface="Helvetica Neu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55555"/>
                </a:solidFill>
                <a:effectLst/>
                <a:latin typeface="Helvetica Neue"/>
                <a:cs typeface="Arial" pitchFamily="34" charset="0"/>
              </a:rPr>
              <a:t>T</a:t>
            </a:r>
            <a:r>
              <a:rPr kumimoji="0" lang="en-US" sz="2400" b="0" i="0" u="none" strike="noStrike" cap="none" normalizeH="0" baseline="0" dirty="0" smtClean="0">
                <a:ln>
                  <a:noFill/>
                </a:ln>
                <a:effectLst/>
                <a:latin typeface="Helvetica Neue"/>
                <a:cs typeface="Arial" pitchFamily="34" charset="0"/>
              </a:rPr>
              <a:t>wo vectors of equal length can be added together to create a new third vector.</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2368" y="3267236"/>
          <a:ext cx="6099264" cy="323528"/>
        </p:xfrm>
        <a:graphic>
          <a:graphicData uri="http://schemas.openxmlformats.org/drawingml/2006/table">
            <a:tbl>
              <a:tblPr/>
              <a:tblGrid>
                <a:gridCol w="184776"/>
                <a:gridCol w="5914488"/>
              </a:tblGrid>
              <a:tr h="318753">
                <a:tc>
                  <a:txBody>
                    <a:bodyPr/>
                    <a:lstStyle/>
                    <a:p>
                      <a:pPr algn="ctr" fontAlgn="base"/>
                      <a:endParaRPr lang="en-US" sz="1600" dirty="0">
                        <a:solidFill>
                          <a:srgbClr val="5499DE"/>
                        </a:solidFill>
                        <a:latin typeface="inherit"/>
                      </a:endParaRPr>
                    </a:p>
                  </a:txBody>
                  <a:tcPr marL="79688" marR="79688" marT="39844" marB="39844">
                    <a:lnL>
                      <a:noFill/>
                    </a:lnL>
                    <a:lnR>
                      <a:noFill/>
                    </a:lnR>
                    <a:lnT>
                      <a:noFill/>
                    </a:lnT>
                    <a:lnB>
                      <a:noFill/>
                    </a:lnB>
                    <a:solidFill>
                      <a:srgbClr val="DFEFFF"/>
                    </a:solidFill>
                  </a:tcPr>
                </a:tc>
                <a:tc>
                  <a:txBody>
                    <a:bodyPr/>
                    <a:lstStyle/>
                    <a:p>
                      <a:pPr algn="l" fontAlgn="base"/>
                      <a:endParaRPr lang="pt-BR" sz="1600" dirty="0">
                        <a:solidFill>
                          <a:srgbClr val="000000"/>
                        </a:solidFill>
                        <a:latin typeface="inherit"/>
                      </a:endParaRPr>
                    </a:p>
                  </a:txBody>
                  <a:tcPr marL="79688" marR="79688" marT="39844" marB="39844">
                    <a:lnL>
                      <a:noFill/>
                    </a:lnL>
                    <a:lnR>
                      <a:noFill/>
                    </a:lnR>
                    <a:lnT>
                      <a:noFill/>
                    </a:lnT>
                    <a:lnB>
                      <a:noFill/>
                    </a:lnB>
                  </a:tcPr>
                </a:tc>
              </a:tr>
            </a:tbl>
          </a:graphicData>
        </a:graphic>
      </p:graphicFrame>
      <p:sp>
        <p:nvSpPr>
          <p:cNvPr id="19457" name="Rectangle 1"/>
          <p:cNvSpPr>
            <a:spLocks noChangeArrowheads="1"/>
          </p:cNvSpPr>
          <p:nvPr/>
        </p:nvSpPr>
        <p:spPr bwMode="auto">
          <a:xfrm>
            <a:off x="0" y="0"/>
            <a:ext cx="84582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The new vector has the same length as the other two vectors. Each element of the new vector is calculated as the addition of the elements of the other vectors at the same index; for example: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Helvetica Neue"/>
              <a:cs typeface="Arial" pitchFamily="34" charset="0"/>
            </a:endParaRPr>
          </a:p>
          <a:p>
            <a:pPr lvl="0" algn="ctr" fontAlgn="base">
              <a:spcBef>
                <a:spcPct val="0"/>
              </a:spcBef>
              <a:spcAft>
                <a:spcPct val="0"/>
              </a:spcAft>
            </a:pPr>
            <a:r>
              <a:rPr kumimoji="0" lang="pt-BR" sz="2000" b="1" i="0" u="none" strike="noStrike" cap="none" normalizeH="0" baseline="0" dirty="0" smtClean="0">
                <a:ln>
                  <a:noFill/>
                </a:ln>
                <a:solidFill>
                  <a:srgbClr val="C00000"/>
                </a:solidFill>
                <a:effectLst/>
                <a:latin typeface="Arial" pitchFamily="34" charset="0"/>
                <a:cs typeface="Arial" pitchFamily="34" charset="0"/>
              </a:rPr>
              <a:t>a + b = (a1 + b1, a2 + b2, a3 + b3)</a:t>
            </a:r>
          </a:p>
          <a:p>
            <a:pPr lvl="0" algn="ctr" fontAlgn="base">
              <a:spcBef>
                <a:spcPct val="0"/>
              </a:spcBef>
              <a:spcAft>
                <a:spcPct val="0"/>
              </a:spcAft>
            </a:pPr>
            <a:endParaRPr kumimoji="0" lang="en-US" sz="20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Or, put another way:</a:t>
            </a:r>
          </a:p>
          <a:p>
            <a:pPr lvl="0" algn="ctr" eaLnBrk="0" fontAlgn="base" hangingPunct="0">
              <a:spcBef>
                <a:spcPct val="0"/>
              </a:spcBef>
              <a:spcAft>
                <a:spcPct val="0"/>
              </a:spcAft>
            </a:pPr>
            <a:r>
              <a:rPr kumimoji="0" lang="pt-BR" sz="2000" b="1" i="0" u="none" strike="noStrike" cap="none" normalizeH="0" baseline="0" dirty="0" smtClean="0">
                <a:ln>
                  <a:noFill/>
                </a:ln>
                <a:solidFill>
                  <a:srgbClr val="C00000"/>
                </a:solidFill>
                <a:effectLst/>
                <a:latin typeface="Arial" pitchFamily="34" charset="0"/>
                <a:cs typeface="Arial" pitchFamily="34" charset="0"/>
              </a:rPr>
              <a:t>c[0] = a[0] + b[0]</a:t>
            </a:r>
          </a:p>
          <a:p>
            <a:pPr lvl="0" algn="ctr" eaLnBrk="0" fontAlgn="base" hangingPunct="0">
              <a:spcBef>
                <a:spcPct val="0"/>
              </a:spcBef>
              <a:spcAft>
                <a:spcPct val="0"/>
              </a:spcAft>
            </a:pPr>
            <a:r>
              <a:rPr kumimoji="0" lang="pt-BR" sz="2000" b="1" i="0" u="none" strike="noStrike" cap="none" normalizeH="0" baseline="0" dirty="0" smtClean="0">
                <a:ln>
                  <a:noFill/>
                </a:ln>
                <a:solidFill>
                  <a:srgbClr val="C00000"/>
                </a:solidFill>
                <a:effectLst/>
                <a:latin typeface="Arial" pitchFamily="34" charset="0"/>
                <a:cs typeface="Arial" pitchFamily="34" charset="0"/>
              </a:rPr>
              <a:t>c[1] = a[1] + b[1]</a:t>
            </a:r>
          </a:p>
          <a:p>
            <a:pPr lvl="0" algn="ctr" eaLnBrk="0" fontAlgn="base" hangingPunct="0">
              <a:spcBef>
                <a:spcPct val="0"/>
              </a:spcBef>
              <a:spcAft>
                <a:spcPct val="0"/>
              </a:spcAft>
            </a:pPr>
            <a:r>
              <a:rPr kumimoji="0" lang="pt-BR" sz="2000" b="1" i="0" u="none" strike="noStrike" cap="none" normalizeH="0" baseline="0" dirty="0" smtClean="0">
                <a:ln>
                  <a:noFill/>
                </a:ln>
                <a:solidFill>
                  <a:srgbClr val="C00000"/>
                </a:solidFill>
                <a:effectLst/>
                <a:latin typeface="Arial" pitchFamily="34" charset="0"/>
                <a:cs typeface="Arial" pitchFamily="34" charset="0"/>
              </a:rPr>
              <a:t>c[2] = a[2] + b[2]</a:t>
            </a:r>
            <a:endParaRPr kumimoji="0" lang="en-US" sz="20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We can add vectors directly in Python by adding </a:t>
            </a:r>
            <a:r>
              <a:rPr kumimoji="0" lang="en-US" sz="2000" b="0" i="0" u="none" strike="noStrike" cap="none" normalizeH="0" baseline="0" dirty="0" err="1" smtClean="0">
                <a:ln>
                  <a:noFill/>
                </a:ln>
                <a:effectLst/>
                <a:latin typeface="Helvetica Neue"/>
                <a:cs typeface="Arial" pitchFamily="34" charset="0"/>
              </a:rPr>
              <a:t>NumPy</a:t>
            </a:r>
            <a:r>
              <a:rPr kumimoji="0" lang="en-US" sz="2000" b="0" i="0" u="none" strike="noStrike" cap="none" normalizeH="0" baseline="0" dirty="0" smtClean="0">
                <a:ln>
                  <a:noFill/>
                </a:ln>
                <a:effectLst/>
                <a:latin typeface="Helvetica Neue"/>
                <a:cs typeface="Arial" pitchFamily="34" charset="0"/>
              </a:rPr>
              <a:t> arrays.</a:t>
            </a:r>
            <a:endParaRPr kumimoji="0" lang="en-US" sz="2000" b="0" i="0" u="none" strike="noStrike" cap="none" normalizeH="0" baseline="0" dirty="0" smtClean="0">
              <a:ln>
                <a:noFill/>
              </a:ln>
              <a:effectLst/>
              <a:latin typeface="Arial" pitchFamily="34" charset="0"/>
              <a:cs typeface="Arial" pitchFamily="34" charset="0"/>
            </a:endParaRPr>
          </a:p>
        </p:txBody>
      </p:sp>
      <p:graphicFrame>
        <p:nvGraphicFramePr>
          <p:cNvPr id="6" name="Table 5"/>
          <p:cNvGraphicFramePr>
            <a:graphicFrameLocks noGrp="1"/>
          </p:cNvGraphicFramePr>
          <p:nvPr/>
        </p:nvGraphicFramePr>
        <p:xfrm>
          <a:off x="304800" y="3505200"/>
          <a:ext cx="6099264" cy="2030408"/>
        </p:xfrm>
        <a:graphic>
          <a:graphicData uri="http://schemas.openxmlformats.org/drawingml/2006/table">
            <a:tbl>
              <a:tblPr/>
              <a:tblGrid>
                <a:gridCol w="184776"/>
                <a:gridCol w="5914488"/>
              </a:tblGrid>
              <a:tr h="1992204">
                <a:tc>
                  <a:txBody>
                    <a:bodyPr/>
                    <a:lstStyle/>
                    <a:p>
                      <a:pPr algn="ctr" fontAlgn="base"/>
                      <a:r>
                        <a:rPr lang="en-US" sz="1600" dirty="0">
                          <a:solidFill>
                            <a:srgbClr val="5499DE"/>
                          </a:solidFill>
                          <a:latin typeface="inherit"/>
                        </a:rPr>
                        <a:t>1</a:t>
                      </a:r>
                    </a:p>
                    <a:p>
                      <a:pPr algn="ctr" fontAlgn="base"/>
                      <a:r>
                        <a:rPr lang="en-US" sz="1600" dirty="0">
                          <a:solidFill>
                            <a:srgbClr val="317CC5"/>
                          </a:solidFill>
                          <a:latin typeface="inherit"/>
                        </a:rPr>
                        <a:t>2</a:t>
                      </a:r>
                    </a:p>
                    <a:p>
                      <a:pPr algn="ctr" fontAlgn="base"/>
                      <a:r>
                        <a:rPr lang="en-US" sz="1600" dirty="0">
                          <a:solidFill>
                            <a:srgbClr val="5499DE"/>
                          </a:solidFill>
                          <a:latin typeface="inherit"/>
                        </a:rPr>
                        <a:t>3</a:t>
                      </a:r>
                    </a:p>
                    <a:p>
                      <a:pPr algn="ctr" fontAlgn="base"/>
                      <a:r>
                        <a:rPr lang="en-US" sz="1600" dirty="0">
                          <a:solidFill>
                            <a:srgbClr val="317CC5"/>
                          </a:solidFill>
                          <a:latin typeface="inherit"/>
                        </a:rPr>
                        <a:t>4</a:t>
                      </a:r>
                    </a:p>
                    <a:p>
                      <a:pPr algn="ctr" fontAlgn="base"/>
                      <a:r>
                        <a:rPr lang="en-US" sz="1600" dirty="0">
                          <a:solidFill>
                            <a:srgbClr val="5499DE"/>
                          </a:solidFill>
                          <a:latin typeface="inherit"/>
                        </a:rPr>
                        <a:t>5</a:t>
                      </a:r>
                    </a:p>
                    <a:p>
                      <a:pPr algn="ctr" fontAlgn="base"/>
                      <a:r>
                        <a:rPr lang="en-US" sz="1600" dirty="0">
                          <a:solidFill>
                            <a:srgbClr val="317CC5"/>
                          </a:solidFill>
                          <a:latin typeface="inherit"/>
                        </a:rPr>
                        <a:t>6</a:t>
                      </a:r>
                    </a:p>
                    <a:p>
                      <a:pPr algn="ctr" fontAlgn="base"/>
                      <a:r>
                        <a:rPr lang="en-US" sz="1600" dirty="0">
                          <a:solidFill>
                            <a:srgbClr val="5499DE"/>
                          </a:solidFill>
                          <a:latin typeface="inherit"/>
                        </a:rPr>
                        <a:t>7</a:t>
                      </a:r>
                    </a:p>
                    <a:p>
                      <a:pPr algn="ctr" fontAlgn="base"/>
                      <a:r>
                        <a:rPr lang="en-US" sz="1600" dirty="0">
                          <a:solidFill>
                            <a:srgbClr val="317CC5"/>
                          </a:solidFill>
                          <a:latin typeface="inherit"/>
                        </a:rPr>
                        <a:t>8</a:t>
                      </a:r>
                    </a:p>
                  </a:txBody>
                  <a:tcPr marL="79688" marR="79688" marT="39844" marB="39844">
                    <a:lnL>
                      <a:noFill/>
                    </a:lnL>
                    <a:lnR>
                      <a:noFill/>
                    </a:lnR>
                    <a:lnT>
                      <a:noFill/>
                    </a:lnT>
                    <a:lnB>
                      <a:noFill/>
                    </a:lnB>
                    <a:solidFill>
                      <a:srgbClr val="DFEFFF"/>
                    </a:solidFill>
                  </a:tcPr>
                </a:tc>
                <a:tc>
                  <a:txBody>
                    <a:bodyPr/>
                    <a:lstStyle/>
                    <a:p>
                      <a:pPr algn="l" fontAlgn="base"/>
                      <a:r>
                        <a:rPr lang="en-US" sz="1600" dirty="0">
                          <a:solidFill>
                            <a:srgbClr val="B85C00"/>
                          </a:solidFill>
                          <a:latin typeface="inherit"/>
                        </a:rPr>
                        <a:t># add vectors</a:t>
                      </a:r>
                      <a:endParaRPr lang="en-US" sz="1600" dirty="0">
                        <a:solidFill>
                          <a:srgbClr val="000000"/>
                        </a:solidFill>
                        <a:latin typeface="inherit"/>
                      </a:endParaRPr>
                    </a:p>
                    <a:p>
                      <a:pPr algn="l" fontAlgn="base"/>
                      <a:r>
                        <a:rPr lang="en-US" sz="1600" dirty="0">
                          <a:solidFill>
                            <a:srgbClr val="004ED0"/>
                          </a:solidFill>
                          <a:latin typeface="inherit"/>
                        </a:rPr>
                        <a:t>from </a:t>
                      </a:r>
                      <a:r>
                        <a:rPr lang="en-US" sz="1600" dirty="0" err="1">
                          <a:solidFill>
                            <a:srgbClr val="004ED0"/>
                          </a:solidFill>
                          <a:latin typeface="inherit"/>
                        </a:rPr>
                        <a:t>numpy</a:t>
                      </a:r>
                      <a:r>
                        <a:rPr lang="en-US" sz="1600" dirty="0">
                          <a:solidFill>
                            <a:srgbClr val="004ED0"/>
                          </a:solidFill>
                          <a:latin typeface="inherit"/>
                        </a:rPr>
                        <a:t> import </a:t>
                      </a:r>
                      <a:r>
                        <a:rPr lang="en-US" sz="1600" dirty="0">
                          <a:solidFill>
                            <a:srgbClr val="800080"/>
                          </a:solidFill>
                          <a:latin typeface="inherit"/>
                        </a:rPr>
                        <a:t>array</a:t>
                      </a:r>
                      <a:endParaRPr lang="en-US" sz="1600" dirty="0">
                        <a:solidFill>
                          <a:srgbClr val="000000"/>
                        </a:solidFill>
                        <a:latin typeface="inherit"/>
                      </a:endParaRPr>
                    </a:p>
                    <a:p>
                      <a:pPr algn="l" fontAlgn="base"/>
                      <a:r>
                        <a:rPr lang="en-US" sz="1600" dirty="0">
                          <a:solidFill>
                            <a:srgbClr val="002D7A"/>
                          </a:solidFill>
                          <a:latin typeface="inherit"/>
                        </a:rPr>
                        <a:t>a</a:t>
                      </a:r>
                      <a:r>
                        <a:rPr lang="en-US" sz="1600" dirty="0">
                          <a:solidFill>
                            <a:srgbClr val="006FE0"/>
                          </a:solidFill>
                          <a:latin typeface="inherit"/>
                        </a:rPr>
                        <a:t> = </a:t>
                      </a:r>
                      <a:r>
                        <a:rPr lang="en-US" sz="1600" dirty="0">
                          <a:solidFill>
                            <a:srgbClr val="800080"/>
                          </a:solidFill>
                          <a:latin typeface="inherit"/>
                        </a:rPr>
                        <a:t>array</a:t>
                      </a:r>
                      <a:r>
                        <a:rPr lang="en-US" sz="1600" dirty="0">
                          <a:solidFill>
                            <a:srgbClr val="333333"/>
                          </a:solidFill>
                          <a:latin typeface="inherit"/>
                        </a:rPr>
                        <a:t>([</a:t>
                      </a:r>
                      <a:r>
                        <a:rPr lang="en-US" sz="1600" dirty="0">
                          <a:solidFill>
                            <a:srgbClr val="CE0000"/>
                          </a:solidFill>
                          <a:latin typeface="inherit"/>
                        </a:rPr>
                        <a:t>1</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2</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3</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a</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2D7A"/>
                          </a:solidFill>
                          <a:latin typeface="inherit"/>
                        </a:rPr>
                        <a:t>b</a:t>
                      </a:r>
                      <a:r>
                        <a:rPr lang="en-US" sz="1600" dirty="0">
                          <a:solidFill>
                            <a:srgbClr val="006FE0"/>
                          </a:solidFill>
                          <a:latin typeface="inherit"/>
                        </a:rPr>
                        <a:t> = </a:t>
                      </a:r>
                      <a:r>
                        <a:rPr lang="en-US" sz="1600" dirty="0">
                          <a:solidFill>
                            <a:srgbClr val="800080"/>
                          </a:solidFill>
                          <a:latin typeface="inherit"/>
                        </a:rPr>
                        <a:t>array</a:t>
                      </a:r>
                      <a:r>
                        <a:rPr lang="en-US" sz="1600" dirty="0">
                          <a:solidFill>
                            <a:srgbClr val="333333"/>
                          </a:solidFill>
                          <a:latin typeface="inherit"/>
                        </a:rPr>
                        <a:t>([</a:t>
                      </a:r>
                      <a:r>
                        <a:rPr lang="en-US" sz="1600" dirty="0">
                          <a:solidFill>
                            <a:srgbClr val="CE0000"/>
                          </a:solidFill>
                          <a:latin typeface="inherit"/>
                        </a:rPr>
                        <a:t>1</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2</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3</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b</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2D7A"/>
                          </a:solidFill>
                          <a:latin typeface="inherit"/>
                        </a:rPr>
                        <a:t>c</a:t>
                      </a:r>
                      <a:r>
                        <a:rPr lang="en-US" sz="1600" dirty="0">
                          <a:solidFill>
                            <a:srgbClr val="006FE0"/>
                          </a:solidFill>
                          <a:latin typeface="inherit"/>
                        </a:rPr>
                        <a:t> = </a:t>
                      </a:r>
                      <a:r>
                        <a:rPr lang="en-US" sz="1600" dirty="0">
                          <a:solidFill>
                            <a:srgbClr val="002D7A"/>
                          </a:solidFill>
                          <a:latin typeface="inherit"/>
                        </a:rPr>
                        <a:t>a</a:t>
                      </a:r>
                      <a:r>
                        <a:rPr lang="en-US" sz="1600" dirty="0">
                          <a:solidFill>
                            <a:srgbClr val="006FE0"/>
                          </a:solidFill>
                          <a:latin typeface="inherit"/>
                        </a:rPr>
                        <a:t> + </a:t>
                      </a:r>
                      <a:r>
                        <a:rPr lang="en-US" sz="1600" dirty="0">
                          <a:solidFill>
                            <a:srgbClr val="000000"/>
                          </a:solidFill>
                          <a:latin typeface="inherit"/>
                        </a:rPr>
                        <a:t>b</a:t>
                      </a: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c</a:t>
                      </a:r>
                      <a:r>
                        <a:rPr lang="en-US" sz="1600" dirty="0">
                          <a:solidFill>
                            <a:srgbClr val="333333"/>
                          </a:solidFill>
                          <a:latin typeface="inherit"/>
                        </a:rPr>
                        <a:t>)</a:t>
                      </a:r>
                      <a:endParaRPr lang="en-US" sz="1600" dirty="0">
                        <a:solidFill>
                          <a:srgbClr val="000000"/>
                        </a:solidFill>
                        <a:latin typeface="inherit"/>
                      </a:endParaRPr>
                    </a:p>
                  </a:txBody>
                  <a:tcPr marL="79688" marR="79688" marT="39844" marB="39844">
                    <a:lnL>
                      <a:noFill/>
                    </a:lnL>
                    <a:lnR>
                      <a:noFill/>
                    </a:lnR>
                    <a:lnT>
                      <a:noFill/>
                    </a:lnT>
                    <a:lnB>
                      <a:noFill/>
                    </a:lnB>
                  </a:tcPr>
                </a:tc>
              </a:tr>
            </a:tbl>
          </a:graphicData>
        </a:graphic>
      </p:graphicFrame>
      <p:sp>
        <p:nvSpPr>
          <p:cNvPr id="19458" name="Rectangle 2"/>
          <p:cNvSpPr>
            <a:spLocks noChangeArrowheads="1"/>
          </p:cNvSpPr>
          <p:nvPr/>
        </p:nvSpPr>
        <p:spPr bwMode="auto">
          <a:xfrm>
            <a:off x="0" y="0"/>
            <a:ext cx="160338" cy="0"/>
          </a:xfrm>
          <a:prstGeom prst="rect">
            <a:avLst/>
          </a:prstGeom>
          <a:solidFill>
            <a:srgbClr val="BCBCBC"/>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inherit"/>
                <a:cs typeface="Arial" pitchFamily="34" charset="0"/>
              </a:rPr>
              <a:t/>
            </a:r>
            <a:br>
              <a:rPr kumimoji="0" lang="en-US" sz="900" b="0" i="0" u="none" strike="noStrike" cap="none" normalizeH="0" baseline="0" smtClean="0">
                <a:ln>
                  <a:noFill/>
                </a:ln>
                <a:solidFill>
                  <a:srgbClr val="FFFFFF"/>
                </a:solidFill>
                <a:effectLst/>
                <a:latin typeface="inherit"/>
                <a:cs typeface="Arial" pitchFamily="34" charset="0"/>
              </a:rPr>
            </a:br>
            <a:endParaRPr kumimoji="0" lang="en-US" sz="900" b="0" i="0" u="none" strike="noStrike" cap="none" normalizeH="0" baseline="0" smtClean="0">
              <a:ln>
                <a:noFill/>
              </a:ln>
              <a:solidFill>
                <a:srgbClr val="FFFFFF"/>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304800" y="6019800"/>
            <a:ext cx="8077200" cy="646331"/>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smtClean="0">
                <a:ln>
                  <a:noFill/>
                </a:ln>
                <a:effectLst/>
                <a:latin typeface="Helvetica Neue"/>
                <a:cs typeface="Arial" pitchFamily="34" charset="0"/>
              </a:rPr>
              <a:t>The example defines two vectors with three elements each, then adds them together.</a:t>
            </a:r>
            <a:endParaRPr kumimoji="0" lang="en-US"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57200" y="381000"/>
            <a:ext cx="8001000" cy="1742118"/>
          </a:xfrm>
          <a:prstGeom prst="rect">
            <a:avLst/>
          </a:prstGeom>
          <a:solidFill>
            <a:srgbClr val="FFFFFF"/>
          </a:solidFill>
          <a:ln w="9525">
            <a:noFill/>
            <a:miter lim="800000"/>
            <a:headEnd/>
            <a:tailEnd/>
          </a:ln>
          <a:effectLst/>
        </p:spPr>
        <p:txBody>
          <a:bodyPr vert="horz" wrap="square" lIns="0" tIns="0" rIns="0" bIns="7935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Helvetica Neue"/>
                <a:cs typeface="Arial" pitchFamily="34" charset="0"/>
              </a:rPr>
              <a:t>Vector Subtraction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One vector can be subtracted from another vector of equal length to create a new third vector.</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Arial" pitchFamily="34" charset="0"/>
                <a:cs typeface="Arial" pitchFamily="34" charset="0"/>
              </a:rPr>
              <a:t/>
            </a:r>
            <a:br>
              <a:rPr kumimoji="0" lang="en-US" sz="2000" b="0" i="0" u="none" strike="noStrike" cap="none" normalizeH="0" baseline="0" dirty="0" smtClean="0">
                <a:ln>
                  <a:noFill/>
                </a:ln>
                <a:effectLst/>
                <a:latin typeface="Arial" pitchFamily="34" charset="0"/>
                <a:cs typeface="Arial" pitchFamily="34" charset="0"/>
              </a:rPr>
            </a:br>
            <a:endParaRPr kumimoji="0" lang="en-US" sz="2000" b="0" i="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304800" y="1600200"/>
            <a:ext cx="4494814" cy="461665"/>
          </a:xfrm>
          <a:prstGeom prst="rect">
            <a:avLst/>
          </a:prstGeom>
        </p:spPr>
        <p:txBody>
          <a:bodyPr wrap="square">
            <a:spAutoFit/>
          </a:bodyPr>
          <a:lstStyle/>
          <a:p>
            <a:pPr algn="ctr"/>
            <a:r>
              <a:rPr lang="en-US" sz="2400" b="1" dirty="0">
                <a:solidFill>
                  <a:srgbClr val="FF0000"/>
                </a:solidFill>
              </a:rPr>
              <a:t>c = a - b</a:t>
            </a:r>
          </a:p>
        </p:txBody>
      </p:sp>
      <p:sp>
        <p:nvSpPr>
          <p:cNvPr id="6" name="Rectangle 5"/>
          <p:cNvSpPr/>
          <p:nvPr/>
        </p:nvSpPr>
        <p:spPr>
          <a:xfrm>
            <a:off x="381000" y="2057400"/>
            <a:ext cx="8077200" cy="923330"/>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smtClean="0">
                <a:ln>
                  <a:noFill/>
                </a:ln>
                <a:effectLst/>
                <a:latin typeface="Helvetica Neue"/>
                <a:cs typeface="Arial" pitchFamily="34" charset="0"/>
              </a:rPr>
              <a:t>As with addition, the new vector has the same length as the parent vectors and each element of the new vector is calculated as the subtraction of the elements at the same indices.</a:t>
            </a:r>
            <a:endParaRPr kumimoji="0" lang="en-US" b="0" i="0" u="none" strike="noStrike" cap="none" normalizeH="0" baseline="0" dirty="0" smtClean="0">
              <a:ln>
                <a:noFill/>
              </a:ln>
              <a:effectLst/>
              <a:latin typeface="Arial" pitchFamily="34" charset="0"/>
              <a:cs typeface="Arial" pitchFamily="34" charset="0"/>
            </a:endParaRPr>
          </a:p>
        </p:txBody>
      </p:sp>
      <p:sp>
        <p:nvSpPr>
          <p:cNvPr id="7" name="Rectangle 6"/>
          <p:cNvSpPr/>
          <p:nvPr/>
        </p:nvSpPr>
        <p:spPr>
          <a:xfrm>
            <a:off x="533400" y="3352800"/>
            <a:ext cx="6781800" cy="461665"/>
          </a:xfrm>
          <a:prstGeom prst="rect">
            <a:avLst/>
          </a:prstGeom>
        </p:spPr>
        <p:txBody>
          <a:bodyPr wrap="square">
            <a:spAutoFit/>
          </a:bodyPr>
          <a:lstStyle/>
          <a:p>
            <a:r>
              <a:rPr lang="pt-BR" sz="2400" b="1" dirty="0" smtClean="0">
                <a:solidFill>
                  <a:srgbClr val="FF0000"/>
                </a:solidFill>
              </a:rPr>
              <a:t>a - b = (a1 - b1, a2 - b2, a3 - b3</a:t>
            </a:r>
            <a:r>
              <a:rPr lang="pt-BR" dirty="0" smtClean="0"/>
              <a:t>)</a:t>
            </a:r>
            <a:endParaRPr lang="en-US" dirty="0"/>
          </a:p>
        </p:txBody>
      </p:sp>
      <p:graphicFrame>
        <p:nvGraphicFramePr>
          <p:cNvPr id="8" name="Table 7"/>
          <p:cNvGraphicFramePr>
            <a:graphicFrameLocks noGrp="1"/>
          </p:cNvGraphicFramePr>
          <p:nvPr/>
        </p:nvGraphicFramePr>
        <p:xfrm>
          <a:off x="381000" y="4953000"/>
          <a:ext cx="6099264" cy="1176968"/>
        </p:xfrm>
        <a:graphic>
          <a:graphicData uri="http://schemas.openxmlformats.org/drawingml/2006/table">
            <a:tbl>
              <a:tblPr/>
              <a:tblGrid>
                <a:gridCol w="184776"/>
                <a:gridCol w="5914488"/>
              </a:tblGrid>
              <a:tr h="796882">
                <a:tc>
                  <a:txBody>
                    <a:bodyPr/>
                    <a:lstStyle/>
                    <a:p>
                      <a:pPr algn="ctr" fontAlgn="base"/>
                      <a:r>
                        <a:rPr lang="en-US" sz="2400" b="1" dirty="0">
                          <a:solidFill>
                            <a:srgbClr val="FF0000"/>
                          </a:solidFill>
                          <a:latin typeface="inherit"/>
                        </a:rPr>
                        <a:t>1</a:t>
                      </a:r>
                    </a:p>
                    <a:p>
                      <a:pPr algn="ctr" fontAlgn="base"/>
                      <a:r>
                        <a:rPr lang="en-US" sz="2400" b="1" dirty="0">
                          <a:solidFill>
                            <a:srgbClr val="FF0000"/>
                          </a:solidFill>
                          <a:latin typeface="inherit"/>
                        </a:rPr>
                        <a:t>2</a:t>
                      </a:r>
                    </a:p>
                    <a:p>
                      <a:pPr algn="ctr" fontAlgn="base"/>
                      <a:r>
                        <a:rPr lang="en-US" sz="2400" b="1" dirty="0">
                          <a:solidFill>
                            <a:srgbClr val="FF0000"/>
                          </a:solidFill>
                          <a:latin typeface="inherit"/>
                        </a:rPr>
                        <a:t>3</a:t>
                      </a:r>
                    </a:p>
                  </a:txBody>
                  <a:tcPr marL="79688" marR="79688" marT="39844" marB="39844">
                    <a:lnL>
                      <a:noFill/>
                    </a:lnL>
                    <a:lnR>
                      <a:noFill/>
                    </a:lnR>
                    <a:lnT>
                      <a:noFill/>
                    </a:lnT>
                    <a:lnB>
                      <a:noFill/>
                    </a:lnB>
                    <a:solidFill>
                      <a:srgbClr val="DFEFFF"/>
                    </a:solidFill>
                  </a:tcPr>
                </a:tc>
                <a:tc>
                  <a:txBody>
                    <a:bodyPr/>
                    <a:lstStyle/>
                    <a:p>
                      <a:pPr algn="ctr" fontAlgn="base"/>
                      <a:r>
                        <a:rPr lang="pt-BR" sz="2400" b="1" dirty="0">
                          <a:solidFill>
                            <a:srgbClr val="FF0000"/>
                          </a:solidFill>
                          <a:latin typeface="inherit"/>
                        </a:rPr>
                        <a:t>c[0] = a[0] - b[0]</a:t>
                      </a:r>
                    </a:p>
                    <a:p>
                      <a:pPr algn="ctr" fontAlgn="base"/>
                      <a:r>
                        <a:rPr lang="pt-BR" sz="2400" b="1" dirty="0">
                          <a:solidFill>
                            <a:srgbClr val="FF0000"/>
                          </a:solidFill>
                          <a:latin typeface="inherit"/>
                        </a:rPr>
                        <a:t>c[1] = a[1] - b[1]</a:t>
                      </a:r>
                    </a:p>
                    <a:p>
                      <a:pPr algn="ctr" fontAlgn="base"/>
                      <a:r>
                        <a:rPr lang="pt-BR" sz="2400" b="1" dirty="0">
                          <a:solidFill>
                            <a:srgbClr val="FF0000"/>
                          </a:solidFill>
                          <a:latin typeface="inherit"/>
                        </a:rPr>
                        <a:t>c[2] = a[2] - b[2]</a:t>
                      </a:r>
                    </a:p>
                  </a:txBody>
                  <a:tcPr marL="79688" marR="79688" marT="39844" marB="39844">
                    <a:lnL>
                      <a:noFill/>
                    </a:lnL>
                    <a:lnR>
                      <a:noFill/>
                    </a:lnR>
                    <a:lnT>
                      <a:noFill/>
                    </a:lnT>
                    <a:lnB>
                      <a:noFill/>
                    </a:lnB>
                  </a:tcPr>
                </a:tc>
              </a:tr>
            </a:tbl>
          </a:graphicData>
        </a:graphic>
      </p:graphicFrame>
      <p:sp>
        <p:nvSpPr>
          <p:cNvPr id="20482" name="Rectangle 2"/>
          <p:cNvSpPr>
            <a:spLocks noChangeArrowheads="1"/>
          </p:cNvSpPr>
          <p:nvPr/>
        </p:nvSpPr>
        <p:spPr bwMode="auto">
          <a:xfrm>
            <a:off x="0" y="0"/>
            <a:ext cx="160338" cy="0"/>
          </a:xfrm>
          <a:prstGeom prst="rect">
            <a:avLst/>
          </a:prstGeom>
          <a:solidFill>
            <a:srgbClr val="BCBCBC"/>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inherit"/>
                <a:cs typeface="Arial" pitchFamily="34" charset="0"/>
              </a:rPr>
              <a:t/>
            </a:r>
            <a:br>
              <a:rPr kumimoji="0" lang="en-US" sz="900" b="0" i="0" u="none" strike="noStrike" cap="none" normalizeH="0" baseline="0" smtClean="0">
                <a:ln>
                  <a:noFill/>
                </a:ln>
                <a:solidFill>
                  <a:srgbClr val="FFFFFF"/>
                </a:solidFill>
                <a:effectLst/>
                <a:latin typeface="inherit"/>
                <a:cs typeface="Arial" pitchFamily="34" charset="0"/>
              </a:rPr>
            </a:br>
            <a:endParaRPr kumimoji="0" lang="en-US" sz="900" b="0" i="0" u="none" strike="noStrike" cap="none" normalizeH="0" baseline="0" smtClean="0">
              <a:ln>
                <a:noFill/>
              </a:ln>
              <a:solidFill>
                <a:srgbClr val="FFFFFF"/>
              </a:solidFill>
              <a:effectLst/>
              <a:latin typeface="inheri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a:xfrm>
            <a:off x="457200" y="4114800"/>
            <a:ext cx="2262222" cy="369332"/>
          </a:xfrm>
          <a:prstGeom prst="rect">
            <a:avLst/>
          </a:prstGeom>
        </p:spPr>
        <p:txBody>
          <a:bodyPr wrap="none">
            <a:spAutoFit/>
          </a:bodyPr>
          <a:lstStyle/>
          <a:p>
            <a:pPr lvl="0" eaLnBrk="0" fontAlgn="base" hangingPunct="0">
              <a:spcBef>
                <a:spcPct val="0"/>
              </a:spcBef>
              <a:spcAft>
                <a:spcPct val="0"/>
              </a:spcAft>
            </a:pPr>
            <a:r>
              <a:rPr kumimoji="0" lang="en-US" b="0" i="0" u="none" strike="noStrike" cap="none" normalizeH="0" baseline="0" dirty="0" smtClean="0">
                <a:ln>
                  <a:noFill/>
                </a:ln>
                <a:effectLst/>
                <a:latin typeface="Helvetica Neue"/>
                <a:cs typeface="Arial" pitchFamily="34" charset="0"/>
              </a:rPr>
              <a:t>Or, put another way:</a:t>
            </a:r>
            <a:endParaRPr kumimoji="0" lang="en-US"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1828800"/>
          <a:ext cx="6099264" cy="2438400"/>
        </p:xfrm>
        <a:graphic>
          <a:graphicData uri="http://schemas.openxmlformats.org/drawingml/2006/table">
            <a:tbl>
              <a:tblPr/>
              <a:tblGrid>
                <a:gridCol w="184776"/>
                <a:gridCol w="5914488"/>
              </a:tblGrid>
              <a:tr h="2438400">
                <a:tc>
                  <a:txBody>
                    <a:bodyPr/>
                    <a:lstStyle/>
                    <a:p>
                      <a:pPr algn="ctr" fontAlgn="base"/>
                      <a:r>
                        <a:rPr lang="en-US" sz="1600" dirty="0">
                          <a:solidFill>
                            <a:srgbClr val="5499DE"/>
                          </a:solidFill>
                          <a:latin typeface="inherit"/>
                        </a:rPr>
                        <a:t>1</a:t>
                      </a:r>
                    </a:p>
                    <a:p>
                      <a:pPr algn="ctr" fontAlgn="base"/>
                      <a:r>
                        <a:rPr lang="en-US" sz="1600" dirty="0">
                          <a:solidFill>
                            <a:srgbClr val="317CC5"/>
                          </a:solidFill>
                          <a:latin typeface="inherit"/>
                        </a:rPr>
                        <a:t>2</a:t>
                      </a:r>
                    </a:p>
                    <a:p>
                      <a:pPr algn="ctr" fontAlgn="base"/>
                      <a:r>
                        <a:rPr lang="en-US" sz="1600" dirty="0">
                          <a:solidFill>
                            <a:srgbClr val="5499DE"/>
                          </a:solidFill>
                          <a:latin typeface="inherit"/>
                        </a:rPr>
                        <a:t>3</a:t>
                      </a:r>
                    </a:p>
                    <a:p>
                      <a:pPr algn="ctr" fontAlgn="base"/>
                      <a:r>
                        <a:rPr lang="en-US" sz="1600" dirty="0">
                          <a:solidFill>
                            <a:srgbClr val="317CC5"/>
                          </a:solidFill>
                          <a:latin typeface="inherit"/>
                        </a:rPr>
                        <a:t>4</a:t>
                      </a:r>
                    </a:p>
                    <a:p>
                      <a:pPr algn="ctr" fontAlgn="base"/>
                      <a:r>
                        <a:rPr lang="en-US" sz="1600" dirty="0">
                          <a:solidFill>
                            <a:srgbClr val="5499DE"/>
                          </a:solidFill>
                          <a:latin typeface="inherit"/>
                        </a:rPr>
                        <a:t>5</a:t>
                      </a:r>
                    </a:p>
                    <a:p>
                      <a:pPr algn="ctr" fontAlgn="base"/>
                      <a:r>
                        <a:rPr lang="en-US" sz="1600" dirty="0">
                          <a:solidFill>
                            <a:srgbClr val="317CC5"/>
                          </a:solidFill>
                          <a:latin typeface="inherit"/>
                        </a:rPr>
                        <a:t>6</a:t>
                      </a:r>
                    </a:p>
                    <a:p>
                      <a:pPr algn="ctr" fontAlgn="base"/>
                      <a:r>
                        <a:rPr lang="en-US" sz="1600" dirty="0">
                          <a:solidFill>
                            <a:srgbClr val="5499DE"/>
                          </a:solidFill>
                          <a:latin typeface="inherit"/>
                        </a:rPr>
                        <a:t>7</a:t>
                      </a:r>
                    </a:p>
                    <a:p>
                      <a:pPr algn="ctr" fontAlgn="base"/>
                      <a:r>
                        <a:rPr lang="en-US" sz="1600" dirty="0">
                          <a:solidFill>
                            <a:srgbClr val="317CC5"/>
                          </a:solidFill>
                          <a:latin typeface="inherit"/>
                        </a:rPr>
                        <a:t>8</a:t>
                      </a:r>
                    </a:p>
                  </a:txBody>
                  <a:tcPr marL="79688" marR="79688" marT="39844" marB="39844">
                    <a:lnL>
                      <a:noFill/>
                    </a:lnL>
                    <a:lnR>
                      <a:noFill/>
                    </a:lnR>
                    <a:lnT>
                      <a:noFill/>
                    </a:lnT>
                    <a:lnB>
                      <a:noFill/>
                    </a:lnB>
                    <a:solidFill>
                      <a:srgbClr val="DFEFFF"/>
                    </a:solidFill>
                  </a:tcPr>
                </a:tc>
                <a:tc>
                  <a:txBody>
                    <a:bodyPr/>
                    <a:lstStyle/>
                    <a:p>
                      <a:pPr algn="l" fontAlgn="base"/>
                      <a:r>
                        <a:rPr lang="en-US" sz="1600" dirty="0">
                          <a:solidFill>
                            <a:srgbClr val="B85C00"/>
                          </a:solidFill>
                          <a:latin typeface="inherit"/>
                        </a:rPr>
                        <a:t># subtract vectors</a:t>
                      </a:r>
                      <a:endParaRPr lang="en-US" sz="1600" dirty="0">
                        <a:solidFill>
                          <a:srgbClr val="000000"/>
                        </a:solidFill>
                        <a:latin typeface="inherit"/>
                      </a:endParaRPr>
                    </a:p>
                    <a:p>
                      <a:pPr algn="l" fontAlgn="base"/>
                      <a:r>
                        <a:rPr lang="en-US" sz="1600" dirty="0">
                          <a:solidFill>
                            <a:srgbClr val="004ED0"/>
                          </a:solidFill>
                          <a:latin typeface="inherit"/>
                        </a:rPr>
                        <a:t>from </a:t>
                      </a:r>
                      <a:r>
                        <a:rPr lang="en-US" sz="1600" dirty="0" err="1">
                          <a:solidFill>
                            <a:srgbClr val="004ED0"/>
                          </a:solidFill>
                          <a:latin typeface="inherit"/>
                        </a:rPr>
                        <a:t>numpy</a:t>
                      </a:r>
                      <a:r>
                        <a:rPr lang="en-US" sz="1600" dirty="0">
                          <a:solidFill>
                            <a:srgbClr val="004ED0"/>
                          </a:solidFill>
                          <a:latin typeface="inherit"/>
                        </a:rPr>
                        <a:t> import </a:t>
                      </a:r>
                      <a:r>
                        <a:rPr lang="en-US" sz="1600" dirty="0">
                          <a:solidFill>
                            <a:srgbClr val="800080"/>
                          </a:solidFill>
                          <a:latin typeface="inherit"/>
                        </a:rPr>
                        <a:t>array</a:t>
                      </a:r>
                      <a:endParaRPr lang="en-US" sz="1600" dirty="0">
                        <a:solidFill>
                          <a:srgbClr val="000000"/>
                        </a:solidFill>
                        <a:latin typeface="inherit"/>
                      </a:endParaRPr>
                    </a:p>
                    <a:p>
                      <a:pPr algn="l" fontAlgn="base"/>
                      <a:r>
                        <a:rPr lang="en-US" sz="1600" dirty="0">
                          <a:solidFill>
                            <a:srgbClr val="002D7A"/>
                          </a:solidFill>
                          <a:latin typeface="inherit"/>
                        </a:rPr>
                        <a:t>a</a:t>
                      </a:r>
                      <a:r>
                        <a:rPr lang="en-US" sz="1600" dirty="0">
                          <a:solidFill>
                            <a:srgbClr val="006FE0"/>
                          </a:solidFill>
                          <a:latin typeface="inherit"/>
                        </a:rPr>
                        <a:t> = </a:t>
                      </a:r>
                      <a:r>
                        <a:rPr lang="en-US" sz="1600" dirty="0">
                          <a:solidFill>
                            <a:srgbClr val="800080"/>
                          </a:solidFill>
                          <a:latin typeface="inherit"/>
                        </a:rPr>
                        <a:t>array</a:t>
                      </a:r>
                      <a:r>
                        <a:rPr lang="en-US" sz="1600" dirty="0">
                          <a:solidFill>
                            <a:srgbClr val="333333"/>
                          </a:solidFill>
                          <a:latin typeface="inherit"/>
                        </a:rPr>
                        <a:t>([</a:t>
                      </a:r>
                      <a:r>
                        <a:rPr lang="en-US" sz="1600" dirty="0">
                          <a:solidFill>
                            <a:srgbClr val="CE0000"/>
                          </a:solidFill>
                          <a:latin typeface="inherit"/>
                        </a:rPr>
                        <a:t>1</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2</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3</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a</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2D7A"/>
                          </a:solidFill>
                          <a:latin typeface="inherit"/>
                        </a:rPr>
                        <a:t>b</a:t>
                      </a:r>
                      <a:r>
                        <a:rPr lang="en-US" sz="1600" dirty="0">
                          <a:solidFill>
                            <a:srgbClr val="006FE0"/>
                          </a:solidFill>
                          <a:latin typeface="inherit"/>
                        </a:rPr>
                        <a:t> = </a:t>
                      </a:r>
                      <a:r>
                        <a:rPr lang="en-US" sz="1600" dirty="0">
                          <a:solidFill>
                            <a:srgbClr val="800080"/>
                          </a:solidFill>
                          <a:latin typeface="inherit"/>
                        </a:rPr>
                        <a:t>array</a:t>
                      </a:r>
                      <a:r>
                        <a:rPr lang="en-US" sz="1600" dirty="0">
                          <a:solidFill>
                            <a:srgbClr val="333333"/>
                          </a:solidFill>
                          <a:latin typeface="inherit"/>
                        </a:rPr>
                        <a:t>([</a:t>
                      </a:r>
                      <a:r>
                        <a:rPr lang="en-US" sz="1600" dirty="0">
                          <a:solidFill>
                            <a:srgbClr val="CE0000"/>
                          </a:solidFill>
                          <a:latin typeface="inherit"/>
                        </a:rPr>
                        <a:t>0.5</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0.5</a:t>
                      </a:r>
                      <a:r>
                        <a:rPr lang="en-US" sz="1600" dirty="0">
                          <a:solidFill>
                            <a:srgbClr val="333333"/>
                          </a:solidFill>
                          <a:latin typeface="inherit"/>
                        </a:rPr>
                        <a:t>,</a:t>
                      </a:r>
                      <a:r>
                        <a:rPr lang="en-US" sz="1600" dirty="0">
                          <a:solidFill>
                            <a:srgbClr val="006FE0"/>
                          </a:solidFill>
                          <a:latin typeface="inherit"/>
                        </a:rPr>
                        <a:t> </a:t>
                      </a:r>
                      <a:r>
                        <a:rPr lang="en-US" sz="1600" dirty="0">
                          <a:solidFill>
                            <a:srgbClr val="CE0000"/>
                          </a:solidFill>
                          <a:latin typeface="inherit"/>
                        </a:rPr>
                        <a:t>0.5</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b</a:t>
                      </a:r>
                      <a:r>
                        <a:rPr lang="en-US" sz="1600" dirty="0">
                          <a:solidFill>
                            <a:srgbClr val="333333"/>
                          </a:solidFill>
                          <a:latin typeface="inherit"/>
                        </a:rPr>
                        <a:t>)</a:t>
                      </a:r>
                      <a:endParaRPr lang="en-US" sz="1600" dirty="0">
                        <a:solidFill>
                          <a:srgbClr val="000000"/>
                        </a:solidFill>
                        <a:latin typeface="inherit"/>
                      </a:endParaRPr>
                    </a:p>
                    <a:p>
                      <a:pPr algn="l" fontAlgn="base"/>
                      <a:r>
                        <a:rPr lang="en-US" sz="1600" dirty="0">
                          <a:solidFill>
                            <a:srgbClr val="002D7A"/>
                          </a:solidFill>
                          <a:latin typeface="inherit"/>
                        </a:rPr>
                        <a:t>c</a:t>
                      </a:r>
                      <a:r>
                        <a:rPr lang="en-US" sz="1600" dirty="0">
                          <a:solidFill>
                            <a:srgbClr val="006FE0"/>
                          </a:solidFill>
                          <a:latin typeface="inherit"/>
                        </a:rPr>
                        <a:t> = </a:t>
                      </a:r>
                      <a:r>
                        <a:rPr lang="en-US" sz="1600" dirty="0">
                          <a:solidFill>
                            <a:srgbClr val="002D7A"/>
                          </a:solidFill>
                          <a:latin typeface="inherit"/>
                        </a:rPr>
                        <a:t>a</a:t>
                      </a:r>
                      <a:r>
                        <a:rPr lang="en-US" sz="1600" dirty="0">
                          <a:solidFill>
                            <a:srgbClr val="006FE0"/>
                          </a:solidFill>
                          <a:latin typeface="inherit"/>
                        </a:rPr>
                        <a:t> - </a:t>
                      </a:r>
                      <a:r>
                        <a:rPr lang="en-US" sz="1600" dirty="0">
                          <a:solidFill>
                            <a:srgbClr val="000000"/>
                          </a:solidFill>
                          <a:latin typeface="inherit"/>
                        </a:rPr>
                        <a:t>b</a:t>
                      </a:r>
                    </a:p>
                    <a:p>
                      <a:pPr algn="l" fontAlgn="base"/>
                      <a:r>
                        <a:rPr lang="en-US" sz="1600" dirty="0">
                          <a:solidFill>
                            <a:srgbClr val="004ED0"/>
                          </a:solidFill>
                          <a:latin typeface="inherit"/>
                        </a:rPr>
                        <a:t>print</a:t>
                      </a:r>
                      <a:r>
                        <a:rPr lang="en-US" sz="1600" dirty="0">
                          <a:solidFill>
                            <a:srgbClr val="333333"/>
                          </a:solidFill>
                          <a:latin typeface="inherit"/>
                        </a:rPr>
                        <a:t>(</a:t>
                      </a:r>
                      <a:r>
                        <a:rPr lang="en-US" sz="1600" dirty="0">
                          <a:solidFill>
                            <a:srgbClr val="002D7A"/>
                          </a:solidFill>
                          <a:latin typeface="inherit"/>
                        </a:rPr>
                        <a:t>c</a:t>
                      </a:r>
                      <a:r>
                        <a:rPr lang="en-US" sz="1600" dirty="0">
                          <a:solidFill>
                            <a:srgbClr val="333333"/>
                          </a:solidFill>
                          <a:latin typeface="inherit"/>
                        </a:rPr>
                        <a:t>)</a:t>
                      </a:r>
                      <a:endParaRPr lang="en-US" sz="1600" dirty="0">
                        <a:solidFill>
                          <a:srgbClr val="000000"/>
                        </a:solidFill>
                        <a:latin typeface="inherit"/>
                      </a:endParaRPr>
                    </a:p>
                  </a:txBody>
                  <a:tcPr marL="79688" marR="79688" marT="39844" marB="39844">
                    <a:lnL>
                      <a:noFill/>
                    </a:lnL>
                    <a:lnR>
                      <a:noFill/>
                    </a:lnR>
                    <a:lnT>
                      <a:noFill/>
                    </a:lnT>
                    <a:lnB>
                      <a:noFill/>
                    </a:lnB>
                  </a:tcPr>
                </a:tc>
              </a:tr>
            </a:tbl>
          </a:graphicData>
        </a:graphic>
      </p:graphicFrame>
      <p:sp>
        <p:nvSpPr>
          <p:cNvPr id="21505" name="Rectangle 1"/>
          <p:cNvSpPr>
            <a:spLocks noChangeArrowheads="1"/>
          </p:cNvSpPr>
          <p:nvPr/>
        </p:nvSpPr>
        <p:spPr bwMode="auto">
          <a:xfrm>
            <a:off x="609600" y="838200"/>
            <a:ext cx="8077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Helvetica Neue"/>
                <a:cs typeface="Arial" pitchFamily="34" charset="0"/>
              </a:rPr>
              <a:t>The </a:t>
            </a:r>
            <a:r>
              <a:rPr kumimoji="0" lang="en-US" sz="2000" b="0" i="0" u="none" strike="noStrike" cap="none" normalizeH="0" baseline="0" dirty="0" err="1" smtClean="0">
                <a:ln>
                  <a:noFill/>
                </a:ln>
                <a:effectLst/>
                <a:latin typeface="Helvetica Neue"/>
                <a:cs typeface="Arial" pitchFamily="34" charset="0"/>
              </a:rPr>
              <a:t>NumPy</a:t>
            </a:r>
            <a:r>
              <a:rPr kumimoji="0" lang="en-US" sz="2000" b="0" i="0" u="none" strike="noStrike" cap="none" normalizeH="0" baseline="0" dirty="0" smtClean="0">
                <a:ln>
                  <a:noFill/>
                </a:ln>
                <a:effectLst/>
                <a:latin typeface="Helvetica Neue"/>
                <a:cs typeface="Arial" pitchFamily="34" charset="0"/>
              </a:rPr>
              <a:t> arrays can be directly subtracted in Python.</a:t>
            </a:r>
            <a:endParaRPr kumimoji="0" lang="en-US" sz="2000" b="0" i="0" u="none" strike="noStrike" cap="none" normalizeH="0" baseline="0" dirty="0" smtClean="0">
              <a:ln>
                <a:noFill/>
              </a:ln>
              <a:effectLst/>
              <a:latin typeface="Arial" pitchFamily="34" charset="0"/>
              <a:cs typeface="Arial" pitchFamily="34" charset="0"/>
            </a:endParaRPr>
          </a:p>
        </p:txBody>
      </p:sp>
      <p:sp>
        <p:nvSpPr>
          <p:cNvPr id="4" name="Rectangle 3"/>
          <p:cNvSpPr/>
          <p:nvPr/>
        </p:nvSpPr>
        <p:spPr>
          <a:xfrm>
            <a:off x="762000" y="5257800"/>
            <a:ext cx="7772400" cy="646331"/>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smtClean="0">
                <a:ln>
                  <a:noFill/>
                </a:ln>
                <a:effectLst/>
                <a:latin typeface="Helvetica Neue"/>
                <a:cs typeface="Arial" pitchFamily="34" charset="0"/>
              </a:rPr>
              <a:t>The example defines two vectors with three elements each, then subtracts the first from the second.</a:t>
            </a:r>
            <a:endParaRPr kumimoji="0" lang="en-US"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1610</Words>
  <Application>Microsoft Office PowerPoint</Application>
  <PresentationFormat>On-screen Show (4:3)</PresentationFormat>
  <Paragraphs>264</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0" baseType="lpstr">
      <vt:lpstr>Office Theme</vt:lpstr>
      <vt:lpstr>INT254: FUNDAMENTALS OF MACHINE LEARNING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 UCHOI</dc:creator>
  <cp:lastModifiedBy>NATHAN UCHOI</cp:lastModifiedBy>
  <cp:revision>14</cp:revision>
  <dcterms:created xsi:type="dcterms:W3CDTF">2024-01-15T04:52:55Z</dcterms:created>
  <dcterms:modified xsi:type="dcterms:W3CDTF">2024-01-15T05:59:51Z</dcterms:modified>
</cp:coreProperties>
</file>