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76" r:id="rId11"/>
    <p:sldId id="264" r:id="rId12"/>
    <p:sldId id="265" r:id="rId13"/>
    <p:sldId id="266" r:id="rId14"/>
    <p:sldId id="272" r:id="rId15"/>
    <p:sldId id="267" r:id="rId16"/>
    <p:sldId id="270" r:id="rId17"/>
    <p:sldId id="271" r:id="rId18"/>
    <p:sldId id="274" r:id="rId19"/>
    <p:sldId id="275" r:id="rId20"/>
    <p:sldId id="268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89" y="-1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F85BE87A-2ACC-446B-A540-08FEBBC45E8C}" type="datetimeFigureOut">
              <a:rPr lang="ko-KR" altLang="en-US" smtClean="0"/>
              <a:t>2017-03-04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92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2017-03-04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7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2017-03-04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3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2017-03-04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2017-03-04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4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2017-03-04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9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2017-03-04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79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2017-03-04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5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2017-03-04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44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2017-03-04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0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87A-2ACC-446B-A540-08FEBBC45E8C}" type="datetimeFigureOut">
              <a:rPr lang="ko-KR" altLang="en-US" smtClean="0"/>
              <a:t>2017-03-04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0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5BE87A-2ACC-446B-A540-08FEBBC45E8C}" type="datetimeFigureOut">
              <a:rPr lang="ko-KR" altLang="en-US" smtClean="0"/>
              <a:t>2017-03-04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53C418C-7D06-4F62-8C7B-08FDED467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43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Bubble Sort, Quick</a:t>
            </a:r>
            <a:r>
              <a:rPr lang="en-US" altLang="ko-KR" b="1" dirty="0"/>
              <a:t>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35696" y="4509120"/>
            <a:ext cx="6400800" cy="792088"/>
          </a:xfrm>
        </p:spPr>
        <p:txBody>
          <a:bodyPr/>
          <a:lstStyle/>
          <a:p>
            <a:pPr algn="r"/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박정환</a:t>
            </a:r>
          </a:p>
        </p:txBody>
      </p:sp>
      <p:sp>
        <p:nvSpPr>
          <p:cNvPr id="4" name="실행 단추: 사용자 지정 3">
            <a:hlinkClick r:id="rId2" action="ppaction://hlinksldjump" highlightClick="1"/>
          </p:cNvPr>
          <p:cNvSpPr/>
          <p:nvPr/>
        </p:nvSpPr>
        <p:spPr>
          <a:xfrm>
            <a:off x="468024" y="3212976"/>
            <a:ext cx="504056" cy="43204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실행 단추: 사용자 지정 4">
            <a:hlinkClick r:id="rId3" action="ppaction://hlinksldjump" highlightClick="1"/>
          </p:cNvPr>
          <p:cNvSpPr/>
          <p:nvPr/>
        </p:nvSpPr>
        <p:spPr>
          <a:xfrm>
            <a:off x="465549" y="4077072"/>
            <a:ext cx="504056" cy="43204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6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</a:t>
            </a:r>
            <a:r>
              <a:rPr lang="en-US" altLang="ko-KR" b="1" dirty="0"/>
              <a:t> </a:t>
            </a:r>
            <a:r>
              <a:rPr lang="en-US" altLang="ko-KR" dirty="0"/>
              <a:t>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081980" cy="4351337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정렬은 </a:t>
            </a:r>
            <a:r>
              <a:rPr lang="en-US" altLang="ko-KR" dirty="0"/>
              <a:t>‘</a:t>
            </a:r>
            <a:r>
              <a:rPr lang="ko-KR" altLang="en-US" dirty="0"/>
              <a:t>분할 정복</a:t>
            </a:r>
            <a:r>
              <a:rPr lang="en-US" altLang="ko-KR" dirty="0"/>
              <a:t>”</a:t>
            </a:r>
            <a:r>
              <a:rPr lang="ko-KR" altLang="en-US" dirty="0"/>
              <a:t>에 근거하여 만들어진 정렬 방법입니다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69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</a:t>
            </a:r>
            <a:r>
              <a:rPr lang="en-US" altLang="ko-KR" b="1" dirty="0"/>
              <a:t> </a:t>
            </a:r>
            <a:r>
              <a:rPr lang="en-US" altLang="ko-KR" dirty="0"/>
              <a:t>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정렬은</a:t>
            </a:r>
            <a:r>
              <a:rPr lang="en-US" altLang="ko-KR" dirty="0"/>
              <a:t> </a:t>
            </a:r>
            <a:r>
              <a:rPr lang="ko-KR" altLang="en-US" dirty="0"/>
              <a:t>병합 정렬과 마찬가지로 </a:t>
            </a:r>
            <a:r>
              <a:rPr lang="en-US" altLang="ko-KR" dirty="0"/>
              <a:t>‘</a:t>
            </a:r>
            <a:r>
              <a:rPr lang="ko-KR" altLang="en-US" dirty="0"/>
              <a:t>분할 정복</a:t>
            </a:r>
            <a:r>
              <a:rPr lang="en-US" altLang="ko-KR" dirty="0"/>
              <a:t>’</a:t>
            </a:r>
            <a:r>
              <a:rPr lang="ko-KR" altLang="en-US" dirty="0"/>
              <a:t>에 근거하여 만들어진 정렬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9979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3995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8011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13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7971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9979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41987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13995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6003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58011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8961" y="1948963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일단 기준</a:t>
            </a:r>
            <a:r>
              <a:rPr lang="en-US" altLang="ko-KR" dirty="0"/>
              <a:t>(pivot)</a:t>
            </a:r>
            <a:r>
              <a:rPr lang="ko-KR" altLang="en-US" dirty="0"/>
              <a:t>을 하나 잡습니다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979712" y="2996952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8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1331640" y="3933056"/>
            <a:ext cx="2160240" cy="2160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46888" y="3912720"/>
            <a:ext cx="2160240" cy="2160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669951"/>
            <a:ext cx="6984776" cy="4351337"/>
          </a:xfrm>
        </p:spPr>
        <p:txBody>
          <a:bodyPr/>
          <a:lstStyle/>
          <a:p>
            <a:r>
              <a:rPr lang="ko-KR" altLang="en-US" dirty="0"/>
              <a:t>오름차순으로 정렬한다 </a:t>
            </a:r>
            <a:r>
              <a:rPr lang="ko-KR" altLang="en-US" dirty="0" err="1"/>
              <a:t>했을때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일단 </a:t>
            </a:r>
            <a:r>
              <a:rPr lang="en-US" altLang="ko-KR" dirty="0"/>
              <a:t>pivot</a:t>
            </a:r>
            <a:r>
              <a:rPr lang="ko-KR" altLang="en-US" dirty="0"/>
              <a:t>을 기준으로 낮을 값은 왼쪽</a:t>
            </a:r>
            <a:r>
              <a:rPr lang="en-US" altLang="ko-KR" dirty="0"/>
              <a:t>, </a:t>
            </a:r>
            <a:r>
              <a:rPr lang="ko-KR" altLang="en-US" dirty="0"/>
              <a:t>큰 값은 오른쪽으로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분류 합니다</a:t>
            </a:r>
            <a:r>
              <a:rPr lang="en-US" altLang="ko-KR" dirty="0"/>
              <a:t>. </a:t>
            </a:r>
            <a:r>
              <a:rPr lang="ko-KR" altLang="en-US" dirty="0"/>
              <a:t>이 때 분류된 값들 간의 위치는 상관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9979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3995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580112" y="29969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79712" y="2996952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6165304"/>
            <a:ext cx="708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분류가 끝나면 </a:t>
            </a:r>
            <a:r>
              <a:rPr lang="en-US" altLang="ko-KR" dirty="0"/>
              <a:t>pivot</a:t>
            </a:r>
            <a:r>
              <a:rPr lang="ko-KR" altLang="en-US" dirty="0"/>
              <a:t>을 삼은 </a:t>
            </a:r>
            <a:r>
              <a:rPr lang="en-US" altLang="ko-KR" dirty="0"/>
              <a:t>‘4’</a:t>
            </a:r>
            <a:r>
              <a:rPr lang="ko-KR" altLang="en-US" dirty="0"/>
              <a:t>를 분류 된 두 그룹 사이로 보냅니다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그럼 그 자리는 </a:t>
            </a:r>
            <a:r>
              <a:rPr lang="en-US" altLang="ko-KR" dirty="0">
                <a:solidFill>
                  <a:srgbClr val="FF0000"/>
                </a:solidFill>
              </a:rPr>
              <a:t>‘4’</a:t>
            </a:r>
            <a:r>
              <a:rPr lang="ko-KR" altLang="en-US" dirty="0">
                <a:solidFill>
                  <a:srgbClr val="FF0000"/>
                </a:solidFill>
              </a:rPr>
              <a:t>가 있어야 할 자리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7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0.18507 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13785 0.215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10695 0.1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-0.2401 0.3307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4" y="1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0399 0.3201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00399 0.183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7 0.12083 L 0.18507 0.2467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1" animBg="1"/>
      <p:bldP spid="10" grpId="2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4653136"/>
            <a:ext cx="6446520" cy="1527002"/>
          </a:xfrm>
        </p:spPr>
        <p:txBody>
          <a:bodyPr/>
          <a:lstStyle/>
          <a:p>
            <a:r>
              <a:rPr lang="ko-KR" altLang="en-US" dirty="0"/>
              <a:t>이 다음 왼쪽 그룹</a:t>
            </a:r>
            <a:r>
              <a:rPr lang="en-US" altLang="ko-KR" dirty="0"/>
              <a:t>, </a:t>
            </a:r>
            <a:r>
              <a:rPr lang="ko-KR" altLang="en-US" dirty="0"/>
              <a:t>오른쪽 그룹 둘 다 따로따로 다시 한번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1~3</a:t>
            </a:r>
            <a:r>
              <a:rPr lang="ko-KR" altLang="en-US" dirty="0"/>
              <a:t>의 과정을 계속 거쳐줍니다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타원 3"/>
          <p:cNvSpPr/>
          <p:nvPr/>
        </p:nvSpPr>
        <p:spPr>
          <a:xfrm>
            <a:off x="1187624" y="1943350"/>
            <a:ext cx="2160240" cy="2160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991464" y="1943350"/>
            <a:ext cx="2160240" cy="2160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72860" y="2278008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76916" y="313148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54958" y="244740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79596" y="2318755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87508" y="2848193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845628" y="2672916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01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4653136"/>
            <a:ext cx="6446520" cy="1527002"/>
          </a:xfrm>
        </p:spPr>
        <p:txBody>
          <a:bodyPr/>
          <a:lstStyle/>
          <a:p>
            <a:r>
              <a:rPr lang="ko-KR" altLang="en-US" dirty="0"/>
              <a:t>일단 왼쪽 그룹으로 다시 한번 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87624" y="1943350"/>
            <a:ext cx="2160240" cy="2160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1988824" y="1845960"/>
            <a:ext cx="2160240" cy="2160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72860" y="2278008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76916" y="313148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54958" y="244740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176956" y="2221365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2384868" y="2750803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842988" y="2575526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7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962 -4.81481E-6 L -0.14948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962 3.7037E-7 L -0.11007 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6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962 -3.7037E-7 L -0.14479 -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962 4.81481E-6 L 8.33333E-7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4653136"/>
            <a:ext cx="6446520" cy="1527002"/>
          </a:xfrm>
        </p:spPr>
        <p:txBody>
          <a:bodyPr/>
          <a:lstStyle/>
          <a:p>
            <a:r>
              <a:rPr lang="ko-KR" altLang="en-US" dirty="0"/>
              <a:t>이 다음 왼쪽 그룹</a:t>
            </a:r>
            <a:r>
              <a:rPr lang="en-US" altLang="ko-KR" dirty="0"/>
              <a:t>, </a:t>
            </a:r>
            <a:r>
              <a:rPr lang="ko-KR" altLang="en-US" dirty="0"/>
              <a:t>오른쪽 그룹 둘 다 따로따로 다시 한번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1~3</a:t>
            </a:r>
            <a:r>
              <a:rPr lang="ko-KR" altLang="en-US" dirty="0"/>
              <a:t>의 과정을 계속 거쳐줍니다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깔끔하게 하기 위해 편하게 </a:t>
            </a:r>
            <a:r>
              <a:rPr lang="en-US" altLang="ko-KR" dirty="0"/>
              <a:t>‘2’</a:t>
            </a:r>
            <a:r>
              <a:rPr lang="ko-KR" altLang="en-US" dirty="0"/>
              <a:t>를 </a:t>
            </a:r>
            <a:r>
              <a:rPr lang="en-US" altLang="ko-KR" dirty="0"/>
              <a:t>pivot</a:t>
            </a:r>
            <a:r>
              <a:rPr lang="ko-KR" altLang="en-US" dirty="0"/>
              <a:t>으로 잡아주겠습니다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87624" y="1943350"/>
            <a:ext cx="2160240" cy="2160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72860" y="2278008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76916" y="313148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54958" y="244740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576809" y="2275283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06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4932040" y="1943350"/>
            <a:ext cx="2160240" cy="2160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187624" y="1943350"/>
            <a:ext cx="2160240" cy="2160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76809" y="2275283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4653136"/>
            <a:ext cx="6446520" cy="1944216"/>
          </a:xfrm>
        </p:spPr>
        <p:txBody>
          <a:bodyPr>
            <a:normAutofit/>
          </a:bodyPr>
          <a:lstStyle/>
          <a:p>
            <a:r>
              <a:rPr lang="ko-KR" altLang="en-US" dirty="0"/>
              <a:t>이 다음 왼쪽 그룹</a:t>
            </a:r>
            <a:r>
              <a:rPr lang="en-US" altLang="ko-KR" dirty="0"/>
              <a:t>, </a:t>
            </a:r>
            <a:r>
              <a:rPr lang="ko-KR" altLang="en-US" dirty="0"/>
              <a:t>오른쪽 그룹 둘 다 따로따로 다시 한번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2. pivot </a:t>
            </a:r>
            <a:r>
              <a:rPr lang="ko-KR" altLang="en-US" dirty="0"/>
              <a:t>기준으로 </a:t>
            </a:r>
            <a:r>
              <a:rPr lang="ko-KR" altLang="en-US" dirty="0" err="1"/>
              <a:t>큰값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작은값</a:t>
            </a:r>
            <a:r>
              <a:rPr lang="ko-KR" altLang="en-US" dirty="0"/>
              <a:t> 분류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3. pivot</a:t>
            </a:r>
            <a:r>
              <a:rPr lang="ko-KR" altLang="en-US" dirty="0"/>
              <a:t>을 두 그룹 사이로 이동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‘2’</a:t>
            </a:r>
            <a:r>
              <a:rPr lang="ko-KR" altLang="en-US" dirty="0">
                <a:solidFill>
                  <a:srgbClr val="FF0000"/>
                </a:solidFill>
              </a:rPr>
              <a:t>도 자기 자리를 잡았습니다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76916" y="313148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54958" y="244740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31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24497 -0.069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41076 -0.066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38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97 -0.06922 L 0.24497 0.0777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1" animBg="1"/>
      <p:bldP spid="14" grpId="2" animBg="1"/>
      <p:bldP spid="8" grpId="0" animBg="1"/>
      <p:bldP spid="8" grpId="1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4230574"/>
            <a:ext cx="6446520" cy="19495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다시 왼쪽</a:t>
            </a:r>
            <a:r>
              <a:rPr lang="en-US" altLang="ko-KR" dirty="0"/>
              <a:t>, </a:t>
            </a:r>
            <a:r>
              <a:rPr lang="ko-KR" altLang="en-US" dirty="0"/>
              <a:t>오른쪽 그룹 각자 </a:t>
            </a:r>
            <a:r>
              <a:rPr lang="en-US" altLang="ko-KR" dirty="0"/>
              <a:t>1~3</a:t>
            </a:r>
            <a:r>
              <a:rPr lang="ko-KR" altLang="en-US" dirty="0"/>
              <a:t>을 다시 해주지만</a:t>
            </a:r>
            <a:endParaRPr lang="en-US" altLang="ko-KR" dirty="0"/>
          </a:p>
          <a:p>
            <a:r>
              <a:rPr lang="ko-KR" altLang="en-US" dirty="0"/>
              <a:t>하나 밖에 없으므로 그 자리가 그 값들의 자리입니다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스택을</a:t>
            </a:r>
            <a:r>
              <a:rPr lang="ko-KR" altLang="en-US" dirty="0"/>
              <a:t> 풀어주면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오른쪽은 </a:t>
            </a:r>
            <a:r>
              <a:rPr lang="ko-KR" altLang="en-US" dirty="0" err="1"/>
              <a:t>안했지만</a:t>
            </a:r>
            <a:r>
              <a:rPr lang="ko-KR" altLang="en-US" dirty="0"/>
              <a:t> 한 것으로 하겠습니다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정렬이 끝났습니다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-3858600" y="2636912"/>
            <a:ext cx="2039594" cy="648072"/>
            <a:chOff x="1187624" y="2636912"/>
            <a:chExt cx="203959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2579146" y="2636912"/>
              <a:ext cx="648072" cy="648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87624" y="2636912"/>
              <a:ext cx="648072" cy="648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83385" y="2636912"/>
              <a:ext cx="648072" cy="648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188624" y="2636912"/>
            <a:ext cx="1391522" cy="648072"/>
            <a:chOff x="4589078" y="2672916"/>
            <a:chExt cx="139152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5332528" y="2672916"/>
              <a:ext cx="648072" cy="648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589078" y="2672916"/>
              <a:ext cx="648072" cy="648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845628" y="2636912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3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61355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7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61146 -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844824"/>
            <a:ext cx="6446520" cy="1527002"/>
          </a:xfrm>
        </p:spPr>
        <p:txBody>
          <a:bodyPr/>
          <a:lstStyle/>
          <a:p>
            <a:r>
              <a:rPr lang="ko-KR" altLang="en-US" dirty="0"/>
              <a:t>이제는 프로그래밍 기준으로 설명하겠습니다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</a:t>
            </a:r>
            <a:r>
              <a:rPr lang="en-US" altLang="ko-KR" dirty="0"/>
              <a:t>pivot</a:t>
            </a:r>
            <a:r>
              <a:rPr lang="ko-KR" altLang="en-US" dirty="0"/>
              <a:t>을 잡습니다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3429000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837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038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2392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440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71600" y="4998342"/>
            <a:ext cx="6446520" cy="15270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일단 </a:t>
            </a:r>
            <a:r>
              <a:rPr lang="en-US" altLang="ko-KR" dirty="0"/>
              <a:t>pivot</a:t>
            </a:r>
            <a:r>
              <a:rPr lang="ko-KR" altLang="en-US" dirty="0"/>
              <a:t>을 잡습니다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pivot : </a:t>
            </a:r>
            <a:r>
              <a:rPr lang="ko-KR" altLang="en-US" dirty="0"/>
              <a:t>중심점</a:t>
            </a:r>
            <a:r>
              <a:rPr lang="en-US" altLang="ko-KR" dirty="0"/>
              <a:t>, </a:t>
            </a:r>
            <a:r>
              <a:rPr lang="ko-KR" altLang="en-US" dirty="0"/>
              <a:t>중심축을 의미</a:t>
            </a:r>
            <a:endParaRPr lang="en-US" altLang="ko-KR" dirty="0"/>
          </a:p>
          <a:p>
            <a:r>
              <a:rPr lang="en-US" altLang="ko-KR" dirty="0"/>
              <a:t>left : </a:t>
            </a:r>
            <a:r>
              <a:rPr lang="ko-KR" altLang="en-US" dirty="0"/>
              <a:t>정렬대상의 가장 왼쪽 지점을 가리키는 이름</a:t>
            </a:r>
            <a:endParaRPr lang="en-US" altLang="ko-KR" dirty="0"/>
          </a:p>
          <a:p>
            <a:r>
              <a:rPr lang="en-US" altLang="ko-KR" dirty="0"/>
              <a:t>right : </a:t>
            </a:r>
            <a:r>
              <a:rPr lang="ko-KR" altLang="en-US" dirty="0"/>
              <a:t>정렬대상의 가장 오른쪽 지점을 가리키는 이름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000628" y="4221088"/>
            <a:ext cx="718466" cy="657364"/>
            <a:chOff x="1937784" y="4077072"/>
            <a:chExt cx="718466" cy="657364"/>
          </a:xfrm>
        </p:grpSpPr>
        <p:sp>
          <p:nvSpPr>
            <p:cNvPr id="12" name="TextBox 11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pivot</a:t>
              </a:r>
            </a:p>
          </p:txBody>
        </p:sp>
        <p:sp>
          <p:nvSpPr>
            <p:cNvPr id="13" name="아래쪽 화살표 12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815974" y="4221088"/>
            <a:ext cx="552806" cy="657364"/>
            <a:chOff x="2051720" y="4077072"/>
            <a:chExt cx="552806" cy="657364"/>
          </a:xfrm>
        </p:grpSpPr>
        <p:sp>
          <p:nvSpPr>
            <p:cNvPr id="16" name="TextBox 15"/>
            <p:cNvSpPr txBox="1"/>
            <p:nvPr/>
          </p:nvSpPr>
          <p:spPr>
            <a:xfrm>
              <a:off x="2052772" y="436510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low</a:t>
              </a:r>
            </a:p>
          </p:txBody>
        </p:sp>
        <p:sp>
          <p:nvSpPr>
            <p:cNvPr id="17" name="아래쪽 화살표 16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787432" y="4221088"/>
            <a:ext cx="662361" cy="657364"/>
            <a:chOff x="1997469" y="4077072"/>
            <a:chExt cx="662361" cy="657364"/>
          </a:xfrm>
        </p:grpSpPr>
        <p:sp>
          <p:nvSpPr>
            <p:cNvPr id="19" name="TextBox 18"/>
            <p:cNvSpPr txBox="1"/>
            <p:nvPr/>
          </p:nvSpPr>
          <p:spPr>
            <a:xfrm>
              <a:off x="1997469" y="436510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high</a:t>
              </a:r>
            </a:p>
          </p:txBody>
        </p:sp>
        <p:sp>
          <p:nvSpPr>
            <p:cNvPr id="20" name="아래쪽 화살표 19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 flipV="1">
            <a:off x="6764314" y="2636912"/>
            <a:ext cx="713657" cy="729372"/>
            <a:chOff x="1971824" y="4077072"/>
            <a:chExt cx="713657" cy="729372"/>
          </a:xfrm>
        </p:grpSpPr>
        <p:sp>
          <p:nvSpPr>
            <p:cNvPr id="25" name="TextBox 24"/>
            <p:cNvSpPr txBox="1"/>
            <p:nvPr/>
          </p:nvSpPr>
          <p:spPr>
            <a:xfrm flipV="1">
              <a:off x="1971824" y="4437112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right</a:t>
              </a:r>
            </a:p>
          </p:txBody>
        </p:sp>
        <p:sp>
          <p:nvSpPr>
            <p:cNvPr id="26" name="아래쪽 화살표 25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 flipV="1">
            <a:off x="1096807" y="2636912"/>
            <a:ext cx="546394" cy="729372"/>
            <a:chOff x="2051720" y="4077072"/>
            <a:chExt cx="546394" cy="729372"/>
          </a:xfrm>
        </p:grpSpPr>
        <p:sp>
          <p:nvSpPr>
            <p:cNvPr id="28" name="TextBox 27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left</a:t>
              </a:r>
            </a:p>
          </p:txBody>
        </p:sp>
        <p:sp>
          <p:nvSpPr>
            <p:cNvPr id="29" name="아래쪽 화살표 28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3640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0841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8042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3858" y="3284835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9748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2017-3-4 ,</a:t>
            </a:r>
            <a:r>
              <a:rPr lang="ko-KR" altLang="en-US" dirty="0" err="1"/>
              <a:t>퀵</a:t>
            </a:r>
            <a:r>
              <a:rPr lang="ko-KR" altLang="en-US" dirty="0"/>
              <a:t> 정렬 수정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46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153988" cy="1240159"/>
          </a:xfrm>
        </p:spPr>
        <p:txBody>
          <a:bodyPr/>
          <a:lstStyle/>
          <a:p>
            <a:r>
              <a:rPr lang="en-US" altLang="ko-KR" dirty="0"/>
              <a:t>Low : </a:t>
            </a:r>
            <a:r>
              <a:rPr lang="ko-KR" altLang="en-US" dirty="0"/>
              <a:t>피벗을 제외한 가장 왼쪽에 위치한 지점을 </a:t>
            </a:r>
            <a:r>
              <a:rPr lang="ko-KR" altLang="en-US" dirty="0" err="1"/>
              <a:t>가르킨다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High : </a:t>
            </a:r>
            <a:r>
              <a:rPr lang="ko-KR" altLang="en-US" dirty="0"/>
              <a:t>피벗을 제외한 가장 오른쪽에 위치한 지점을 </a:t>
            </a:r>
            <a:r>
              <a:rPr lang="ko-KR" altLang="en-US" dirty="0" err="1"/>
              <a:t>가르킨다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946404" y="5213177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946404" y="5141169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low</a:t>
            </a:r>
            <a:r>
              <a:rPr lang="ko-KR" altLang="en-US" sz="2000" dirty="0"/>
              <a:t>값과 </a:t>
            </a:r>
            <a:r>
              <a:rPr lang="en-US" altLang="ko-KR" sz="2000" dirty="0"/>
              <a:t>pivot</a:t>
            </a:r>
            <a:r>
              <a:rPr lang="ko-KR" altLang="en-US" sz="2000" dirty="0"/>
              <a:t>값을 비교해서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low</a:t>
            </a:r>
            <a:r>
              <a:rPr lang="ko-KR" altLang="en-US" sz="2000" dirty="0"/>
              <a:t>값이 </a:t>
            </a:r>
            <a:r>
              <a:rPr lang="en-US" altLang="ko-KR" sz="2000" dirty="0"/>
              <a:t>pivot</a:t>
            </a:r>
            <a:r>
              <a:rPr lang="ko-KR" altLang="en-US" sz="2000" dirty="0"/>
              <a:t>값보다 </a:t>
            </a:r>
            <a:r>
              <a:rPr lang="ko-KR" altLang="en-US" sz="2000" dirty="0" err="1"/>
              <a:t>클때까지</a:t>
            </a:r>
            <a:r>
              <a:rPr lang="ko-KR" altLang="en-US" sz="2000" dirty="0"/>
              <a:t> 오른쪽으로 이동시킨다</a:t>
            </a:r>
            <a:r>
              <a:rPr lang="en-US" altLang="ko-KR" sz="2000" dirty="0"/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43608" y="3429000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7636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4837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2038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92392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6440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000628" y="4221088"/>
            <a:ext cx="718466" cy="657364"/>
            <a:chOff x="1937784" y="4077072"/>
            <a:chExt cx="718466" cy="657364"/>
          </a:xfrm>
        </p:grpSpPr>
        <p:sp>
          <p:nvSpPr>
            <p:cNvPr id="38" name="TextBox 37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pivot</a:t>
              </a:r>
            </a:p>
          </p:txBody>
        </p:sp>
        <p:sp>
          <p:nvSpPr>
            <p:cNvPr id="39" name="아래쪽 화살표 38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815974" y="4221088"/>
            <a:ext cx="552806" cy="657364"/>
            <a:chOff x="2051720" y="4077072"/>
            <a:chExt cx="552806" cy="657364"/>
          </a:xfrm>
        </p:grpSpPr>
        <p:sp>
          <p:nvSpPr>
            <p:cNvPr id="41" name="TextBox 40"/>
            <p:cNvSpPr txBox="1"/>
            <p:nvPr/>
          </p:nvSpPr>
          <p:spPr>
            <a:xfrm>
              <a:off x="2052772" y="436510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low</a:t>
              </a:r>
            </a:p>
          </p:txBody>
        </p:sp>
        <p:sp>
          <p:nvSpPr>
            <p:cNvPr id="42" name="아래쪽 화살표 41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787432" y="4221088"/>
            <a:ext cx="662361" cy="657364"/>
            <a:chOff x="1997469" y="4077072"/>
            <a:chExt cx="662361" cy="657364"/>
          </a:xfrm>
        </p:grpSpPr>
        <p:sp>
          <p:nvSpPr>
            <p:cNvPr id="44" name="TextBox 43"/>
            <p:cNvSpPr txBox="1"/>
            <p:nvPr/>
          </p:nvSpPr>
          <p:spPr>
            <a:xfrm>
              <a:off x="1997469" y="436510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high</a:t>
              </a:r>
            </a:p>
          </p:txBody>
        </p:sp>
        <p:sp>
          <p:nvSpPr>
            <p:cNvPr id="45" name="아래쪽 화살표 44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 flipV="1">
            <a:off x="6764311" y="2636912"/>
            <a:ext cx="713657" cy="729372"/>
            <a:chOff x="1971821" y="4077072"/>
            <a:chExt cx="713657" cy="729372"/>
          </a:xfrm>
        </p:grpSpPr>
        <p:sp>
          <p:nvSpPr>
            <p:cNvPr id="47" name="TextBox 46"/>
            <p:cNvSpPr txBox="1"/>
            <p:nvPr/>
          </p:nvSpPr>
          <p:spPr>
            <a:xfrm flipV="1">
              <a:off x="1971821" y="4437112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right</a:t>
              </a:r>
              <a:endParaRPr lang="en-US" altLang="ko-KR" dirty="0"/>
            </a:p>
          </p:txBody>
        </p:sp>
        <p:sp>
          <p:nvSpPr>
            <p:cNvPr id="48" name="아래쪽 화살표 47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 flipV="1">
            <a:off x="1096807" y="2636912"/>
            <a:ext cx="546394" cy="729372"/>
            <a:chOff x="2051720" y="4077072"/>
            <a:chExt cx="546394" cy="729372"/>
          </a:xfrm>
        </p:grpSpPr>
        <p:sp>
          <p:nvSpPr>
            <p:cNvPr id="50" name="TextBox 49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left</a:t>
              </a:r>
            </a:p>
          </p:txBody>
        </p:sp>
        <p:sp>
          <p:nvSpPr>
            <p:cNvPr id="51" name="아래쪽 화살표 50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53640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0841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68042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73858" y="3284835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5565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04046E-6 L 0.08212 1.0404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12 1.04046E-6 L 0.16094 1.0404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153988" cy="1240159"/>
          </a:xfrm>
        </p:spPr>
        <p:txBody>
          <a:bodyPr/>
          <a:lstStyle/>
          <a:p>
            <a:r>
              <a:rPr lang="en-US" altLang="ko-KR" dirty="0"/>
              <a:t>Low : </a:t>
            </a:r>
            <a:r>
              <a:rPr lang="ko-KR" altLang="en-US" dirty="0"/>
              <a:t>피벗을 제외한 가장 왼쪽에 위치한 지점을 </a:t>
            </a:r>
            <a:r>
              <a:rPr lang="ko-KR" altLang="en-US" dirty="0" err="1"/>
              <a:t>가르킨다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High : </a:t>
            </a:r>
            <a:r>
              <a:rPr lang="ko-KR" altLang="en-US" dirty="0"/>
              <a:t>피벗을 제외한 가장 오른쪽에 위치한 지점을 </a:t>
            </a:r>
            <a:r>
              <a:rPr lang="ko-KR" altLang="en-US" dirty="0" err="1"/>
              <a:t>가르킨다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946404" y="5213177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946404" y="5141169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high</a:t>
            </a:r>
            <a:r>
              <a:rPr lang="ko-KR" altLang="en-US" sz="2000" dirty="0"/>
              <a:t>값과 </a:t>
            </a:r>
            <a:r>
              <a:rPr lang="en-US" altLang="ko-KR" sz="2000" dirty="0"/>
              <a:t>pivot</a:t>
            </a:r>
            <a:r>
              <a:rPr lang="ko-KR" altLang="en-US" sz="2000" dirty="0"/>
              <a:t>값을 비교해서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high</a:t>
            </a:r>
            <a:r>
              <a:rPr lang="ko-KR" altLang="en-US" sz="2000" dirty="0"/>
              <a:t>값이 </a:t>
            </a:r>
            <a:r>
              <a:rPr lang="en-US" altLang="ko-KR" sz="2000" dirty="0"/>
              <a:t>pivot</a:t>
            </a:r>
            <a:r>
              <a:rPr lang="ko-KR" altLang="en-US" sz="2000" dirty="0"/>
              <a:t>값보다 작을 때까지 오른쪽으로 이동시킨다</a:t>
            </a:r>
            <a:r>
              <a:rPr lang="en-US" altLang="ko-KR" sz="2000" dirty="0"/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43608" y="3429000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636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4837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2038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2392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6440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0628" y="4221088"/>
            <a:ext cx="718466" cy="657364"/>
            <a:chOff x="1937784" y="4077072"/>
            <a:chExt cx="718466" cy="657364"/>
          </a:xfrm>
        </p:grpSpPr>
        <p:sp>
          <p:nvSpPr>
            <p:cNvPr id="36" name="TextBox 35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pivot</a:t>
              </a:r>
            </a:p>
          </p:txBody>
        </p:sp>
        <p:sp>
          <p:nvSpPr>
            <p:cNvPr id="37" name="아래쪽 화살표 36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56134" y="4221088"/>
            <a:ext cx="552806" cy="657364"/>
            <a:chOff x="2051720" y="4077072"/>
            <a:chExt cx="552806" cy="657364"/>
          </a:xfrm>
        </p:grpSpPr>
        <p:sp>
          <p:nvSpPr>
            <p:cNvPr id="39" name="TextBox 38"/>
            <p:cNvSpPr txBox="1"/>
            <p:nvPr/>
          </p:nvSpPr>
          <p:spPr>
            <a:xfrm>
              <a:off x="2052772" y="436510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low</a:t>
              </a:r>
            </a:p>
          </p:txBody>
        </p:sp>
        <p:sp>
          <p:nvSpPr>
            <p:cNvPr id="40" name="아래쪽 화살표 39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787432" y="4221088"/>
            <a:ext cx="662361" cy="657364"/>
            <a:chOff x="1997469" y="4077072"/>
            <a:chExt cx="662361" cy="657364"/>
          </a:xfrm>
        </p:grpSpPr>
        <p:sp>
          <p:nvSpPr>
            <p:cNvPr id="42" name="TextBox 41"/>
            <p:cNvSpPr txBox="1"/>
            <p:nvPr/>
          </p:nvSpPr>
          <p:spPr>
            <a:xfrm>
              <a:off x="1997469" y="436510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high</a:t>
              </a:r>
            </a:p>
          </p:txBody>
        </p:sp>
        <p:sp>
          <p:nvSpPr>
            <p:cNvPr id="43" name="아래쪽 화살표 42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flipV="1">
            <a:off x="6764311" y="2636912"/>
            <a:ext cx="713657" cy="729372"/>
            <a:chOff x="1971821" y="4077072"/>
            <a:chExt cx="713657" cy="729372"/>
          </a:xfrm>
        </p:grpSpPr>
        <p:sp>
          <p:nvSpPr>
            <p:cNvPr id="45" name="TextBox 44"/>
            <p:cNvSpPr txBox="1"/>
            <p:nvPr/>
          </p:nvSpPr>
          <p:spPr>
            <a:xfrm flipV="1">
              <a:off x="1971821" y="4437112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right</a:t>
              </a:r>
              <a:endParaRPr lang="en-US" altLang="ko-KR" dirty="0"/>
            </a:p>
          </p:txBody>
        </p:sp>
        <p:sp>
          <p:nvSpPr>
            <p:cNvPr id="46" name="아래쪽 화살표 45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flipV="1">
            <a:off x="1096807" y="2636912"/>
            <a:ext cx="546394" cy="729372"/>
            <a:chOff x="2051720" y="4077072"/>
            <a:chExt cx="546394" cy="729372"/>
          </a:xfrm>
        </p:grpSpPr>
        <p:sp>
          <p:nvSpPr>
            <p:cNvPr id="48" name="TextBox 47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left</a:t>
              </a:r>
            </a:p>
          </p:txBody>
        </p:sp>
        <p:sp>
          <p:nvSpPr>
            <p:cNvPr id="49" name="아래쪽 화살표 48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53640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841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8042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73858" y="3284835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0320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04046E-6 L -0.07378 1.0404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78 1.04046E-6 L -0.15243 1.0404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153988" cy="1240159"/>
          </a:xfrm>
        </p:spPr>
        <p:txBody>
          <a:bodyPr/>
          <a:lstStyle/>
          <a:p>
            <a:r>
              <a:rPr lang="en-US" altLang="ko-KR" dirty="0"/>
              <a:t>Low</a:t>
            </a:r>
            <a:r>
              <a:rPr lang="ko-KR" altLang="en-US" dirty="0"/>
              <a:t>와 </a:t>
            </a:r>
            <a:r>
              <a:rPr lang="en-US" altLang="ko-KR" dirty="0"/>
              <a:t>high</a:t>
            </a:r>
            <a:r>
              <a:rPr lang="ko-KR" altLang="en-US" dirty="0"/>
              <a:t>의 값을 </a:t>
            </a:r>
            <a:r>
              <a:rPr lang="en-US" altLang="ko-KR" dirty="0"/>
              <a:t>swap </a:t>
            </a:r>
            <a:r>
              <a:rPr lang="ko-KR" altLang="en-US" dirty="0"/>
              <a:t>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946404" y="5213177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946404" y="5141169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  <p:sp>
        <p:nvSpPr>
          <p:cNvPr id="28" name="직사각형 27"/>
          <p:cNvSpPr/>
          <p:nvPr/>
        </p:nvSpPr>
        <p:spPr>
          <a:xfrm>
            <a:off x="1043608" y="3429000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636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4837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2038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2392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6440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0628" y="4221088"/>
            <a:ext cx="718466" cy="657364"/>
            <a:chOff x="1937784" y="4077072"/>
            <a:chExt cx="718466" cy="657364"/>
          </a:xfrm>
        </p:grpSpPr>
        <p:sp>
          <p:nvSpPr>
            <p:cNvPr id="36" name="TextBox 35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pivot</a:t>
              </a:r>
            </a:p>
          </p:txBody>
        </p:sp>
        <p:sp>
          <p:nvSpPr>
            <p:cNvPr id="37" name="아래쪽 화살표 36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56134" y="4221088"/>
            <a:ext cx="552806" cy="657364"/>
            <a:chOff x="2051720" y="4077072"/>
            <a:chExt cx="552806" cy="657364"/>
          </a:xfrm>
        </p:grpSpPr>
        <p:sp>
          <p:nvSpPr>
            <p:cNvPr id="39" name="TextBox 38"/>
            <p:cNvSpPr txBox="1"/>
            <p:nvPr/>
          </p:nvSpPr>
          <p:spPr>
            <a:xfrm>
              <a:off x="2052772" y="436510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low</a:t>
              </a:r>
            </a:p>
          </p:txBody>
        </p:sp>
        <p:sp>
          <p:nvSpPr>
            <p:cNvPr id="40" name="아래쪽 화살표 39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364088" y="4221088"/>
            <a:ext cx="662361" cy="657364"/>
            <a:chOff x="1997469" y="4077072"/>
            <a:chExt cx="662361" cy="657364"/>
          </a:xfrm>
        </p:grpSpPr>
        <p:sp>
          <p:nvSpPr>
            <p:cNvPr id="42" name="TextBox 41"/>
            <p:cNvSpPr txBox="1"/>
            <p:nvPr/>
          </p:nvSpPr>
          <p:spPr>
            <a:xfrm>
              <a:off x="1997469" y="436510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high</a:t>
              </a:r>
            </a:p>
          </p:txBody>
        </p:sp>
        <p:sp>
          <p:nvSpPr>
            <p:cNvPr id="43" name="아래쪽 화살표 42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flipV="1">
            <a:off x="6764311" y="2636912"/>
            <a:ext cx="713657" cy="729372"/>
            <a:chOff x="1971821" y="4077072"/>
            <a:chExt cx="713657" cy="729372"/>
          </a:xfrm>
        </p:grpSpPr>
        <p:sp>
          <p:nvSpPr>
            <p:cNvPr id="45" name="TextBox 44"/>
            <p:cNvSpPr txBox="1"/>
            <p:nvPr/>
          </p:nvSpPr>
          <p:spPr>
            <a:xfrm flipV="1">
              <a:off x="1971821" y="4437112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right</a:t>
              </a:r>
              <a:endParaRPr lang="en-US" altLang="ko-KR" dirty="0"/>
            </a:p>
          </p:txBody>
        </p:sp>
        <p:sp>
          <p:nvSpPr>
            <p:cNvPr id="46" name="아래쪽 화살표 45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flipV="1">
            <a:off x="1096807" y="2636912"/>
            <a:ext cx="546394" cy="729372"/>
            <a:chOff x="2051720" y="4077072"/>
            <a:chExt cx="546394" cy="729372"/>
          </a:xfrm>
        </p:grpSpPr>
        <p:sp>
          <p:nvSpPr>
            <p:cNvPr id="48" name="TextBox 47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left</a:t>
              </a:r>
            </a:p>
          </p:txBody>
        </p:sp>
        <p:sp>
          <p:nvSpPr>
            <p:cNvPr id="49" name="아래쪽 화살표 48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53640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841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8042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73858" y="3284835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8282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4.81481E-6 L 0.06476 -0.09652 C 0.0783 -0.11805 0.09827 -0.13009 0.1191 -0.13009 C 0.14289 -0.13009 0.16181 -0.11805 0.17535 -0.09652 L 0.23907 -4.81481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-6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2.96296E-6 L -0.06042 0.1162 C -0.07362 0.14259 -0.09393 0.15764 -0.11476 0.15764 C -0.13872 0.15764 -0.15782 0.14259 -0.17101 0.1162 L -0.2349 2.96296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4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153988" cy="1240159"/>
          </a:xfrm>
        </p:spPr>
        <p:txBody>
          <a:bodyPr/>
          <a:lstStyle/>
          <a:p>
            <a:r>
              <a:rPr lang="ko-KR" altLang="en-US" dirty="0"/>
              <a:t>다음 다시  우선 </a:t>
            </a:r>
            <a:r>
              <a:rPr lang="en-US" altLang="ko-KR" dirty="0"/>
              <a:t>low</a:t>
            </a:r>
            <a:r>
              <a:rPr lang="ko-KR" altLang="en-US" dirty="0"/>
              <a:t>을 이동 시킵니다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946404" y="5213177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43608" y="3429000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636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4837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3767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2392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6440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0628" y="4221088"/>
            <a:ext cx="718466" cy="657364"/>
            <a:chOff x="1937784" y="4077072"/>
            <a:chExt cx="718466" cy="657364"/>
          </a:xfrm>
        </p:grpSpPr>
        <p:sp>
          <p:nvSpPr>
            <p:cNvPr id="36" name="TextBox 35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pivot</a:t>
              </a:r>
            </a:p>
          </p:txBody>
        </p:sp>
        <p:sp>
          <p:nvSpPr>
            <p:cNvPr id="37" name="아래쪽 화살표 36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56134" y="4221088"/>
            <a:ext cx="552806" cy="657364"/>
            <a:chOff x="2051720" y="4077072"/>
            <a:chExt cx="552806" cy="657364"/>
          </a:xfrm>
        </p:grpSpPr>
        <p:sp>
          <p:nvSpPr>
            <p:cNvPr id="39" name="TextBox 38"/>
            <p:cNvSpPr txBox="1"/>
            <p:nvPr/>
          </p:nvSpPr>
          <p:spPr>
            <a:xfrm>
              <a:off x="2052772" y="436510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low</a:t>
              </a:r>
            </a:p>
          </p:txBody>
        </p:sp>
        <p:sp>
          <p:nvSpPr>
            <p:cNvPr id="40" name="아래쪽 화살표 39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364088" y="4221088"/>
            <a:ext cx="662361" cy="657364"/>
            <a:chOff x="1997469" y="4077072"/>
            <a:chExt cx="662361" cy="657364"/>
          </a:xfrm>
        </p:grpSpPr>
        <p:sp>
          <p:nvSpPr>
            <p:cNvPr id="42" name="TextBox 41"/>
            <p:cNvSpPr txBox="1"/>
            <p:nvPr/>
          </p:nvSpPr>
          <p:spPr>
            <a:xfrm>
              <a:off x="1997469" y="436510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high</a:t>
              </a:r>
            </a:p>
          </p:txBody>
        </p:sp>
        <p:sp>
          <p:nvSpPr>
            <p:cNvPr id="43" name="아래쪽 화살표 42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flipV="1">
            <a:off x="6764311" y="2636912"/>
            <a:ext cx="713657" cy="729372"/>
            <a:chOff x="1971821" y="4077072"/>
            <a:chExt cx="713657" cy="729372"/>
          </a:xfrm>
        </p:grpSpPr>
        <p:sp>
          <p:nvSpPr>
            <p:cNvPr id="45" name="TextBox 44"/>
            <p:cNvSpPr txBox="1"/>
            <p:nvPr/>
          </p:nvSpPr>
          <p:spPr>
            <a:xfrm flipV="1">
              <a:off x="1971821" y="4437112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right</a:t>
              </a:r>
              <a:endParaRPr lang="en-US" altLang="ko-KR" dirty="0"/>
            </a:p>
          </p:txBody>
        </p:sp>
        <p:sp>
          <p:nvSpPr>
            <p:cNvPr id="46" name="아래쪽 화살표 45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flipV="1">
            <a:off x="1096807" y="2636912"/>
            <a:ext cx="546394" cy="729372"/>
            <a:chOff x="2051720" y="4077072"/>
            <a:chExt cx="546394" cy="729372"/>
          </a:xfrm>
        </p:grpSpPr>
        <p:sp>
          <p:nvSpPr>
            <p:cNvPr id="48" name="TextBox 47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left</a:t>
              </a:r>
            </a:p>
          </p:txBody>
        </p:sp>
        <p:sp>
          <p:nvSpPr>
            <p:cNvPr id="49" name="아래쪽 화살표 48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038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841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8042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3" name="내용 개체 틀 2"/>
          <p:cNvSpPr txBox="1">
            <a:spLocks/>
          </p:cNvSpPr>
          <p:nvPr/>
        </p:nvSpPr>
        <p:spPr>
          <a:xfrm>
            <a:off x="946404" y="2211095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이동한 </a:t>
            </a:r>
            <a:r>
              <a:rPr lang="en-US" altLang="ko-KR" dirty="0"/>
              <a:t>low</a:t>
            </a:r>
            <a:r>
              <a:rPr lang="ko-KR" altLang="en-US" dirty="0"/>
              <a:t>가 </a:t>
            </a:r>
            <a:r>
              <a:rPr lang="en-US" altLang="ko-KR" dirty="0"/>
              <a:t>pivot </a:t>
            </a:r>
            <a:r>
              <a:rPr lang="ko-KR" altLang="en-US" dirty="0"/>
              <a:t>보다 크므로 </a:t>
            </a:r>
            <a:r>
              <a:rPr lang="en-US" altLang="ko-KR" dirty="0"/>
              <a:t>9</a:t>
            </a:r>
            <a:r>
              <a:rPr lang="ko-KR" altLang="en-US" dirty="0"/>
              <a:t>에서 멈춥니다</a:t>
            </a:r>
            <a:r>
              <a:rPr lang="en-US" altLang="ko-KR" dirty="0"/>
              <a:t>.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-64514" y="3318083"/>
            <a:ext cx="11801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2,3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971600" y="5501209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이동한 </a:t>
            </a:r>
            <a:r>
              <a:rPr lang="en-US" altLang="ko-KR" dirty="0"/>
              <a:t>high</a:t>
            </a:r>
            <a:r>
              <a:rPr lang="ko-KR" altLang="en-US" dirty="0"/>
              <a:t>가 </a:t>
            </a:r>
            <a:r>
              <a:rPr lang="en-US" altLang="ko-KR" dirty="0"/>
              <a:t>pivot </a:t>
            </a:r>
            <a:r>
              <a:rPr lang="ko-KR" altLang="en-US" dirty="0"/>
              <a:t>보다 작으므로 </a:t>
            </a:r>
            <a:r>
              <a:rPr lang="en-US" altLang="ko-KR" dirty="0"/>
              <a:t>2</a:t>
            </a:r>
            <a:r>
              <a:rPr lang="ko-KR" altLang="en-US" dirty="0"/>
              <a:t>에서 멈춥니다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971600" y="5167347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다음 </a:t>
            </a:r>
            <a:r>
              <a:rPr lang="en-US" altLang="ko-KR" dirty="0"/>
              <a:t>High</a:t>
            </a:r>
            <a:r>
              <a:rPr lang="ko-KR" altLang="en-US" dirty="0"/>
              <a:t>을 이동 시킵니다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2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0.0823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L -0.07552 4.0740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153988" cy="1240159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와 </a:t>
            </a:r>
            <a:r>
              <a:rPr lang="en-US" altLang="ko-KR" dirty="0"/>
              <a:t>2</a:t>
            </a:r>
            <a:r>
              <a:rPr lang="ko-KR" altLang="en-US" dirty="0"/>
              <a:t>의 자리를 </a:t>
            </a:r>
            <a:r>
              <a:rPr lang="en-US" altLang="ko-KR" dirty="0"/>
              <a:t>swap</a:t>
            </a:r>
          </a:p>
          <a:p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946404" y="5213177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43608" y="3429000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636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4837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3767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2392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6440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0628" y="4221088"/>
            <a:ext cx="718466" cy="657364"/>
            <a:chOff x="1937784" y="4077072"/>
            <a:chExt cx="718466" cy="657364"/>
          </a:xfrm>
        </p:grpSpPr>
        <p:sp>
          <p:nvSpPr>
            <p:cNvPr id="36" name="TextBox 35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pivot</a:t>
              </a:r>
            </a:p>
          </p:txBody>
        </p:sp>
        <p:sp>
          <p:nvSpPr>
            <p:cNvPr id="37" name="아래쪽 화살표 36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959886" y="4221088"/>
            <a:ext cx="552806" cy="657364"/>
            <a:chOff x="2051720" y="4077072"/>
            <a:chExt cx="552806" cy="657364"/>
          </a:xfrm>
        </p:grpSpPr>
        <p:sp>
          <p:nvSpPr>
            <p:cNvPr id="39" name="TextBox 38"/>
            <p:cNvSpPr txBox="1"/>
            <p:nvPr/>
          </p:nvSpPr>
          <p:spPr>
            <a:xfrm>
              <a:off x="2052772" y="436510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low</a:t>
              </a:r>
            </a:p>
          </p:txBody>
        </p:sp>
        <p:sp>
          <p:nvSpPr>
            <p:cNvPr id="40" name="아래쪽 화살표 39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644008" y="4221088"/>
            <a:ext cx="662361" cy="657364"/>
            <a:chOff x="1997469" y="4077072"/>
            <a:chExt cx="662361" cy="657364"/>
          </a:xfrm>
        </p:grpSpPr>
        <p:sp>
          <p:nvSpPr>
            <p:cNvPr id="42" name="TextBox 41"/>
            <p:cNvSpPr txBox="1"/>
            <p:nvPr/>
          </p:nvSpPr>
          <p:spPr>
            <a:xfrm>
              <a:off x="1997469" y="436510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high</a:t>
              </a:r>
            </a:p>
          </p:txBody>
        </p:sp>
        <p:sp>
          <p:nvSpPr>
            <p:cNvPr id="43" name="아래쪽 화살표 42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flipV="1">
            <a:off x="6764311" y="2636912"/>
            <a:ext cx="713657" cy="729372"/>
            <a:chOff x="1971821" y="4077072"/>
            <a:chExt cx="713657" cy="729372"/>
          </a:xfrm>
        </p:grpSpPr>
        <p:sp>
          <p:nvSpPr>
            <p:cNvPr id="45" name="TextBox 44"/>
            <p:cNvSpPr txBox="1"/>
            <p:nvPr/>
          </p:nvSpPr>
          <p:spPr>
            <a:xfrm flipV="1">
              <a:off x="1971821" y="4437112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right</a:t>
              </a:r>
              <a:endParaRPr lang="en-US" altLang="ko-KR" dirty="0"/>
            </a:p>
          </p:txBody>
        </p:sp>
        <p:sp>
          <p:nvSpPr>
            <p:cNvPr id="46" name="아래쪽 화살표 45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flipV="1">
            <a:off x="1096807" y="2636912"/>
            <a:ext cx="546394" cy="729372"/>
            <a:chOff x="2051720" y="4077072"/>
            <a:chExt cx="546394" cy="729372"/>
          </a:xfrm>
        </p:grpSpPr>
        <p:sp>
          <p:nvSpPr>
            <p:cNvPr id="48" name="TextBox 47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left</a:t>
              </a:r>
            </a:p>
          </p:txBody>
        </p:sp>
        <p:sp>
          <p:nvSpPr>
            <p:cNvPr id="49" name="아래쪽 화살표 48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038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841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8042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3858" y="3284835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017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02153 -0.06296 C 0.02605 -0.07731 0.03282 -0.08472 0.03976 -0.08472 C 0.04775 -0.08472 0.05417 -0.07731 0.05868 -0.06296 L 0.08039 -4.07407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2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2.22222E-6 L -0.01892 0.07408 C -0.02326 0.09074 -0.02968 0.09977 -0.03646 0.09977 C -0.04392 0.09977 -0.05017 0.09074 -0.05451 0.07408 L -0.07482 -2.22222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153988" cy="1240159"/>
          </a:xfrm>
        </p:spPr>
        <p:txBody>
          <a:bodyPr/>
          <a:lstStyle/>
          <a:p>
            <a:r>
              <a:rPr lang="ko-KR" altLang="en-US" dirty="0"/>
              <a:t>다음 다시 </a:t>
            </a:r>
            <a:r>
              <a:rPr lang="en-US" altLang="ko-KR" dirty="0"/>
              <a:t>low </a:t>
            </a:r>
            <a:r>
              <a:rPr lang="ko-KR" altLang="en-US" dirty="0"/>
              <a:t>부터 이동시킵니다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946404" y="5213177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43608" y="3429000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636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4837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3767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440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92392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0628" y="4221088"/>
            <a:ext cx="718466" cy="657364"/>
            <a:chOff x="1937784" y="4077072"/>
            <a:chExt cx="718466" cy="657364"/>
          </a:xfrm>
        </p:grpSpPr>
        <p:sp>
          <p:nvSpPr>
            <p:cNvPr id="36" name="TextBox 35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pivot</a:t>
              </a:r>
            </a:p>
          </p:txBody>
        </p:sp>
        <p:sp>
          <p:nvSpPr>
            <p:cNvPr id="37" name="아래쪽 화살표 36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959886" y="4221088"/>
            <a:ext cx="552806" cy="657364"/>
            <a:chOff x="2051720" y="4077072"/>
            <a:chExt cx="552806" cy="657364"/>
          </a:xfrm>
        </p:grpSpPr>
        <p:sp>
          <p:nvSpPr>
            <p:cNvPr id="39" name="TextBox 38"/>
            <p:cNvSpPr txBox="1"/>
            <p:nvPr/>
          </p:nvSpPr>
          <p:spPr>
            <a:xfrm>
              <a:off x="2052772" y="436510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low</a:t>
              </a:r>
            </a:p>
          </p:txBody>
        </p:sp>
        <p:sp>
          <p:nvSpPr>
            <p:cNvPr id="40" name="아래쪽 화살표 39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644008" y="4221088"/>
            <a:ext cx="662361" cy="657364"/>
            <a:chOff x="1997469" y="4077072"/>
            <a:chExt cx="662361" cy="657364"/>
          </a:xfrm>
        </p:grpSpPr>
        <p:sp>
          <p:nvSpPr>
            <p:cNvPr id="42" name="TextBox 41"/>
            <p:cNvSpPr txBox="1"/>
            <p:nvPr/>
          </p:nvSpPr>
          <p:spPr>
            <a:xfrm>
              <a:off x="1997469" y="436510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high</a:t>
              </a:r>
            </a:p>
          </p:txBody>
        </p:sp>
        <p:sp>
          <p:nvSpPr>
            <p:cNvPr id="43" name="아래쪽 화살표 42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flipV="1">
            <a:off x="6764311" y="2636912"/>
            <a:ext cx="713657" cy="729372"/>
            <a:chOff x="1971821" y="4077072"/>
            <a:chExt cx="713657" cy="729372"/>
          </a:xfrm>
        </p:grpSpPr>
        <p:sp>
          <p:nvSpPr>
            <p:cNvPr id="45" name="TextBox 44"/>
            <p:cNvSpPr txBox="1"/>
            <p:nvPr/>
          </p:nvSpPr>
          <p:spPr>
            <a:xfrm flipV="1">
              <a:off x="1971821" y="4437112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right</a:t>
              </a:r>
              <a:endParaRPr lang="en-US" altLang="ko-KR" dirty="0"/>
            </a:p>
          </p:txBody>
        </p:sp>
        <p:sp>
          <p:nvSpPr>
            <p:cNvPr id="46" name="아래쪽 화살표 45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flipV="1">
            <a:off x="1096807" y="2636912"/>
            <a:ext cx="546394" cy="729372"/>
            <a:chOff x="2051720" y="4077072"/>
            <a:chExt cx="546394" cy="729372"/>
          </a:xfrm>
        </p:grpSpPr>
        <p:sp>
          <p:nvSpPr>
            <p:cNvPr id="48" name="TextBox 47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left</a:t>
              </a:r>
            </a:p>
          </p:txBody>
        </p:sp>
        <p:sp>
          <p:nvSpPr>
            <p:cNvPr id="49" name="아래쪽 화살표 48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038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841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8042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1804" y="3284835"/>
            <a:ext cx="11047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2,3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4" name="내용 개체 틀 2"/>
          <p:cNvSpPr txBox="1">
            <a:spLocks/>
          </p:cNvSpPr>
          <p:nvPr/>
        </p:nvSpPr>
        <p:spPr>
          <a:xfrm>
            <a:off x="946404" y="2204864"/>
            <a:ext cx="71539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이동한 </a:t>
            </a:r>
            <a:r>
              <a:rPr lang="en-US" altLang="ko-KR" dirty="0"/>
              <a:t>low</a:t>
            </a:r>
            <a:r>
              <a:rPr lang="ko-KR" altLang="en-US" dirty="0"/>
              <a:t>가 </a:t>
            </a:r>
            <a:r>
              <a:rPr lang="en-US" altLang="ko-KR" dirty="0"/>
              <a:t>pivot </a:t>
            </a:r>
            <a:r>
              <a:rPr lang="ko-KR" altLang="en-US" dirty="0"/>
              <a:t>보다 값이 크므로 </a:t>
            </a:r>
            <a:r>
              <a:rPr lang="en-US" altLang="ko-KR" dirty="0"/>
              <a:t>9</a:t>
            </a:r>
            <a:r>
              <a:rPr lang="ko-KR" altLang="en-US" dirty="0"/>
              <a:t>에서 멈춥니다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946404" y="5285186"/>
            <a:ext cx="7153988" cy="3626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다음 </a:t>
            </a:r>
            <a:r>
              <a:rPr lang="en-US" altLang="ko-KR" dirty="0"/>
              <a:t>high</a:t>
            </a:r>
            <a:r>
              <a:rPr lang="ko-KR" altLang="en-US" dirty="0"/>
              <a:t>를 이동시킵니다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946404" y="5589240"/>
            <a:ext cx="71539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이동한 </a:t>
            </a:r>
            <a:r>
              <a:rPr lang="en-US" altLang="ko-KR" dirty="0"/>
              <a:t>high</a:t>
            </a:r>
            <a:r>
              <a:rPr lang="ko-KR" altLang="en-US" dirty="0"/>
              <a:t>가 </a:t>
            </a:r>
            <a:r>
              <a:rPr lang="en-US" altLang="ko-KR" dirty="0"/>
              <a:t>pivot </a:t>
            </a:r>
            <a:r>
              <a:rPr lang="ko-KR" altLang="en-US" dirty="0"/>
              <a:t>보다 값이 작으므로 </a:t>
            </a:r>
            <a:r>
              <a:rPr lang="en-US" altLang="ko-KR" dirty="0"/>
              <a:t>2</a:t>
            </a:r>
            <a:r>
              <a:rPr lang="ko-KR" altLang="en-US" dirty="0"/>
              <a:t>에서 멈춥니다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57" name="내용 개체 틀 2"/>
          <p:cNvSpPr txBox="1">
            <a:spLocks/>
          </p:cNvSpPr>
          <p:nvPr/>
        </p:nvSpPr>
        <p:spPr>
          <a:xfrm>
            <a:off x="935698" y="6021288"/>
            <a:ext cx="7153988" cy="664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Low</a:t>
            </a:r>
            <a:r>
              <a:rPr lang="ko-KR" altLang="en-US" dirty="0"/>
              <a:t>와 </a:t>
            </a:r>
            <a:r>
              <a:rPr lang="en-US" altLang="ko-KR" dirty="0"/>
              <a:t>high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FF0000"/>
                </a:solidFill>
              </a:rPr>
              <a:t>교차</a:t>
            </a:r>
            <a:r>
              <a:rPr lang="ko-KR" altLang="en-US" dirty="0"/>
              <a:t>되었습니다</a:t>
            </a:r>
            <a:r>
              <a:rPr lang="en-US" altLang="ko-KR" dirty="0"/>
              <a:t>.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교차</a:t>
            </a:r>
            <a:r>
              <a:rPr lang="ko-KR" altLang="en-US" dirty="0"/>
              <a:t>가 되면 </a:t>
            </a:r>
            <a:r>
              <a:rPr lang="en-US" altLang="ko-KR" dirty="0"/>
              <a:t>Low</a:t>
            </a:r>
            <a:r>
              <a:rPr lang="ko-KR" altLang="en-US" dirty="0"/>
              <a:t>와 </a:t>
            </a:r>
            <a:r>
              <a:rPr lang="en-US" altLang="ko-KR" dirty="0"/>
              <a:t>high</a:t>
            </a:r>
            <a:r>
              <a:rPr lang="ko-KR" altLang="en-US" dirty="0"/>
              <a:t>를 </a:t>
            </a:r>
            <a:r>
              <a:rPr lang="en-US" altLang="ko-KR" dirty="0"/>
              <a:t>swap</a:t>
            </a:r>
            <a:r>
              <a:rPr lang="ko-KR" altLang="en-US" dirty="0"/>
              <a:t>하지 않고 다음 단계로 넘어갑니다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32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0.0823 0.092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-0.0809 4.44444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3 0.09282 L 0.0809 2.59259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4605908" y="3191768"/>
            <a:ext cx="2977524" cy="12148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21004" y="3186264"/>
            <a:ext cx="2977524" cy="12148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153988" cy="1240159"/>
          </a:xfrm>
        </p:spPr>
        <p:txBody>
          <a:bodyPr/>
          <a:lstStyle/>
          <a:p>
            <a:r>
              <a:rPr lang="en-US" altLang="ko-KR" dirty="0"/>
              <a:t>Low</a:t>
            </a:r>
            <a:r>
              <a:rPr lang="ko-KR" altLang="en-US" dirty="0"/>
              <a:t>와 </a:t>
            </a:r>
            <a:r>
              <a:rPr lang="en-US" altLang="ko-KR" dirty="0"/>
              <a:t>high</a:t>
            </a:r>
            <a:r>
              <a:rPr lang="ko-KR" altLang="en-US" dirty="0"/>
              <a:t>과 교차 된 후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pivot</a:t>
            </a:r>
            <a:r>
              <a:rPr lang="ko-KR" altLang="en-US" dirty="0"/>
              <a:t>와 </a:t>
            </a:r>
            <a:r>
              <a:rPr lang="en-US" altLang="ko-KR" dirty="0"/>
              <a:t>high</a:t>
            </a:r>
            <a:r>
              <a:rPr lang="ko-KR" altLang="en-US" dirty="0"/>
              <a:t>를 </a:t>
            </a:r>
            <a:r>
              <a:rPr lang="en-US" altLang="ko-KR" dirty="0"/>
              <a:t>swap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//pivot</a:t>
            </a:r>
            <a:r>
              <a:rPr lang="ko-KR" altLang="en-US" sz="1200" dirty="0">
                <a:solidFill>
                  <a:srgbClr val="00B050"/>
                </a:solidFill>
              </a:rPr>
              <a:t>이 </a:t>
            </a:r>
            <a:r>
              <a:rPr lang="en-US" altLang="ko-KR" sz="1200" dirty="0">
                <a:solidFill>
                  <a:srgbClr val="00B050"/>
                </a:solidFill>
              </a:rPr>
              <a:t>right </a:t>
            </a:r>
            <a:r>
              <a:rPr lang="ko-KR" altLang="en-US" sz="1200" dirty="0">
                <a:solidFill>
                  <a:srgbClr val="00B050"/>
                </a:solidFill>
              </a:rPr>
              <a:t>방향에 있다면 </a:t>
            </a:r>
            <a:r>
              <a:rPr lang="en-US" altLang="ko-KR" sz="1200" dirty="0">
                <a:solidFill>
                  <a:srgbClr val="00B050"/>
                </a:solidFill>
              </a:rPr>
              <a:t>pivot</a:t>
            </a:r>
            <a:r>
              <a:rPr lang="ko-KR" altLang="en-US" sz="1200" dirty="0">
                <a:solidFill>
                  <a:srgbClr val="00B050"/>
                </a:solidFill>
              </a:rPr>
              <a:t>와 </a:t>
            </a:r>
            <a:r>
              <a:rPr lang="en-US" altLang="ko-KR" sz="1200" dirty="0">
                <a:solidFill>
                  <a:srgbClr val="00B050"/>
                </a:solidFill>
              </a:rPr>
              <a:t>low</a:t>
            </a:r>
            <a:r>
              <a:rPr lang="ko-KR" altLang="en-US" sz="1200" dirty="0">
                <a:solidFill>
                  <a:srgbClr val="00B050"/>
                </a:solidFill>
              </a:rPr>
              <a:t>를 </a:t>
            </a:r>
            <a:r>
              <a:rPr lang="en-US" altLang="ko-KR" sz="1200" dirty="0">
                <a:solidFill>
                  <a:srgbClr val="00B050"/>
                </a:solidFill>
              </a:rPr>
              <a:t>swap</a:t>
            </a:r>
            <a:r>
              <a:rPr lang="ko-KR" altLang="en-US" sz="1200" dirty="0">
                <a:solidFill>
                  <a:srgbClr val="00B050"/>
                </a:solidFill>
              </a:rPr>
              <a:t>합니다</a:t>
            </a:r>
            <a:r>
              <a:rPr lang="en-US" altLang="ko-KR" sz="1200" dirty="0">
                <a:solidFill>
                  <a:srgbClr val="00B050"/>
                </a:solidFill>
              </a:rPr>
              <a:t>.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946404" y="5213177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43608" y="3429000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636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4837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3767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440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92392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0628" y="4221088"/>
            <a:ext cx="718466" cy="657364"/>
            <a:chOff x="1937784" y="4077072"/>
            <a:chExt cx="718466" cy="657364"/>
          </a:xfrm>
        </p:grpSpPr>
        <p:sp>
          <p:nvSpPr>
            <p:cNvPr id="36" name="TextBox 35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pivot</a:t>
              </a:r>
            </a:p>
          </p:txBody>
        </p:sp>
        <p:sp>
          <p:nvSpPr>
            <p:cNvPr id="37" name="아래쪽 화살표 36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692666" y="4221088"/>
            <a:ext cx="552806" cy="657364"/>
            <a:chOff x="2051720" y="4077072"/>
            <a:chExt cx="552806" cy="657364"/>
          </a:xfrm>
        </p:grpSpPr>
        <p:sp>
          <p:nvSpPr>
            <p:cNvPr id="39" name="TextBox 38"/>
            <p:cNvSpPr txBox="1"/>
            <p:nvPr/>
          </p:nvSpPr>
          <p:spPr>
            <a:xfrm>
              <a:off x="2052772" y="436510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low</a:t>
              </a:r>
            </a:p>
          </p:txBody>
        </p:sp>
        <p:sp>
          <p:nvSpPr>
            <p:cNvPr id="40" name="아래쪽 화살표 39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923928" y="4221088"/>
            <a:ext cx="662361" cy="657364"/>
            <a:chOff x="1997469" y="4077072"/>
            <a:chExt cx="662361" cy="657364"/>
          </a:xfrm>
        </p:grpSpPr>
        <p:sp>
          <p:nvSpPr>
            <p:cNvPr id="42" name="TextBox 41"/>
            <p:cNvSpPr txBox="1"/>
            <p:nvPr/>
          </p:nvSpPr>
          <p:spPr>
            <a:xfrm>
              <a:off x="1997469" y="436510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high</a:t>
              </a:r>
            </a:p>
          </p:txBody>
        </p:sp>
        <p:sp>
          <p:nvSpPr>
            <p:cNvPr id="43" name="아래쪽 화살표 42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flipV="1">
            <a:off x="6764311" y="2636912"/>
            <a:ext cx="713657" cy="729372"/>
            <a:chOff x="1971821" y="4077072"/>
            <a:chExt cx="713657" cy="729372"/>
          </a:xfrm>
        </p:grpSpPr>
        <p:sp>
          <p:nvSpPr>
            <p:cNvPr id="45" name="TextBox 44"/>
            <p:cNvSpPr txBox="1"/>
            <p:nvPr/>
          </p:nvSpPr>
          <p:spPr>
            <a:xfrm flipV="1">
              <a:off x="1971821" y="4437112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right</a:t>
              </a:r>
              <a:endParaRPr lang="en-US" altLang="ko-KR" dirty="0"/>
            </a:p>
          </p:txBody>
        </p:sp>
        <p:sp>
          <p:nvSpPr>
            <p:cNvPr id="46" name="아래쪽 화살표 45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flipV="1">
            <a:off x="1096807" y="2636912"/>
            <a:ext cx="546394" cy="729372"/>
            <a:chOff x="2051720" y="4077072"/>
            <a:chExt cx="546394" cy="729372"/>
          </a:xfrm>
        </p:grpSpPr>
        <p:sp>
          <p:nvSpPr>
            <p:cNvPr id="48" name="TextBox 47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left</a:t>
              </a:r>
            </a:p>
          </p:txBody>
        </p:sp>
        <p:sp>
          <p:nvSpPr>
            <p:cNvPr id="49" name="아래쪽 화살표 48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038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841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8042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3" name="내용 개체 틀 2"/>
          <p:cNvSpPr txBox="1">
            <a:spLocks/>
          </p:cNvSpPr>
          <p:nvPr/>
        </p:nvSpPr>
        <p:spPr>
          <a:xfrm>
            <a:off x="946404" y="5141169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Pivot</a:t>
            </a:r>
            <a:r>
              <a:rPr lang="ko-KR" altLang="en-US" dirty="0"/>
              <a:t>이였던 </a:t>
            </a:r>
            <a:r>
              <a:rPr lang="en-US" altLang="ko-KR" dirty="0">
                <a:solidFill>
                  <a:srgbClr val="FF0000"/>
                </a:solidFill>
              </a:rPr>
              <a:t>‘5’</a:t>
            </a:r>
            <a:r>
              <a:rPr lang="ko-KR" altLang="en-US" dirty="0">
                <a:solidFill>
                  <a:srgbClr val="FF0000"/>
                </a:solidFill>
              </a:rPr>
              <a:t>는 제 자리를 찾았습니다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/>
              <a:t>그리고 제자리를 찾은 </a:t>
            </a:r>
            <a:r>
              <a:rPr lang="en-US" altLang="ko-KR" dirty="0">
                <a:solidFill>
                  <a:srgbClr val="FF0000"/>
                </a:solidFill>
              </a:rPr>
              <a:t>‘5’</a:t>
            </a:r>
            <a:r>
              <a:rPr lang="ko-KR" altLang="en-US" dirty="0">
                <a:solidFill>
                  <a:srgbClr val="FF0000"/>
                </a:solidFill>
              </a:rPr>
              <a:t>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앞과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뒤</a:t>
            </a:r>
            <a:r>
              <a:rPr lang="ko-KR" altLang="en-US" dirty="0"/>
              <a:t>를 보면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왼쪽은 </a:t>
            </a:r>
            <a:r>
              <a:rPr lang="en-US" altLang="ko-KR" dirty="0">
                <a:solidFill>
                  <a:srgbClr val="FF0000"/>
                </a:solidFill>
              </a:rPr>
              <a:t>‘5’</a:t>
            </a:r>
            <a:r>
              <a:rPr lang="ko-KR" altLang="en-US" dirty="0">
                <a:solidFill>
                  <a:srgbClr val="FF0000"/>
                </a:solidFill>
              </a:rPr>
              <a:t>보다 작은 값들이 있고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오른쪽은 </a:t>
            </a:r>
            <a:r>
              <a:rPr lang="en-US" altLang="ko-KR" dirty="0">
                <a:solidFill>
                  <a:srgbClr val="FF0000"/>
                </a:solidFill>
              </a:rPr>
              <a:t>‘5’</a:t>
            </a:r>
            <a:r>
              <a:rPr lang="ko-KR" altLang="en-US" dirty="0">
                <a:solidFill>
                  <a:srgbClr val="FF0000"/>
                </a:solidFill>
              </a:rPr>
              <a:t>보다 큰 값들이 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3858" y="3284835"/>
            <a:ext cx="620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5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316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8472 -0.07662 C 0.10243 -0.09375 0.12899 -0.10278 0.15677 -0.10278 C 0.18837 -0.10278 0.21371 -0.09375 0.23142 -0.07662 L 0.31632 -1.48148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5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-0.08507 0.06621 C -0.10278 0.08125 -0.12952 0.08935 -0.15712 0.08935 C -0.18889 0.08935 -0.21424 0.08125 -0.23195 0.06621 L -0.31684 -2.22222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1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" grpId="0" animBg="1"/>
      <p:bldP spid="28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4605908" y="3191768"/>
            <a:ext cx="2977524" cy="12148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21004" y="3186264"/>
            <a:ext cx="2977524" cy="12148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153988" cy="1240159"/>
          </a:xfrm>
        </p:spPr>
        <p:txBody>
          <a:bodyPr/>
          <a:lstStyle/>
          <a:p>
            <a:r>
              <a:rPr lang="ko-KR" altLang="en-US" dirty="0"/>
              <a:t>이 후</a:t>
            </a:r>
            <a:r>
              <a:rPr lang="en-US" altLang="ko-KR" dirty="0"/>
              <a:t>, </a:t>
            </a:r>
            <a:r>
              <a:rPr lang="ko-KR" altLang="en-US" dirty="0"/>
              <a:t>왼쪽 과 오른쪽을 </a:t>
            </a:r>
            <a:r>
              <a:rPr lang="en-US" altLang="ko-KR" dirty="0"/>
              <a:t>1~5 </a:t>
            </a:r>
            <a:r>
              <a:rPr lang="ko-KR" altLang="en-US" dirty="0"/>
              <a:t>단계를 거쳐줍니다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Left</a:t>
            </a:r>
            <a:r>
              <a:rPr lang="ko-KR" altLang="en-US" dirty="0"/>
              <a:t>와 </a:t>
            </a:r>
            <a:r>
              <a:rPr lang="en-US" altLang="ko-KR" dirty="0"/>
              <a:t>right</a:t>
            </a:r>
            <a:r>
              <a:rPr lang="ko-KR" altLang="en-US" dirty="0"/>
              <a:t>가 같아질 때 까지 처리합니다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946404" y="5213177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936628" y="3429000"/>
            <a:ext cx="6480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636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4837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37678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440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04360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0628" y="4221088"/>
            <a:ext cx="718466" cy="657364"/>
            <a:chOff x="1937784" y="4077072"/>
            <a:chExt cx="718466" cy="657364"/>
          </a:xfrm>
        </p:grpSpPr>
        <p:sp>
          <p:nvSpPr>
            <p:cNvPr id="36" name="TextBox 35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pivot</a:t>
              </a:r>
            </a:p>
          </p:txBody>
        </p:sp>
        <p:sp>
          <p:nvSpPr>
            <p:cNvPr id="37" name="아래쪽 화살표 36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flipV="1">
            <a:off x="6764311" y="2636912"/>
            <a:ext cx="713657" cy="729372"/>
            <a:chOff x="1971821" y="4077072"/>
            <a:chExt cx="713657" cy="729372"/>
          </a:xfrm>
        </p:grpSpPr>
        <p:sp>
          <p:nvSpPr>
            <p:cNvPr id="45" name="TextBox 44"/>
            <p:cNvSpPr txBox="1"/>
            <p:nvPr/>
          </p:nvSpPr>
          <p:spPr>
            <a:xfrm flipV="1">
              <a:off x="1971821" y="4437112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right</a:t>
              </a:r>
              <a:endParaRPr lang="en-US" altLang="ko-KR" dirty="0"/>
            </a:p>
          </p:txBody>
        </p:sp>
        <p:sp>
          <p:nvSpPr>
            <p:cNvPr id="46" name="아래쪽 화살표 45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flipV="1">
            <a:off x="1096807" y="2636912"/>
            <a:ext cx="546394" cy="729372"/>
            <a:chOff x="2051720" y="4077072"/>
            <a:chExt cx="546394" cy="729372"/>
          </a:xfrm>
        </p:grpSpPr>
        <p:sp>
          <p:nvSpPr>
            <p:cNvPr id="48" name="TextBox 47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left</a:t>
              </a:r>
            </a:p>
          </p:txBody>
        </p:sp>
        <p:sp>
          <p:nvSpPr>
            <p:cNvPr id="49" name="아래쪽 화살표 48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038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8416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804248" y="342900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3" name="내용 개체 틀 2"/>
          <p:cNvSpPr txBox="1">
            <a:spLocks/>
          </p:cNvSpPr>
          <p:nvPr/>
        </p:nvSpPr>
        <p:spPr>
          <a:xfrm>
            <a:off x="946404" y="5141169"/>
            <a:ext cx="7153988" cy="12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 flipV="1">
            <a:off x="3163911" y="2636912"/>
            <a:ext cx="713657" cy="729372"/>
            <a:chOff x="1971821" y="4077072"/>
            <a:chExt cx="713657" cy="729372"/>
          </a:xfrm>
        </p:grpSpPr>
        <p:sp>
          <p:nvSpPr>
            <p:cNvPr id="56" name="TextBox 55"/>
            <p:cNvSpPr txBox="1"/>
            <p:nvPr/>
          </p:nvSpPr>
          <p:spPr>
            <a:xfrm flipV="1">
              <a:off x="1971821" y="4437112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right</a:t>
              </a:r>
              <a:endParaRPr lang="en-US" altLang="ko-KR" dirty="0"/>
            </a:p>
          </p:txBody>
        </p:sp>
        <p:sp>
          <p:nvSpPr>
            <p:cNvPr id="57" name="아래쪽 화살표 56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 flipV="1">
            <a:off x="4707508" y="2627620"/>
            <a:ext cx="546394" cy="729372"/>
            <a:chOff x="2051720" y="4077072"/>
            <a:chExt cx="546394" cy="729372"/>
          </a:xfrm>
        </p:grpSpPr>
        <p:sp>
          <p:nvSpPr>
            <p:cNvPr id="59" name="TextBox 58"/>
            <p:cNvSpPr txBox="1"/>
            <p:nvPr/>
          </p:nvSpPr>
          <p:spPr>
            <a:xfrm flipV="1">
              <a:off x="2059184" y="44371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left</a:t>
              </a:r>
            </a:p>
          </p:txBody>
        </p:sp>
        <p:sp>
          <p:nvSpPr>
            <p:cNvPr id="60" name="아래쪽 화살표 59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610100" y="4221088"/>
            <a:ext cx="718466" cy="657364"/>
            <a:chOff x="1937784" y="4077072"/>
            <a:chExt cx="718466" cy="657364"/>
          </a:xfrm>
        </p:grpSpPr>
        <p:sp>
          <p:nvSpPr>
            <p:cNvPr id="62" name="TextBox 61"/>
            <p:cNvSpPr txBox="1"/>
            <p:nvPr/>
          </p:nvSpPr>
          <p:spPr>
            <a:xfrm>
              <a:off x="1937784" y="436510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pivot</a:t>
              </a:r>
            </a:p>
          </p:txBody>
        </p:sp>
        <p:sp>
          <p:nvSpPr>
            <p:cNvPr id="63" name="아래쪽 화살표 62"/>
            <p:cNvSpPr/>
            <p:nvPr/>
          </p:nvSpPr>
          <p:spPr>
            <a:xfrm flipV="1">
              <a:off x="2051720" y="4077072"/>
              <a:ext cx="50405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273858" y="3284835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68356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</a:t>
            </a:r>
            <a:r>
              <a:rPr lang="en-US" altLang="ko-KR" dirty="0"/>
              <a:t>, </a:t>
            </a:r>
            <a:r>
              <a:rPr lang="ko-KR" altLang="en-US" dirty="0" err="1"/>
              <a:t>퀵</a:t>
            </a:r>
            <a:r>
              <a:rPr lang="ko-KR" altLang="en-US" dirty="0"/>
              <a:t> 정렬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Class Sort{</a:t>
            </a:r>
          </a:p>
          <a:p>
            <a:pPr marL="0" indent="0">
              <a:buNone/>
            </a:pPr>
            <a:r>
              <a:rPr lang="en-US" altLang="ko-KR" dirty="0"/>
              <a:t>private:</a:t>
            </a:r>
          </a:p>
          <a:p>
            <a:pPr marL="0" indent="0">
              <a:buNone/>
            </a:pPr>
            <a:r>
              <a:rPr lang="en-US" altLang="ko-KR" dirty="0"/>
              <a:t>	void Swap(</a:t>
            </a:r>
            <a:r>
              <a:rPr lang="en-US" altLang="ko-KR" dirty="0" err="1"/>
              <a:t>int</a:t>
            </a:r>
            <a:r>
              <a:rPr lang="en-US" altLang="ko-KR" dirty="0"/>
              <a:t> &amp; ref1, </a:t>
            </a:r>
            <a:r>
              <a:rPr lang="en-US" altLang="ko-KR" dirty="0" err="1"/>
              <a:t>int</a:t>
            </a:r>
            <a:r>
              <a:rPr lang="en-US" altLang="ko-KR" dirty="0"/>
              <a:t> &amp;ref2);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Partition(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[], </a:t>
            </a:r>
            <a:r>
              <a:rPr lang="en-US" altLang="ko-KR" dirty="0" err="1"/>
              <a:t>int</a:t>
            </a:r>
            <a:r>
              <a:rPr lang="en-US" altLang="ko-KR" dirty="0"/>
              <a:t> left, </a:t>
            </a:r>
            <a:r>
              <a:rPr lang="en-US" altLang="ko-KR" dirty="0" err="1"/>
              <a:t>int</a:t>
            </a:r>
            <a:r>
              <a:rPr lang="en-US" altLang="ko-KR" dirty="0"/>
              <a:t> right);</a:t>
            </a:r>
          </a:p>
          <a:p>
            <a:pPr marL="0" indent="0">
              <a:buNone/>
            </a:pPr>
            <a:r>
              <a:rPr lang="en-US" altLang="ko-KR" dirty="0"/>
              <a:t>public : </a:t>
            </a:r>
          </a:p>
          <a:p>
            <a:pPr marL="0" indent="0">
              <a:buNone/>
            </a:pPr>
            <a:r>
              <a:rPr lang="en-US" altLang="ko-KR" dirty="0"/>
              <a:t>	void </a:t>
            </a:r>
            <a:r>
              <a:rPr lang="en-US" altLang="ko-KR" dirty="0" err="1"/>
              <a:t>BubbleSort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[],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void </a:t>
            </a:r>
            <a:r>
              <a:rPr lang="en-US" altLang="ko-KR" dirty="0" err="1"/>
              <a:t>QuickSort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[], </a:t>
            </a:r>
            <a:r>
              <a:rPr lang="en-US" altLang="ko-KR" dirty="0" err="1"/>
              <a:t>int</a:t>
            </a:r>
            <a:r>
              <a:rPr lang="en-US" altLang="ko-KR" dirty="0"/>
              <a:t> left, </a:t>
            </a:r>
            <a:r>
              <a:rPr lang="en-US" altLang="ko-KR" dirty="0" err="1"/>
              <a:t>int</a:t>
            </a:r>
            <a:r>
              <a:rPr lang="en-US" altLang="ko-KR" dirty="0"/>
              <a:t> right);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689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2492896"/>
            <a:ext cx="7269480" cy="1512168"/>
          </a:xfrm>
        </p:spPr>
        <p:txBody>
          <a:bodyPr/>
          <a:lstStyle/>
          <a:p>
            <a:pPr algn="ctr"/>
            <a:r>
              <a:rPr lang="ko-KR" altLang="en-US" dirty="0"/>
              <a:t>부족한 </a:t>
            </a:r>
            <a:r>
              <a:rPr lang="ko-KR" altLang="en-US"/>
              <a:t>점은 많았지만</a:t>
            </a:r>
            <a:r>
              <a:rPr lang="en-US" altLang="ko-KR" dirty="0"/>
              <a:t>…</a:t>
            </a:r>
            <a:br>
              <a:rPr lang="en-US" altLang="ko-KR" dirty="0"/>
            </a:br>
            <a:r>
              <a:rPr lang="ko-KR" altLang="en-US" dirty="0"/>
              <a:t>봐 주셔서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22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버블 정렬은 인접한 두 개의 데이터를 비교해가면서 정렬을 진행하는 방식입니다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데이터를 비교하여</a:t>
            </a:r>
            <a:r>
              <a:rPr lang="en-US" altLang="ko-KR" dirty="0"/>
              <a:t>, </a:t>
            </a:r>
            <a:r>
              <a:rPr lang="ko-KR" altLang="en-US" dirty="0"/>
              <a:t>정렬순서상 위치가 바뀌어야 하는 경우에 두 데이터의 위치를 바꿔나갑니다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22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0384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2392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400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6408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8416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" name="자유형 13"/>
          <p:cNvSpPr/>
          <p:nvPr/>
        </p:nvSpPr>
        <p:spPr>
          <a:xfrm rot="5400000">
            <a:off x="2713536" y="1937373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219557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오름차순 정렬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08416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2" name="자유형 21"/>
          <p:cNvSpPr/>
          <p:nvPr/>
        </p:nvSpPr>
        <p:spPr>
          <a:xfrm rot="5400000">
            <a:off x="3433616" y="1940259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 rot="5400000">
            <a:off x="4153696" y="1943145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 rot="5400000">
            <a:off x="4873776" y="1946031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자유형 24"/>
          <p:cNvSpPr/>
          <p:nvPr/>
        </p:nvSpPr>
        <p:spPr>
          <a:xfrm rot="5400000">
            <a:off x="5593856" y="1948917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15816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53898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91980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30062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68144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43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-0.02239 0.03588 C -0.02691 0.04421 -0.03385 0.04861 -0.04114 0.04861 C -0.0493 0.04861 -0.05607 0.04421 -0.06059 0.03588 L -0.08263 -7.40741E-7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243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1.85185E-6 L 0.01719 -0.04097 C 0.0217 -0.05023 0.02847 -0.05509 0.03542 -0.05509 C 0.04323 -0.05509 0.04965 -0.05023 0.05417 -0.04097 L 0.07552 1.85185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-275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52 2.22222E-6 L 0.09705 -0.03982 C 0.10156 -0.04884 0.10851 -0.05347 0.11545 -0.05347 C 0.12361 -0.05347 0.13003 -0.04884 0.13472 -0.03982 L 0.15642 2.22222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268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7.40741E-7 L -0.02222 0.04005 C -0.02673 0.04907 -0.03333 0.05394 -0.04027 0.05394 C -0.04826 0.05394 -0.05451 0.04907 -0.05902 0.04005 L -0.08003 -7.40741E-7 " pathEditMode="relative" rAng="0" ptsTypes="AAAA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2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42 -7.40741E-7 L 0.17795 -0.03889 C 0.18246 -0.04768 0.18923 -0.05231 0.19618 -0.05231 C 0.20434 -0.05231 0.21076 -0.04768 0.21528 -0.03889 L 0.23715 -7.40741E-7 " pathEditMode="relative" rAng="0" ptsTypes="AAAAA"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8" y="-261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7.40741E-7 L -0.02014 0.04005 C -0.02466 0.04907 -0.03125 0.05394 -0.0382 0.05394 C -0.04601 0.05394 -0.05226 0.04907 -0.05677 0.04005 L -0.07778 -7.40741E-7 " pathEditMode="relative" rAng="0" ptsTypes="AAAAA"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2685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2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02083 -0.03819 C 0.02517 -0.04676 0.03177 -0.05139 0.03854 -0.05139 C 0.04635 -0.05139 0.0526 -0.04676 0.05694 -0.03819 L 0.07795 -7.40741E-7 " pathEditMode="relative" rAng="0" ptsTypes="AAAAA">
                                      <p:cBhvr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-2569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7.40741E-7 L -0.0224 0.04005 C -0.02674 0.04907 -0.03351 0.05394 -0.04046 0.05394 C -0.04844 0.05394 -0.05486 0.04907 -0.05921 0.04005 L -0.08056 -7.40741E-7 " pathEditMode="relative" rAng="0" ptsTypes="AAAAA">
                                      <p:cBhvr>
                                        <p:cTn id="10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4" grpId="1" animBg="1"/>
      <p:bldP spid="20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버블 정렬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376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0384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2392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4400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6408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219557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오름차순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8416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2" name="자유형 11"/>
          <p:cNvSpPr/>
          <p:nvPr/>
        </p:nvSpPr>
        <p:spPr>
          <a:xfrm rot="5400000">
            <a:off x="2713536" y="1937373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 rot="5400000">
            <a:off x="3433616" y="1940259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 rot="5400000">
            <a:off x="4153696" y="1943145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rot="5400000">
            <a:off x="4873776" y="1946031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6408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15816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53898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91980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30062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0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02101 -0.04005 C 0.02535 -0.04907 0.03195 -0.05393 0.03889 -0.05393 C 0.04671 -0.05393 0.05313 -0.04907 0.05747 -0.04005 L 0.07865 -7.40741E-7 " pathEditMode="relative" rAng="0" ptsTypes="AAA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27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7.40741E-7 L -0.0217 0.04005 C -0.02622 0.04907 -0.03299 0.05394 -0.03993 0.05394 C -0.04792 0.05394 -0.05434 0.04907 -0.05886 0.04005 L -0.08021 -7.40741E-7 " pathEditMode="relative" rAng="0" ptsTypes="AAA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 animBg="1"/>
      <p:bldP spid="6" grpId="0" animBg="1"/>
      <p:bldP spid="6" grpId="1" animBg="1"/>
      <p:bldP spid="7" grpId="0" animBg="1"/>
      <p:bldP spid="8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0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0384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2392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400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8416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6408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버블 정렬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19557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오름차순 정렬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43590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자유형 15"/>
          <p:cNvSpPr/>
          <p:nvPr/>
        </p:nvSpPr>
        <p:spPr>
          <a:xfrm rot="5400000">
            <a:off x="2713536" y="1937373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 rot="5400000">
            <a:off x="3433616" y="1940259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 rot="5400000">
            <a:off x="4153696" y="1943145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5816" y="1628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53898" y="1628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91980" y="1628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82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02118 -0.04005 C 0.02569 -0.04907 0.03229 -0.05393 0.03923 -0.05393 C 0.04722 -0.05393 0.05347 -0.04907 0.05798 -0.04005 L 0.07934 -7.40741E-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27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7.40741E-7 L -0.02031 0.04005 C -0.02465 0.04907 -0.03125 0.05394 -0.03819 0.05394 C -0.04601 0.05394 -0.05226 0.04907 -0.0566 0.04005 L -0.07743 -7.40741E-7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12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0384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2392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8416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6408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버블 정렬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219557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오름차순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43590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2392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 rot="5400000">
            <a:off x="2713536" y="1937373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 rot="5400000">
            <a:off x="3433616" y="1940259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5816" y="1628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53898" y="1628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73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5" grpId="0" animBg="1"/>
      <p:bldP spid="15" grpId="1" animBg="1"/>
      <p:bldP spid="18" grpId="0" animBg="1"/>
      <p:bldP spid="18" grpId="1" animBg="1"/>
      <p:bldP spid="19" grpId="0"/>
      <p:bldP spid="19" grpId="1"/>
      <p:bldP spid="20" grpId="0"/>
      <p:bldP spid="2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03848" y="321297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8416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6408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버블 정렬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219557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오름차순 정렬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43590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0384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2392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83768" y="3212976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자유형 13"/>
          <p:cNvSpPr/>
          <p:nvPr/>
        </p:nvSpPr>
        <p:spPr>
          <a:xfrm rot="5400000">
            <a:off x="2713536" y="1937373"/>
            <a:ext cx="864097" cy="1323632"/>
          </a:xfrm>
          <a:custGeom>
            <a:avLst/>
            <a:gdLst>
              <a:gd name="connsiteX0" fmla="*/ 0 w 864097"/>
              <a:gd name="connsiteY0" fmla="*/ 922350 h 1323632"/>
              <a:gd name="connsiteX1" fmla="*/ 0 w 864097"/>
              <a:gd name="connsiteY1" fmla="*/ 486054 h 1323632"/>
              <a:gd name="connsiteX2" fmla="*/ 1 w 864097"/>
              <a:gd name="connsiteY2" fmla="*/ 486044 h 1323632"/>
              <a:gd name="connsiteX3" fmla="*/ 1 w 864097"/>
              <a:gd name="connsiteY3" fmla="*/ 401282 h 1323632"/>
              <a:gd name="connsiteX4" fmla="*/ 10345 w 864097"/>
              <a:gd name="connsiteY4" fmla="*/ 401282 h 1323632"/>
              <a:gd name="connsiteX5" fmla="*/ 29708 w 864097"/>
              <a:gd name="connsiteY5" fmla="*/ 338903 h 1323632"/>
              <a:gd name="connsiteX6" fmla="*/ 378042 w 864097"/>
              <a:gd name="connsiteY6" fmla="*/ 108012 h 1323632"/>
              <a:gd name="connsiteX7" fmla="*/ 648072 w 864097"/>
              <a:gd name="connsiteY7" fmla="*/ 108012 h 1323632"/>
              <a:gd name="connsiteX8" fmla="*/ 648072 w 864097"/>
              <a:gd name="connsiteY8" fmla="*/ 0 h 1323632"/>
              <a:gd name="connsiteX9" fmla="*/ 864096 w 864097"/>
              <a:gd name="connsiteY9" fmla="*/ 216024 h 1323632"/>
              <a:gd name="connsiteX10" fmla="*/ 648072 w 864097"/>
              <a:gd name="connsiteY10" fmla="*/ 432048 h 1323632"/>
              <a:gd name="connsiteX11" fmla="*/ 648072 w 864097"/>
              <a:gd name="connsiteY11" fmla="*/ 324036 h 1323632"/>
              <a:gd name="connsiteX12" fmla="*/ 378042 w 864097"/>
              <a:gd name="connsiteY12" fmla="*/ 324036 h 1323632"/>
              <a:gd name="connsiteX13" fmla="*/ 228756 w 864097"/>
              <a:gd name="connsiteY13" fmla="*/ 422989 h 1323632"/>
              <a:gd name="connsiteX14" fmla="*/ 216025 w 864097"/>
              <a:gd name="connsiteY14" fmla="*/ 486049 h 1323632"/>
              <a:gd name="connsiteX15" fmla="*/ 216025 w 864097"/>
              <a:gd name="connsiteY15" fmla="*/ 837578 h 1323632"/>
              <a:gd name="connsiteX16" fmla="*/ 378043 w 864097"/>
              <a:gd name="connsiteY16" fmla="*/ 999596 h 1323632"/>
              <a:gd name="connsiteX17" fmla="*/ 648073 w 864097"/>
              <a:gd name="connsiteY17" fmla="*/ 999596 h 1323632"/>
              <a:gd name="connsiteX18" fmla="*/ 648073 w 864097"/>
              <a:gd name="connsiteY18" fmla="*/ 891584 h 1323632"/>
              <a:gd name="connsiteX19" fmla="*/ 864097 w 864097"/>
              <a:gd name="connsiteY19" fmla="*/ 1107608 h 1323632"/>
              <a:gd name="connsiteX20" fmla="*/ 648073 w 864097"/>
              <a:gd name="connsiteY20" fmla="*/ 1323632 h 1323632"/>
              <a:gd name="connsiteX21" fmla="*/ 648073 w 864097"/>
              <a:gd name="connsiteY21" fmla="*/ 1215620 h 1323632"/>
              <a:gd name="connsiteX22" fmla="*/ 378043 w 864097"/>
              <a:gd name="connsiteY22" fmla="*/ 1215620 h 1323632"/>
              <a:gd name="connsiteX23" fmla="*/ 29709 w 864097"/>
              <a:gd name="connsiteY23" fmla="*/ 984729 h 1323632"/>
              <a:gd name="connsiteX24" fmla="*/ 10346 w 864097"/>
              <a:gd name="connsiteY24" fmla="*/ 922350 h 13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4097" h="1323632">
                <a:moveTo>
                  <a:pt x="0" y="922350"/>
                </a:moveTo>
                <a:lnTo>
                  <a:pt x="0" y="486054"/>
                </a:lnTo>
                <a:lnTo>
                  <a:pt x="1" y="486044"/>
                </a:lnTo>
                <a:lnTo>
                  <a:pt x="1" y="401282"/>
                </a:lnTo>
                <a:lnTo>
                  <a:pt x="10345" y="401282"/>
                </a:lnTo>
                <a:lnTo>
                  <a:pt x="29708" y="338903"/>
                </a:lnTo>
                <a:cubicBezTo>
                  <a:pt x="87098" y="203218"/>
                  <a:pt x="221452" y="108012"/>
                  <a:pt x="378042" y="108012"/>
                </a:cubicBezTo>
                <a:lnTo>
                  <a:pt x="648072" y="108012"/>
                </a:lnTo>
                <a:lnTo>
                  <a:pt x="648072" y="0"/>
                </a:lnTo>
                <a:lnTo>
                  <a:pt x="864096" y="216024"/>
                </a:lnTo>
                <a:lnTo>
                  <a:pt x="648072" y="432048"/>
                </a:lnTo>
                <a:lnTo>
                  <a:pt x="648072" y="324036"/>
                </a:lnTo>
                <a:lnTo>
                  <a:pt x="378042" y="324036"/>
                </a:lnTo>
                <a:cubicBezTo>
                  <a:pt x="310932" y="324036"/>
                  <a:pt x="253352" y="364839"/>
                  <a:pt x="228756" y="422989"/>
                </a:cubicBezTo>
                <a:lnTo>
                  <a:pt x="216025" y="486049"/>
                </a:lnTo>
                <a:lnTo>
                  <a:pt x="216025" y="837578"/>
                </a:lnTo>
                <a:cubicBezTo>
                  <a:pt x="216025" y="927058"/>
                  <a:pt x="288563" y="999596"/>
                  <a:pt x="378043" y="999596"/>
                </a:cubicBezTo>
                <a:lnTo>
                  <a:pt x="648073" y="999596"/>
                </a:lnTo>
                <a:lnTo>
                  <a:pt x="648073" y="891584"/>
                </a:lnTo>
                <a:lnTo>
                  <a:pt x="864097" y="1107608"/>
                </a:lnTo>
                <a:lnTo>
                  <a:pt x="648073" y="1323632"/>
                </a:lnTo>
                <a:lnTo>
                  <a:pt x="648073" y="1215620"/>
                </a:lnTo>
                <a:lnTo>
                  <a:pt x="378043" y="1215620"/>
                </a:lnTo>
                <a:cubicBezTo>
                  <a:pt x="221453" y="1215620"/>
                  <a:pt x="87099" y="1120414"/>
                  <a:pt x="29709" y="984729"/>
                </a:cubicBezTo>
                <a:lnTo>
                  <a:pt x="10346" y="92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5816" y="1628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55576" y="4509120"/>
                <a:ext cx="532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비교 횟수를 </a:t>
                </a:r>
                <a:r>
                  <a:rPr lang="ko-KR" altLang="en-US" dirty="0" err="1"/>
                  <a:t>계산했을때</a:t>
                </a:r>
                <a:r>
                  <a:rPr lang="ko-KR" altLang="en-US" dirty="0"/>
                  <a:t> 버블 정렬의 성능은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509120"/>
                <a:ext cx="532222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3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26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  <p:bldP spid="14" grpId="0" animBg="1"/>
      <p:bldP spid="14" grpId="1" animBg="1"/>
      <p:bldP spid="23" grpId="0"/>
      <p:bldP spid="23" grpId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소스는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rgbClr val="FF0000"/>
                </a:solidFill>
              </a:rPr>
              <a:t>퀵</a:t>
            </a:r>
            <a:r>
              <a:rPr lang="ko-KR" altLang="en-US" dirty="0">
                <a:solidFill>
                  <a:srgbClr val="FF0000"/>
                </a:solidFill>
              </a:rPr>
              <a:t> 정렬 이후 같이 하겠습니다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978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463</TotalTime>
  <Words>983</Words>
  <Application>Microsoft Office PowerPoint</Application>
  <PresentationFormat>화면 슬라이드 쇼(4:3)</PresentationFormat>
  <Paragraphs>336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Cambria Math</vt:lpstr>
      <vt:lpstr>Century Schoolbook</vt:lpstr>
      <vt:lpstr>Wingdings 2</vt:lpstr>
      <vt:lpstr>View</vt:lpstr>
      <vt:lpstr>Bubble Sort, Quick Sort</vt:lpstr>
      <vt:lpstr>수정 사항</vt:lpstr>
      <vt:lpstr>버블 정렬(Bubble Sort)</vt:lpstr>
      <vt:lpstr>버블 정렬(Bubble Sort)</vt:lpstr>
      <vt:lpstr>PowerPoint 프레젠테이션</vt:lpstr>
      <vt:lpstr>PowerPoint 프레젠테이션</vt:lpstr>
      <vt:lpstr>PowerPoint 프레젠테이션</vt:lpstr>
      <vt:lpstr>PowerPoint 프레젠테이션</vt:lpstr>
      <vt:lpstr>버블 정렬 소스는..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퀵 정렬(Quick Sort)</vt:lpstr>
      <vt:lpstr>버블 정렬, 퀵 정렬 ADT</vt:lpstr>
      <vt:lpstr>부족한 점은 많았지만… 봐 주셔서 감사합니다.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Sort, Quick Sort</dc:title>
  <dc:creator>Registered User</dc:creator>
  <cp:lastModifiedBy>Junghwan</cp:lastModifiedBy>
  <cp:revision>67</cp:revision>
  <dcterms:created xsi:type="dcterms:W3CDTF">2016-05-03T05:58:52Z</dcterms:created>
  <dcterms:modified xsi:type="dcterms:W3CDTF">2017-03-03T16:25:48Z</dcterms:modified>
</cp:coreProperties>
</file>