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Default Extension="tiff" ContentType="image/tif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12"/>
  </p:notesMasterIdLst>
  <p:handoutMasterIdLst>
    <p:handoutMasterId r:id="rId13"/>
  </p:handoutMasterIdLst>
  <p:sldIdLst>
    <p:sldId id="302" r:id="rId2"/>
    <p:sldId id="332" r:id="rId3"/>
    <p:sldId id="333" r:id="rId4"/>
    <p:sldId id="334" r:id="rId5"/>
    <p:sldId id="335" r:id="rId6"/>
    <p:sldId id="336" r:id="rId7"/>
    <p:sldId id="337" r:id="rId8"/>
    <p:sldId id="338" r:id="rId9"/>
    <p:sldId id="339" r:id="rId10"/>
    <p:sldId id="340" r:id="rId11"/>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4012" autoAdjust="0"/>
    <p:restoredTop sz="77399" autoAdjust="0"/>
  </p:normalViewPr>
  <p:slideViewPr>
    <p:cSldViewPr snapToGrid="0" snapToObjects="1">
      <p:cViewPr varScale="1">
        <p:scale>
          <a:sx n="85" d="100"/>
          <a:sy n="85" d="100"/>
        </p:scale>
        <p:origin x="-666" y="-96"/>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1488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F810659-2B6C-3143-B7C9-4E6EF3085AFE}" type="datetimeFigureOut">
              <a:rPr lang="en-US" smtClean="0"/>
              <a:pPr/>
              <a:t>4/16/2018</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7E2BF07-C49E-6B44-B3D8-7E348575C131}" type="slidenum">
              <a:rPr lang="en-US" smtClean="0"/>
              <a:pPr/>
              <a:t>‹#›</a:t>
            </a:fld>
            <a:endParaRPr lang="en-US" dirty="0"/>
          </a:p>
        </p:txBody>
      </p:sp>
    </p:spTree>
    <p:extLst>
      <p:ext uri="{BB962C8B-B14F-4D97-AF65-F5344CB8AC3E}">
        <p14:creationId xmlns:p14="http://schemas.microsoft.com/office/powerpoint/2010/main" xmlns="" val="2947958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9698954-29ED-0F49-8449-FDE92E13B8FF}" type="datetimeFigureOut">
              <a:rPr lang="en-US" smtClean="0"/>
              <a:pPr/>
              <a:t>4/16/2018</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B8A2284-1FC4-0943-80D2-8E125A2A03F0}" type="slidenum">
              <a:rPr lang="en-US" smtClean="0"/>
              <a:pPr/>
              <a:t>‹#›</a:t>
            </a:fld>
            <a:endParaRPr lang="en-US" dirty="0"/>
          </a:p>
        </p:txBody>
      </p:sp>
    </p:spTree>
    <p:extLst>
      <p:ext uri="{BB962C8B-B14F-4D97-AF65-F5344CB8AC3E}">
        <p14:creationId xmlns:p14="http://schemas.microsoft.com/office/powerpoint/2010/main" xmlns="" val="3989848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6488F-84EE-2A40-B6B7-D4EFCE408270}" type="slidenum">
              <a:rPr lang="en-US"/>
              <a:pPr/>
              <a:t>1</a:t>
            </a:fld>
            <a:endParaRPr lang="en-US" dirty="0"/>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 val="189368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8A2284-1FC4-0943-80D2-8E125A2A03F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8A2284-1FC4-0943-80D2-8E125A2A03F0}"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fkh2016@iastate.edu</a:t>
            </a:r>
            <a:endParaRPr lang="en-US" dirty="0"/>
          </a:p>
        </p:txBody>
      </p:sp>
      <p:sp>
        <p:nvSpPr>
          <p:cNvPr id="6" name="Slide Number Placeholder 5"/>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313698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fkh2016@iastate.edu</a:t>
            </a:r>
            <a:endParaRPr lang="en-US" dirty="0"/>
          </a:p>
        </p:txBody>
      </p:sp>
      <p:sp>
        <p:nvSpPr>
          <p:cNvPr id="6" name="Slide Number Placeholder 5"/>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342259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fkh2016@iastate.edu</a:t>
            </a:r>
            <a:endParaRPr lang="en-US" dirty="0"/>
          </a:p>
        </p:txBody>
      </p:sp>
      <p:sp>
        <p:nvSpPr>
          <p:cNvPr id="7" name="Slide Number Placeholder 6"/>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37696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fkh2016@iastate.edu</a:t>
            </a:r>
            <a:endParaRPr lang="en-US" dirty="0"/>
          </a:p>
        </p:txBody>
      </p:sp>
      <p:sp>
        <p:nvSpPr>
          <p:cNvPr id="9" name="Slide Number Placeholder 8"/>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288897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fkh2016@iastate.edu</a:t>
            </a:r>
            <a:endParaRPr lang="en-US" dirty="0"/>
          </a:p>
        </p:txBody>
      </p:sp>
      <p:sp>
        <p:nvSpPr>
          <p:cNvPr id="5" name="Slide Number Placeholder 4"/>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228654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fkh2016@iastate.edu</a:t>
            </a:r>
            <a:endParaRPr lang="en-US" dirty="0"/>
          </a:p>
        </p:txBody>
      </p:sp>
      <p:sp>
        <p:nvSpPr>
          <p:cNvPr id="4" name="Slide Number Placeholder 3"/>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200424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fkh2016@iastate.edu</a:t>
            </a:r>
            <a:endParaRPr lang="en-US" dirty="0"/>
          </a:p>
        </p:txBody>
      </p:sp>
      <p:sp>
        <p:nvSpPr>
          <p:cNvPr id="7" name="Slide Number Placeholder 6"/>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82487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fkh2016@iastate.edu</a:t>
            </a:r>
            <a:endParaRPr lang="en-US" dirty="0"/>
          </a:p>
        </p:txBody>
      </p:sp>
      <p:sp>
        <p:nvSpPr>
          <p:cNvPr id="7" name="Slide Number Placeholder 6"/>
          <p:cNvSpPr>
            <a:spLocks noGrp="1"/>
          </p:cNvSpPr>
          <p:nvPr>
            <p:ph type="sldNum" sz="quarter" idx="12"/>
          </p:nvPr>
        </p:nvSpPr>
        <p:spPr/>
        <p:txBody>
          <a:bodyPr/>
          <a:lstStyle/>
          <a:p>
            <a:fld id="{8F73AFF4-E854-4B48-8971-BE22DF8FC9E5}" type="slidenum">
              <a:rPr lang="en-US" smtClean="0"/>
              <a:pPr/>
              <a:t>‹#›</a:t>
            </a:fld>
            <a:endParaRPr lang="en-US" dirty="0"/>
          </a:p>
        </p:txBody>
      </p:sp>
    </p:spTree>
    <p:extLst>
      <p:ext uri="{BB962C8B-B14F-4D97-AF65-F5344CB8AC3E}">
        <p14:creationId xmlns:p14="http://schemas.microsoft.com/office/powerpoint/2010/main" xmlns="" val="345328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4820358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670"/>
            <a:ext cx="8229600" cy="900944"/>
          </a:xfrm>
          <a:prstGeom prst="rect">
            <a:avLst/>
          </a:prstGeom>
        </p:spPr>
        <p:txBody>
          <a:bodyPr vert="horz" lIns="91440" tIns="45720" rIns="91440" bIns="45720" rtlCol="0" anchor="ctr">
            <a:normAutofit/>
          </a:bodyPr>
          <a:lstStyle/>
          <a:p>
            <a:r>
              <a:rPr lang="en-US" dirty="0"/>
              <a:t>Click to edit title and layout style</a:t>
            </a:r>
          </a:p>
        </p:txBody>
      </p:sp>
      <p:sp>
        <p:nvSpPr>
          <p:cNvPr id="3" name="Text Placeholder 2"/>
          <p:cNvSpPr>
            <a:spLocks noGrp="1"/>
          </p:cNvSpPr>
          <p:nvPr>
            <p:ph type="body" idx="1"/>
          </p:nvPr>
        </p:nvSpPr>
        <p:spPr>
          <a:xfrm>
            <a:off x="457200" y="1312034"/>
            <a:ext cx="8229600" cy="4964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11380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277473" y="6356350"/>
            <a:ext cx="460742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fkh2016@iastate.edu</a:t>
            </a:r>
            <a:endParaRPr lang="en-US" dirty="0"/>
          </a:p>
        </p:txBody>
      </p:sp>
      <p:sp>
        <p:nvSpPr>
          <p:cNvPr id="6" name="Slide Number Placeholder 5"/>
          <p:cNvSpPr>
            <a:spLocks noGrp="1"/>
          </p:cNvSpPr>
          <p:nvPr>
            <p:ph type="sldNum" sz="quarter" idx="4"/>
          </p:nvPr>
        </p:nvSpPr>
        <p:spPr>
          <a:xfrm>
            <a:off x="8228288" y="6356350"/>
            <a:ext cx="458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3AFF4-E854-4B48-8971-BE22DF8FC9E5}" type="slidenum">
              <a:rPr lang="en-US" smtClean="0"/>
              <a:pPr/>
              <a:t>‹#›</a:t>
            </a:fld>
            <a:endParaRPr lang="en-US" dirty="0"/>
          </a:p>
        </p:txBody>
      </p:sp>
      <p:pic>
        <p:nvPicPr>
          <p:cNvPr id="7" name="Picture 6" descr="ISUR.tif"/>
          <p:cNvPicPr>
            <a:picLocks noChangeAspect="1"/>
          </p:cNvPicPr>
          <p:nvPr userDrawn="1"/>
        </p:nvPicPr>
        <p:blipFill>
          <a:blip r:embed="rId11" cstate="email">
            <a:extLst>
              <a:ext uri="{28A0092B-C50C-407E-A947-70E740481C1C}">
                <a14:useLocalDpi xmlns:a14="http://schemas.microsoft.com/office/drawing/2010/main" xmlns="" val="0"/>
              </a:ext>
            </a:extLst>
          </a:blip>
          <a:stretch>
            <a:fillRect/>
          </a:stretch>
        </p:blipFill>
        <p:spPr>
          <a:xfrm>
            <a:off x="0" y="0"/>
            <a:ext cx="1713053" cy="190670"/>
          </a:xfrm>
          <a:prstGeom prst="rect">
            <a:avLst/>
          </a:prstGeom>
        </p:spPr>
      </p:pic>
    </p:spTree>
    <p:extLst>
      <p:ext uri="{BB962C8B-B14F-4D97-AF65-F5344CB8AC3E}">
        <p14:creationId xmlns:p14="http://schemas.microsoft.com/office/powerpoint/2010/main" xmlns="" val="29095572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1" r:id="rId4"/>
    <p:sldLayoutId id="2147483682" r:id="rId5"/>
    <p:sldLayoutId id="2147483683" r:id="rId6"/>
    <p:sldLayoutId id="2147483684" r:id="rId7"/>
    <p:sldLayoutId id="2147483685" r:id="rId8"/>
    <p:sldLayoutId id="2147483686" r:id="rId9"/>
  </p:sldLayoutIdLst>
  <p:hf hdr="0" dt="0"/>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2.png"/><Relationship Id="rId7"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09" y="238144"/>
            <a:ext cx="8527407" cy="3368047"/>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2498" name="Rectangle 2"/>
          <p:cNvSpPr>
            <a:spLocks noGrp="1" noChangeArrowheads="1"/>
          </p:cNvSpPr>
          <p:nvPr>
            <p:ph type="ctrTitle"/>
          </p:nvPr>
        </p:nvSpPr>
        <p:spPr>
          <a:xfrm>
            <a:off x="609600" y="1248937"/>
            <a:ext cx="7848600" cy="1158091"/>
          </a:xfrm>
        </p:spPr>
        <p:txBody>
          <a:bodyPr>
            <a:normAutofit fontScale="90000"/>
          </a:bodyPr>
          <a:lstStyle/>
          <a:p>
            <a:r>
              <a:rPr lang="en-US" dirty="0" smtClean="0"/>
              <a:t>Writer-dependent  off-line  signature verification  system</a:t>
            </a:r>
            <a:endParaRPr lang="en-US" sz="4000" dirty="0"/>
          </a:p>
        </p:txBody>
      </p:sp>
      <p:sp>
        <p:nvSpPr>
          <p:cNvPr id="362499" name="Rectangle 3"/>
          <p:cNvSpPr>
            <a:spLocks noGrp="1" noChangeArrowheads="1"/>
          </p:cNvSpPr>
          <p:nvPr>
            <p:ph type="subTitle" idx="1"/>
          </p:nvPr>
        </p:nvSpPr>
        <p:spPr>
          <a:xfrm>
            <a:off x="1219200" y="3892980"/>
            <a:ext cx="6629400" cy="2286000"/>
          </a:xfrm>
        </p:spPr>
        <p:txBody>
          <a:bodyPr/>
          <a:lstStyle/>
          <a:p>
            <a:pPr>
              <a:lnSpc>
                <a:spcPct val="80000"/>
              </a:lnSpc>
            </a:pPr>
            <a:r>
              <a:rPr lang="en-US" sz="2400" dirty="0" err="1" smtClean="0">
                <a:solidFill>
                  <a:schemeClr val="tx1"/>
                </a:solidFill>
              </a:rPr>
              <a:t>Kaihang</a:t>
            </a:r>
            <a:r>
              <a:rPr lang="en-US" sz="2400" dirty="0" smtClean="0">
                <a:solidFill>
                  <a:schemeClr val="tx1"/>
                </a:solidFill>
              </a:rPr>
              <a:t> Fu</a:t>
            </a:r>
          </a:p>
          <a:p>
            <a:pPr>
              <a:lnSpc>
                <a:spcPct val="80000"/>
              </a:lnSpc>
            </a:pPr>
            <a:r>
              <a:rPr lang="en-US" sz="2400" dirty="0" smtClean="0">
                <a:solidFill>
                  <a:schemeClr val="tx1"/>
                </a:solidFill>
              </a:rPr>
              <a:t>Major professor: Yong Guan</a:t>
            </a:r>
          </a:p>
          <a:p>
            <a:pPr>
              <a:lnSpc>
                <a:spcPct val="80000"/>
              </a:lnSpc>
            </a:pPr>
            <a:r>
              <a:rPr lang="en-US" sz="2400" dirty="0" smtClean="0">
                <a:solidFill>
                  <a:schemeClr val="tx1"/>
                </a:solidFill>
              </a:rPr>
              <a:t>Department of</a:t>
            </a:r>
            <a:r>
              <a:rPr lang="en-US" sz="2400" dirty="0">
                <a:solidFill>
                  <a:schemeClr val="tx1"/>
                </a:solidFill>
              </a:rPr>
              <a:t> </a:t>
            </a:r>
            <a:r>
              <a:rPr lang="en-US" sz="2400" dirty="0" smtClean="0">
                <a:solidFill>
                  <a:schemeClr val="tx1"/>
                </a:solidFill>
              </a:rPr>
              <a:t>Electrical and </a:t>
            </a:r>
            <a:r>
              <a:rPr lang="en-US" sz="2400" dirty="0">
                <a:solidFill>
                  <a:schemeClr val="tx1"/>
                </a:solidFill>
              </a:rPr>
              <a:t>Computer Engineering</a:t>
            </a:r>
          </a:p>
          <a:p>
            <a:pPr>
              <a:lnSpc>
                <a:spcPct val="80000"/>
              </a:lnSpc>
            </a:pPr>
            <a:endParaRPr lang="en-US" sz="2400" dirty="0">
              <a:solidFill>
                <a:schemeClr val="tx1"/>
              </a:solidFill>
            </a:endParaRPr>
          </a:p>
          <a:p>
            <a:pPr>
              <a:lnSpc>
                <a:spcPct val="80000"/>
              </a:lnSpc>
            </a:pPr>
            <a:r>
              <a:rPr lang="en-US" sz="2400" dirty="0">
                <a:solidFill>
                  <a:schemeClr val="tx1"/>
                </a:solidFill>
              </a:rPr>
              <a:t>Spring 2018</a:t>
            </a:r>
          </a:p>
        </p:txBody>
      </p:sp>
    </p:spTree>
    <p:extLst>
      <p:ext uri="{BB962C8B-B14F-4D97-AF65-F5344CB8AC3E}">
        <p14:creationId xmlns:p14="http://schemas.microsoft.com/office/powerpoint/2010/main" xmlns="" val="32584567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dirty="0" smtClean="0">
                <a:latin typeface="+mj-lt"/>
                <a:ea typeface="+mj-ea"/>
                <a:cs typeface="+mj-cs"/>
              </a:rPr>
              <a:t>Open question</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22530" name="Picture 2"/>
          <p:cNvPicPr>
            <a:picLocks noChangeAspect="1" noChangeArrowheads="1"/>
          </p:cNvPicPr>
          <p:nvPr/>
        </p:nvPicPr>
        <p:blipFill>
          <a:blip r:embed="rId2"/>
          <a:srcRect/>
          <a:stretch>
            <a:fillRect/>
          </a:stretch>
        </p:blipFill>
        <p:spPr bwMode="auto">
          <a:xfrm>
            <a:off x="366713" y="880947"/>
            <a:ext cx="8410575" cy="3019425"/>
          </a:xfrm>
          <a:prstGeom prst="rect">
            <a:avLst/>
          </a:prstGeom>
          <a:noFill/>
          <a:ln w="9525">
            <a:noFill/>
            <a:miter lim="800000"/>
            <a:headEnd/>
            <a:tailEnd/>
          </a:ln>
          <a:effectLst/>
        </p:spPr>
      </p:pic>
      <p:sp>
        <p:nvSpPr>
          <p:cNvPr id="4" name="TextBox 3"/>
          <p:cNvSpPr txBox="1"/>
          <p:nvPr/>
        </p:nvSpPr>
        <p:spPr>
          <a:xfrm>
            <a:off x="847493" y="4290664"/>
            <a:ext cx="7538224" cy="2308324"/>
          </a:xfrm>
          <a:prstGeom prst="rect">
            <a:avLst/>
          </a:prstGeom>
          <a:noFill/>
        </p:spPr>
        <p:txBody>
          <a:bodyPr wrap="square" rtlCol="0">
            <a:spAutoFit/>
          </a:bodyPr>
          <a:lstStyle/>
          <a:p>
            <a:r>
              <a:rPr lang="en-US" altLang="zh-CN" dirty="0" smtClean="0"/>
              <a:t>For second and third forged signature, after comparing with all 22 genuine signatures, produce more negative (0) results than positive (1) results, so system decide they are forged signature, that is true</a:t>
            </a:r>
          </a:p>
          <a:p>
            <a:endParaRPr lang="en-US" altLang="zh-CN" dirty="0" smtClean="0"/>
          </a:p>
          <a:p>
            <a:r>
              <a:rPr lang="en-US" altLang="zh-CN" dirty="0" smtClean="0"/>
              <a:t>But the number of negative (0) results and positive (1) results is very close  </a:t>
            </a:r>
          </a:p>
          <a:p>
            <a:endParaRPr lang="en-US" altLang="zh-CN" dirty="0" smtClean="0"/>
          </a:p>
          <a:p>
            <a:r>
              <a:rPr lang="en-US" altLang="zh-CN" dirty="0" smtClean="0"/>
              <a:t>If for a questioned signature, the number of negative (0) results and positive (1) results is very close, how much can I trust the system’s decision ? </a:t>
            </a:r>
            <a:endParaRPr lang="zh-CN"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p:cNvSpPr/>
          <p:nvPr/>
        </p:nvSpPr>
        <p:spPr>
          <a:xfrm>
            <a:off x="1471961" y="1841355"/>
            <a:ext cx="6144322" cy="44256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8" name="矩形 97"/>
          <p:cNvSpPr/>
          <p:nvPr/>
        </p:nvSpPr>
        <p:spPr>
          <a:xfrm>
            <a:off x="5832088" y="2433120"/>
            <a:ext cx="1583473" cy="21979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矩形 25"/>
          <p:cNvSpPr/>
          <p:nvPr/>
        </p:nvSpPr>
        <p:spPr>
          <a:xfrm>
            <a:off x="4314825" y="2166866"/>
            <a:ext cx="1343025" cy="2712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矩形 22"/>
          <p:cNvSpPr/>
          <p:nvPr/>
        </p:nvSpPr>
        <p:spPr>
          <a:xfrm>
            <a:off x="3286126" y="2026719"/>
            <a:ext cx="800099" cy="3219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p:cNvSpPr/>
          <p:nvPr/>
        </p:nvSpPr>
        <p:spPr>
          <a:xfrm>
            <a:off x="1647826" y="2366891"/>
            <a:ext cx="1409700" cy="2571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30" name="Shape 530"/>
          <p:cNvSpPr>
            <a:spLocks noGrp="1"/>
          </p:cNvSpPr>
          <p:nvPr>
            <p:ph type="title" idx="4294967295"/>
          </p:nvPr>
        </p:nvSpPr>
        <p:spPr>
          <a:xfrm>
            <a:off x="457200" y="190669"/>
            <a:ext cx="8229600" cy="900946"/>
          </a:xfrm>
          <a:prstGeom prst="rect">
            <a:avLst/>
          </a:prstGeom>
        </p:spPr>
        <p:txBody>
          <a:bodyPr/>
          <a:lstStyle/>
          <a:p>
            <a:r>
              <a:rPr lang="en-US" dirty="0" smtClean="0"/>
              <a:t>Verification System</a:t>
            </a:r>
            <a:endParaRPr dirty="0"/>
          </a:p>
        </p:txBody>
      </p:sp>
      <p:pic>
        <p:nvPicPr>
          <p:cNvPr id="6" name="图片 5" descr="004_01.PNG"/>
          <p:cNvPicPr>
            <a:picLocks noChangeAspect="1"/>
          </p:cNvPicPr>
          <p:nvPr/>
        </p:nvPicPr>
        <p:blipFill>
          <a:blip r:embed="rId3" cstate="print"/>
          <a:stretch>
            <a:fillRect/>
          </a:stretch>
        </p:blipFill>
        <p:spPr>
          <a:xfrm>
            <a:off x="161925" y="2581724"/>
            <a:ext cx="1092820" cy="776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61924" y="3358003"/>
            <a:ext cx="1092821" cy="307777"/>
          </a:xfrm>
          <a:prstGeom prst="rect">
            <a:avLst/>
          </a:prstGeom>
          <a:noFill/>
        </p:spPr>
        <p:txBody>
          <a:bodyPr wrap="square" rtlCol="0">
            <a:spAutoFit/>
          </a:bodyPr>
          <a:lstStyle/>
          <a:p>
            <a:r>
              <a:rPr lang="en-US" altLang="zh-CN" sz="1400" b="1" dirty="0" smtClean="0"/>
              <a:t>Signature 1</a:t>
            </a:r>
            <a:endParaRPr lang="zh-CN" altLang="en-US" sz="1400" b="1" dirty="0"/>
          </a:p>
        </p:txBody>
      </p:sp>
      <p:pic>
        <p:nvPicPr>
          <p:cNvPr id="8" name="图片 7" descr="0103004_02.png"/>
          <p:cNvPicPr>
            <a:picLocks noChangeAspect="1"/>
          </p:cNvPicPr>
          <p:nvPr/>
        </p:nvPicPr>
        <p:blipFill>
          <a:blip r:embed="rId4" cstate="print"/>
          <a:stretch>
            <a:fillRect/>
          </a:stretch>
        </p:blipFill>
        <p:spPr>
          <a:xfrm>
            <a:off x="161925" y="3954770"/>
            <a:ext cx="1092820" cy="67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161925" y="4631045"/>
            <a:ext cx="1092820" cy="307777"/>
          </a:xfrm>
          <a:prstGeom prst="rect">
            <a:avLst/>
          </a:prstGeom>
          <a:noFill/>
        </p:spPr>
        <p:txBody>
          <a:bodyPr wrap="square" rtlCol="0">
            <a:spAutoFit/>
          </a:bodyPr>
          <a:lstStyle/>
          <a:p>
            <a:r>
              <a:rPr lang="en-US" altLang="zh-CN" sz="1400" b="1" dirty="0" smtClean="0"/>
              <a:t>Signature 2</a:t>
            </a:r>
            <a:endParaRPr lang="zh-CN" altLang="en-US" sz="1400" b="1" dirty="0"/>
          </a:p>
        </p:txBody>
      </p:sp>
      <p:pic>
        <p:nvPicPr>
          <p:cNvPr id="10" name="图片 9" descr="binary.png"/>
          <p:cNvPicPr>
            <a:picLocks noChangeAspect="1"/>
          </p:cNvPicPr>
          <p:nvPr/>
        </p:nvPicPr>
        <p:blipFill>
          <a:blip r:embed="rId5"/>
          <a:stretch>
            <a:fillRect/>
          </a:stretch>
        </p:blipFill>
        <p:spPr>
          <a:xfrm>
            <a:off x="1866900" y="3913845"/>
            <a:ext cx="1009650" cy="71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右箭头 12"/>
          <p:cNvSpPr/>
          <p:nvPr/>
        </p:nvSpPr>
        <p:spPr>
          <a:xfrm>
            <a:off x="1254745" y="2836345"/>
            <a:ext cx="612155" cy="2076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右箭头 13"/>
          <p:cNvSpPr/>
          <p:nvPr/>
        </p:nvSpPr>
        <p:spPr>
          <a:xfrm>
            <a:off x="1258577" y="4193655"/>
            <a:ext cx="612155" cy="2000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2" name="图片 11" descr="binary.png"/>
          <p:cNvPicPr>
            <a:picLocks noChangeAspect="1"/>
          </p:cNvPicPr>
          <p:nvPr/>
        </p:nvPicPr>
        <p:blipFill>
          <a:blip r:embed="rId5"/>
          <a:stretch>
            <a:fillRect/>
          </a:stretch>
        </p:blipFill>
        <p:spPr>
          <a:xfrm>
            <a:off x="1866900" y="2681728"/>
            <a:ext cx="1009650" cy="67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1647826" y="4938822"/>
            <a:ext cx="1409700" cy="307777"/>
          </a:xfrm>
          <a:prstGeom prst="rect">
            <a:avLst/>
          </a:prstGeom>
          <a:noFill/>
        </p:spPr>
        <p:txBody>
          <a:bodyPr wrap="square" rtlCol="0">
            <a:spAutoFit/>
          </a:bodyPr>
          <a:lstStyle/>
          <a:p>
            <a:r>
              <a:rPr lang="en-US" altLang="zh-CN" sz="1400" b="1" dirty="0" smtClean="0"/>
              <a:t>Pre-processing</a:t>
            </a:r>
            <a:endParaRPr lang="zh-CN" altLang="en-US" sz="1400" b="1" dirty="0"/>
          </a:p>
        </p:txBody>
      </p:sp>
      <p:graphicFrame>
        <p:nvGraphicFramePr>
          <p:cNvPr id="17" name="表格 16"/>
          <p:cNvGraphicFramePr>
            <a:graphicFrameLocks noGrp="1"/>
          </p:cNvGraphicFramePr>
          <p:nvPr/>
        </p:nvGraphicFramePr>
        <p:xfrm>
          <a:off x="3486151" y="2150545"/>
          <a:ext cx="466724" cy="1371600"/>
        </p:xfrm>
        <a:graphic>
          <a:graphicData uri="http://schemas.openxmlformats.org/drawingml/2006/table">
            <a:tbl>
              <a:tblPr firstRow="1" bandRow="1">
                <a:tableStyleId>{5940675A-B579-460E-94D1-54222C63F5DA}</a:tableStyleId>
              </a:tblPr>
              <a:tblGrid>
                <a:gridCol w="466724"/>
              </a:tblGrid>
              <a:tr h="259672">
                <a:tc>
                  <a:txBody>
                    <a:bodyPr/>
                    <a:lstStyle/>
                    <a:p>
                      <a:r>
                        <a:rPr lang="en-US" altLang="zh-CN" sz="1200" b="1" dirty="0" smtClean="0"/>
                        <a:t>a1</a:t>
                      </a:r>
                      <a:endParaRPr lang="zh-CN" altLang="en-US" sz="1200" b="1" dirty="0"/>
                    </a:p>
                  </a:txBody>
                  <a:tcPr/>
                </a:tc>
              </a:tr>
              <a:tr h="259672">
                <a:tc>
                  <a:txBody>
                    <a:bodyPr/>
                    <a:lstStyle/>
                    <a:p>
                      <a:r>
                        <a:rPr lang="en-US" altLang="zh-CN" sz="1200" b="1" dirty="0" smtClean="0"/>
                        <a:t>a2</a:t>
                      </a:r>
                      <a:endParaRPr lang="zh-CN" altLang="en-US" sz="1200" b="1" dirty="0"/>
                    </a:p>
                  </a:txBody>
                  <a:tcPr/>
                </a:tc>
              </a:tr>
              <a:tr h="259672">
                <a:tc>
                  <a:txBody>
                    <a:bodyPr/>
                    <a:lstStyle/>
                    <a:p>
                      <a:r>
                        <a:rPr lang="en-US" altLang="zh-CN" sz="1200" b="1" dirty="0" smtClean="0"/>
                        <a:t>…</a:t>
                      </a:r>
                      <a:endParaRPr lang="zh-CN" altLang="en-US" sz="1200" b="1" dirty="0"/>
                    </a:p>
                  </a:txBody>
                  <a:tcPr/>
                </a:tc>
              </a:tr>
              <a:tr h="259672">
                <a:tc>
                  <a:txBody>
                    <a:bodyPr/>
                    <a:lstStyle/>
                    <a:p>
                      <a:r>
                        <a:rPr lang="en-US" altLang="zh-CN" sz="1200" b="1" dirty="0" smtClean="0"/>
                        <a:t>…</a:t>
                      </a:r>
                      <a:endParaRPr lang="zh-CN" altLang="en-US" sz="1200" b="1" dirty="0"/>
                    </a:p>
                  </a:txBody>
                  <a:tcPr/>
                </a:tc>
              </a:tr>
              <a:tr h="259672">
                <a:tc>
                  <a:txBody>
                    <a:bodyPr/>
                    <a:lstStyle/>
                    <a:p>
                      <a:r>
                        <a:rPr lang="en-US" altLang="zh-CN" sz="1200" b="1" dirty="0" smtClean="0"/>
                        <a:t>a56</a:t>
                      </a:r>
                      <a:endParaRPr lang="zh-CN" altLang="en-US" sz="1200" b="1" dirty="0"/>
                    </a:p>
                  </a:txBody>
                  <a:tcPr/>
                </a:tc>
              </a:tr>
            </a:tbl>
          </a:graphicData>
        </a:graphic>
      </p:graphicFrame>
      <p:graphicFrame>
        <p:nvGraphicFramePr>
          <p:cNvPr id="18" name="表格 17"/>
          <p:cNvGraphicFramePr>
            <a:graphicFrameLocks noGrp="1"/>
          </p:cNvGraphicFramePr>
          <p:nvPr/>
        </p:nvGraphicFramePr>
        <p:xfrm>
          <a:off x="3486151" y="3707880"/>
          <a:ext cx="466724" cy="1371600"/>
        </p:xfrm>
        <a:graphic>
          <a:graphicData uri="http://schemas.openxmlformats.org/drawingml/2006/table">
            <a:tbl>
              <a:tblPr firstRow="1" bandRow="1">
                <a:tableStyleId>{5940675A-B579-460E-94D1-54222C63F5DA}</a:tableStyleId>
              </a:tblPr>
              <a:tblGrid>
                <a:gridCol w="466724"/>
              </a:tblGrid>
              <a:tr h="259672">
                <a:tc>
                  <a:txBody>
                    <a:bodyPr/>
                    <a:lstStyle/>
                    <a:p>
                      <a:r>
                        <a:rPr lang="en-US" altLang="zh-CN" sz="1200" b="1" dirty="0" smtClean="0"/>
                        <a:t>b1</a:t>
                      </a:r>
                      <a:endParaRPr lang="zh-CN" altLang="en-US" sz="1200" b="1" dirty="0"/>
                    </a:p>
                  </a:txBody>
                  <a:tcPr/>
                </a:tc>
              </a:tr>
              <a:tr h="259672">
                <a:tc>
                  <a:txBody>
                    <a:bodyPr/>
                    <a:lstStyle/>
                    <a:p>
                      <a:r>
                        <a:rPr lang="en-US" altLang="zh-CN" sz="1200" b="1" dirty="0" smtClean="0"/>
                        <a:t>b2</a:t>
                      </a:r>
                      <a:endParaRPr lang="zh-CN" altLang="en-US" sz="1200" b="1" dirty="0"/>
                    </a:p>
                  </a:txBody>
                  <a:tcPr/>
                </a:tc>
              </a:tr>
              <a:tr h="259672">
                <a:tc>
                  <a:txBody>
                    <a:bodyPr/>
                    <a:lstStyle/>
                    <a:p>
                      <a:r>
                        <a:rPr lang="en-US" altLang="zh-CN" sz="1200" b="1" dirty="0" smtClean="0"/>
                        <a:t>…</a:t>
                      </a:r>
                      <a:endParaRPr lang="zh-CN" altLang="en-US" sz="1200" b="1" dirty="0"/>
                    </a:p>
                  </a:txBody>
                  <a:tcPr/>
                </a:tc>
              </a:tr>
              <a:tr h="259672">
                <a:tc>
                  <a:txBody>
                    <a:bodyPr/>
                    <a:lstStyle/>
                    <a:p>
                      <a:r>
                        <a:rPr lang="en-US" altLang="zh-CN" sz="1200" b="1" dirty="0" smtClean="0"/>
                        <a:t>…</a:t>
                      </a:r>
                      <a:endParaRPr lang="zh-CN" altLang="en-US" sz="1200" b="1" dirty="0"/>
                    </a:p>
                  </a:txBody>
                  <a:tcPr/>
                </a:tc>
              </a:tr>
              <a:tr h="259672">
                <a:tc>
                  <a:txBody>
                    <a:bodyPr/>
                    <a:lstStyle/>
                    <a:p>
                      <a:r>
                        <a:rPr lang="en-US" altLang="zh-CN" sz="1200" b="1" dirty="0" smtClean="0"/>
                        <a:t>b56</a:t>
                      </a:r>
                      <a:endParaRPr lang="zh-CN" altLang="en-US" sz="1200" b="1" dirty="0"/>
                    </a:p>
                  </a:txBody>
                  <a:tcPr/>
                </a:tc>
              </a:tr>
            </a:tbl>
          </a:graphicData>
        </a:graphic>
      </p:graphicFrame>
      <p:sp>
        <p:nvSpPr>
          <p:cNvPr id="24" name="TextBox 23"/>
          <p:cNvSpPr txBox="1"/>
          <p:nvPr/>
        </p:nvSpPr>
        <p:spPr>
          <a:xfrm>
            <a:off x="2876550" y="5246599"/>
            <a:ext cx="1619250" cy="307777"/>
          </a:xfrm>
          <a:prstGeom prst="rect">
            <a:avLst/>
          </a:prstGeom>
          <a:noFill/>
        </p:spPr>
        <p:txBody>
          <a:bodyPr wrap="square" rtlCol="0">
            <a:spAutoFit/>
          </a:bodyPr>
          <a:lstStyle/>
          <a:p>
            <a:r>
              <a:rPr lang="en-US" altLang="zh-CN" sz="1400" b="1" dirty="0" smtClean="0"/>
              <a:t>Feature extraction</a:t>
            </a:r>
            <a:endParaRPr lang="zh-CN" altLang="en-US" sz="1400" b="1" dirty="0"/>
          </a:p>
        </p:txBody>
      </p:sp>
      <p:graphicFrame>
        <p:nvGraphicFramePr>
          <p:cNvPr id="25" name="表格 24"/>
          <p:cNvGraphicFramePr>
            <a:graphicFrameLocks noGrp="1"/>
          </p:cNvGraphicFramePr>
          <p:nvPr/>
        </p:nvGraphicFramePr>
        <p:xfrm>
          <a:off x="4495800" y="2433120"/>
          <a:ext cx="962025" cy="2193925"/>
        </p:xfrm>
        <a:graphic>
          <a:graphicData uri="http://schemas.openxmlformats.org/drawingml/2006/table">
            <a:tbl>
              <a:tblPr firstRow="1" bandRow="1">
                <a:tableStyleId>{5940675A-B579-460E-94D1-54222C63F5DA}</a:tableStyleId>
              </a:tblPr>
              <a:tblGrid>
                <a:gridCol w="962025"/>
              </a:tblGrid>
              <a:tr h="438785">
                <a:tc>
                  <a:txBody>
                    <a:bodyPr/>
                    <a:lstStyle/>
                    <a:p>
                      <a:r>
                        <a:rPr lang="en-US" altLang="zh-CN" sz="1400" b="1" dirty="0" smtClean="0"/>
                        <a:t>|a1-b1|</a:t>
                      </a:r>
                      <a:endParaRPr lang="zh-CN" altLang="en-US" sz="1400" b="1" dirty="0"/>
                    </a:p>
                  </a:txBody>
                  <a:tcPr/>
                </a:tc>
              </a:tr>
              <a:tr h="438785">
                <a:tc>
                  <a:txBody>
                    <a:bodyPr/>
                    <a:lstStyle/>
                    <a:p>
                      <a:r>
                        <a:rPr lang="en-US" altLang="zh-CN" sz="1400" b="1" dirty="0" smtClean="0"/>
                        <a:t>|a2-b2|</a:t>
                      </a:r>
                      <a:endParaRPr lang="zh-CN" altLang="en-US" sz="1400" b="1" dirty="0"/>
                    </a:p>
                  </a:txBody>
                  <a:tcPr/>
                </a:tc>
              </a:tr>
              <a:tr h="438785">
                <a:tc>
                  <a:txBody>
                    <a:bodyPr/>
                    <a:lstStyle/>
                    <a:p>
                      <a:r>
                        <a:rPr lang="en-US" altLang="zh-CN" sz="1400" b="1" dirty="0" smtClean="0"/>
                        <a:t>…</a:t>
                      </a:r>
                      <a:endParaRPr lang="zh-CN" altLang="en-US" sz="1400" b="1" dirty="0"/>
                    </a:p>
                  </a:txBody>
                  <a:tcPr/>
                </a:tc>
              </a:tr>
              <a:tr h="438785">
                <a:tc>
                  <a:txBody>
                    <a:bodyPr/>
                    <a:lstStyle/>
                    <a:p>
                      <a:r>
                        <a:rPr lang="en-US" altLang="zh-CN" sz="1400" b="1" dirty="0" smtClean="0"/>
                        <a:t>…</a:t>
                      </a:r>
                      <a:endParaRPr lang="zh-CN" altLang="en-US" sz="1400" b="1" dirty="0"/>
                    </a:p>
                  </a:txBody>
                  <a:tcPr/>
                </a:tc>
              </a:tr>
              <a:tr h="438785">
                <a:tc>
                  <a:txBody>
                    <a:bodyPr/>
                    <a:lstStyle/>
                    <a:p>
                      <a:r>
                        <a:rPr lang="en-US" altLang="zh-CN" sz="1400" b="1" dirty="0" smtClean="0"/>
                        <a:t>|a56-b56|</a:t>
                      </a:r>
                      <a:endParaRPr lang="zh-CN" altLang="en-US" sz="1400" b="1" dirty="0"/>
                    </a:p>
                  </a:txBody>
                  <a:tcPr/>
                </a:tc>
              </a:tr>
            </a:tbl>
          </a:graphicData>
        </a:graphic>
      </p:graphicFrame>
      <p:sp>
        <p:nvSpPr>
          <p:cNvPr id="27" name="TextBox 26"/>
          <p:cNvSpPr txBox="1"/>
          <p:nvPr/>
        </p:nvSpPr>
        <p:spPr>
          <a:xfrm>
            <a:off x="4314825" y="4879455"/>
            <a:ext cx="1343025" cy="307777"/>
          </a:xfrm>
          <a:prstGeom prst="rect">
            <a:avLst/>
          </a:prstGeom>
          <a:noFill/>
        </p:spPr>
        <p:txBody>
          <a:bodyPr wrap="square" rtlCol="0">
            <a:spAutoFit/>
          </a:bodyPr>
          <a:lstStyle/>
          <a:p>
            <a:pPr algn="ctr"/>
            <a:r>
              <a:rPr lang="en-US" altLang="zh-CN" sz="1400" b="1" dirty="0" smtClean="0"/>
              <a:t>Pairing</a:t>
            </a:r>
            <a:endParaRPr lang="zh-CN" altLang="en-US" sz="1400" b="1" dirty="0"/>
          </a:p>
        </p:txBody>
      </p:sp>
      <p:sp>
        <p:nvSpPr>
          <p:cNvPr id="28" name="椭圆 27"/>
          <p:cNvSpPr/>
          <p:nvPr/>
        </p:nvSpPr>
        <p:spPr>
          <a:xfrm>
            <a:off x="6000750" y="2836345"/>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椭圆 28"/>
          <p:cNvSpPr/>
          <p:nvPr/>
        </p:nvSpPr>
        <p:spPr>
          <a:xfrm>
            <a:off x="6000750" y="3150359"/>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椭圆 29"/>
          <p:cNvSpPr/>
          <p:nvPr/>
        </p:nvSpPr>
        <p:spPr>
          <a:xfrm>
            <a:off x="6000750" y="3986011"/>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椭圆 30"/>
          <p:cNvSpPr/>
          <p:nvPr/>
        </p:nvSpPr>
        <p:spPr>
          <a:xfrm>
            <a:off x="6076950" y="3522145"/>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3" name="椭圆 32"/>
          <p:cNvSpPr/>
          <p:nvPr/>
        </p:nvSpPr>
        <p:spPr>
          <a:xfrm>
            <a:off x="6076950" y="3674545"/>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4" name="椭圆 33"/>
          <p:cNvSpPr/>
          <p:nvPr/>
        </p:nvSpPr>
        <p:spPr>
          <a:xfrm>
            <a:off x="6076950" y="3807895"/>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5" name="椭圆 34"/>
          <p:cNvSpPr/>
          <p:nvPr/>
        </p:nvSpPr>
        <p:spPr>
          <a:xfrm>
            <a:off x="6467475" y="2988745"/>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椭圆 35"/>
          <p:cNvSpPr/>
          <p:nvPr/>
        </p:nvSpPr>
        <p:spPr>
          <a:xfrm>
            <a:off x="6467475" y="3331334"/>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椭圆 36"/>
          <p:cNvSpPr/>
          <p:nvPr/>
        </p:nvSpPr>
        <p:spPr>
          <a:xfrm>
            <a:off x="6467475" y="4166986"/>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椭圆 37"/>
          <p:cNvSpPr/>
          <p:nvPr/>
        </p:nvSpPr>
        <p:spPr>
          <a:xfrm>
            <a:off x="6543675" y="3703120"/>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9" name="椭圆 38"/>
          <p:cNvSpPr/>
          <p:nvPr/>
        </p:nvSpPr>
        <p:spPr>
          <a:xfrm>
            <a:off x="6543675" y="3855520"/>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0" name="椭圆 39"/>
          <p:cNvSpPr/>
          <p:nvPr/>
        </p:nvSpPr>
        <p:spPr>
          <a:xfrm>
            <a:off x="6543675" y="3988870"/>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1" name="椭圆 40"/>
          <p:cNvSpPr/>
          <p:nvPr/>
        </p:nvSpPr>
        <p:spPr>
          <a:xfrm>
            <a:off x="6457950" y="2662678"/>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椭圆 41"/>
          <p:cNvSpPr/>
          <p:nvPr/>
        </p:nvSpPr>
        <p:spPr>
          <a:xfrm>
            <a:off x="6981825" y="3046537"/>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椭圆 42"/>
          <p:cNvSpPr/>
          <p:nvPr/>
        </p:nvSpPr>
        <p:spPr>
          <a:xfrm>
            <a:off x="6972300" y="3747126"/>
            <a:ext cx="209550" cy="207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5" name="直接箭头连接符 54"/>
          <p:cNvCxnSpPr>
            <a:stCxn id="28" idx="6"/>
            <a:endCxn id="41" idx="2"/>
          </p:cNvCxnSpPr>
          <p:nvPr/>
        </p:nvCxnSpPr>
        <p:spPr>
          <a:xfrm flipV="1">
            <a:off x="6210300" y="2766500"/>
            <a:ext cx="247650" cy="173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35" idx="2"/>
          </p:cNvCxnSpPr>
          <p:nvPr/>
        </p:nvCxnSpPr>
        <p:spPr>
          <a:xfrm>
            <a:off x="6210300" y="2940167"/>
            <a:ext cx="257175"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H="1">
            <a:off x="5740821" y="3409644"/>
            <a:ext cx="1226820" cy="287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36" idx="2"/>
          </p:cNvCxnSpPr>
          <p:nvPr/>
        </p:nvCxnSpPr>
        <p:spPr>
          <a:xfrm rot="16200000" flipH="1">
            <a:off x="6091392" y="3059072"/>
            <a:ext cx="494991" cy="25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9" idx="6"/>
            <a:endCxn id="41" idx="2"/>
          </p:cNvCxnSpPr>
          <p:nvPr/>
        </p:nvCxnSpPr>
        <p:spPr>
          <a:xfrm flipV="1">
            <a:off x="6210300" y="2766500"/>
            <a:ext cx="247650" cy="487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9" idx="6"/>
            <a:endCxn id="35" idx="2"/>
          </p:cNvCxnSpPr>
          <p:nvPr/>
        </p:nvCxnSpPr>
        <p:spPr>
          <a:xfrm flipV="1">
            <a:off x="6210300" y="3092567"/>
            <a:ext cx="257175" cy="161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29" idx="6"/>
            <a:endCxn id="36" idx="2"/>
          </p:cNvCxnSpPr>
          <p:nvPr/>
        </p:nvCxnSpPr>
        <p:spPr>
          <a:xfrm>
            <a:off x="6210300" y="3254181"/>
            <a:ext cx="257175" cy="18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37" idx="1"/>
          </p:cNvCxnSpPr>
          <p:nvPr/>
        </p:nvCxnSpPr>
        <p:spPr>
          <a:xfrm rot="16200000" flipH="1">
            <a:off x="5882624" y="3581855"/>
            <a:ext cx="943215" cy="287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30" idx="7"/>
            <a:endCxn id="41" idx="2"/>
          </p:cNvCxnSpPr>
          <p:nvPr/>
        </p:nvCxnSpPr>
        <p:spPr>
          <a:xfrm rot="5400000" flipH="1" flipV="1">
            <a:off x="5693821" y="3252291"/>
            <a:ext cx="1249920" cy="278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0" idx="7"/>
            <a:endCxn id="35" idx="2"/>
          </p:cNvCxnSpPr>
          <p:nvPr/>
        </p:nvCxnSpPr>
        <p:spPr>
          <a:xfrm rot="5400000" flipH="1" flipV="1">
            <a:off x="5861617" y="3410563"/>
            <a:ext cx="923853" cy="287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30" idx="7"/>
          </p:cNvCxnSpPr>
          <p:nvPr/>
        </p:nvCxnSpPr>
        <p:spPr>
          <a:xfrm rot="5400000" flipH="1" flipV="1">
            <a:off x="6028149" y="3586619"/>
            <a:ext cx="581265" cy="278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0" idx="7"/>
            <a:endCxn id="37" idx="1"/>
          </p:cNvCxnSpPr>
          <p:nvPr/>
        </p:nvCxnSpPr>
        <p:spPr>
          <a:xfrm rot="16200000" flipH="1">
            <a:off x="6248399" y="3947632"/>
            <a:ext cx="180975" cy="318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1" idx="6"/>
            <a:endCxn id="42" idx="2"/>
          </p:cNvCxnSpPr>
          <p:nvPr/>
        </p:nvCxnSpPr>
        <p:spPr>
          <a:xfrm>
            <a:off x="6667500" y="2766500"/>
            <a:ext cx="314325" cy="383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1" idx="6"/>
            <a:endCxn id="43" idx="2"/>
          </p:cNvCxnSpPr>
          <p:nvPr/>
        </p:nvCxnSpPr>
        <p:spPr>
          <a:xfrm>
            <a:off x="6667500" y="2766500"/>
            <a:ext cx="304800" cy="1084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35" idx="6"/>
            <a:endCxn id="42" idx="2"/>
          </p:cNvCxnSpPr>
          <p:nvPr/>
        </p:nvCxnSpPr>
        <p:spPr>
          <a:xfrm>
            <a:off x="6677025" y="3092567"/>
            <a:ext cx="304800" cy="57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35" idx="6"/>
            <a:endCxn id="43" idx="2"/>
          </p:cNvCxnSpPr>
          <p:nvPr/>
        </p:nvCxnSpPr>
        <p:spPr>
          <a:xfrm>
            <a:off x="6677025" y="3092567"/>
            <a:ext cx="295275" cy="758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36" idx="6"/>
          </p:cNvCxnSpPr>
          <p:nvPr/>
        </p:nvCxnSpPr>
        <p:spPr>
          <a:xfrm flipV="1">
            <a:off x="6677025" y="3150359"/>
            <a:ext cx="295275" cy="284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36" idx="6"/>
            <a:endCxn id="43" idx="2"/>
          </p:cNvCxnSpPr>
          <p:nvPr/>
        </p:nvCxnSpPr>
        <p:spPr>
          <a:xfrm>
            <a:off x="6677025" y="3435156"/>
            <a:ext cx="295275" cy="415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37" idx="7"/>
          </p:cNvCxnSpPr>
          <p:nvPr/>
        </p:nvCxnSpPr>
        <p:spPr>
          <a:xfrm rot="5400000" flipH="1" flipV="1">
            <a:off x="6285800" y="3510896"/>
            <a:ext cx="1047036" cy="325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37" idx="7"/>
          </p:cNvCxnSpPr>
          <p:nvPr/>
        </p:nvCxnSpPr>
        <p:spPr>
          <a:xfrm rot="5400000" flipH="1" flipV="1">
            <a:off x="6638381" y="3863477"/>
            <a:ext cx="341875" cy="325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32088" y="4627045"/>
            <a:ext cx="1583473" cy="307777"/>
          </a:xfrm>
          <a:prstGeom prst="rect">
            <a:avLst/>
          </a:prstGeom>
          <a:noFill/>
        </p:spPr>
        <p:txBody>
          <a:bodyPr wrap="square" rtlCol="0">
            <a:spAutoFit/>
          </a:bodyPr>
          <a:lstStyle/>
          <a:p>
            <a:pPr algn="ctr"/>
            <a:r>
              <a:rPr lang="en-US" altLang="zh-CN" sz="1400" b="1" dirty="0" smtClean="0"/>
              <a:t>Verification</a:t>
            </a:r>
            <a:endParaRPr lang="zh-CN" altLang="en-US" sz="1400" b="1" dirty="0"/>
          </a:p>
        </p:txBody>
      </p:sp>
      <p:sp>
        <p:nvSpPr>
          <p:cNvPr id="100" name="TextBox 99"/>
          <p:cNvSpPr txBox="1"/>
          <p:nvPr/>
        </p:nvSpPr>
        <p:spPr>
          <a:xfrm>
            <a:off x="7761249" y="2870322"/>
            <a:ext cx="108166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b="1" dirty="0" smtClean="0"/>
              <a:t>Same </a:t>
            </a:r>
          </a:p>
          <a:p>
            <a:pPr algn="ctr"/>
            <a:r>
              <a:rPr lang="en-US" altLang="zh-CN" b="1" dirty="0" smtClean="0"/>
              <a:t>or</a:t>
            </a:r>
          </a:p>
          <a:p>
            <a:pPr algn="ctr"/>
            <a:r>
              <a:rPr lang="en-US" altLang="zh-CN" b="1" dirty="0" smtClean="0"/>
              <a:t>different</a:t>
            </a:r>
          </a:p>
          <a:p>
            <a:pPr algn="ctr"/>
            <a:r>
              <a:rPr lang="en-US" altLang="zh-CN" b="1" dirty="0" smtClean="0"/>
              <a:t>signers</a:t>
            </a:r>
            <a:endParaRPr lang="zh-CN" altLang="en-US" b="1" dirty="0"/>
          </a:p>
        </p:txBody>
      </p:sp>
      <p:sp>
        <p:nvSpPr>
          <p:cNvPr id="101" name="右箭头 100"/>
          <p:cNvSpPr/>
          <p:nvPr/>
        </p:nvSpPr>
        <p:spPr>
          <a:xfrm>
            <a:off x="2876550" y="2836345"/>
            <a:ext cx="609601" cy="1495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3" name="右箭头 102"/>
          <p:cNvSpPr/>
          <p:nvPr/>
        </p:nvSpPr>
        <p:spPr>
          <a:xfrm>
            <a:off x="2876550" y="4225089"/>
            <a:ext cx="609601" cy="1495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4" name="右箭头 103"/>
          <p:cNvSpPr/>
          <p:nvPr/>
        </p:nvSpPr>
        <p:spPr>
          <a:xfrm>
            <a:off x="3952875" y="2940163"/>
            <a:ext cx="542925" cy="1495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5" name="右箭头 104"/>
          <p:cNvSpPr/>
          <p:nvPr/>
        </p:nvSpPr>
        <p:spPr>
          <a:xfrm>
            <a:off x="3952875" y="4075548"/>
            <a:ext cx="542925" cy="1495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6" name="右箭头 105"/>
          <p:cNvSpPr/>
          <p:nvPr/>
        </p:nvSpPr>
        <p:spPr>
          <a:xfrm>
            <a:off x="5457825" y="3493093"/>
            <a:ext cx="542925" cy="1495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7" name="右箭头 106"/>
          <p:cNvSpPr/>
          <p:nvPr/>
        </p:nvSpPr>
        <p:spPr>
          <a:xfrm>
            <a:off x="7191375" y="3287634"/>
            <a:ext cx="569875" cy="4422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9" name="TextBox 108"/>
          <p:cNvSpPr txBox="1"/>
          <p:nvPr/>
        </p:nvSpPr>
        <p:spPr>
          <a:xfrm>
            <a:off x="2609385" y="5798619"/>
            <a:ext cx="4067640" cy="461665"/>
          </a:xfrm>
          <a:prstGeom prst="rect">
            <a:avLst/>
          </a:prstGeom>
          <a:noFill/>
        </p:spPr>
        <p:txBody>
          <a:bodyPr wrap="square" rtlCol="0">
            <a:spAutoFit/>
          </a:bodyPr>
          <a:lstStyle/>
          <a:p>
            <a:r>
              <a:rPr lang="en-US" altLang="zh-CN" sz="2400" b="1" dirty="0" smtClean="0"/>
              <a:t>Signature Verification Module</a:t>
            </a:r>
            <a:endParaRPr lang="zh-CN" altLang="en-US" sz="2400" b="1" dirty="0"/>
          </a:p>
        </p:txBody>
      </p:sp>
      <p:sp>
        <p:nvSpPr>
          <p:cNvPr id="110" name="TextBox 109"/>
          <p:cNvSpPr txBox="1"/>
          <p:nvPr/>
        </p:nvSpPr>
        <p:spPr>
          <a:xfrm>
            <a:off x="161925" y="5187232"/>
            <a:ext cx="942046" cy="461665"/>
          </a:xfrm>
          <a:prstGeom prst="rect">
            <a:avLst/>
          </a:prstGeom>
          <a:noFill/>
        </p:spPr>
        <p:txBody>
          <a:bodyPr wrap="square" rtlCol="0">
            <a:spAutoFit/>
          </a:bodyPr>
          <a:lstStyle/>
          <a:p>
            <a:r>
              <a:rPr lang="en-US" altLang="zh-CN" sz="2400" b="1" dirty="0" smtClean="0"/>
              <a:t>Input</a:t>
            </a:r>
            <a:endParaRPr lang="zh-CN" altLang="en-US" sz="2800" b="1" dirty="0"/>
          </a:p>
        </p:txBody>
      </p:sp>
      <p:sp>
        <p:nvSpPr>
          <p:cNvPr id="111" name="TextBox 110"/>
          <p:cNvSpPr txBox="1"/>
          <p:nvPr/>
        </p:nvSpPr>
        <p:spPr>
          <a:xfrm>
            <a:off x="7761249" y="5146386"/>
            <a:ext cx="1215483" cy="461665"/>
          </a:xfrm>
          <a:prstGeom prst="rect">
            <a:avLst/>
          </a:prstGeom>
          <a:noFill/>
        </p:spPr>
        <p:txBody>
          <a:bodyPr wrap="square" rtlCol="0">
            <a:spAutoFit/>
          </a:bodyPr>
          <a:lstStyle/>
          <a:p>
            <a:r>
              <a:rPr lang="en-US" altLang="zh-CN" sz="2400" b="1" dirty="0" smtClean="0"/>
              <a:t>Output</a:t>
            </a:r>
            <a:endParaRPr lang="zh-CN" altLang="en-US" sz="2800" b="1" dirty="0"/>
          </a:p>
        </p:txBody>
      </p:sp>
    </p:spTree>
    <p:extLst>
      <p:ext uri="{BB962C8B-B14F-4D97-AF65-F5344CB8AC3E}">
        <p14:creationId xmlns:p14="http://schemas.microsoft.com/office/powerpoint/2010/main" xmlns="" val="317996681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004_01.PNG"/>
          <p:cNvPicPr>
            <a:picLocks noChangeAspect="1"/>
          </p:cNvPicPr>
          <p:nvPr/>
        </p:nvPicPr>
        <p:blipFill>
          <a:blip r:embed="rId3"/>
          <a:stretch>
            <a:fillRect/>
          </a:stretch>
        </p:blipFill>
        <p:spPr>
          <a:xfrm>
            <a:off x="519600" y="2024173"/>
            <a:ext cx="1448032" cy="1028602"/>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3" name="图片 2" descr="binary.png"/>
          <p:cNvPicPr>
            <a:picLocks noChangeAspect="1"/>
          </p:cNvPicPr>
          <p:nvPr/>
        </p:nvPicPr>
        <p:blipFill>
          <a:blip r:embed="rId4"/>
          <a:stretch>
            <a:fillRect/>
          </a:stretch>
        </p:blipFill>
        <p:spPr>
          <a:xfrm>
            <a:off x="2634127" y="2024173"/>
            <a:ext cx="1448032" cy="1028602"/>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4" name="图片 3" descr="imsized.png"/>
          <p:cNvPicPr>
            <a:picLocks noChangeAspect="1"/>
          </p:cNvPicPr>
          <p:nvPr/>
        </p:nvPicPr>
        <p:blipFill>
          <a:blip r:embed="rId5"/>
          <a:stretch>
            <a:fillRect/>
          </a:stretch>
        </p:blipFill>
        <p:spPr>
          <a:xfrm>
            <a:off x="4750420" y="1823219"/>
            <a:ext cx="1308410" cy="1308410"/>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5" name="图片 4" descr="thinned.png"/>
          <p:cNvPicPr>
            <a:picLocks noChangeAspect="1"/>
          </p:cNvPicPr>
          <p:nvPr/>
        </p:nvPicPr>
        <p:blipFill>
          <a:blip r:embed="rId6"/>
          <a:stretch>
            <a:fillRect/>
          </a:stretch>
        </p:blipFill>
        <p:spPr>
          <a:xfrm>
            <a:off x="6779941" y="1823219"/>
            <a:ext cx="1308410" cy="1308410"/>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7"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Feature Extraction</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635625" y="1669330"/>
            <a:ext cx="1448032" cy="307777"/>
          </a:xfrm>
          <a:prstGeom prst="rect">
            <a:avLst/>
          </a:prstGeom>
          <a:noFill/>
        </p:spPr>
        <p:txBody>
          <a:bodyPr wrap="square" rtlCol="0">
            <a:spAutoFit/>
          </a:bodyPr>
          <a:lstStyle/>
          <a:p>
            <a:r>
              <a:rPr lang="en-US" altLang="zh-CN" sz="1400" b="1" dirty="0" smtClean="0"/>
              <a:t>Cropped image</a:t>
            </a:r>
            <a:endParaRPr lang="zh-CN" altLang="en-US" sz="1400" b="1" dirty="0"/>
          </a:p>
        </p:txBody>
      </p:sp>
      <p:sp>
        <p:nvSpPr>
          <p:cNvPr id="9" name="TextBox 8"/>
          <p:cNvSpPr txBox="1"/>
          <p:nvPr/>
        </p:nvSpPr>
        <p:spPr>
          <a:xfrm>
            <a:off x="2466859" y="1716396"/>
            <a:ext cx="1448032" cy="307777"/>
          </a:xfrm>
          <a:prstGeom prst="rect">
            <a:avLst/>
          </a:prstGeom>
          <a:noFill/>
        </p:spPr>
        <p:txBody>
          <a:bodyPr wrap="square" rtlCol="0">
            <a:spAutoFit/>
          </a:bodyPr>
          <a:lstStyle/>
          <a:p>
            <a:r>
              <a:rPr lang="en-US" altLang="zh-CN" sz="1400" b="1" dirty="0" err="1" smtClean="0"/>
              <a:t>Binarized</a:t>
            </a:r>
            <a:r>
              <a:rPr lang="en-US" altLang="zh-CN" sz="1400" b="1" dirty="0" smtClean="0"/>
              <a:t> image</a:t>
            </a:r>
            <a:endParaRPr lang="zh-CN" altLang="en-US" sz="1400" b="1" dirty="0"/>
          </a:p>
        </p:txBody>
      </p:sp>
      <p:sp>
        <p:nvSpPr>
          <p:cNvPr id="10" name="TextBox 9"/>
          <p:cNvSpPr txBox="1"/>
          <p:nvPr/>
        </p:nvSpPr>
        <p:spPr>
          <a:xfrm>
            <a:off x="4382429" y="1451887"/>
            <a:ext cx="2085277" cy="307777"/>
          </a:xfrm>
          <a:prstGeom prst="rect">
            <a:avLst/>
          </a:prstGeom>
          <a:noFill/>
        </p:spPr>
        <p:txBody>
          <a:bodyPr wrap="square" rtlCol="0">
            <a:spAutoFit/>
          </a:bodyPr>
          <a:lstStyle/>
          <a:p>
            <a:pPr algn="ctr"/>
            <a:r>
              <a:rPr lang="en-US" altLang="zh-CN" sz="1400" b="1" dirty="0" smtClean="0"/>
              <a:t>Resized image (256</a:t>
            </a:r>
            <a:r>
              <a:rPr lang="zh-CN" altLang="en-US" sz="1000" dirty="0" smtClean="0">
                <a:latin typeface="宋体"/>
              </a:rPr>
              <a:t>╳</a:t>
            </a:r>
            <a:r>
              <a:rPr lang="en-US" altLang="zh-CN" sz="1400" b="1" dirty="0" smtClean="0"/>
              <a:t>256)</a:t>
            </a:r>
            <a:endParaRPr lang="zh-CN" altLang="en-US" sz="1400" b="1" dirty="0"/>
          </a:p>
        </p:txBody>
      </p:sp>
      <p:sp>
        <p:nvSpPr>
          <p:cNvPr id="11" name="TextBox 10"/>
          <p:cNvSpPr txBox="1"/>
          <p:nvPr/>
        </p:nvSpPr>
        <p:spPr>
          <a:xfrm>
            <a:off x="6640319" y="1451887"/>
            <a:ext cx="1448032" cy="307777"/>
          </a:xfrm>
          <a:prstGeom prst="rect">
            <a:avLst/>
          </a:prstGeom>
          <a:noFill/>
        </p:spPr>
        <p:txBody>
          <a:bodyPr wrap="square" rtlCol="0">
            <a:spAutoFit/>
          </a:bodyPr>
          <a:lstStyle/>
          <a:p>
            <a:pPr algn="ctr"/>
            <a:r>
              <a:rPr lang="en-US" altLang="zh-CN" sz="1400" b="1" dirty="0" smtClean="0"/>
              <a:t>Thinned image</a:t>
            </a:r>
            <a:endParaRPr lang="zh-CN" altLang="en-US" sz="1400" b="1" dirty="0"/>
          </a:p>
        </p:txBody>
      </p:sp>
      <p:sp>
        <p:nvSpPr>
          <p:cNvPr id="12" name="下箭头 11"/>
          <p:cNvSpPr/>
          <p:nvPr/>
        </p:nvSpPr>
        <p:spPr>
          <a:xfrm>
            <a:off x="2988528" y="3131629"/>
            <a:ext cx="635619" cy="8493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634127" y="3980985"/>
            <a:ext cx="1448032" cy="369332"/>
          </a:xfrm>
          <a:prstGeom prst="rect">
            <a:avLst/>
          </a:prstGeom>
          <a:noFill/>
        </p:spPr>
        <p:txBody>
          <a:bodyPr wrap="square" rtlCol="0">
            <a:spAutoFit/>
          </a:bodyPr>
          <a:lstStyle/>
          <a:p>
            <a:pPr algn="ctr"/>
            <a:r>
              <a:rPr lang="en-US" altLang="zh-CN" b="1" dirty="0" smtClean="0"/>
              <a:t>52 features</a:t>
            </a:r>
            <a:endParaRPr lang="zh-CN" altLang="en-US" b="1" dirty="0"/>
          </a:p>
        </p:txBody>
      </p:sp>
      <p:sp>
        <p:nvSpPr>
          <p:cNvPr id="14" name="下箭头 13"/>
          <p:cNvSpPr/>
          <p:nvPr/>
        </p:nvSpPr>
        <p:spPr>
          <a:xfrm flipH="1">
            <a:off x="5309091" y="3131629"/>
            <a:ext cx="188457" cy="8493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下箭头 14"/>
          <p:cNvSpPr/>
          <p:nvPr/>
        </p:nvSpPr>
        <p:spPr>
          <a:xfrm flipH="1">
            <a:off x="7294011" y="3131629"/>
            <a:ext cx="188457" cy="8493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610798" y="3980985"/>
            <a:ext cx="1448032" cy="369332"/>
          </a:xfrm>
          <a:prstGeom prst="rect">
            <a:avLst/>
          </a:prstGeom>
          <a:noFill/>
        </p:spPr>
        <p:txBody>
          <a:bodyPr wrap="square" rtlCol="0">
            <a:spAutoFit/>
          </a:bodyPr>
          <a:lstStyle/>
          <a:p>
            <a:pPr algn="ctr"/>
            <a:r>
              <a:rPr lang="en-US" altLang="zh-CN" b="1" dirty="0" smtClean="0"/>
              <a:t>1 features</a:t>
            </a:r>
            <a:endParaRPr lang="zh-CN" altLang="en-US" b="1" dirty="0"/>
          </a:p>
        </p:txBody>
      </p:sp>
      <p:sp>
        <p:nvSpPr>
          <p:cNvPr id="19" name="TextBox 18"/>
          <p:cNvSpPr txBox="1"/>
          <p:nvPr/>
        </p:nvSpPr>
        <p:spPr>
          <a:xfrm>
            <a:off x="6640319" y="3980985"/>
            <a:ext cx="1448032" cy="369332"/>
          </a:xfrm>
          <a:prstGeom prst="rect">
            <a:avLst/>
          </a:prstGeom>
          <a:noFill/>
        </p:spPr>
        <p:txBody>
          <a:bodyPr wrap="square" rtlCol="0">
            <a:spAutoFit/>
          </a:bodyPr>
          <a:lstStyle/>
          <a:p>
            <a:pPr algn="ctr"/>
            <a:r>
              <a:rPr lang="en-US" altLang="zh-CN" b="1" dirty="0" smtClean="0"/>
              <a:t>3 features</a:t>
            </a:r>
            <a:endParaRPr lang="zh-CN" altLang="en-US" b="1" dirty="0"/>
          </a:p>
        </p:txBody>
      </p:sp>
      <p:sp>
        <p:nvSpPr>
          <p:cNvPr id="20" name="左大括号 19"/>
          <p:cNvSpPr/>
          <p:nvPr/>
        </p:nvSpPr>
        <p:spPr>
          <a:xfrm rot="5400000">
            <a:off x="2754900" y="3468822"/>
            <a:ext cx="390292" cy="2153283"/>
          </a:xfrm>
          <a:prstGeom prst="leftBrace">
            <a:avLst>
              <a:gd name="adj1" fmla="val 8333"/>
              <a:gd name="adj2" fmla="val 3167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1176222" y="4684855"/>
            <a:ext cx="3434576" cy="338554"/>
          </a:xfrm>
          <a:prstGeom prst="rect">
            <a:avLst/>
          </a:prstGeom>
          <a:noFill/>
        </p:spPr>
        <p:txBody>
          <a:bodyPr wrap="square" rtlCol="0">
            <a:spAutoFit/>
          </a:bodyPr>
          <a:lstStyle/>
          <a:p>
            <a:pPr algn="ctr"/>
            <a:r>
              <a:rPr lang="en-US" altLang="zh-CN" sz="1600" b="1" dirty="0" smtClean="0"/>
              <a:t>48 local features          4 global features</a:t>
            </a:r>
            <a:endParaRPr lang="zh-CN" altLang="en-US" sz="1600" b="1" dirty="0"/>
          </a:p>
        </p:txBody>
      </p:sp>
      <p:sp>
        <p:nvSpPr>
          <p:cNvPr id="22" name="下箭头 21"/>
          <p:cNvSpPr/>
          <p:nvPr/>
        </p:nvSpPr>
        <p:spPr>
          <a:xfrm>
            <a:off x="5309091" y="4350316"/>
            <a:ext cx="188457" cy="3902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951141" y="4684855"/>
            <a:ext cx="947854" cy="338554"/>
          </a:xfrm>
          <a:prstGeom prst="rect">
            <a:avLst/>
          </a:prstGeom>
          <a:noFill/>
        </p:spPr>
        <p:txBody>
          <a:bodyPr wrap="square" rtlCol="0">
            <a:spAutoFit/>
          </a:bodyPr>
          <a:lstStyle/>
          <a:p>
            <a:pPr algn="ctr"/>
            <a:r>
              <a:rPr lang="en-US" altLang="zh-CN" sz="1600" b="1" dirty="0" smtClean="0"/>
              <a:t>area</a:t>
            </a:r>
            <a:endParaRPr lang="zh-CN" altLang="en-US" b="1" dirty="0"/>
          </a:p>
        </p:txBody>
      </p:sp>
      <p:sp>
        <p:nvSpPr>
          <p:cNvPr id="25" name="TextBox 24"/>
          <p:cNvSpPr txBox="1"/>
          <p:nvPr/>
        </p:nvSpPr>
        <p:spPr>
          <a:xfrm>
            <a:off x="6467707" y="4697863"/>
            <a:ext cx="2029521" cy="830997"/>
          </a:xfrm>
          <a:prstGeom prst="rect">
            <a:avLst/>
          </a:prstGeom>
          <a:noFill/>
        </p:spPr>
        <p:txBody>
          <a:bodyPr wrap="square" rtlCol="0">
            <a:spAutoFit/>
          </a:bodyPr>
          <a:lstStyle/>
          <a:p>
            <a:pPr algn="ctr"/>
            <a:r>
              <a:rPr lang="en-US" altLang="zh-CN" sz="1600" b="1" dirty="0" smtClean="0"/>
              <a:t>N</a:t>
            </a:r>
          </a:p>
          <a:p>
            <a:pPr algn="ctr"/>
            <a:r>
              <a:rPr lang="en-US" altLang="zh-CN" sz="1600" b="1" dirty="0" smtClean="0"/>
              <a:t>Intersection points </a:t>
            </a:r>
          </a:p>
          <a:p>
            <a:pPr algn="ctr"/>
            <a:r>
              <a:rPr lang="en-US" altLang="zh-CN" sz="1600" b="1" dirty="0" smtClean="0"/>
              <a:t>border points</a:t>
            </a:r>
            <a:endParaRPr lang="zh-CN" altLang="en-US" sz="1600" b="1" dirty="0"/>
          </a:p>
        </p:txBody>
      </p:sp>
      <p:sp>
        <p:nvSpPr>
          <p:cNvPr id="27" name="下箭头 26"/>
          <p:cNvSpPr/>
          <p:nvPr/>
        </p:nvSpPr>
        <p:spPr>
          <a:xfrm>
            <a:off x="7294011" y="4307569"/>
            <a:ext cx="188457" cy="3902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下箭头 27"/>
          <p:cNvSpPr/>
          <p:nvPr/>
        </p:nvSpPr>
        <p:spPr>
          <a:xfrm>
            <a:off x="1779175" y="5023409"/>
            <a:ext cx="188457" cy="2592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下箭头 28"/>
          <p:cNvSpPr/>
          <p:nvPr/>
        </p:nvSpPr>
        <p:spPr>
          <a:xfrm>
            <a:off x="3726434" y="5023409"/>
            <a:ext cx="188457" cy="2592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847494" y="5282638"/>
            <a:ext cx="2430966" cy="830997"/>
          </a:xfrm>
          <a:prstGeom prst="rect">
            <a:avLst/>
          </a:prstGeom>
          <a:noFill/>
        </p:spPr>
        <p:txBody>
          <a:bodyPr wrap="square" rtlCol="0">
            <a:spAutoFit/>
          </a:bodyPr>
          <a:lstStyle/>
          <a:p>
            <a:pPr algn="ctr"/>
            <a:r>
              <a:rPr lang="en-US" altLang="zh-CN" sz="1600" b="1" dirty="0" smtClean="0"/>
              <a:t>16 pixel densities</a:t>
            </a:r>
          </a:p>
          <a:p>
            <a:pPr algn="ctr"/>
            <a:r>
              <a:rPr lang="en-US" altLang="zh-CN" sz="1600" b="1" dirty="0" smtClean="0"/>
              <a:t>16 pixel average angles</a:t>
            </a:r>
          </a:p>
          <a:p>
            <a:pPr algn="ctr"/>
            <a:r>
              <a:rPr lang="en-US" altLang="zh-CN" sz="1600" b="1" dirty="0" smtClean="0"/>
              <a:t>16 pixel average distances</a:t>
            </a:r>
            <a:endParaRPr lang="zh-CN" altLang="en-US" sz="1600" b="1" dirty="0"/>
          </a:p>
        </p:txBody>
      </p:sp>
      <p:sp>
        <p:nvSpPr>
          <p:cNvPr id="32" name="TextBox 31"/>
          <p:cNvSpPr txBox="1"/>
          <p:nvPr/>
        </p:nvSpPr>
        <p:spPr>
          <a:xfrm>
            <a:off x="3278460" y="5282638"/>
            <a:ext cx="1332338" cy="1077218"/>
          </a:xfrm>
          <a:prstGeom prst="rect">
            <a:avLst/>
          </a:prstGeom>
          <a:noFill/>
        </p:spPr>
        <p:txBody>
          <a:bodyPr wrap="square" rtlCol="0">
            <a:spAutoFit/>
          </a:bodyPr>
          <a:lstStyle/>
          <a:p>
            <a:pPr algn="ctr"/>
            <a:r>
              <a:rPr lang="en-US" altLang="zh-CN" sz="1600" b="1" dirty="0" err="1" smtClean="0"/>
              <a:t>aspect_ratio</a:t>
            </a:r>
            <a:endParaRPr lang="en-US" altLang="zh-CN" sz="1600" b="1" dirty="0" smtClean="0"/>
          </a:p>
          <a:p>
            <a:pPr algn="ctr"/>
            <a:r>
              <a:rPr lang="en-US" altLang="zh-CN" sz="1600" b="1" dirty="0" smtClean="0"/>
              <a:t>Angle</a:t>
            </a:r>
          </a:p>
          <a:p>
            <a:pPr algn="ctr"/>
            <a:r>
              <a:rPr lang="en-US" altLang="zh-CN" sz="1600" b="1" dirty="0" err="1" smtClean="0"/>
              <a:t>H_var</a:t>
            </a:r>
            <a:endParaRPr lang="en-US" altLang="zh-CN" sz="1600" b="1" dirty="0" smtClean="0"/>
          </a:p>
          <a:p>
            <a:pPr algn="ctr"/>
            <a:r>
              <a:rPr lang="en-US" altLang="zh-CN" sz="1600" b="1" dirty="0" err="1" smtClean="0"/>
              <a:t>V_var</a:t>
            </a:r>
            <a:endParaRPr lang="zh-CN" altLang="en-US" sz="1600" b="1" dirty="0"/>
          </a:p>
        </p:txBody>
      </p:sp>
      <p:sp>
        <p:nvSpPr>
          <p:cNvPr id="31" name="TextBox 30"/>
          <p:cNvSpPr txBox="1"/>
          <p:nvPr/>
        </p:nvSpPr>
        <p:spPr>
          <a:xfrm>
            <a:off x="28459" y="1091615"/>
            <a:ext cx="2295526" cy="369332"/>
          </a:xfrm>
          <a:prstGeom prst="rect">
            <a:avLst/>
          </a:prstGeom>
          <a:noFill/>
        </p:spPr>
        <p:txBody>
          <a:bodyPr wrap="square" rtlCol="0">
            <a:spAutoFit/>
          </a:bodyPr>
          <a:lstStyle/>
          <a:p>
            <a:r>
              <a:rPr lang="en-US" altLang="zh-CN" b="1" dirty="0" smtClean="0"/>
              <a:t>Pre-processing results:</a:t>
            </a:r>
            <a:endParaRPr lang="zh-CN" altLang="en-US" b="1" dirty="0"/>
          </a:p>
        </p:txBody>
      </p:sp>
      <p:sp>
        <p:nvSpPr>
          <p:cNvPr id="33" name="右箭头 32"/>
          <p:cNvSpPr/>
          <p:nvPr/>
        </p:nvSpPr>
        <p:spPr>
          <a:xfrm>
            <a:off x="2027902" y="2487564"/>
            <a:ext cx="550470" cy="19041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5" name="右箭头 34"/>
          <p:cNvSpPr/>
          <p:nvPr/>
        </p:nvSpPr>
        <p:spPr>
          <a:xfrm>
            <a:off x="4137914" y="2487564"/>
            <a:ext cx="550470" cy="19041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6" name="右箭头 35"/>
          <p:cNvSpPr/>
          <p:nvPr/>
        </p:nvSpPr>
        <p:spPr>
          <a:xfrm>
            <a:off x="6148038" y="2459264"/>
            <a:ext cx="550470" cy="19041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2659509" y="3395905"/>
            <a:ext cx="2380842" cy="20458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0" name="矩形 89"/>
          <p:cNvSpPr/>
          <p:nvPr/>
        </p:nvSpPr>
        <p:spPr>
          <a:xfrm>
            <a:off x="2119" y="3958684"/>
            <a:ext cx="1855066" cy="8338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9" name="矩形 88"/>
          <p:cNvSpPr/>
          <p:nvPr/>
        </p:nvSpPr>
        <p:spPr>
          <a:xfrm>
            <a:off x="1" y="2475565"/>
            <a:ext cx="769434"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dirty="0" smtClean="0">
                <a:latin typeface="+mj-lt"/>
                <a:ea typeface="+mj-ea"/>
                <a:cs typeface="+mj-cs"/>
              </a:rPr>
              <a:t>Verification Process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68" name="图片 67" descr="004_01.PNG"/>
          <p:cNvPicPr>
            <a:picLocks noChangeAspect="1"/>
          </p:cNvPicPr>
          <p:nvPr/>
        </p:nvPicPr>
        <p:blipFill>
          <a:blip r:embed="rId2" cstate="print"/>
          <a:stretch>
            <a:fillRect/>
          </a:stretch>
        </p:blipFill>
        <p:spPr>
          <a:xfrm>
            <a:off x="2659509" y="2475565"/>
            <a:ext cx="604080" cy="429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9" name="TextBox 68"/>
          <p:cNvSpPr txBox="1"/>
          <p:nvPr/>
        </p:nvSpPr>
        <p:spPr>
          <a:xfrm>
            <a:off x="1462900" y="3088129"/>
            <a:ext cx="1910821" cy="307777"/>
          </a:xfrm>
          <a:prstGeom prst="rect">
            <a:avLst/>
          </a:prstGeom>
          <a:noFill/>
        </p:spPr>
        <p:txBody>
          <a:bodyPr wrap="square" rtlCol="0">
            <a:spAutoFit/>
          </a:bodyPr>
          <a:lstStyle/>
          <a:p>
            <a:r>
              <a:rPr lang="en-US" altLang="zh-CN" sz="1400" b="1" dirty="0" smtClean="0"/>
              <a:t>N </a:t>
            </a:r>
            <a:r>
              <a:rPr lang="en-US" altLang="zh-CN" sz="900" b="1" dirty="0" smtClean="0">
                <a:latin typeface="宋体"/>
                <a:ea typeface="宋体"/>
              </a:rPr>
              <a:t>╳</a:t>
            </a:r>
            <a:r>
              <a:rPr lang="en-US" altLang="zh-CN" sz="900" b="1" dirty="0" smtClean="0"/>
              <a:t> </a:t>
            </a:r>
            <a:r>
              <a:rPr lang="en-US" altLang="zh-CN" sz="1400" b="1" dirty="0" smtClean="0"/>
              <a:t>Genuine signature</a:t>
            </a:r>
            <a:endParaRPr lang="zh-CN" altLang="en-US" sz="1400" b="1" dirty="0"/>
          </a:p>
        </p:txBody>
      </p:sp>
      <p:pic>
        <p:nvPicPr>
          <p:cNvPr id="70" name="图片 69" descr="0103004_02.png"/>
          <p:cNvPicPr>
            <a:picLocks noChangeAspect="1"/>
          </p:cNvPicPr>
          <p:nvPr/>
        </p:nvPicPr>
        <p:blipFill>
          <a:blip r:embed="rId3" cstate="print"/>
          <a:stretch>
            <a:fillRect/>
          </a:stretch>
        </p:blipFill>
        <p:spPr>
          <a:xfrm>
            <a:off x="588417" y="4146298"/>
            <a:ext cx="618992" cy="383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1" name="TextBox 70"/>
          <p:cNvSpPr txBox="1"/>
          <p:nvPr/>
        </p:nvSpPr>
        <p:spPr>
          <a:xfrm>
            <a:off x="-16755" y="4529352"/>
            <a:ext cx="1873940" cy="307777"/>
          </a:xfrm>
          <a:prstGeom prst="rect">
            <a:avLst/>
          </a:prstGeom>
          <a:noFill/>
        </p:spPr>
        <p:txBody>
          <a:bodyPr wrap="square" rtlCol="0">
            <a:spAutoFit/>
          </a:bodyPr>
          <a:lstStyle/>
          <a:p>
            <a:r>
              <a:rPr lang="en-US" altLang="zh-CN" sz="1400" b="1" dirty="0" smtClean="0"/>
              <a:t>Questioned signature</a:t>
            </a:r>
            <a:endParaRPr lang="zh-CN" altLang="en-US" sz="1400" b="1" dirty="0"/>
          </a:p>
        </p:txBody>
      </p:sp>
      <p:pic>
        <p:nvPicPr>
          <p:cNvPr id="72" name="图片 71" descr="004_01.PNG"/>
          <p:cNvPicPr>
            <a:picLocks noChangeAspect="1"/>
          </p:cNvPicPr>
          <p:nvPr/>
        </p:nvPicPr>
        <p:blipFill>
          <a:blip r:embed="rId2" cstate="print"/>
          <a:stretch>
            <a:fillRect/>
          </a:stretch>
        </p:blipFill>
        <p:spPr>
          <a:xfrm>
            <a:off x="1321629" y="2475565"/>
            <a:ext cx="604080" cy="429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椭圆 72"/>
          <p:cNvSpPr/>
          <p:nvPr/>
        </p:nvSpPr>
        <p:spPr>
          <a:xfrm>
            <a:off x="2082093" y="2652870"/>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4" name="椭圆 73"/>
          <p:cNvSpPr/>
          <p:nvPr/>
        </p:nvSpPr>
        <p:spPr>
          <a:xfrm>
            <a:off x="2257220" y="2652870"/>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5" name="椭圆 74"/>
          <p:cNvSpPr/>
          <p:nvPr/>
        </p:nvSpPr>
        <p:spPr>
          <a:xfrm>
            <a:off x="2436751" y="2653427"/>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6" name="左大括号 75"/>
          <p:cNvSpPr/>
          <p:nvPr/>
        </p:nvSpPr>
        <p:spPr>
          <a:xfrm rot="16200000">
            <a:off x="2185618" y="2364234"/>
            <a:ext cx="245328" cy="13827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pic>
        <p:nvPicPr>
          <p:cNvPr id="77" name="图片 76" descr="0103004_02.png"/>
          <p:cNvPicPr>
            <a:picLocks noChangeAspect="1"/>
          </p:cNvPicPr>
          <p:nvPr/>
        </p:nvPicPr>
        <p:blipFill>
          <a:blip r:embed="rId3" cstate="print"/>
          <a:stretch>
            <a:fillRect/>
          </a:stretch>
        </p:blipFill>
        <p:spPr>
          <a:xfrm>
            <a:off x="1321629" y="1392692"/>
            <a:ext cx="618992" cy="383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8" name="图片 77" descr="0103004_02.png"/>
          <p:cNvPicPr>
            <a:picLocks noChangeAspect="1"/>
          </p:cNvPicPr>
          <p:nvPr/>
        </p:nvPicPr>
        <p:blipFill>
          <a:blip r:embed="rId3" cstate="print"/>
          <a:stretch>
            <a:fillRect/>
          </a:stretch>
        </p:blipFill>
        <p:spPr>
          <a:xfrm>
            <a:off x="2644597" y="1392692"/>
            <a:ext cx="618992" cy="3830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2" name="椭圆 81"/>
          <p:cNvSpPr/>
          <p:nvPr/>
        </p:nvSpPr>
        <p:spPr>
          <a:xfrm>
            <a:off x="2111832" y="1567509"/>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3" name="椭圆 82"/>
          <p:cNvSpPr/>
          <p:nvPr/>
        </p:nvSpPr>
        <p:spPr>
          <a:xfrm>
            <a:off x="2286959" y="1567509"/>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4" name="椭圆 83"/>
          <p:cNvSpPr/>
          <p:nvPr/>
        </p:nvSpPr>
        <p:spPr>
          <a:xfrm>
            <a:off x="2466490" y="1568066"/>
            <a:ext cx="45719" cy="4571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5" name="左大括号 84"/>
          <p:cNvSpPr/>
          <p:nvPr/>
        </p:nvSpPr>
        <p:spPr>
          <a:xfrm rot="16200000">
            <a:off x="2134556" y="1218185"/>
            <a:ext cx="245328" cy="13827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7" name="TextBox 86"/>
          <p:cNvSpPr txBox="1"/>
          <p:nvPr/>
        </p:nvSpPr>
        <p:spPr>
          <a:xfrm>
            <a:off x="1321629" y="1911789"/>
            <a:ext cx="1910821" cy="307777"/>
          </a:xfrm>
          <a:prstGeom prst="rect">
            <a:avLst/>
          </a:prstGeom>
          <a:noFill/>
        </p:spPr>
        <p:txBody>
          <a:bodyPr wrap="square" rtlCol="0">
            <a:spAutoFit/>
          </a:bodyPr>
          <a:lstStyle/>
          <a:p>
            <a:r>
              <a:rPr lang="en-US" altLang="zh-CN" sz="1400" b="1" dirty="0" smtClean="0"/>
              <a:t>M </a:t>
            </a:r>
            <a:r>
              <a:rPr lang="en-US" altLang="zh-CN" sz="900" b="1" dirty="0" smtClean="0">
                <a:latin typeface="宋体"/>
                <a:ea typeface="宋体"/>
              </a:rPr>
              <a:t>╳</a:t>
            </a:r>
            <a:r>
              <a:rPr lang="en-US" altLang="zh-CN" sz="1400" b="1" dirty="0" smtClean="0"/>
              <a:t> forged signature</a:t>
            </a:r>
            <a:endParaRPr lang="zh-CN" altLang="en-US" sz="1400" b="1" dirty="0"/>
          </a:p>
        </p:txBody>
      </p:sp>
      <p:sp>
        <p:nvSpPr>
          <p:cNvPr id="88" name="TextBox 87"/>
          <p:cNvSpPr txBox="1"/>
          <p:nvPr/>
        </p:nvSpPr>
        <p:spPr>
          <a:xfrm>
            <a:off x="1" y="2475565"/>
            <a:ext cx="76943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b="1" dirty="0" smtClean="0"/>
              <a:t>writer</a:t>
            </a:r>
            <a:endParaRPr lang="zh-CN" altLang="en-US" b="1" dirty="0"/>
          </a:p>
        </p:txBody>
      </p:sp>
      <p:sp>
        <p:nvSpPr>
          <p:cNvPr id="93" name="右箭头 92"/>
          <p:cNvSpPr/>
          <p:nvPr/>
        </p:nvSpPr>
        <p:spPr>
          <a:xfrm>
            <a:off x="769435" y="2586798"/>
            <a:ext cx="552194" cy="22358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94" name="TextBox 93"/>
          <p:cNvSpPr txBox="1"/>
          <p:nvPr/>
        </p:nvSpPr>
        <p:spPr>
          <a:xfrm>
            <a:off x="1" y="1091615"/>
            <a:ext cx="95900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b="1" dirty="0" smtClean="0"/>
              <a:t>Others writers or computer program</a:t>
            </a:r>
            <a:endParaRPr lang="zh-CN" altLang="en-US" sz="1400" b="1" dirty="0"/>
          </a:p>
        </p:txBody>
      </p:sp>
      <p:sp>
        <p:nvSpPr>
          <p:cNvPr id="95" name="右箭头 94"/>
          <p:cNvSpPr/>
          <p:nvPr/>
        </p:nvSpPr>
        <p:spPr>
          <a:xfrm>
            <a:off x="959005" y="1456275"/>
            <a:ext cx="362624" cy="22358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98" name="TextBox 97"/>
          <p:cNvSpPr txBox="1"/>
          <p:nvPr/>
        </p:nvSpPr>
        <p:spPr>
          <a:xfrm>
            <a:off x="2609385" y="5134017"/>
            <a:ext cx="2430966" cy="307777"/>
          </a:xfrm>
          <a:prstGeom prst="rect">
            <a:avLst/>
          </a:prstGeom>
          <a:noFill/>
        </p:spPr>
        <p:txBody>
          <a:bodyPr wrap="square" rtlCol="0">
            <a:spAutoFit/>
          </a:bodyPr>
          <a:lstStyle/>
          <a:p>
            <a:r>
              <a:rPr lang="en-US" altLang="zh-CN" sz="1400" b="1" dirty="0" smtClean="0"/>
              <a:t>Signature Verification Module</a:t>
            </a:r>
            <a:endParaRPr lang="zh-CN" altLang="en-US" sz="1400" b="1" dirty="0"/>
          </a:p>
        </p:txBody>
      </p:sp>
      <p:sp>
        <p:nvSpPr>
          <p:cNvPr id="99" name="矩形 98"/>
          <p:cNvSpPr/>
          <p:nvPr/>
        </p:nvSpPr>
        <p:spPr>
          <a:xfrm>
            <a:off x="2948596" y="3590693"/>
            <a:ext cx="764760" cy="1543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1" name="TextBox 100"/>
          <p:cNvSpPr txBox="1"/>
          <p:nvPr/>
        </p:nvSpPr>
        <p:spPr>
          <a:xfrm>
            <a:off x="3847171" y="4003288"/>
            <a:ext cx="1037063"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b="1" dirty="0" smtClean="0"/>
              <a:t>Neural Network</a:t>
            </a:r>
            <a:endParaRPr lang="zh-CN" altLang="en-US" sz="1600" b="1" dirty="0"/>
          </a:p>
        </p:txBody>
      </p:sp>
      <p:sp>
        <p:nvSpPr>
          <p:cNvPr id="113" name="直角上箭头 112"/>
          <p:cNvSpPr/>
          <p:nvPr/>
        </p:nvSpPr>
        <p:spPr>
          <a:xfrm rot="5400000">
            <a:off x="2239940" y="3378625"/>
            <a:ext cx="691376" cy="597339"/>
          </a:xfrm>
          <a:prstGeom prst="bentUpArrow">
            <a:avLst>
              <a:gd name="adj1" fmla="val 25000"/>
              <a:gd name="adj2" fmla="val 25000"/>
              <a:gd name="adj3" fmla="val 268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4" name="右箭头 113"/>
          <p:cNvSpPr/>
          <p:nvPr/>
        </p:nvSpPr>
        <p:spPr>
          <a:xfrm>
            <a:off x="1857185" y="4336710"/>
            <a:ext cx="1091411" cy="1926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5" name="左大括号 114"/>
          <p:cNvSpPr/>
          <p:nvPr/>
        </p:nvSpPr>
        <p:spPr>
          <a:xfrm rot="10800000">
            <a:off x="3373721" y="1568062"/>
            <a:ext cx="245328" cy="113052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6" name="TextBox 115"/>
          <p:cNvSpPr txBox="1"/>
          <p:nvPr/>
        </p:nvSpPr>
        <p:spPr>
          <a:xfrm>
            <a:off x="4170557" y="1800279"/>
            <a:ext cx="71367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b="1" dirty="0" smtClean="0"/>
              <a:t>Train set</a:t>
            </a:r>
            <a:endParaRPr lang="zh-CN" altLang="en-US" b="1" dirty="0"/>
          </a:p>
        </p:txBody>
      </p:sp>
      <p:sp>
        <p:nvSpPr>
          <p:cNvPr id="119" name="右箭头 118"/>
          <p:cNvSpPr/>
          <p:nvPr/>
        </p:nvSpPr>
        <p:spPr>
          <a:xfrm>
            <a:off x="3619049" y="2045722"/>
            <a:ext cx="551508" cy="17384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20" name="TextBox 119"/>
          <p:cNvSpPr txBox="1"/>
          <p:nvPr/>
        </p:nvSpPr>
        <p:spPr>
          <a:xfrm>
            <a:off x="3526809" y="1829435"/>
            <a:ext cx="618416" cy="261610"/>
          </a:xfrm>
          <a:prstGeom prst="rect">
            <a:avLst/>
          </a:prstGeom>
          <a:noFill/>
        </p:spPr>
        <p:txBody>
          <a:bodyPr wrap="square" rtlCol="0">
            <a:spAutoFit/>
          </a:bodyPr>
          <a:lstStyle/>
          <a:p>
            <a:r>
              <a:rPr lang="en-US" altLang="zh-CN" sz="1100" b="1" dirty="0" smtClean="0"/>
              <a:t>pairing</a:t>
            </a:r>
            <a:endParaRPr lang="zh-CN" altLang="en-US" sz="1100" b="1" dirty="0"/>
          </a:p>
        </p:txBody>
      </p:sp>
      <p:sp>
        <p:nvSpPr>
          <p:cNvPr id="121" name="下箭头 120"/>
          <p:cNvSpPr/>
          <p:nvPr/>
        </p:nvSpPr>
        <p:spPr>
          <a:xfrm>
            <a:off x="4170558" y="2446610"/>
            <a:ext cx="446048" cy="151207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2" name="TextBox 121"/>
          <p:cNvSpPr txBox="1"/>
          <p:nvPr/>
        </p:nvSpPr>
        <p:spPr>
          <a:xfrm>
            <a:off x="7560526" y="4764685"/>
            <a:ext cx="1126274" cy="369332"/>
          </a:xfrm>
          <a:prstGeom prst="rect">
            <a:avLst/>
          </a:prstGeom>
          <a:noFill/>
        </p:spPr>
        <p:txBody>
          <a:bodyPr wrap="square" rtlCol="0">
            <a:spAutoFit/>
          </a:bodyPr>
          <a:lstStyle/>
          <a:p>
            <a:r>
              <a:rPr lang="en-US" altLang="zh-CN" b="1" dirty="0" smtClean="0"/>
              <a:t>N  results</a:t>
            </a:r>
            <a:endParaRPr lang="zh-CN" altLang="en-US" b="1" dirty="0"/>
          </a:p>
        </p:txBody>
      </p:sp>
      <p:sp>
        <p:nvSpPr>
          <p:cNvPr id="123" name="右箭头 122"/>
          <p:cNvSpPr/>
          <p:nvPr/>
        </p:nvSpPr>
        <p:spPr>
          <a:xfrm>
            <a:off x="3619049" y="4146298"/>
            <a:ext cx="228122" cy="1904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4" name="右箭头 123"/>
          <p:cNvSpPr/>
          <p:nvPr/>
        </p:nvSpPr>
        <p:spPr>
          <a:xfrm>
            <a:off x="4884235" y="4145183"/>
            <a:ext cx="434897" cy="38305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5" name="TextBox 124"/>
          <p:cNvSpPr txBox="1"/>
          <p:nvPr/>
        </p:nvSpPr>
        <p:spPr>
          <a:xfrm>
            <a:off x="5192751" y="3838418"/>
            <a:ext cx="104078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b="1" dirty="0" smtClean="0"/>
              <a:t>Same (1)</a:t>
            </a:r>
          </a:p>
          <a:p>
            <a:pPr algn="ctr"/>
            <a:r>
              <a:rPr lang="en-US" altLang="zh-CN" sz="1400" b="1" dirty="0" smtClean="0"/>
              <a:t>or</a:t>
            </a:r>
          </a:p>
          <a:p>
            <a:pPr algn="ctr"/>
            <a:r>
              <a:rPr lang="en-US" altLang="zh-CN" sz="1400" b="1" dirty="0" smtClean="0"/>
              <a:t>Different (0)</a:t>
            </a:r>
          </a:p>
          <a:p>
            <a:pPr algn="ctr"/>
            <a:r>
              <a:rPr lang="en-US" altLang="zh-CN" sz="1400" b="1" dirty="0" smtClean="0"/>
              <a:t>signers</a:t>
            </a:r>
            <a:endParaRPr lang="zh-CN" altLang="en-US" sz="1400" b="1" dirty="0"/>
          </a:p>
        </p:txBody>
      </p:sp>
      <p:sp>
        <p:nvSpPr>
          <p:cNvPr id="127" name="TextBox 126"/>
          <p:cNvSpPr txBox="1"/>
          <p:nvPr/>
        </p:nvSpPr>
        <p:spPr>
          <a:xfrm>
            <a:off x="6233532" y="4146298"/>
            <a:ext cx="2910468" cy="369332"/>
          </a:xfrm>
          <a:prstGeom prst="rect">
            <a:avLst/>
          </a:prstGeom>
          <a:noFill/>
        </p:spPr>
        <p:txBody>
          <a:bodyPr wrap="square" rtlCol="0">
            <a:spAutoFit/>
          </a:bodyPr>
          <a:lstStyle/>
          <a:p>
            <a:r>
              <a:rPr lang="zh-CN" altLang="en-US" sz="1200" dirty="0" smtClean="0">
                <a:latin typeface="宋体"/>
                <a:ea typeface="宋体"/>
              </a:rPr>
              <a:t>╳ </a:t>
            </a:r>
            <a:r>
              <a:rPr lang="en-US" altLang="zh-CN" b="1" dirty="0" smtClean="0">
                <a:latin typeface="宋体"/>
                <a:ea typeface="宋体"/>
              </a:rPr>
              <a:t>N = [1 1 0 1 … 1 1 1]</a:t>
            </a:r>
            <a:endParaRPr lang="zh-CN" altLang="en-US" b="1" dirty="0"/>
          </a:p>
        </p:txBody>
      </p:sp>
      <p:sp>
        <p:nvSpPr>
          <p:cNvPr id="128" name="左大括号 127"/>
          <p:cNvSpPr/>
          <p:nvPr/>
        </p:nvSpPr>
        <p:spPr>
          <a:xfrm rot="16200000">
            <a:off x="7909930" y="3677379"/>
            <a:ext cx="245328" cy="182136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0" name="TextBox 129"/>
          <p:cNvSpPr txBox="1"/>
          <p:nvPr/>
        </p:nvSpPr>
        <p:spPr>
          <a:xfrm>
            <a:off x="4200292" y="2961342"/>
            <a:ext cx="992459" cy="369332"/>
          </a:xfrm>
          <a:prstGeom prst="rect">
            <a:avLst/>
          </a:prstGeom>
          <a:noFill/>
        </p:spPr>
        <p:txBody>
          <a:bodyPr wrap="square" rtlCol="0">
            <a:spAutoFit/>
          </a:bodyPr>
          <a:lstStyle/>
          <a:p>
            <a:r>
              <a:rPr lang="en-US" altLang="zh-CN" b="1" dirty="0" smtClean="0"/>
              <a:t>training</a:t>
            </a:r>
            <a:endParaRPr lang="zh-CN" altLang="en-US" b="1" dirty="0"/>
          </a:p>
        </p:txBody>
      </p:sp>
      <p:sp>
        <p:nvSpPr>
          <p:cNvPr id="131" name="直角上箭头 130"/>
          <p:cNvSpPr/>
          <p:nvPr/>
        </p:nvSpPr>
        <p:spPr>
          <a:xfrm rot="16200000" flipH="1">
            <a:off x="7362965" y="5293667"/>
            <a:ext cx="992463" cy="597339"/>
          </a:xfrm>
          <a:prstGeom prst="bentUpArrow">
            <a:avLst>
              <a:gd name="adj1" fmla="val 25000"/>
              <a:gd name="adj2" fmla="val 25000"/>
              <a:gd name="adj3" fmla="val 26867"/>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32" name="左大括号 131"/>
          <p:cNvSpPr/>
          <p:nvPr/>
        </p:nvSpPr>
        <p:spPr>
          <a:xfrm rot="10800000">
            <a:off x="7315197" y="5408340"/>
            <a:ext cx="245329" cy="109707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33" name="TextBox 132"/>
          <p:cNvSpPr txBox="1"/>
          <p:nvPr/>
        </p:nvSpPr>
        <p:spPr>
          <a:xfrm>
            <a:off x="5620209" y="5319132"/>
            <a:ext cx="1802778" cy="1600438"/>
          </a:xfrm>
          <a:prstGeom prst="rect">
            <a:avLst/>
          </a:prstGeom>
          <a:noFill/>
        </p:spPr>
        <p:txBody>
          <a:bodyPr wrap="square" rtlCol="0">
            <a:spAutoFit/>
          </a:bodyPr>
          <a:lstStyle/>
          <a:p>
            <a:r>
              <a:rPr lang="en-US" altLang="zh-CN" sz="1600" b="1" dirty="0" smtClean="0"/>
              <a:t>If  “1”  </a:t>
            </a:r>
            <a:r>
              <a:rPr lang="en-US" altLang="zh-CN" sz="1600" b="1" dirty="0" smtClean="0">
                <a:latin typeface="宋体"/>
                <a:ea typeface="宋体"/>
              </a:rPr>
              <a:t>&gt; </a:t>
            </a:r>
            <a:r>
              <a:rPr lang="en-US" altLang="zh-CN" sz="1600" b="1" dirty="0" smtClean="0"/>
              <a:t>“0”,  then </a:t>
            </a:r>
            <a:endParaRPr lang="en-US" altLang="zh-CN" sz="1600" b="1" dirty="0" smtClean="0">
              <a:solidFill>
                <a:srgbClr val="00B050"/>
              </a:solidFill>
            </a:endParaRPr>
          </a:p>
          <a:p>
            <a:r>
              <a:rPr lang="en-US" altLang="zh-CN" sz="1600" b="1" dirty="0" smtClean="0">
                <a:solidFill>
                  <a:srgbClr val="00B050"/>
                </a:solidFill>
              </a:rPr>
              <a:t>Genuine</a:t>
            </a:r>
          </a:p>
          <a:p>
            <a:endParaRPr lang="en-US" altLang="zh-CN" sz="1600" b="1" dirty="0" smtClean="0"/>
          </a:p>
          <a:p>
            <a:r>
              <a:rPr lang="en-US" altLang="zh-CN" sz="1600" b="1" dirty="0" smtClean="0"/>
              <a:t>If  “1”  </a:t>
            </a:r>
            <a:r>
              <a:rPr lang="en-US" altLang="zh-CN" sz="1600" b="1" dirty="0" smtClean="0">
                <a:latin typeface="宋体"/>
                <a:ea typeface="宋体"/>
              </a:rPr>
              <a:t>&lt;</a:t>
            </a:r>
            <a:r>
              <a:rPr lang="en-US" altLang="zh-CN" sz="1600" b="1" dirty="0" smtClean="0">
                <a:latin typeface="宋体"/>
              </a:rPr>
              <a:t> </a:t>
            </a:r>
            <a:r>
              <a:rPr lang="en-US" altLang="zh-CN" sz="1600" b="1" dirty="0" smtClean="0"/>
              <a:t>“0”,  then </a:t>
            </a:r>
            <a:endParaRPr lang="en-US" altLang="zh-CN" sz="1600" b="1" dirty="0" smtClean="0">
              <a:solidFill>
                <a:srgbClr val="FF0000"/>
              </a:solidFill>
            </a:endParaRPr>
          </a:p>
          <a:p>
            <a:r>
              <a:rPr lang="en-US" altLang="zh-CN" sz="1600" b="1" dirty="0" smtClean="0">
                <a:solidFill>
                  <a:srgbClr val="FF0000"/>
                </a:solidFill>
              </a:rPr>
              <a:t>Forgery</a:t>
            </a:r>
          </a:p>
          <a:p>
            <a:endParaRPr lang="zh-CN" alt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dirty="0" smtClean="0">
                <a:latin typeface="+mj-lt"/>
                <a:ea typeface="+mj-ea"/>
                <a:cs typeface="+mj-cs"/>
              </a:rPr>
              <a:t>Dataset</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矩形 2"/>
          <p:cNvSpPr/>
          <p:nvPr/>
        </p:nvSpPr>
        <p:spPr>
          <a:xfrm>
            <a:off x="646771" y="930875"/>
            <a:ext cx="7705491" cy="3139321"/>
          </a:xfrm>
          <a:prstGeom prst="rect">
            <a:avLst/>
          </a:prstGeom>
        </p:spPr>
        <p:txBody>
          <a:bodyPr wrap="square">
            <a:spAutoFit/>
          </a:bodyPr>
          <a:lstStyle/>
          <a:p>
            <a:pPr>
              <a:buFont typeface="Wingdings" pitchFamily="2" charset="2"/>
              <a:buChar char="l"/>
            </a:pPr>
            <a:r>
              <a:rPr lang="en-US" dirty="0" smtClean="0"/>
              <a:t>International Conference on Document Analysis and Recognition (ICDAR) 2011 </a:t>
            </a:r>
            <a:r>
              <a:rPr lang="en-US" dirty="0" err="1" smtClean="0"/>
              <a:t>SigComp</a:t>
            </a:r>
            <a:r>
              <a:rPr lang="en-US" dirty="0" smtClean="0"/>
              <a:t> international signature verification competition</a:t>
            </a:r>
          </a:p>
          <a:p>
            <a:pPr>
              <a:buFont typeface="Wingdings" pitchFamily="2" charset="2"/>
              <a:buChar char="l"/>
            </a:pPr>
            <a:endParaRPr lang="en-US" altLang="zh-CN" dirty="0" smtClean="0"/>
          </a:p>
          <a:p>
            <a:pPr>
              <a:buFont typeface="Wingdings" pitchFamily="2" charset="2"/>
              <a:buChar char="l"/>
            </a:pPr>
            <a:r>
              <a:rPr lang="en-US" dirty="0" smtClean="0"/>
              <a:t>The Dutch training set: </a:t>
            </a:r>
            <a:endParaRPr lang="zh-CN" altLang="en-US" dirty="0" smtClean="0"/>
          </a:p>
          <a:p>
            <a:endParaRPr lang="en-US" dirty="0" smtClean="0"/>
          </a:p>
          <a:p>
            <a:r>
              <a:rPr lang="en-US" i="1" dirty="0" smtClean="0"/>
              <a:t>         Total of 361 images for 10 writers</a:t>
            </a:r>
            <a:endParaRPr lang="zh-CN" altLang="en-US" i="1" dirty="0" smtClean="0"/>
          </a:p>
          <a:p>
            <a:endParaRPr lang="en-US" i="1" dirty="0" smtClean="0"/>
          </a:p>
          <a:p>
            <a:r>
              <a:rPr lang="en-US" i="1" dirty="0" smtClean="0"/>
              <a:t>         About 24 genuine signatures and 12 forged signatures for each writer</a:t>
            </a:r>
            <a:endParaRPr lang="zh-CN" altLang="en-US" i="1" dirty="0" smtClean="0"/>
          </a:p>
          <a:p>
            <a:endParaRPr lang="en-US" i="1" dirty="0" smtClean="0"/>
          </a:p>
          <a:p>
            <a:r>
              <a:rPr lang="en-US" i="1" dirty="0" smtClean="0"/>
              <a:t>         12 forged signatures come from 3 others forgery-writers, each one</a:t>
            </a:r>
          </a:p>
          <a:p>
            <a:r>
              <a:rPr lang="en-US" i="1" dirty="0" smtClean="0"/>
              <a:t>         writes 4 forged signatures</a:t>
            </a:r>
            <a:endParaRPr lang="zh-CN" altLang="en-US" i="1" dirty="0"/>
          </a:p>
        </p:txBody>
      </p:sp>
      <p:sp>
        <p:nvSpPr>
          <p:cNvPr id="4" name="矩形 3"/>
          <p:cNvSpPr/>
          <p:nvPr/>
        </p:nvSpPr>
        <p:spPr>
          <a:xfrm>
            <a:off x="1059366" y="4230936"/>
            <a:ext cx="2375210" cy="24709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5" name="矩形 4"/>
          <p:cNvSpPr/>
          <p:nvPr/>
        </p:nvSpPr>
        <p:spPr>
          <a:xfrm>
            <a:off x="3954971" y="4070196"/>
            <a:ext cx="2100146" cy="1222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954970" y="5431551"/>
            <a:ext cx="2100147" cy="1270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0" y="5246885"/>
            <a:ext cx="1220014" cy="338554"/>
          </a:xfrm>
          <a:prstGeom prst="rect">
            <a:avLst/>
          </a:prstGeom>
        </p:spPr>
        <p:txBody>
          <a:bodyPr wrap="none">
            <a:spAutoFit/>
          </a:bodyPr>
          <a:lstStyle/>
          <a:p>
            <a:r>
              <a:rPr lang="en-US" altLang="zh-CN" sz="1600" b="1" dirty="0" smtClean="0"/>
              <a:t>10 writers</a:t>
            </a:r>
            <a:r>
              <a:rPr lang="en-US" altLang="zh-CN" sz="1050" b="1" dirty="0" smtClean="0">
                <a:latin typeface="宋体"/>
              </a:rPr>
              <a:t>╳</a:t>
            </a:r>
            <a:endParaRPr lang="zh-CN" altLang="en-US" dirty="0"/>
          </a:p>
        </p:txBody>
      </p:sp>
      <p:sp>
        <p:nvSpPr>
          <p:cNvPr id="8" name="TextBox 7"/>
          <p:cNvSpPr txBox="1"/>
          <p:nvPr/>
        </p:nvSpPr>
        <p:spPr>
          <a:xfrm>
            <a:off x="1059366" y="4538546"/>
            <a:ext cx="1315844" cy="338554"/>
          </a:xfrm>
          <a:prstGeom prst="rect">
            <a:avLst/>
          </a:prstGeom>
          <a:noFill/>
        </p:spPr>
        <p:txBody>
          <a:bodyPr wrap="square" rtlCol="0">
            <a:spAutoFit/>
          </a:bodyPr>
          <a:lstStyle/>
          <a:p>
            <a:r>
              <a:rPr lang="en-US" sz="1600" b="1" dirty="0" smtClean="0"/>
              <a:t>24 </a:t>
            </a:r>
            <a:r>
              <a:rPr lang="en-US" sz="1600" b="1" dirty="0" err="1" smtClean="0"/>
              <a:t>Genuines</a:t>
            </a:r>
            <a:endParaRPr lang="zh-CN" altLang="en-US" sz="1600" b="1" dirty="0"/>
          </a:p>
        </p:txBody>
      </p:sp>
      <p:sp>
        <p:nvSpPr>
          <p:cNvPr id="9" name="TextBox 8"/>
          <p:cNvSpPr txBox="1"/>
          <p:nvPr/>
        </p:nvSpPr>
        <p:spPr>
          <a:xfrm>
            <a:off x="1059366" y="5077608"/>
            <a:ext cx="1315844" cy="338554"/>
          </a:xfrm>
          <a:prstGeom prst="rect">
            <a:avLst/>
          </a:prstGeom>
          <a:noFill/>
        </p:spPr>
        <p:txBody>
          <a:bodyPr wrap="square" rtlCol="0">
            <a:spAutoFit/>
          </a:bodyPr>
          <a:lstStyle/>
          <a:p>
            <a:r>
              <a:rPr lang="en-US" sz="1600" b="1" dirty="0" smtClean="0"/>
              <a:t>4 Forgeries1</a:t>
            </a:r>
            <a:endParaRPr lang="zh-CN" altLang="en-US" sz="1600" b="1" dirty="0"/>
          </a:p>
        </p:txBody>
      </p:sp>
      <p:sp>
        <p:nvSpPr>
          <p:cNvPr id="10" name="TextBox 9"/>
          <p:cNvSpPr txBox="1"/>
          <p:nvPr/>
        </p:nvSpPr>
        <p:spPr>
          <a:xfrm>
            <a:off x="1059366" y="5616217"/>
            <a:ext cx="1315844" cy="338554"/>
          </a:xfrm>
          <a:prstGeom prst="rect">
            <a:avLst/>
          </a:prstGeom>
          <a:noFill/>
        </p:spPr>
        <p:txBody>
          <a:bodyPr wrap="square" rtlCol="0">
            <a:spAutoFit/>
          </a:bodyPr>
          <a:lstStyle/>
          <a:p>
            <a:r>
              <a:rPr lang="en-US" sz="1600" b="1" dirty="0" smtClean="0"/>
              <a:t>4 Forgeries2</a:t>
            </a:r>
            <a:endParaRPr lang="zh-CN" altLang="en-US" sz="1600" b="1" dirty="0"/>
          </a:p>
        </p:txBody>
      </p:sp>
      <p:sp>
        <p:nvSpPr>
          <p:cNvPr id="11" name="TextBox 10"/>
          <p:cNvSpPr txBox="1"/>
          <p:nvPr/>
        </p:nvSpPr>
        <p:spPr>
          <a:xfrm>
            <a:off x="1059366" y="6110868"/>
            <a:ext cx="1315844" cy="338554"/>
          </a:xfrm>
          <a:prstGeom prst="rect">
            <a:avLst/>
          </a:prstGeom>
          <a:noFill/>
        </p:spPr>
        <p:txBody>
          <a:bodyPr wrap="square" rtlCol="0">
            <a:spAutoFit/>
          </a:bodyPr>
          <a:lstStyle/>
          <a:p>
            <a:r>
              <a:rPr lang="en-US" sz="1600" b="1" dirty="0" smtClean="0"/>
              <a:t>4 Forgeries3</a:t>
            </a:r>
            <a:endParaRPr lang="zh-CN" altLang="en-US" sz="1600" b="1" dirty="0"/>
          </a:p>
        </p:txBody>
      </p:sp>
      <p:pic>
        <p:nvPicPr>
          <p:cNvPr id="12" name="图片 11" descr="004_01.PNG"/>
          <p:cNvPicPr>
            <a:picLocks noChangeAspect="1"/>
          </p:cNvPicPr>
          <p:nvPr/>
        </p:nvPicPr>
        <p:blipFill>
          <a:blip r:embed="rId3" cstate="print"/>
          <a:stretch>
            <a:fillRect/>
          </a:stretch>
        </p:blipFill>
        <p:spPr>
          <a:xfrm>
            <a:off x="2375210" y="4409748"/>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descr="0103004_02.png"/>
          <p:cNvPicPr>
            <a:picLocks noChangeAspect="1"/>
          </p:cNvPicPr>
          <p:nvPr/>
        </p:nvPicPr>
        <p:blipFill>
          <a:blip r:embed="rId4" cstate="print"/>
          <a:stretch>
            <a:fillRect/>
          </a:stretch>
        </p:blipFill>
        <p:spPr>
          <a:xfrm>
            <a:off x="2375210" y="4968950"/>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图片 13" descr="0105004_01.png"/>
          <p:cNvPicPr>
            <a:picLocks noChangeAspect="1"/>
          </p:cNvPicPr>
          <p:nvPr/>
        </p:nvPicPr>
        <p:blipFill>
          <a:blip r:embed="rId5" cstate="print"/>
          <a:stretch>
            <a:fillRect/>
          </a:stretch>
        </p:blipFill>
        <p:spPr>
          <a:xfrm>
            <a:off x="2341804" y="5585439"/>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descr="0124004_01.png"/>
          <p:cNvPicPr>
            <a:picLocks noChangeAspect="1"/>
          </p:cNvPicPr>
          <p:nvPr/>
        </p:nvPicPr>
        <p:blipFill>
          <a:blip r:embed="rId6" cstate="print"/>
          <a:stretch>
            <a:fillRect/>
          </a:stretch>
        </p:blipFill>
        <p:spPr>
          <a:xfrm>
            <a:off x="2341804" y="6205285"/>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3954970" y="4461119"/>
            <a:ext cx="1315844" cy="338554"/>
          </a:xfrm>
          <a:prstGeom prst="rect">
            <a:avLst/>
          </a:prstGeom>
          <a:noFill/>
        </p:spPr>
        <p:txBody>
          <a:bodyPr wrap="square" rtlCol="0">
            <a:spAutoFit/>
          </a:bodyPr>
          <a:lstStyle/>
          <a:p>
            <a:r>
              <a:rPr lang="en-US" sz="1600" b="1" dirty="0" smtClean="0"/>
              <a:t>22 </a:t>
            </a:r>
            <a:r>
              <a:rPr lang="en-US" sz="1600" b="1" dirty="0" err="1" smtClean="0"/>
              <a:t>Genuines</a:t>
            </a:r>
            <a:endParaRPr lang="zh-CN" altLang="en-US" sz="1600" b="1" dirty="0"/>
          </a:p>
        </p:txBody>
      </p:sp>
      <p:sp>
        <p:nvSpPr>
          <p:cNvPr id="17" name="TextBox 16"/>
          <p:cNvSpPr txBox="1"/>
          <p:nvPr/>
        </p:nvSpPr>
        <p:spPr>
          <a:xfrm>
            <a:off x="3954970" y="4799673"/>
            <a:ext cx="1315844" cy="338554"/>
          </a:xfrm>
          <a:prstGeom prst="rect">
            <a:avLst/>
          </a:prstGeom>
          <a:noFill/>
        </p:spPr>
        <p:txBody>
          <a:bodyPr wrap="square" rtlCol="0">
            <a:spAutoFit/>
          </a:bodyPr>
          <a:lstStyle/>
          <a:p>
            <a:r>
              <a:rPr lang="en-US" sz="1600" b="1" dirty="0" smtClean="0"/>
              <a:t>8 Forgeries</a:t>
            </a:r>
            <a:endParaRPr lang="zh-CN" altLang="en-US" sz="1600" b="1" dirty="0"/>
          </a:p>
        </p:txBody>
      </p:sp>
      <p:sp>
        <p:nvSpPr>
          <p:cNvPr id="18" name="TextBox 17"/>
          <p:cNvSpPr txBox="1"/>
          <p:nvPr/>
        </p:nvSpPr>
        <p:spPr>
          <a:xfrm>
            <a:off x="3954970" y="4070196"/>
            <a:ext cx="1531430" cy="338554"/>
          </a:xfrm>
          <a:prstGeom prst="rect">
            <a:avLst/>
          </a:prstGeom>
          <a:noFill/>
        </p:spPr>
        <p:txBody>
          <a:bodyPr wrap="square" rtlCol="0">
            <a:spAutoFit/>
          </a:bodyPr>
          <a:lstStyle/>
          <a:p>
            <a:r>
              <a:rPr lang="en-US" altLang="zh-CN" sz="1600" b="1" dirty="0" smtClean="0">
                <a:solidFill>
                  <a:schemeClr val="accent1"/>
                </a:solidFill>
              </a:rPr>
              <a:t>Train signature</a:t>
            </a:r>
            <a:endParaRPr lang="zh-CN" altLang="en-US" sz="1600" b="1" dirty="0">
              <a:solidFill>
                <a:schemeClr val="accent1"/>
              </a:solidFill>
            </a:endParaRPr>
          </a:p>
        </p:txBody>
      </p:sp>
      <p:sp>
        <p:nvSpPr>
          <p:cNvPr id="19" name="TextBox 18"/>
          <p:cNvSpPr txBox="1"/>
          <p:nvPr/>
        </p:nvSpPr>
        <p:spPr>
          <a:xfrm>
            <a:off x="3954970" y="5416162"/>
            <a:ext cx="1531429" cy="338554"/>
          </a:xfrm>
          <a:prstGeom prst="rect">
            <a:avLst/>
          </a:prstGeom>
          <a:noFill/>
        </p:spPr>
        <p:txBody>
          <a:bodyPr wrap="square" rtlCol="0">
            <a:spAutoFit/>
          </a:bodyPr>
          <a:lstStyle/>
          <a:p>
            <a:r>
              <a:rPr lang="en-US" altLang="zh-CN" sz="1600" b="1" dirty="0" smtClean="0">
                <a:solidFill>
                  <a:schemeClr val="accent1"/>
                </a:solidFill>
              </a:rPr>
              <a:t>Test signature</a:t>
            </a:r>
            <a:endParaRPr lang="zh-CN" altLang="en-US" sz="1600" b="1" dirty="0">
              <a:solidFill>
                <a:schemeClr val="accent1"/>
              </a:solidFill>
            </a:endParaRPr>
          </a:p>
        </p:txBody>
      </p:sp>
      <p:sp>
        <p:nvSpPr>
          <p:cNvPr id="20" name="TextBox 19"/>
          <p:cNvSpPr txBox="1"/>
          <p:nvPr/>
        </p:nvSpPr>
        <p:spPr>
          <a:xfrm>
            <a:off x="3954970" y="5866731"/>
            <a:ext cx="1315844" cy="338554"/>
          </a:xfrm>
          <a:prstGeom prst="rect">
            <a:avLst/>
          </a:prstGeom>
          <a:noFill/>
        </p:spPr>
        <p:txBody>
          <a:bodyPr wrap="square" rtlCol="0">
            <a:spAutoFit/>
          </a:bodyPr>
          <a:lstStyle/>
          <a:p>
            <a:r>
              <a:rPr lang="en-US" sz="1600" b="1" dirty="0" smtClean="0"/>
              <a:t>2 </a:t>
            </a:r>
            <a:r>
              <a:rPr lang="en-US" sz="1600" b="1" dirty="0" err="1" smtClean="0"/>
              <a:t>Genuines</a:t>
            </a:r>
            <a:endParaRPr lang="zh-CN" altLang="en-US" sz="1600" b="1" dirty="0"/>
          </a:p>
        </p:txBody>
      </p:sp>
      <p:sp>
        <p:nvSpPr>
          <p:cNvPr id="21" name="TextBox 20"/>
          <p:cNvSpPr txBox="1"/>
          <p:nvPr/>
        </p:nvSpPr>
        <p:spPr>
          <a:xfrm>
            <a:off x="3954970" y="6257909"/>
            <a:ext cx="1315844" cy="338554"/>
          </a:xfrm>
          <a:prstGeom prst="rect">
            <a:avLst/>
          </a:prstGeom>
          <a:noFill/>
        </p:spPr>
        <p:txBody>
          <a:bodyPr wrap="square" rtlCol="0">
            <a:spAutoFit/>
          </a:bodyPr>
          <a:lstStyle/>
          <a:p>
            <a:r>
              <a:rPr lang="en-US" sz="1600" b="1" dirty="0" smtClean="0"/>
              <a:t>4 Forgeries</a:t>
            </a:r>
            <a:endParaRPr lang="zh-CN" altLang="en-US" sz="1600" b="1" dirty="0"/>
          </a:p>
        </p:txBody>
      </p:sp>
      <p:pic>
        <p:nvPicPr>
          <p:cNvPr id="22" name="图片 21" descr="004_01.PNG"/>
          <p:cNvPicPr>
            <a:picLocks noChangeAspect="1"/>
          </p:cNvPicPr>
          <p:nvPr/>
        </p:nvPicPr>
        <p:blipFill>
          <a:blip r:embed="rId3" cstate="print"/>
          <a:stretch>
            <a:fillRect/>
          </a:stretch>
        </p:blipFill>
        <p:spPr>
          <a:xfrm>
            <a:off x="5114697" y="4332321"/>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图片 22" descr="0103004_02.png"/>
          <p:cNvPicPr>
            <a:picLocks noChangeAspect="1"/>
          </p:cNvPicPr>
          <p:nvPr/>
        </p:nvPicPr>
        <p:blipFill>
          <a:blip r:embed="rId4" cstate="print"/>
          <a:stretch>
            <a:fillRect/>
          </a:stretch>
        </p:blipFill>
        <p:spPr>
          <a:xfrm>
            <a:off x="5114697" y="4799673"/>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图片 23" descr="004_01.PNG"/>
          <p:cNvPicPr>
            <a:picLocks noChangeAspect="1"/>
          </p:cNvPicPr>
          <p:nvPr/>
        </p:nvPicPr>
        <p:blipFill>
          <a:blip r:embed="rId3" cstate="print"/>
          <a:stretch>
            <a:fillRect/>
          </a:stretch>
        </p:blipFill>
        <p:spPr>
          <a:xfrm>
            <a:off x="5114697" y="5721095"/>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图片 24" descr="0105004_01.png"/>
          <p:cNvPicPr>
            <a:picLocks noChangeAspect="1"/>
          </p:cNvPicPr>
          <p:nvPr/>
        </p:nvPicPr>
        <p:blipFill>
          <a:blip r:embed="rId5" cstate="print"/>
          <a:stretch>
            <a:fillRect/>
          </a:stretch>
        </p:blipFill>
        <p:spPr>
          <a:xfrm>
            <a:off x="5081291" y="6188447"/>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矩形 27"/>
          <p:cNvSpPr/>
          <p:nvPr/>
        </p:nvSpPr>
        <p:spPr>
          <a:xfrm>
            <a:off x="6252115" y="4070196"/>
            <a:ext cx="2891885" cy="1222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TextBox 28"/>
          <p:cNvSpPr txBox="1"/>
          <p:nvPr/>
        </p:nvSpPr>
        <p:spPr>
          <a:xfrm>
            <a:off x="6252116" y="4070196"/>
            <a:ext cx="1531430" cy="338554"/>
          </a:xfrm>
          <a:prstGeom prst="rect">
            <a:avLst/>
          </a:prstGeom>
          <a:noFill/>
        </p:spPr>
        <p:txBody>
          <a:bodyPr wrap="square" rtlCol="0">
            <a:spAutoFit/>
          </a:bodyPr>
          <a:lstStyle/>
          <a:p>
            <a:r>
              <a:rPr lang="en-US" altLang="zh-CN" sz="1600" b="1" dirty="0" smtClean="0">
                <a:solidFill>
                  <a:schemeClr val="accent1"/>
                </a:solidFill>
              </a:rPr>
              <a:t>Train set</a:t>
            </a:r>
            <a:endParaRPr lang="zh-CN" altLang="en-US" sz="1600" b="1" dirty="0">
              <a:solidFill>
                <a:schemeClr val="accent1"/>
              </a:solidFill>
            </a:endParaRPr>
          </a:p>
        </p:txBody>
      </p:sp>
      <p:sp>
        <p:nvSpPr>
          <p:cNvPr id="30" name="TextBox 29"/>
          <p:cNvSpPr txBox="1"/>
          <p:nvPr/>
        </p:nvSpPr>
        <p:spPr>
          <a:xfrm>
            <a:off x="6252116" y="4444242"/>
            <a:ext cx="2702312" cy="338554"/>
          </a:xfrm>
          <a:prstGeom prst="rect">
            <a:avLst/>
          </a:prstGeom>
          <a:noFill/>
        </p:spPr>
        <p:txBody>
          <a:bodyPr wrap="square" rtlCol="0">
            <a:spAutoFit/>
          </a:bodyPr>
          <a:lstStyle/>
          <a:p>
            <a:r>
              <a:rPr lang="en-US" sz="1600" dirty="0" smtClean="0"/>
              <a:t>     =231 genuine-genuine pairs</a:t>
            </a:r>
            <a:endParaRPr lang="zh-CN" altLang="en-US" sz="1600" b="1"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nvGraphicFramePr>
        <p:xfrm>
          <a:off x="4343400" y="2197100"/>
          <a:ext cx="914400" cy="198438"/>
        </p:xfrm>
        <a:graphic>
          <a:graphicData uri="http://schemas.openxmlformats.org/presentationml/2006/ole">
            <p:oleObj spid="_x0000_s1029" name="Equation" r:id="rId7" imgW="914400" imgH="198720" progId="Equation.DSMT4">
              <p:embed/>
            </p:oleObj>
          </a:graphicData>
        </a:graphic>
      </p:graphicFrame>
      <p:graphicFrame>
        <p:nvGraphicFramePr>
          <p:cNvPr id="1030" name="Object 6"/>
          <p:cNvGraphicFramePr>
            <a:graphicFrameLocks noChangeAspect="1"/>
          </p:cNvGraphicFramePr>
          <p:nvPr/>
        </p:nvGraphicFramePr>
        <p:xfrm>
          <a:off x="6296416" y="4461118"/>
          <a:ext cx="321677" cy="321677"/>
        </p:xfrm>
        <a:graphic>
          <a:graphicData uri="http://schemas.openxmlformats.org/presentationml/2006/ole">
            <p:oleObj spid="_x0000_s1030" name="Equation" r:id="rId8" imgW="241200" imgH="241200" progId="Equation.DSMT4">
              <p:embed/>
            </p:oleObj>
          </a:graphicData>
        </a:graphic>
      </p:graphicFrame>
      <p:sp>
        <p:nvSpPr>
          <p:cNvPr id="37" name="TextBox 36"/>
          <p:cNvSpPr txBox="1"/>
          <p:nvPr/>
        </p:nvSpPr>
        <p:spPr>
          <a:xfrm>
            <a:off x="6192485" y="4877100"/>
            <a:ext cx="2951515" cy="338554"/>
          </a:xfrm>
          <a:prstGeom prst="rect">
            <a:avLst/>
          </a:prstGeom>
          <a:noFill/>
        </p:spPr>
        <p:txBody>
          <a:bodyPr wrap="square" rtlCol="0">
            <a:spAutoFit/>
          </a:bodyPr>
          <a:lstStyle/>
          <a:p>
            <a:r>
              <a:rPr lang="en-US" sz="1600" dirty="0" smtClean="0"/>
              <a:t>22</a:t>
            </a:r>
            <a:r>
              <a:rPr lang="en-US" sz="1050" dirty="0" smtClean="0">
                <a:latin typeface="宋体"/>
                <a:ea typeface="宋体"/>
              </a:rPr>
              <a:t>╳</a:t>
            </a:r>
            <a:r>
              <a:rPr lang="en-US" sz="1600" dirty="0" smtClean="0"/>
              <a:t>8</a:t>
            </a:r>
            <a:r>
              <a:rPr lang="en-US" altLang="zh-CN" sz="1600" dirty="0" smtClean="0"/>
              <a:t>=</a:t>
            </a:r>
            <a:r>
              <a:rPr lang="en-US" sz="1600" dirty="0" smtClean="0"/>
              <a:t>176 genuine-forgery pairs</a:t>
            </a:r>
            <a:endParaRPr lang="zh-CN" altLang="en-US" sz="1600" b="1" dirty="0"/>
          </a:p>
        </p:txBody>
      </p:sp>
      <p:sp>
        <p:nvSpPr>
          <p:cNvPr id="38" name="矩形 37"/>
          <p:cNvSpPr/>
          <p:nvPr/>
        </p:nvSpPr>
        <p:spPr>
          <a:xfrm>
            <a:off x="6252116" y="5585438"/>
            <a:ext cx="2891884" cy="11003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TextBox 38"/>
          <p:cNvSpPr txBox="1"/>
          <p:nvPr/>
        </p:nvSpPr>
        <p:spPr>
          <a:xfrm>
            <a:off x="6252115" y="5551818"/>
            <a:ext cx="1531430" cy="338554"/>
          </a:xfrm>
          <a:prstGeom prst="rect">
            <a:avLst/>
          </a:prstGeom>
          <a:noFill/>
        </p:spPr>
        <p:txBody>
          <a:bodyPr wrap="square" rtlCol="0">
            <a:spAutoFit/>
          </a:bodyPr>
          <a:lstStyle/>
          <a:p>
            <a:r>
              <a:rPr lang="en-US" altLang="zh-CN" sz="1600" b="1" dirty="0" smtClean="0">
                <a:solidFill>
                  <a:schemeClr val="accent1"/>
                </a:solidFill>
              </a:rPr>
              <a:t>Test set</a:t>
            </a:r>
            <a:endParaRPr lang="zh-CN" altLang="en-US" sz="1600" b="1" dirty="0">
              <a:solidFill>
                <a:schemeClr val="accent1"/>
              </a:solidFill>
            </a:endParaRPr>
          </a:p>
        </p:txBody>
      </p:sp>
      <p:sp>
        <p:nvSpPr>
          <p:cNvPr id="40" name="TextBox 39"/>
          <p:cNvSpPr txBox="1"/>
          <p:nvPr/>
        </p:nvSpPr>
        <p:spPr>
          <a:xfrm>
            <a:off x="6192484" y="5890372"/>
            <a:ext cx="3182121" cy="338554"/>
          </a:xfrm>
          <a:prstGeom prst="rect">
            <a:avLst/>
          </a:prstGeom>
          <a:noFill/>
        </p:spPr>
        <p:txBody>
          <a:bodyPr wrap="square" rtlCol="0">
            <a:spAutoFit/>
          </a:bodyPr>
          <a:lstStyle/>
          <a:p>
            <a:r>
              <a:rPr lang="en-US" sz="1600" dirty="0" smtClean="0"/>
              <a:t>22</a:t>
            </a:r>
            <a:r>
              <a:rPr lang="en-US" sz="1050" dirty="0" smtClean="0">
                <a:latin typeface="宋体"/>
                <a:ea typeface="宋体"/>
              </a:rPr>
              <a:t>╳</a:t>
            </a:r>
            <a:r>
              <a:rPr lang="en-US" sz="1600" dirty="0" smtClean="0">
                <a:latin typeface="宋体"/>
                <a:ea typeface="宋体"/>
              </a:rPr>
              <a:t>2</a:t>
            </a:r>
            <a:r>
              <a:rPr lang="en-US" altLang="zh-CN" sz="1600" dirty="0" smtClean="0"/>
              <a:t>=44</a:t>
            </a:r>
            <a:r>
              <a:rPr lang="en-US" sz="1600" dirty="0" smtClean="0"/>
              <a:t> genuine-genuine pairs</a:t>
            </a:r>
            <a:endParaRPr lang="zh-CN" altLang="en-US" sz="1600" b="1" dirty="0"/>
          </a:p>
        </p:txBody>
      </p:sp>
      <p:sp>
        <p:nvSpPr>
          <p:cNvPr id="41" name="TextBox 40"/>
          <p:cNvSpPr txBox="1"/>
          <p:nvPr/>
        </p:nvSpPr>
        <p:spPr>
          <a:xfrm>
            <a:off x="6192485" y="6280145"/>
            <a:ext cx="3182121" cy="338554"/>
          </a:xfrm>
          <a:prstGeom prst="rect">
            <a:avLst/>
          </a:prstGeom>
          <a:noFill/>
        </p:spPr>
        <p:txBody>
          <a:bodyPr wrap="square" rtlCol="0">
            <a:spAutoFit/>
          </a:bodyPr>
          <a:lstStyle/>
          <a:p>
            <a:r>
              <a:rPr lang="en-US" sz="1600" dirty="0" smtClean="0"/>
              <a:t>22</a:t>
            </a:r>
            <a:r>
              <a:rPr lang="en-US" sz="1050" dirty="0" smtClean="0">
                <a:latin typeface="宋体"/>
                <a:ea typeface="宋体"/>
              </a:rPr>
              <a:t>╳</a:t>
            </a:r>
            <a:r>
              <a:rPr lang="en-US" sz="1600" dirty="0" smtClean="0">
                <a:latin typeface="宋体"/>
                <a:ea typeface="宋体"/>
              </a:rPr>
              <a:t>4</a:t>
            </a:r>
            <a:r>
              <a:rPr lang="en-US" altLang="zh-CN" sz="1600" dirty="0" smtClean="0"/>
              <a:t>=88</a:t>
            </a:r>
            <a:r>
              <a:rPr lang="en-US" sz="1600" dirty="0" smtClean="0"/>
              <a:t> genuine-forgeries pairs</a:t>
            </a:r>
            <a:endParaRPr lang="zh-CN" altLang="en-US" sz="1600" b="1" dirty="0"/>
          </a:p>
        </p:txBody>
      </p:sp>
      <p:sp>
        <p:nvSpPr>
          <p:cNvPr id="44" name="右箭头 43"/>
          <p:cNvSpPr/>
          <p:nvPr/>
        </p:nvSpPr>
        <p:spPr>
          <a:xfrm>
            <a:off x="5932287" y="4570253"/>
            <a:ext cx="364129"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 name="右箭头 44"/>
          <p:cNvSpPr/>
          <p:nvPr/>
        </p:nvSpPr>
        <p:spPr>
          <a:xfrm>
            <a:off x="5932287" y="6075502"/>
            <a:ext cx="364129"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6" name="左大括号 45"/>
          <p:cNvSpPr/>
          <p:nvPr/>
        </p:nvSpPr>
        <p:spPr>
          <a:xfrm>
            <a:off x="3434576" y="4461119"/>
            <a:ext cx="520394" cy="1988303"/>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dirty="0" smtClean="0">
                <a:latin typeface="+mj-lt"/>
                <a:ea typeface="+mj-ea"/>
                <a:cs typeface="+mj-cs"/>
              </a:rPr>
              <a:t>Experiment Result</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21512" name="Picture 8"/>
          <p:cNvPicPr>
            <a:picLocks noChangeAspect="1" noChangeArrowheads="1"/>
          </p:cNvPicPr>
          <p:nvPr/>
        </p:nvPicPr>
        <p:blipFill>
          <a:blip r:embed="rId2"/>
          <a:srcRect l="17306" t="38906" r="33060" b="17031"/>
          <a:stretch>
            <a:fillRect/>
          </a:stretch>
        </p:blipFill>
        <p:spPr bwMode="auto">
          <a:xfrm>
            <a:off x="1034833" y="1816444"/>
            <a:ext cx="6457950" cy="322326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30"/>
          <p:cNvSpPr txBox="1">
            <a:spLocks/>
          </p:cNvSpPr>
          <p:nvPr/>
        </p:nvSpPr>
        <p:spPr>
          <a:xfrm>
            <a:off x="457200" y="190669"/>
            <a:ext cx="8229600" cy="900946"/>
          </a:xfrm>
          <a:prstGeom prst="rect">
            <a:avLst/>
          </a:prstGeom>
        </p:spPr>
        <p:txBody>
          <a:bodyPr vert="horz" lIns="91440" tIns="45720" rIns="91440" bIns="45720" rtlCol="0" anchor="ctr">
            <a:normAutofit fontScale="85000" lnSpcReduction="10000"/>
          </a:bodyPr>
          <a:lstStyle/>
          <a:p>
            <a:pPr lvl="0" algn="ctr" defTabSz="457200">
              <a:spcBef>
                <a:spcPct val="0"/>
              </a:spcBef>
              <a:defRPr/>
            </a:pPr>
            <a:r>
              <a:rPr lang="en-US" sz="4000" dirty="0" smtClean="0"/>
              <a:t>Unseen forgery-writer signature test results</a:t>
            </a:r>
            <a:endParaRPr kumimoji="0" lang="en-US" sz="4000" i="0" u="none" strike="noStrike" kern="1200" cap="none" spc="0" normalizeH="0" baseline="0" noProof="0" dirty="0">
              <a:ln>
                <a:noFill/>
              </a:ln>
              <a:solidFill>
                <a:schemeClr val="tx1"/>
              </a:solidFill>
              <a:effectLst/>
              <a:uLnTx/>
              <a:uFillTx/>
              <a:latin typeface="+mj-lt"/>
              <a:ea typeface="+mj-ea"/>
              <a:cs typeface="+mj-cs"/>
            </a:endParaRPr>
          </a:p>
        </p:txBody>
      </p:sp>
      <p:sp>
        <p:nvSpPr>
          <p:cNvPr id="3" name="矩形 2"/>
          <p:cNvSpPr/>
          <p:nvPr/>
        </p:nvSpPr>
        <p:spPr>
          <a:xfrm>
            <a:off x="1706191" y="1395306"/>
            <a:ext cx="2375210" cy="24709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矩形 3"/>
          <p:cNvSpPr/>
          <p:nvPr/>
        </p:nvSpPr>
        <p:spPr>
          <a:xfrm>
            <a:off x="4601796" y="1234565"/>
            <a:ext cx="2100146" cy="1758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4601795" y="3131169"/>
            <a:ext cx="2100147" cy="1270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1706191" y="1702916"/>
            <a:ext cx="1315844" cy="338554"/>
          </a:xfrm>
          <a:prstGeom prst="rect">
            <a:avLst/>
          </a:prstGeom>
          <a:noFill/>
        </p:spPr>
        <p:txBody>
          <a:bodyPr wrap="square" rtlCol="0">
            <a:spAutoFit/>
          </a:bodyPr>
          <a:lstStyle/>
          <a:p>
            <a:r>
              <a:rPr lang="en-US" sz="1600" b="1" dirty="0" smtClean="0"/>
              <a:t>24 </a:t>
            </a:r>
            <a:r>
              <a:rPr lang="en-US" sz="1600" b="1" dirty="0" err="1" smtClean="0"/>
              <a:t>Genuines</a:t>
            </a:r>
            <a:endParaRPr lang="zh-CN" altLang="en-US" sz="1600" b="1" dirty="0"/>
          </a:p>
        </p:txBody>
      </p:sp>
      <p:sp>
        <p:nvSpPr>
          <p:cNvPr id="7" name="TextBox 6"/>
          <p:cNvSpPr txBox="1"/>
          <p:nvPr/>
        </p:nvSpPr>
        <p:spPr>
          <a:xfrm>
            <a:off x="1706191" y="2241978"/>
            <a:ext cx="1315844" cy="338554"/>
          </a:xfrm>
          <a:prstGeom prst="rect">
            <a:avLst/>
          </a:prstGeom>
          <a:noFill/>
        </p:spPr>
        <p:txBody>
          <a:bodyPr wrap="square" rtlCol="0">
            <a:spAutoFit/>
          </a:bodyPr>
          <a:lstStyle/>
          <a:p>
            <a:r>
              <a:rPr lang="en-US" sz="1600" b="1" dirty="0" smtClean="0"/>
              <a:t>4 Forgeries1</a:t>
            </a:r>
            <a:endParaRPr lang="zh-CN" altLang="en-US" sz="1600" b="1" dirty="0"/>
          </a:p>
        </p:txBody>
      </p:sp>
      <p:sp>
        <p:nvSpPr>
          <p:cNvPr id="8" name="TextBox 7"/>
          <p:cNvSpPr txBox="1"/>
          <p:nvPr/>
        </p:nvSpPr>
        <p:spPr>
          <a:xfrm>
            <a:off x="1706191" y="2780587"/>
            <a:ext cx="1315844" cy="338554"/>
          </a:xfrm>
          <a:prstGeom prst="rect">
            <a:avLst/>
          </a:prstGeom>
          <a:noFill/>
        </p:spPr>
        <p:txBody>
          <a:bodyPr wrap="square" rtlCol="0">
            <a:spAutoFit/>
          </a:bodyPr>
          <a:lstStyle/>
          <a:p>
            <a:r>
              <a:rPr lang="en-US" sz="1600" b="1" dirty="0" smtClean="0"/>
              <a:t>4 Forgeries2</a:t>
            </a:r>
            <a:endParaRPr lang="zh-CN" altLang="en-US" sz="1600" b="1" dirty="0"/>
          </a:p>
        </p:txBody>
      </p:sp>
      <p:sp>
        <p:nvSpPr>
          <p:cNvPr id="9" name="TextBox 8"/>
          <p:cNvSpPr txBox="1"/>
          <p:nvPr/>
        </p:nvSpPr>
        <p:spPr>
          <a:xfrm>
            <a:off x="1706191" y="3275238"/>
            <a:ext cx="1315844" cy="338554"/>
          </a:xfrm>
          <a:prstGeom prst="rect">
            <a:avLst/>
          </a:prstGeom>
          <a:noFill/>
        </p:spPr>
        <p:txBody>
          <a:bodyPr wrap="square" rtlCol="0">
            <a:spAutoFit/>
          </a:bodyPr>
          <a:lstStyle/>
          <a:p>
            <a:r>
              <a:rPr lang="en-US" sz="1600" b="1" dirty="0" smtClean="0"/>
              <a:t>4 Forgeries3</a:t>
            </a:r>
            <a:endParaRPr lang="zh-CN" altLang="en-US" sz="1600" b="1" dirty="0"/>
          </a:p>
        </p:txBody>
      </p:sp>
      <p:pic>
        <p:nvPicPr>
          <p:cNvPr id="10" name="图片 9" descr="004_01.PNG"/>
          <p:cNvPicPr>
            <a:picLocks noChangeAspect="1"/>
          </p:cNvPicPr>
          <p:nvPr/>
        </p:nvPicPr>
        <p:blipFill>
          <a:blip r:embed="rId2" cstate="print"/>
          <a:stretch>
            <a:fillRect/>
          </a:stretch>
        </p:blipFill>
        <p:spPr>
          <a:xfrm>
            <a:off x="3022035" y="1574118"/>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descr="0103004_02.png"/>
          <p:cNvPicPr>
            <a:picLocks noChangeAspect="1"/>
          </p:cNvPicPr>
          <p:nvPr/>
        </p:nvPicPr>
        <p:blipFill>
          <a:blip r:embed="rId3" cstate="print"/>
          <a:stretch>
            <a:fillRect/>
          </a:stretch>
        </p:blipFill>
        <p:spPr>
          <a:xfrm>
            <a:off x="3022035" y="2133320"/>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descr="0105004_01.png"/>
          <p:cNvPicPr>
            <a:picLocks noChangeAspect="1"/>
          </p:cNvPicPr>
          <p:nvPr/>
        </p:nvPicPr>
        <p:blipFill>
          <a:blip r:embed="rId4" cstate="print"/>
          <a:stretch>
            <a:fillRect/>
          </a:stretch>
        </p:blipFill>
        <p:spPr>
          <a:xfrm>
            <a:off x="2988629" y="2749809"/>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descr="0124004_01.png"/>
          <p:cNvPicPr>
            <a:picLocks noChangeAspect="1"/>
          </p:cNvPicPr>
          <p:nvPr/>
        </p:nvPicPr>
        <p:blipFill>
          <a:blip r:embed="rId5" cstate="print"/>
          <a:stretch>
            <a:fillRect/>
          </a:stretch>
        </p:blipFill>
        <p:spPr>
          <a:xfrm>
            <a:off x="2988629" y="3369655"/>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p:cNvSpPr txBox="1"/>
          <p:nvPr/>
        </p:nvSpPr>
        <p:spPr>
          <a:xfrm>
            <a:off x="4601795" y="1625489"/>
            <a:ext cx="1315844" cy="338554"/>
          </a:xfrm>
          <a:prstGeom prst="rect">
            <a:avLst/>
          </a:prstGeom>
          <a:noFill/>
        </p:spPr>
        <p:txBody>
          <a:bodyPr wrap="square" rtlCol="0">
            <a:spAutoFit/>
          </a:bodyPr>
          <a:lstStyle/>
          <a:p>
            <a:r>
              <a:rPr lang="en-US" sz="1600" b="1" dirty="0" smtClean="0"/>
              <a:t>22 </a:t>
            </a:r>
            <a:r>
              <a:rPr lang="en-US" sz="1600" b="1" dirty="0" err="1" smtClean="0"/>
              <a:t>Genuines</a:t>
            </a:r>
            <a:endParaRPr lang="zh-CN" altLang="en-US" sz="1600" b="1" dirty="0"/>
          </a:p>
        </p:txBody>
      </p:sp>
      <p:sp>
        <p:nvSpPr>
          <p:cNvPr id="15" name="TextBox 14"/>
          <p:cNvSpPr txBox="1"/>
          <p:nvPr/>
        </p:nvSpPr>
        <p:spPr>
          <a:xfrm>
            <a:off x="4601795" y="1964043"/>
            <a:ext cx="1315844" cy="338554"/>
          </a:xfrm>
          <a:prstGeom prst="rect">
            <a:avLst/>
          </a:prstGeom>
          <a:noFill/>
        </p:spPr>
        <p:txBody>
          <a:bodyPr wrap="square" rtlCol="0">
            <a:spAutoFit/>
          </a:bodyPr>
          <a:lstStyle/>
          <a:p>
            <a:r>
              <a:rPr lang="en-US" sz="1600" b="1" dirty="0" smtClean="0"/>
              <a:t>4 Forgeries1</a:t>
            </a:r>
            <a:endParaRPr lang="zh-CN" altLang="en-US" sz="1600" b="1" dirty="0"/>
          </a:p>
        </p:txBody>
      </p:sp>
      <p:sp>
        <p:nvSpPr>
          <p:cNvPr id="16" name="TextBox 15"/>
          <p:cNvSpPr txBox="1"/>
          <p:nvPr/>
        </p:nvSpPr>
        <p:spPr>
          <a:xfrm>
            <a:off x="4601795" y="1234566"/>
            <a:ext cx="1531430" cy="338554"/>
          </a:xfrm>
          <a:prstGeom prst="rect">
            <a:avLst/>
          </a:prstGeom>
          <a:noFill/>
        </p:spPr>
        <p:txBody>
          <a:bodyPr wrap="square" rtlCol="0">
            <a:spAutoFit/>
          </a:bodyPr>
          <a:lstStyle/>
          <a:p>
            <a:r>
              <a:rPr lang="en-US" altLang="zh-CN" sz="1600" b="1" dirty="0" smtClean="0">
                <a:solidFill>
                  <a:schemeClr val="accent1"/>
                </a:solidFill>
              </a:rPr>
              <a:t>Train signature</a:t>
            </a:r>
            <a:endParaRPr lang="zh-CN" altLang="en-US" sz="1600" b="1" dirty="0">
              <a:solidFill>
                <a:schemeClr val="accent1"/>
              </a:solidFill>
            </a:endParaRPr>
          </a:p>
        </p:txBody>
      </p:sp>
      <p:sp>
        <p:nvSpPr>
          <p:cNvPr id="17" name="TextBox 16"/>
          <p:cNvSpPr txBox="1"/>
          <p:nvPr/>
        </p:nvSpPr>
        <p:spPr>
          <a:xfrm>
            <a:off x="4601796" y="3115780"/>
            <a:ext cx="1531429" cy="338554"/>
          </a:xfrm>
          <a:prstGeom prst="rect">
            <a:avLst/>
          </a:prstGeom>
          <a:noFill/>
        </p:spPr>
        <p:txBody>
          <a:bodyPr wrap="square" rtlCol="0">
            <a:spAutoFit/>
          </a:bodyPr>
          <a:lstStyle/>
          <a:p>
            <a:r>
              <a:rPr lang="en-US" altLang="zh-CN" sz="1600" b="1" dirty="0" smtClean="0">
                <a:solidFill>
                  <a:schemeClr val="accent1"/>
                </a:solidFill>
              </a:rPr>
              <a:t>Test signature</a:t>
            </a:r>
            <a:endParaRPr lang="zh-CN" altLang="en-US" sz="1600" b="1" dirty="0">
              <a:solidFill>
                <a:schemeClr val="accent1"/>
              </a:solidFill>
            </a:endParaRPr>
          </a:p>
        </p:txBody>
      </p:sp>
      <p:sp>
        <p:nvSpPr>
          <p:cNvPr id="18" name="TextBox 17"/>
          <p:cNvSpPr txBox="1"/>
          <p:nvPr/>
        </p:nvSpPr>
        <p:spPr>
          <a:xfrm>
            <a:off x="4601795" y="3566349"/>
            <a:ext cx="1315844" cy="338554"/>
          </a:xfrm>
          <a:prstGeom prst="rect">
            <a:avLst/>
          </a:prstGeom>
          <a:noFill/>
        </p:spPr>
        <p:txBody>
          <a:bodyPr wrap="square" rtlCol="0">
            <a:spAutoFit/>
          </a:bodyPr>
          <a:lstStyle/>
          <a:p>
            <a:r>
              <a:rPr lang="en-US" sz="1600" b="1" dirty="0" smtClean="0"/>
              <a:t>2 </a:t>
            </a:r>
            <a:r>
              <a:rPr lang="en-US" sz="1600" b="1" dirty="0" err="1" smtClean="0"/>
              <a:t>Genuines</a:t>
            </a:r>
            <a:endParaRPr lang="zh-CN" altLang="en-US" sz="1600" b="1" dirty="0"/>
          </a:p>
        </p:txBody>
      </p:sp>
      <p:sp>
        <p:nvSpPr>
          <p:cNvPr id="19" name="TextBox 18"/>
          <p:cNvSpPr txBox="1"/>
          <p:nvPr/>
        </p:nvSpPr>
        <p:spPr>
          <a:xfrm>
            <a:off x="4601795" y="3957527"/>
            <a:ext cx="1315844" cy="338554"/>
          </a:xfrm>
          <a:prstGeom prst="rect">
            <a:avLst/>
          </a:prstGeom>
          <a:noFill/>
        </p:spPr>
        <p:txBody>
          <a:bodyPr wrap="square" rtlCol="0">
            <a:spAutoFit/>
          </a:bodyPr>
          <a:lstStyle/>
          <a:p>
            <a:r>
              <a:rPr lang="en-US" sz="1600" b="1" dirty="0" smtClean="0"/>
              <a:t>4 Forgeries3</a:t>
            </a:r>
            <a:endParaRPr lang="zh-CN" altLang="en-US" sz="1600" b="1" dirty="0"/>
          </a:p>
        </p:txBody>
      </p:sp>
      <p:pic>
        <p:nvPicPr>
          <p:cNvPr id="20" name="图片 19" descr="004_01.PNG"/>
          <p:cNvPicPr>
            <a:picLocks noChangeAspect="1"/>
          </p:cNvPicPr>
          <p:nvPr/>
        </p:nvPicPr>
        <p:blipFill>
          <a:blip r:embed="rId2" cstate="print"/>
          <a:stretch>
            <a:fillRect/>
          </a:stretch>
        </p:blipFill>
        <p:spPr>
          <a:xfrm>
            <a:off x="5761522" y="1496691"/>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图片 20" descr="0103004_02.png"/>
          <p:cNvPicPr>
            <a:picLocks noChangeAspect="1"/>
          </p:cNvPicPr>
          <p:nvPr/>
        </p:nvPicPr>
        <p:blipFill>
          <a:blip r:embed="rId3" cstate="print"/>
          <a:stretch>
            <a:fillRect/>
          </a:stretch>
        </p:blipFill>
        <p:spPr>
          <a:xfrm>
            <a:off x="5761522" y="1964043"/>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图片 21" descr="004_01.PNG"/>
          <p:cNvPicPr>
            <a:picLocks noChangeAspect="1"/>
          </p:cNvPicPr>
          <p:nvPr/>
        </p:nvPicPr>
        <p:blipFill>
          <a:blip r:embed="rId2" cstate="print"/>
          <a:stretch>
            <a:fillRect/>
          </a:stretch>
        </p:blipFill>
        <p:spPr>
          <a:xfrm>
            <a:off x="5761522" y="3420713"/>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右箭头 23"/>
          <p:cNvSpPr/>
          <p:nvPr/>
        </p:nvSpPr>
        <p:spPr>
          <a:xfrm>
            <a:off x="4081401" y="1702916"/>
            <a:ext cx="520394"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右箭头 24"/>
          <p:cNvSpPr/>
          <p:nvPr/>
        </p:nvSpPr>
        <p:spPr>
          <a:xfrm>
            <a:off x="4081402" y="3419640"/>
            <a:ext cx="520394"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601795" y="2442033"/>
            <a:ext cx="1315844" cy="338554"/>
          </a:xfrm>
          <a:prstGeom prst="rect">
            <a:avLst/>
          </a:prstGeom>
          <a:noFill/>
        </p:spPr>
        <p:txBody>
          <a:bodyPr wrap="square" rtlCol="0">
            <a:spAutoFit/>
          </a:bodyPr>
          <a:lstStyle/>
          <a:p>
            <a:r>
              <a:rPr lang="en-US" sz="1600" b="1" dirty="0" smtClean="0"/>
              <a:t>4 Forgeries2</a:t>
            </a:r>
            <a:endParaRPr lang="zh-CN" altLang="en-US" sz="1600" b="1" dirty="0"/>
          </a:p>
        </p:txBody>
      </p:sp>
      <p:pic>
        <p:nvPicPr>
          <p:cNvPr id="27" name="图片 26" descr="0105004_01.png"/>
          <p:cNvPicPr>
            <a:picLocks noChangeAspect="1"/>
          </p:cNvPicPr>
          <p:nvPr/>
        </p:nvPicPr>
        <p:blipFill>
          <a:blip r:embed="rId4" cstate="print"/>
          <a:stretch>
            <a:fillRect/>
          </a:stretch>
        </p:blipFill>
        <p:spPr>
          <a:xfrm>
            <a:off x="5787561" y="2442033"/>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图片 27" descr="0124004_01.png"/>
          <p:cNvPicPr>
            <a:picLocks noChangeAspect="1"/>
          </p:cNvPicPr>
          <p:nvPr/>
        </p:nvPicPr>
        <p:blipFill>
          <a:blip r:embed="rId5" cstate="print"/>
          <a:stretch>
            <a:fillRect/>
          </a:stretch>
        </p:blipFill>
        <p:spPr>
          <a:xfrm>
            <a:off x="5787561" y="3913233"/>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29" name="表格 28"/>
          <p:cNvGraphicFramePr>
            <a:graphicFrameLocks noGrp="1"/>
          </p:cNvGraphicFramePr>
          <p:nvPr/>
        </p:nvGraphicFramePr>
        <p:xfrm>
          <a:off x="289934" y="4884234"/>
          <a:ext cx="8396865" cy="1483360"/>
        </p:xfrm>
        <a:graphic>
          <a:graphicData uri="http://schemas.openxmlformats.org/drawingml/2006/table">
            <a:tbl>
              <a:tblPr firstRow="1" bandRow="1">
                <a:tableStyleId>{5C22544A-7EE6-4342-B048-85BDC9FD1C3A}</a:tableStyleId>
              </a:tblPr>
              <a:tblGrid>
                <a:gridCol w="1679373"/>
                <a:gridCol w="1679373"/>
                <a:gridCol w="1679373"/>
                <a:gridCol w="1679373"/>
                <a:gridCol w="1679373"/>
              </a:tblGrid>
              <a:tr h="370840">
                <a:tc>
                  <a:txBody>
                    <a:bodyPr/>
                    <a:lstStyle/>
                    <a:p>
                      <a:pPr algn="ctr"/>
                      <a:endParaRPr lang="zh-CN" altLang="en-US" dirty="0"/>
                    </a:p>
                  </a:txBody>
                  <a:tcPr/>
                </a:tc>
                <a:tc>
                  <a:txBody>
                    <a:bodyPr/>
                    <a:lstStyle/>
                    <a:p>
                      <a:pPr algn="ctr"/>
                      <a:r>
                        <a:rPr lang="en-US" altLang="zh-CN" dirty="0" err="1" smtClean="0"/>
                        <a:t>F_random</a:t>
                      </a:r>
                      <a:endParaRPr lang="zh-CN" altLang="en-US" dirty="0"/>
                    </a:p>
                  </a:txBody>
                  <a:tcPr/>
                </a:tc>
                <a:tc>
                  <a:txBody>
                    <a:bodyPr/>
                    <a:lstStyle/>
                    <a:p>
                      <a:pPr algn="ctr"/>
                      <a:r>
                        <a:rPr lang="en-US" altLang="zh-CN" dirty="0" err="1" smtClean="0"/>
                        <a:t>F_worst</a:t>
                      </a:r>
                      <a:endParaRPr lang="zh-CN" altLang="en-US" dirty="0"/>
                    </a:p>
                  </a:txBody>
                  <a:tcPr/>
                </a:tc>
                <a:tc>
                  <a:txBody>
                    <a:bodyPr/>
                    <a:lstStyle/>
                    <a:p>
                      <a:pPr algn="ctr"/>
                      <a:r>
                        <a:rPr lang="en-US" altLang="zh-CN" dirty="0" err="1" smtClean="0"/>
                        <a:t>F_middle</a:t>
                      </a:r>
                      <a:endParaRPr lang="zh-CN" altLang="en-US" dirty="0"/>
                    </a:p>
                  </a:txBody>
                  <a:tcPr/>
                </a:tc>
                <a:tc>
                  <a:txBody>
                    <a:bodyPr/>
                    <a:lstStyle/>
                    <a:p>
                      <a:pPr algn="ctr"/>
                      <a:r>
                        <a:rPr lang="en-US" altLang="zh-CN" dirty="0" err="1" smtClean="0"/>
                        <a:t>F_best</a:t>
                      </a:r>
                      <a:endParaRPr lang="zh-CN" altLang="en-US" dirty="0"/>
                    </a:p>
                  </a:txBody>
                  <a:tcPr/>
                </a:tc>
              </a:tr>
              <a:tr h="370840">
                <a:tc>
                  <a:txBody>
                    <a:bodyPr/>
                    <a:lstStyle/>
                    <a:p>
                      <a:pPr algn="ctr"/>
                      <a:r>
                        <a:rPr lang="en-US" altLang="zh-CN" dirty="0" smtClean="0"/>
                        <a:t>FTA</a:t>
                      </a:r>
                      <a:endParaRPr lang="zh-CN" altLang="en-US" dirty="0"/>
                    </a:p>
                  </a:txBody>
                  <a:tcPr/>
                </a:tc>
                <a:tc>
                  <a:txBody>
                    <a:bodyPr/>
                    <a:lstStyle/>
                    <a:p>
                      <a:pPr algn="ctr"/>
                      <a:r>
                        <a:rPr lang="en-US" sz="1800" b="1" u="sng" kern="1200" dirty="0" smtClean="0">
                          <a:solidFill>
                            <a:schemeClr val="dk1"/>
                          </a:solidFill>
                          <a:latin typeface="+mn-lt"/>
                          <a:ea typeface="+mn-ea"/>
                          <a:cs typeface="+mn-cs"/>
                        </a:rPr>
                        <a:t>90%</a:t>
                      </a:r>
                      <a:r>
                        <a:rPr lang="en-US" sz="1800" b="1" kern="1200" dirty="0" smtClean="0">
                          <a:solidFill>
                            <a:schemeClr val="dk1"/>
                          </a:solidFill>
                          <a:latin typeface="+mn-lt"/>
                          <a:ea typeface="+mn-ea"/>
                          <a:cs typeface="+mn-cs"/>
                        </a:rPr>
                        <a:t> = 36/40</a:t>
                      </a:r>
                      <a:endParaRPr lang="zh-CN" altLang="en-US" dirty="0"/>
                    </a:p>
                  </a:txBody>
                  <a:tcPr/>
                </a:tc>
                <a:tc>
                  <a:txBody>
                    <a:bodyPr/>
                    <a:lstStyle/>
                    <a:p>
                      <a:pPr algn="ctr"/>
                      <a:r>
                        <a:rPr lang="en-US" sz="1800" b="1" kern="1200" dirty="0" smtClean="0">
                          <a:solidFill>
                            <a:schemeClr val="dk1"/>
                          </a:solidFill>
                          <a:latin typeface="+mn-lt"/>
                          <a:ea typeface="+mn-ea"/>
                          <a:cs typeface="+mn-cs"/>
                        </a:rPr>
                        <a:t>95% = 38/40</a:t>
                      </a:r>
                      <a:endParaRPr lang="zh-CN" altLang="en-US" dirty="0"/>
                    </a:p>
                  </a:txBody>
                  <a:tcPr/>
                </a:tc>
                <a:tc>
                  <a:txBody>
                    <a:bodyPr/>
                    <a:lstStyle/>
                    <a:p>
                      <a:pPr algn="ctr"/>
                      <a:r>
                        <a:rPr lang="en-US" sz="1800" b="1" kern="1200" dirty="0" smtClean="0">
                          <a:solidFill>
                            <a:schemeClr val="dk1"/>
                          </a:solidFill>
                          <a:latin typeface="+mn-lt"/>
                          <a:ea typeface="+mn-ea"/>
                          <a:cs typeface="+mn-cs"/>
                        </a:rPr>
                        <a:t>85% = 34/40</a:t>
                      </a:r>
                      <a:endParaRPr lang="zh-CN" altLang="en-US" dirty="0"/>
                    </a:p>
                  </a:txBody>
                  <a:tcPr/>
                </a:tc>
                <a:tc>
                  <a:txBody>
                    <a:bodyPr/>
                    <a:lstStyle/>
                    <a:p>
                      <a:pPr algn="ctr"/>
                      <a:r>
                        <a:rPr lang="en-US" sz="1800" b="1" kern="1200" dirty="0" smtClean="0">
                          <a:solidFill>
                            <a:schemeClr val="dk1"/>
                          </a:solidFill>
                          <a:latin typeface="+mn-lt"/>
                          <a:ea typeface="+mn-ea"/>
                          <a:cs typeface="+mn-cs"/>
                        </a:rPr>
                        <a:t>77.5% =31 /40</a:t>
                      </a:r>
                      <a:endParaRPr lang="zh-CN" altLang="en-US" dirty="0"/>
                    </a:p>
                  </a:txBody>
                  <a:tcPr/>
                </a:tc>
              </a:tr>
              <a:tr h="370840">
                <a:tc>
                  <a:txBody>
                    <a:bodyPr/>
                    <a:lstStyle/>
                    <a:p>
                      <a:pPr algn="ctr"/>
                      <a:r>
                        <a:rPr lang="en-US" altLang="zh-CN" dirty="0" smtClean="0"/>
                        <a:t>GTA</a:t>
                      </a:r>
                      <a:endParaRPr lang="zh-CN" altLang="en-US" dirty="0"/>
                    </a:p>
                  </a:txBody>
                  <a:tcPr/>
                </a:tc>
                <a:tc>
                  <a:txBody>
                    <a:bodyPr/>
                    <a:lstStyle/>
                    <a:p>
                      <a:pPr algn="ctr"/>
                      <a:r>
                        <a:rPr lang="en-US" sz="1800" b="1" u="sng" kern="1200" dirty="0" smtClean="0">
                          <a:solidFill>
                            <a:schemeClr val="dk1"/>
                          </a:solidFill>
                          <a:latin typeface="+mn-lt"/>
                          <a:ea typeface="+mn-ea"/>
                          <a:cs typeface="+mn-cs"/>
                        </a:rPr>
                        <a:t>100%</a:t>
                      </a:r>
                      <a:r>
                        <a:rPr lang="en-US" sz="1800" b="1" kern="1200" dirty="0" smtClean="0">
                          <a:solidFill>
                            <a:schemeClr val="dk1"/>
                          </a:solidFill>
                          <a:latin typeface="+mn-lt"/>
                          <a:ea typeface="+mn-ea"/>
                          <a:cs typeface="+mn-cs"/>
                        </a:rPr>
                        <a:t> = 20/20</a:t>
                      </a:r>
                      <a:endParaRPr lang="zh-CN" altLang="en-US" dirty="0"/>
                    </a:p>
                  </a:txBody>
                  <a:tcPr/>
                </a:tc>
                <a:tc>
                  <a:txBody>
                    <a:bodyPr/>
                    <a:lstStyle/>
                    <a:p>
                      <a:pPr algn="ctr"/>
                      <a:r>
                        <a:rPr lang="en-US" sz="1800" b="1" kern="1200" dirty="0" smtClean="0">
                          <a:solidFill>
                            <a:schemeClr val="dk1"/>
                          </a:solidFill>
                          <a:latin typeface="+mn-lt"/>
                          <a:ea typeface="+mn-ea"/>
                          <a:cs typeface="+mn-cs"/>
                        </a:rPr>
                        <a:t>100% = 20/20</a:t>
                      </a:r>
                      <a:endParaRPr lang="zh-CN" altLang="en-US" dirty="0"/>
                    </a:p>
                  </a:txBody>
                  <a:tcPr/>
                </a:tc>
                <a:tc>
                  <a:txBody>
                    <a:bodyPr/>
                    <a:lstStyle/>
                    <a:p>
                      <a:pPr algn="ctr"/>
                      <a:r>
                        <a:rPr lang="en-US" sz="1800" b="1" kern="1200" dirty="0" smtClean="0">
                          <a:solidFill>
                            <a:schemeClr val="dk1"/>
                          </a:solidFill>
                          <a:latin typeface="+mn-lt"/>
                          <a:ea typeface="+mn-ea"/>
                          <a:cs typeface="+mn-cs"/>
                        </a:rPr>
                        <a:t>100% = 20/20</a:t>
                      </a:r>
                      <a:endParaRPr lang="zh-CN" altLang="en-US" dirty="0"/>
                    </a:p>
                  </a:txBody>
                  <a:tcPr/>
                </a:tc>
                <a:tc>
                  <a:txBody>
                    <a:bodyPr/>
                    <a:lstStyle/>
                    <a:p>
                      <a:pPr algn="ctr"/>
                      <a:r>
                        <a:rPr lang="en-US" sz="1800" b="1" kern="1200" dirty="0" smtClean="0">
                          <a:solidFill>
                            <a:schemeClr val="dk1"/>
                          </a:solidFill>
                          <a:latin typeface="+mn-lt"/>
                          <a:ea typeface="+mn-ea"/>
                          <a:cs typeface="+mn-cs"/>
                        </a:rPr>
                        <a:t>100% = 20/20</a:t>
                      </a:r>
                      <a:endParaRPr lang="zh-CN" altLang="en-US" dirty="0"/>
                    </a:p>
                  </a:txBody>
                  <a:tcPr/>
                </a:tc>
              </a:tr>
              <a:tr h="370840">
                <a:tc>
                  <a:txBody>
                    <a:bodyPr/>
                    <a:lstStyle/>
                    <a:p>
                      <a:pPr algn="ctr"/>
                      <a:r>
                        <a:rPr lang="en-US" altLang="zh-CN" dirty="0" smtClean="0"/>
                        <a:t>TA</a:t>
                      </a:r>
                      <a:endParaRPr lang="zh-CN" altLang="en-US" dirty="0"/>
                    </a:p>
                  </a:txBody>
                  <a:tcPr/>
                </a:tc>
                <a:tc>
                  <a:txBody>
                    <a:bodyPr/>
                    <a:lstStyle/>
                    <a:p>
                      <a:pPr algn="ctr"/>
                      <a:r>
                        <a:rPr lang="en-US" sz="1800" b="1" u="sng" kern="1200" dirty="0" smtClean="0">
                          <a:solidFill>
                            <a:schemeClr val="dk1"/>
                          </a:solidFill>
                          <a:latin typeface="+mn-lt"/>
                          <a:ea typeface="+mn-ea"/>
                          <a:cs typeface="+mn-cs"/>
                        </a:rPr>
                        <a:t>93.3%</a:t>
                      </a:r>
                      <a:r>
                        <a:rPr lang="en-US" sz="1800" b="1" kern="1200" dirty="0" smtClean="0">
                          <a:solidFill>
                            <a:schemeClr val="dk1"/>
                          </a:solidFill>
                          <a:latin typeface="+mn-lt"/>
                          <a:ea typeface="+mn-ea"/>
                          <a:cs typeface="+mn-cs"/>
                        </a:rPr>
                        <a:t> = 56/60</a:t>
                      </a:r>
                      <a:endParaRPr lang="zh-CN" altLang="en-US" dirty="0"/>
                    </a:p>
                  </a:txBody>
                  <a:tcPr/>
                </a:tc>
                <a:tc>
                  <a:txBody>
                    <a:bodyPr/>
                    <a:lstStyle/>
                    <a:p>
                      <a:pPr algn="ctr"/>
                      <a:r>
                        <a:rPr lang="en-US" sz="1800" b="1" kern="1200" dirty="0" smtClean="0">
                          <a:solidFill>
                            <a:schemeClr val="dk1"/>
                          </a:solidFill>
                          <a:latin typeface="+mn-lt"/>
                          <a:ea typeface="+mn-ea"/>
                          <a:cs typeface="+mn-cs"/>
                        </a:rPr>
                        <a:t>96.7% = 58/60</a:t>
                      </a:r>
                      <a:endParaRPr lang="zh-CN" altLang="en-US" dirty="0"/>
                    </a:p>
                  </a:txBody>
                  <a:tcPr/>
                </a:tc>
                <a:tc>
                  <a:txBody>
                    <a:bodyPr/>
                    <a:lstStyle/>
                    <a:p>
                      <a:pPr algn="ctr"/>
                      <a:r>
                        <a:rPr lang="en-US" sz="1800" b="1" kern="1200" dirty="0" smtClean="0">
                          <a:solidFill>
                            <a:schemeClr val="dk1"/>
                          </a:solidFill>
                          <a:latin typeface="+mn-lt"/>
                          <a:ea typeface="+mn-ea"/>
                          <a:cs typeface="+mn-cs"/>
                        </a:rPr>
                        <a:t>90% = 54/60</a:t>
                      </a:r>
                      <a:endParaRPr lang="zh-CN" altLang="en-US" dirty="0"/>
                    </a:p>
                  </a:txBody>
                  <a:tcPr/>
                </a:tc>
                <a:tc>
                  <a:txBody>
                    <a:bodyPr/>
                    <a:lstStyle/>
                    <a:p>
                      <a:pPr algn="ctr"/>
                      <a:r>
                        <a:rPr lang="en-US" sz="1800" b="1" kern="1200" dirty="0" smtClean="0">
                          <a:solidFill>
                            <a:schemeClr val="dk1"/>
                          </a:solidFill>
                          <a:latin typeface="+mn-lt"/>
                          <a:ea typeface="+mn-ea"/>
                          <a:cs typeface="+mn-cs"/>
                        </a:rPr>
                        <a:t>85% = 51/60</a:t>
                      </a:r>
                      <a:endParaRPr lang="zh-CN" altLang="en-US" dirty="0"/>
                    </a:p>
                  </a:txBody>
                  <a:tcPr/>
                </a:tc>
              </a:tr>
            </a:tbl>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30"/>
          <p:cNvSpPr txBox="1">
            <a:spLocks/>
          </p:cNvSpPr>
          <p:nvPr/>
        </p:nvSpPr>
        <p:spPr>
          <a:xfrm>
            <a:off x="457200" y="190669"/>
            <a:ext cx="8229600" cy="900946"/>
          </a:xfrm>
          <a:prstGeom prst="rect">
            <a:avLst/>
          </a:prstGeom>
        </p:spPr>
        <p:txBody>
          <a:bodyPr vert="horz" lIns="91440" tIns="45720" rIns="91440" bIns="45720" rtlCol="0" anchor="ctr">
            <a:normAutofit fontScale="92500"/>
          </a:bodyPr>
          <a:lstStyle/>
          <a:p>
            <a:pPr lvl="0" algn="ctr" defTabSz="457200">
              <a:spcBef>
                <a:spcPct val="0"/>
              </a:spcBef>
              <a:defRPr/>
            </a:pPr>
            <a:r>
              <a:rPr lang="en-US" sz="4000" dirty="0" smtClean="0"/>
              <a:t>All forgery-writers signature test results</a:t>
            </a:r>
            <a:endParaRPr kumimoji="0" lang="en-US" sz="4000" i="0" u="none" strike="noStrike" kern="1200" cap="none" spc="0" normalizeH="0" baseline="0" noProof="0" dirty="0">
              <a:ln>
                <a:noFill/>
              </a:ln>
              <a:solidFill>
                <a:schemeClr val="tx1"/>
              </a:solidFill>
              <a:effectLst/>
              <a:uLnTx/>
              <a:uFillTx/>
              <a:latin typeface="+mj-lt"/>
              <a:ea typeface="+mj-ea"/>
              <a:cs typeface="+mj-cs"/>
            </a:endParaRPr>
          </a:p>
        </p:txBody>
      </p:sp>
      <p:sp>
        <p:nvSpPr>
          <p:cNvPr id="3" name="矩形 2"/>
          <p:cNvSpPr/>
          <p:nvPr/>
        </p:nvSpPr>
        <p:spPr>
          <a:xfrm>
            <a:off x="99113" y="1824603"/>
            <a:ext cx="2375210" cy="30061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矩形 3"/>
          <p:cNvSpPr/>
          <p:nvPr/>
        </p:nvSpPr>
        <p:spPr>
          <a:xfrm>
            <a:off x="2994717" y="1663863"/>
            <a:ext cx="2100146" cy="22231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99113" y="2132213"/>
            <a:ext cx="1315844" cy="338554"/>
          </a:xfrm>
          <a:prstGeom prst="rect">
            <a:avLst/>
          </a:prstGeom>
          <a:noFill/>
        </p:spPr>
        <p:txBody>
          <a:bodyPr wrap="square" rtlCol="0">
            <a:spAutoFit/>
          </a:bodyPr>
          <a:lstStyle/>
          <a:p>
            <a:r>
              <a:rPr lang="en-US" sz="1600" b="1" dirty="0" smtClean="0"/>
              <a:t>24 </a:t>
            </a:r>
            <a:r>
              <a:rPr lang="en-US" sz="1600" b="1" dirty="0" err="1" smtClean="0"/>
              <a:t>Genuines</a:t>
            </a:r>
            <a:endParaRPr lang="zh-CN" altLang="en-US" sz="1600" b="1" dirty="0"/>
          </a:p>
        </p:txBody>
      </p:sp>
      <p:sp>
        <p:nvSpPr>
          <p:cNvPr id="7" name="TextBox 6"/>
          <p:cNvSpPr txBox="1"/>
          <p:nvPr/>
        </p:nvSpPr>
        <p:spPr>
          <a:xfrm>
            <a:off x="99113" y="2671275"/>
            <a:ext cx="1315844" cy="338554"/>
          </a:xfrm>
          <a:prstGeom prst="rect">
            <a:avLst/>
          </a:prstGeom>
          <a:noFill/>
        </p:spPr>
        <p:txBody>
          <a:bodyPr wrap="square" rtlCol="0">
            <a:spAutoFit/>
          </a:bodyPr>
          <a:lstStyle/>
          <a:p>
            <a:r>
              <a:rPr lang="en-US" sz="1600" b="1" dirty="0" smtClean="0"/>
              <a:t>4 Forgeries1</a:t>
            </a:r>
            <a:endParaRPr lang="zh-CN" altLang="en-US" sz="1600" b="1" dirty="0"/>
          </a:p>
        </p:txBody>
      </p:sp>
      <p:sp>
        <p:nvSpPr>
          <p:cNvPr id="8" name="TextBox 7"/>
          <p:cNvSpPr txBox="1"/>
          <p:nvPr/>
        </p:nvSpPr>
        <p:spPr>
          <a:xfrm>
            <a:off x="99113" y="3209884"/>
            <a:ext cx="1315844" cy="338554"/>
          </a:xfrm>
          <a:prstGeom prst="rect">
            <a:avLst/>
          </a:prstGeom>
          <a:noFill/>
        </p:spPr>
        <p:txBody>
          <a:bodyPr wrap="square" rtlCol="0">
            <a:spAutoFit/>
          </a:bodyPr>
          <a:lstStyle/>
          <a:p>
            <a:r>
              <a:rPr lang="en-US" sz="1600" b="1" dirty="0" smtClean="0"/>
              <a:t>4 Forgeries2</a:t>
            </a:r>
            <a:endParaRPr lang="zh-CN" altLang="en-US" sz="1600" b="1" dirty="0"/>
          </a:p>
        </p:txBody>
      </p:sp>
      <p:sp>
        <p:nvSpPr>
          <p:cNvPr id="9" name="TextBox 8"/>
          <p:cNvSpPr txBox="1"/>
          <p:nvPr/>
        </p:nvSpPr>
        <p:spPr>
          <a:xfrm>
            <a:off x="99113" y="3704535"/>
            <a:ext cx="1315844" cy="338554"/>
          </a:xfrm>
          <a:prstGeom prst="rect">
            <a:avLst/>
          </a:prstGeom>
          <a:noFill/>
        </p:spPr>
        <p:txBody>
          <a:bodyPr wrap="square" rtlCol="0">
            <a:spAutoFit/>
          </a:bodyPr>
          <a:lstStyle/>
          <a:p>
            <a:r>
              <a:rPr lang="en-US" sz="1600" b="1" dirty="0" smtClean="0"/>
              <a:t>4 Forgeries3</a:t>
            </a:r>
            <a:endParaRPr lang="zh-CN" altLang="en-US" sz="1600" b="1" dirty="0"/>
          </a:p>
        </p:txBody>
      </p:sp>
      <p:pic>
        <p:nvPicPr>
          <p:cNvPr id="10" name="图片 9" descr="004_01.PNG"/>
          <p:cNvPicPr>
            <a:picLocks noChangeAspect="1"/>
          </p:cNvPicPr>
          <p:nvPr/>
        </p:nvPicPr>
        <p:blipFill>
          <a:blip r:embed="rId2" cstate="print"/>
          <a:stretch>
            <a:fillRect/>
          </a:stretch>
        </p:blipFill>
        <p:spPr>
          <a:xfrm>
            <a:off x="1414957" y="2003415"/>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descr="0103004_02.png"/>
          <p:cNvPicPr>
            <a:picLocks noChangeAspect="1"/>
          </p:cNvPicPr>
          <p:nvPr/>
        </p:nvPicPr>
        <p:blipFill>
          <a:blip r:embed="rId3" cstate="print"/>
          <a:stretch>
            <a:fillRect/>
          </a:stretch>
        </p:blipFill>
        <p:spPr>
          <a:xfrm>
            <a:off x="1414957" y="2562617"/>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descr="0105004_01.png"/>
          <p:cNvPicPr>
            <a:picLocks noChangeAspect="1"/>
          </p:cNvPicPr>
          <p:nvPr/>
        </p:nvPicPr>
        <p:blipFill>
          <a:blip r:embed="rId4" cstate="print"/>
          <a:stretch>
            <a:fillRect/>
          </a:stretch>
        </p:blipFill>
        <p:spPr>
          <a:xfrm>
            <a:off x="1381551" y="3179106"/>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descr="0124004_01.png"/>
          <p:cNvPicPr>
            <a:picLocks noChangeAspect="1"/>
          </p:cNvPicPr>
          <p:nvPr/>
        </p:nvPicPr>
        <p:blipFill>
          <a:blip r:embed="rId5" cstate="print"/>
          <a:stretch>
            <a:fillRect/>
          </a:stretch>
        </p:blipFill>
        <p:spPr>
          <a:xfrm>
            <a:off x="1381551" y="3798952"/>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p:cNvSpPr txBox="1"/>
          <p:nvPr/>
        </p:nvSpPr>
        <p:spPr>
          <a:xfrm>
            <a:off x="2994717" y="2054786"/>
            <a:ext cx="1315844" cy="338554"/>
          </a:xfrm>
          <a:prstGeom prst="rect">
            <a:avLst/>
          </a:prstGeom>
          <a:noFill/>
        </p:spPr>
        <p:txBody>
          <a:bodyPr wrap="square" rtlCol="0">
            <a:spAutoFit/>
          </a:bodyPr>
          <a:lstStyle/>
          <a:p>
            <a:r>
              <a:rPr lang="en-US" sz="1600" b="1" dirty="0" smtClean="0"/>
              <a:t>22 </a:t>
            </a:r>
            <a:r>
              <a:rPr lang="en-US" sz="1600" b="1" dirty="0" err="1" smtClean="0"/>
              <a:t>Genuines</a:t>
            </a:r>
            <a:endParaRPr lang="zh-CN" altLang="en-US" sz="1600" b="1" dirty="0"/>
          </a:p>
        </p:txBody>
      </p:sp>
      <p:sp>
        <p:nvSpPr>
          <p:cNvPr id="15" name="TextBox 14"/>
          <p:cNvSpPr txBox="1"/>
          <p:nvPr/>
        </p:nvSpPr>
        <p:spPr>
          <a:xfrm>
            <a:off x="2994717" y="2393340"/>
            <a:ext cx="1315844" cy="338554"/>
          </a:xfrm>
          <a:prstGeom prst="rect">
            <a:avLst/>
          </a:prstGeom>
          <a:noFill/>
        </p:spPr>
        <p:txBody>
          <a:bodyPr wrap="square" rtlCol="0">
            <a:spAutoFit/>
          </a:bodyPr>
          <a:lstStyle/>
          <a:p>
            <a:r>
              <a:rPr lang="en-US" sz="1600" b="1" dirty="0" smtClean="0"/>
              <a:t>2 Forgeries1</a:t>
            </a:r>
            <a:endParaRPr lang="zh-CN" altLang="en-US" sz="1600" b="1" dirty="0"/>
          </a:p>
        </p:txBody>
      </p:sp>
      <p:sp>
        <p:nvSpPr>
          <p:cNvPr id="16" name="TextBox 15"/>
          <p:cNvSpPr txBox="1"/>
          <p:nvPr/>
        </p:nvSpPr>
        <p:spPr>
          <a:xfrm>
            <a:off x="2994717" y="1663863"/>
            <a:ext cx="1531430" cy="338554"/>
          </a:xfrm>
          <a:prstGeom prst="rect">
            <a:avLst/>
          </a:prstGeom>
          <a:noFill/>
        </p:spPr>
        <p:txBody>
          <a:bodyPr wrap="square" rtlCol="0">
            <a:spAutoFit/>
          </a:bodyPr>
          <a:lstStyle/>
          <a:p>
            <a:r>
              <a:rPr lang="en-US" altLang="zh-CN" sz="1600" b="1" dirty="0" smtClean="0">
                <a:solidFill>
                  <a:schemeClr val="accent1"/>
                </a:solidFill>
              </a:rPr>
              <a:t>Train signature</a:t>
            </a:r>
            <a:endParaRPr lang="zh-CN" altLang="en-US" sz="1600" b="1" dirty="0">
              <a:solidFill>
                <a:schemeClr val="accent1"/>
              </a:solidFill>
            </a:endParaRPr>
          </a:p>
        </p:txBody>
      </p:sp>
      <p:pic>
        <p:nvPicPr>
          <p:cNvPr id="20" name="图片 19" descr="004_01.PNG"/>
          <p:cNvPicPr>
            <a:picLocks noChangeAspect="1"/>
          </p:cNvPicPr>
          <p:nvPr/>
        </p:nvPicPr>
        <p:blipFill>
          <a:blip r:embed="rId2" cstate="print"/>
          <a:stretch>
            <a:fillRect/>
          </a:stretch>
        </p:blipFill>
        <p:spPr>
          <a:xfrm>
            <a:off x="4154444" y="1925988"/>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图片 20" descr="0103004_02.png"/>
          <p:cNvPicPr>
            <a:picLocks noChangeAspect="1"/>
          </p:cNvPicPr>
          <p:nvPr/>
        </p:nvPicPr>
        <p:blipFill>
          <a:blip r:embed="rId3" cstate="print"/>
          <a:stretch>
            <a:fillRect/>
          </a:stretch>
        </p:blipFill>
        <p:spPr>
          <a:xfrm>
            <a:off x="4154444" y="2393340"/>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右箭头 22"/>
          <p:cNvSpPr/>
          <p:nvPr/>
        </p:nvSpPr>
        <p:spPr>
          <a:xfrm>
            <a:off x="2474323" y="2132213"/>
            <a:ext cx="520394"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右箭头 23"/>
          <p:cNvSpPr/>
          <p:nvPr/>
        </p:nvSpPr>
        <p:spPr>
          <a:xfrm>
            <a:off x="2474324" y="4384185"/>
            <a:ext cx="520394" cy="306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994717" y="2871330"/>
            <a:ext cx="1315844" cy="338554"/>
          </a:xfrm>
          <a:prstGeom prst="rect">
            <a:avLst/>
          </a:prstGeom>
          <a:noFill/>
        </p:spPr>
        <p:txBody>
          <a:bodyPr wrap="square" rtlCol="0">
            <a:spAutoFit/>
          </a:bodyPr>
          <a:lstStyle/>
          <a:p>
            <a:r>
              <a:rPr lang="en-US" sz="1600" b="1" dirty="0" smtClean="0"/>
              <a:t>2 Forgeries2</a:t>
            </a:r>
            <a:endParaRPr lang="zh-CN" altLang="en-US" sz="1600" b="1" dirty="0"/>
          </a:p>
        </p:txBody>
      </p:sp>
      <p:pic>
        <p:nvPicPr>
          <p:cNvPr id="26" name="图片 25" descr="0105004_01.png"/>
          <p:cNvPicPr>
            <a:picLocks noChangeAspect="1"/>
          </p:cNvPicPr>
          <p:nvPr/>
        </p:nvPicPr>
        <p:blipFill>
          <a:blip r:embed="rId4" cstate="print"/>
          <a:stretch>
            <a:fillRect/>
          </a:stretch>
        </p:blipFill>
        <p:spPr>
          <a:xfrm>
            <a:off x="4180483" y="2871330"/>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TextBox 27"/>
          <p:cNvSpPr txBox="1"/>
          <p:nvPr/>
        </p:nvSpPr>
        <p:spPr>
          <a:xfrm>
            <a:off x="2994718" y="3358871"/>
            <a:ext cx="1315844" cy="338554"/>
          </a:xfrm>
          <a:prstGeom prst="rect">
            <a:avLst/>
          </a:prstGeom>
          <a:noFill/>
        </p:spPr>
        <p:txBody>
          <a:bodyPr wrap="square" rtlCol="0">
            <a:spAutoFit/>
          </a:bodyPr>
          <a:lstStyle/>
          <a:p>
            <a:r>
              <a:rPr lang="en-US" sz="1600" b="1" dirty="0" smtClean="0"/>
              <a:t>2 Forgeries3</a:t>
            </a:r>
            <a:endParaRPr lang="zh-CN" altLang="en-US" sz="1600" b="1" dirty="0"/>
          </a:p>
        </p:txBody>
      </p:sp>
      <p:pic>
        <p:nvPicPr>
          <p:cNvPr id="29" name="图片 28" descr="0124004_01.png"/>
          <p:cNvPicPr>
            <a:picLocks noChangeAspect="1"/>
          </p:cNvPicPr>
          <p:nvPr/>
        </p:nvPicPr>
        <p:blipFill>
          <a:blip r:embed="rId5" cstate="print"/>
          <a:stretch>
            <a:fillRect/>
          </a:stretch>
        </p:blipFill>
        <p:spPr>
          <a:xfrm>
            <a:off x="4168053" y="3407774"/>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矩形 29"/>
          <p:cNvSpPr/>
          <p:nvPr/>
        </p:nvSpPr>
        <p:spPr>
          <a:xfrm>
            <a:off x="2994718" y="4045631"/>
            <a:ext cx="2100146" cy="22231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TextBox 30"/>
          <p:cNvSpPr txBox="1"/>
          <p:nvPr/>
        </p:nvSpPr>
        <p:spPr>
          <a:xfrm>
            <a:off x="2994718" y="4436554"/>
            <a:ext cx="1315844" cy="338554"/>
          </a:xfrm>
          <a:prstGeom prst="rect">
            <a:avLst/>
          </a:prstGeom>
          <a:noFill/>
        </p:spPr>
        <p:txBody>
          <a:bodyPr wrap="square" rtlCol="0">
            <a:spAutoFit/>
          </a:bodyPr>
          <a:lstStyle/>
          <a:p>
            <a:r>
              <a:rPr lang="en-US" sz="1600" b="1" dirty="0" smtClean="0"/>
              <a:t>2 </a:t>
            </a:r>
            <a:r>
              <a:rPr lang="en-US" sz="1600" b="1" dirty="0" err="1" smtClean="0"/>
              <a:t>Genuines</a:t>
            </a:r>
            <a:endParaRPr lang="zh-CN" altLang="en-US" sz="1600" b="1" dirty="0"/>
          </a:p>
        </p:txBody>
      </p:sp>
      <p:sp>
        <p:nvSpPr>
          <p:cNvPr id="32" name="TextBox 31"/>
          <p:cNvSpPr txBox="1"/>
          <p:nvPr/>
        </p:nvSpPr>
        <p:spPr>
          <a:xfrm>
            <a:off x="2994718" y="4775108"/>
            <a:ext cx="1315844" cy="338554"/>
          </a:xfrm>
          <a:prstGeom prst="rect">
            <a:avLst/>
          </a:prstGeom>
          <a:noFill/>
        </p:spPr>
        <p:txBody>
          <a:bodyPr wrap="square" rtlCol="0">
            <a:spAutoFit/>
          </a:bodyPr>
          <a:lstStyle/>
          <a:p>
            <a:r>
              <a:rPr lang="en-US" sz="1600" b="1" dirty="0" smtClean="0"/>
              <a:t>2 Forgeries1</a:t>
            </a:r>
            <a:endParaRPr lang="zh-CN" altLang="en-US" sz="1600" b="1" dirty="0"/>
          </a:p>
        </p:txBody>
      </p:sp>
      <p:sp>
        <p:nvSpPr>
          <p:cNvPr id="33" name="TextBox 32"/>
          <p:cNvSpPr txBox="1"/>
          <p:nvPr/>
        </p:nvSpPr>
        <p:spPr>
          <a:xfrm>
            <a:off x="2994718" y="4045631"/>
            <a:ext cx="1531430" cy="338554"/>
          </a:xfrm>
          <a:prstGeom prst="rect">
            <a:avLst/>
          </a:prstGeom>
          <a:noFill/>
        </p:spPr>
        <p:txBody>
          <a:bodyPr wrap="square" rtlCol="0">
            <a:spAutoFit/>
          </a:bodyPr>
          <a:lstStyle/>
          <a:p>
            <a:r>
              <a:rPr lang="en-US" altLang="zh-CN" sz="1600" b="1" dirty="0" smtClean="0">
                <a:solidFill>
                  <a:schemeClr val="accent1"/>
                </a:solidFill>
              </a:rPr>
              <a:t>Test signature</a:t>
            </a:r>
            <a:endParaRPr lang="zh-CN" altLang="en-US" sz="1600" b="1" dirty="0">
              <a:solidFill>
                <a:schemeClr val="accent1"/>
              </a:solidFill>
            </a:endParaRPr>
          </a:p>
        </p:txBody>
      </p:sp>
      <p:pic>
        <p:nvPicPr>
          <p:cNvPr id="34" name="图片 33" descr="004_01.PNG"/>
          <p:cNvPicPr>
            <a:picLocks noChangeAspect="1"/>
          </p:cNvPicPr>
          <p:nvPr/>
        </p:nvPicPr>
        <p:blipFill>
          <a:blip r:embed="rId2" cstate="print"/>
          <a:stretch>
            <a:fillRect/>
          </a:stretch>
        </p:blipFill>
        <p:spPr>
          <a:xfrm>
            <a:off x="4154445" y="4307756"/>
            <a:ext cx="657922" cy="467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图片 34" descr="0103004_02.png"/>
          <p:cNvPicPr>
            <a:picLocks noChangeAspect="1"/>
          </p:cNvPicPr>
          <p:nvPr/>
        </p:nvPicPr>
        <p:blipFill>
          <a:blip r:embed="rId3" cstate="print"/>
          <a:stretch>
            <a:fillRect/>
          </a:stretch>
        </p:blipFill>
        <p:spPr>
          <a:xfrm>
            <a:off x="4154445" y="4775108"/>
            <a:ext cx="682781" cy="46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TextBox 35"/>
          <p:cNvSpPr txBox="1"/>
          <p:nvPr/>
        </p:nvSpPr>
        <p:spPr>
          <a:xfrm>
            <a:off x="2994718" y="5253098"/>
            <a:ext cx="1315844" cy="338554"/>
          </a:xfrm>
          <a:prstGeom prst="rect">
            <a:avLst/>
          </a:prstGeom>
          <a:noFill/>
        </p:spPr>
        <p:txBody>
          <a:bodyPr wrap="square" rtlCol="0">
            <a:spAutoFit/>
          </a:bodyPr>
          <a:lstStyle/>
          <a:p>
            <a:r>
              <a:rPr lang="en-US" sz="1600" b="1" dirty="0" smtClean="0"/>
              <a:t>2 Forgeries2</a:t>
            </a:r>
            <a:endParaRPr lang="zh-CN" altLang="en-US" sz="1600" b="1" dirty="0"/>
          </a:p>
        </p:txBody>
      </p:sp>
      <p:pic>
        <p:nvPicPr>
          <p:cNvPr id="37" name="图片 36" descr="0105004_01.png"/>
          <p:cNvPicPr>
            <a:picLocks noChangeAspect="1"/>
          </p:cNvPicPr>
          <p:nvPr/>
        </p:nvPicPr>
        <p:blipFill>
          <a:blip r:embed="rId4" cstate="print"/>
          <a:stretch>
            <a:fillRect/>
          </a:stretch>
        </p:blipFill>
        <p:spPr>
          <a:xfrm>
            <a:off x="4180484" y="5253098"/>
            <a:ext cx="691328" cy="497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8" name="TextBox 37"/>
          <p:cNvSpPr txBox="1"/>
          <p:nvPr/>
        </p:nvSpPr>
        <p:spPr>
          <a:xfrm>
            <a:off x="2994719" y="5740639"/>
            <a:ext cx="1315844" cy="338554"/>
          </a:xfrm>
          <a:prstGeom prst="rect">
            <a:avLst/>
          </a:prstGeom>
          <a:noFill/>
        </p:spPr>
        <p:txBody>
          <a:bodyPr wrap="square" rtlCol="0">
            <a:spAutoFit/>
          </a:bodyPr>
          <a:lstStyle/>
          <a:p>
            <a:r>
              <a:rPr lang="en-US" sz="1600" b="1" dirty="0" smtClean="0"/>
              <a:t>2 Forgeries3</a:t>
            </a:r>
            <a:endParaRPr lang="zh-CN" altLang="en-US" sz="1600" b="1" dirty="0"/>
          </a:p>
        </p:txBody>
      </p:sp>
      <p:pic>
        <p:nvPicPr>
          <p:cNvPr id="39" name="图片 38" descr="0124004_01.png"/>
          <p:cNvPicPr>
            <a:picLocks noChangeAspect="1"/>
          </p:cNvPicPr>
          <p:nvPr/>
        </p:nvPicPr>
        <p:blipFill>
          <a:blip r:embed="rId5" cstate="print"/>
          <a:stretch>
            <a:fillRect/>
          </a:stretch>
        </p:blipFill>
        <p:spPr>
          <a:xfrm>
            <a:off x="4168054" y="5789542"/>
            <a:ext cx="716187" cy="391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0" name="表格 39"/>
          <p:cNvGraphicFramePr>
            <a:graphicFrameLocks noGrp="1"/>
          </p:cNvGraphicFramePr>
          <p:nvPr/>
        </p:nvGraphicFramePr>
        <p:xfrm>
          <a:off x="5518610" y="2900825"/>
          <a:ext cx="3168190" cy="1483360"/>
        </p:xfrm>
        <a:graphic>
          <a:graphicData uri="http://schemas.openxmlformats.org/drawingml/2006/table">
            <a:tbl>
              <a:tblPr firstRow="1" bandRow="1">
                <a:tableStyleId>{5C22544A-7EE6-4342-B048-85BDC9FD1C3A}</a:tableStyleId>
              </a:tblPr>
              <a:tblGrid>
                <a:gridCol w="1584095"/>
                <a:gridCol w="1584095"/>
              </a:tblGrid>
              <a:tr h="370840">
                <a:tc>
                  <a:txBody>
                    <a:bodyPr/>
                    <a:lstStyle/>
                    <a:p>
                      <a:pPr algn="ctr"/>
                      <a:endParaRPr lang="zh-CN" altLang="en-US" dirty="0"/>
                    </a:p>
                  </a:txBody>
                  <a:tcPr/>
                </a:tc>
                <a:tc>
                  <a:txBody>
                    <a:bodyPr/>
                    <a:lstStyle/>
                    <a:p>
                      <a:pPr algn="ctr"/>
                      <a:r>
                        <a:rPr lang="en-US" altLang="zh-CN" dirty="0" err="1" smtClean="0"/>
                        <a:t>F_all</a:t>
                      </a:r>
                      <a:endParaRPr lang="zh-CN" altLang="en-US" dirty="0"/>
                    </a:p>
                  </a:txBody>
                  <a:tcPr/>
                </a:tc>
              </a:tr>
              <a:tr h="370840">
                <a:tc>
                  <a:txBody>
                    <a:bodyPr/>
                    <a:lstStyle/>
                    <a:p>
                      <a:pPr algn="ctr"/>
                      <a:r>
                        <a:rPr lang="en-US" altLang="zh-CN" dirty="0" smtClean="0"/>
                        <a:t>FTA</a:t>
                      </a:r>
                      <a:endParaRPr lang="zh-CN" altLang="en-US" dirty="0"/>
                    </a:p>
                  </a:txBody>
                  <a:tcPr/>
                </a:tc>
                <a:tc>
                  <a:txBody>
                    <a:bodyPr/>
                    <a:lstStyle/>
                    <a:p>
                      <a:pPr algn="ctr"/>
                      <a:r>
                        <a:rPr lang="en-US" sz="1800" b="1" kern="1200" dirty="0" smtClean="0">
                          <a:solidFill>
                            <a:schemeClr val="dk1"/>
                          </a:solidFill>
                          <a:latin typeface="+mn-lt"/>
                          <a:ea typeface="+mn-ea"/>
                          <a:cs typeface="+mn-cs"/>
                        </a:rPr>
                        <a:t>93.3% = 56/60</a:t>
                      </a:r>
                      <a:endParaRPr lang="zh-CN" altLang="en-US" dirty="0"/>
                    </a:p>
                  </a:txBody>
                  <a:tcPr/>
                </a:tc>
              </a:tr>
              <a:tr h="370840">
                <a:tc>
                  <a:txBody>
                    <a:bodyPr/>
                    <a:lstStyle/>
                    <a:p>
                      <a:pPr algn="ctr"/>
                      <a:r>
                        <a:rPr lang="en-US" altLang="zh-CN" dirty="0" smtClean="0"/>
                        <a:t>GTA</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100% = 20/20</a:t>
                      </a:r>
                      <a:endParaRPr lang="zh-CN" altLang="en-US" dirty="0"/>
                    </a:p>
                  </a:txBody>
                  <a:tcPr/>
                </a:tc>
              </a:tr>
              <a:tr h="370840">
                <a:tc>
                  <a:txBody>
                    <a:bodyPr/>
                    <a:lstStyle/>
                    <a:p>
                      <a:pPr algn="ctr"/>
                      <a:r>
                        <a:rPr lang="en-US" altLang="zh-CN" dirty="0" smtClean="0"/>
                        <a:t>TA</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95% = 76/80</a:t>
                      </a:r>
                      <a:endParaRPr lang="zh-CN" altLang="en-US" sz="1800" kern="1200" dirty="0" smtClean="0">
                        <a:solidFill>
                          <a:schemeClr val="dk1"/>
                        </a:solidFill>
                        <a:latin typeface="+mn-lt"/>
                        <a:ea typeface="+mn-ea"/>
                        <a:cs typeface="+mn-cs"/>
                      </a:endParaRPr>
                    </a:p>
                  </a:txBody>
                  <a:tcPr/>
                </a:tc>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30"/>
          <p:cNvSpPr txBox="1">
            <a:spLocks/>
          </p:cNvSpPr>
          <p:nvPr/>
        </p:nvSpPr>
        <p:spPr>
          <a:xfrm>
            <a:off x="457200" y="190669"/>
            <a:ext cx="8229600" cy="90094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Future</a:t>
            </a:r>
            <a:r>
              <a:rPr kumimoji="0" lang="en-US" sz="4000" b="0" i="0" u="none" strike="noStrike" kern="1200" cap="none" spc="0" normalizeH="0" noProof="0" dirty="0" smtClean="0">
                <a:ln>
                  <a:noFill/>
                </a:ln>
                <a:solidFill>
                  <a:schemeClr val="tx1"/>
                </a:solidFill>
                <a:effectLst/>
                <a:uLnTx/>
                <a:uFillTx/>
                <a:latin typeface="+mj-lt"/>
                <a:ea typeface="+mj-ea"/>
                <a:cs typeface="+mj-cs"/>
              </a:rPr>
              <a:t> works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936702" y="1863090"/>
            <a:ext cx="7750098" cy="4154984"/>
          </a:xfrm>
          <a:prstGeom prst="rect">
            <a:avLst/>
          </a:prstGeom>
          <a:noFill/>
        </p:spPr>
        <p:txBody>
          <a:bodyPr wrap="square" rtlCol="0">
            <a:spAutoFit/>
          </a:bodyPr>
          <a:lstStyle/>
          <a:p>
            <a:pPr>
              <a:buFont typeface="Arial" pitchFamily="34" charset="0"/>
              <a:buChar char="•"/>
            </a:pPr>
            <a:r>
              <a:rPr lang="en-US" altLang="zh-CN" sz="2400" dirty="0" smtClean="0"/>
              <a:t>Produce more genuine signatures and forged signatures as</a:t>
            </a:r>
          </a:p>
          <a:p>
            <a:r>
              <a:rPr lang="en-US" altLang="zh-CN" sz="2400" dirty="0" smtClean="0"/>
              <a:t>  train set</a:t>
            </a:r>
          </a:p>
          <a:p>
            <a:r>
              <a:rPr lang="en-US" altLang="zh-CN" sz="2400" dirty="0" smtClean="0"/>
              <a:t>  More train data, more accurate!</a:t>
            </a:r>
          </a:p>
          <a:p>
            <a:endParaRPr lang="en-US" altLang="zh-CN" sz="2400" dirty="0" smtClean="0"/>
          </a:p>
          <a:p>
            <a:endParaRPr lang="en-US" altLang="zh-CN" sz="2400" dirty="0" smtClean="0"/>
          </a:p>
          <a:p>
            <a:pPr>
              <a:buFont typeface="Arial" pitchFamily="34" charset="0"/>
              <a:buChar char="•"/>
            </a:pPr>
            <a:r>
              <a:rPr lang="en-US" altLang="zh-CN" sz="2400" dirty="0" smtClean="0"/>
              <a:t>Design better feature</a:t>
            </a:r>
          </a:p>
          <a:p>
            <a:r>
              <a:rPr lang="en-US" altLang="zh-CN" sz="2400" dirty="0" smtClean="0"/>
              <a:t>  More representative features, more accurate!</a:t>
            </a:r>
          </a:p>
          <a:p>
            <a:pPr>
              <a:buFont typeface="Arial" pitchFamily="34" charset="0"/>
              <a:buChar char="•"/>
            </a:pPr>
            <a:endParaRPr lang="en-US" altLang="zh-CN" sz="2400" dirty="0" smtClean="0"/>
          </a:p>
          <a:p>
            <a:pPr>
              <a:buFont typeface="Arial" pitchFamily="34" charset="0"/>
              <a:buChar char="•"/>
            </a:pPr>
            <a:endParaRPr lang="en-US" altLang="zh-CN" sz="2400" dirty="0" smtClean="0"/>
          </a:p>
          <a:p>
            <a:pPr>
              <a:buFont typeface="Arial" pitchFamily="34" charset="0"/>
              <a:buChar char="•"/>
            </a:pPr>
            <a:r>
              <a:rPr lang="en-US" altLang="zh-CN" sz="2400" dirty="0" smtClean="0"/>
              <a:t>Improve structure of Neural Network </a:t>
            </a:r>
          </a:p>
          <a:p>
            <a:r>
              <a:rPr lang="en-US" altLang="zh-CN" sz="2400" dirty="0" smtClean="0"/>
              <a:t>  Better classifier, more accurate!</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17855</TotalTime>
  <Words>565</Words>
  <Application>Microsoft Office PowerPoint</Application>
  <PresentationFormat>信纸(8.5x11 英寸)</PresentationFormat>
  <Paragraphs>181</Paragraphs>
  <Slides>10</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Custom Design</vt:lpstr>
      <vt:lpstr>Equation</vt:lpstr>
      <vt:lpstr>Writer-dependent  off-line  signature verification  system</vt:lpstr>
      <vt:lpstr>Verification System</vt:lpstr>
      <vt:lpstr>幻灯片 3</vt:lpstr>
      <vt:lpstr>幻灯片 4</vt:lpstr>
      <vt:lpstr>幻灯片 5</vt:lpstr>
      <vt:lpstr>幻灯片 6</vt:lpstr>
      <vt:lpstr>幻灯片 7</vt:lpstr>
      <vt:lpstr>幻灯片 8</vt:lpstr>
      <vt:lpstr>幻灯片 9</vt:lpstr>
      <vt:lpstr>幻灯片 10</vt:lpstr>
    </vt:vector>
  </TitlesOfParts>
  <Company>Iowa State University of Science and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Steganalysis and  Digital Image Forensics:</dc:title>
  <dc:creator>Kaihang Fu</dc:creator>
  <cp:lastModifiedBy>dd</cp:lastModifiedBy>
  <cp:revision>600</cp:revision>
  <cp:lastPrinted>2017-01-17T02:37:14Z</cp:lastPrinted>
  <dcterms:created xsi:type="dcterms:W3CDTF">2015-11-24T17:41:25Z</dcterms:created>
  <dcterms:modified xsi:type="dcterms:W3CDTF">2018-04-16T19:45:57Z</dcterms:modified>
</cp:coreProperties>
</file>