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14"/>
  </p:notesMasterIdLst>
  <p:sldIdLst>
    <p:sldId id="267" r:id="rId4"/>
    <p:sldId id="256" r:id="rId5"/>
    <p:sldId id="257" r:id="rId6"/>
    <p:sldId id="259" r:id="rId7"/>
    <p:sldId id="269" r:id="rId8"/>
    <p:sldId id="260" r:id="rId9"/>
    <p:sldId id="270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26E66-49EF-48CE-A17B-DD19AFA30A0C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84D33-1C79-4FD4-AEEF-82B62473E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3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3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2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4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20893" y="324864"/>
            <a:ext cx="2394787" cy="4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012"/>
            <a:r>
              <a:rPr lang="zh-CN" altLang="en-US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</a:t>
            </a:r>
            <a:r>
              <a:rPr lang="zh-CN" altLang="en-US" sz="21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加文</a:t>
            </a:r>
            <a:r>
              <a:rPr lang="zh-CN" altLang="en-US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32418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2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52738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2"/>
            <a:endParaRPr lang="zh-CN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37"/>
          <p:cNvSpPr txBox="1"/>
          <p:nvPr userDrawn="1"/>
        </p:nvSpPr>
        <p:spPr>
          <a:xfrm>
            <a:off x="1199457" y="319451"/>
            <a:ext cx="1215059" cy="41715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zh-CN" altLang="en-US" sz="1867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1199456" y="577186"/>
            <a:ext cx="1180884" cy="345277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Work review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164638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8" y="177134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239622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012">
                <a:defRPr/>
              </a:pPr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012">
                <a:defRPr/>
              </a:pPr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2" y="493729"/>
            <a:ext cx="2394787" cy="82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012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7955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20893" y="324864"/>
            <a:ext cx="2394787" cy="41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012"/>
            <a:r>
              <a:rPr lang="zh-CN" altLang="en-US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</a:t>
            </a:r>
            <a:r>
              <a:rPr lang="zh-CN" altLang="en-US" sz="21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加文</a:t>
            </a:r>
            <a:r>
              <a:rPr lang="zh-CN" altLang="en-US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32418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2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52738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2"/>
            <a:endParaRPr lang="zh-CN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37"/>
          <p:cNvSpPr txBox="1"/>
          <p:nvPr userDrawn="1"/>
        </p:nvSpPr>
        <p:spPr>
          <a:xfrm>
            <a:off x="1199457" y="319451"/>
            <a:ext cx="1215059" cy="41715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zh-CN" altLang="en-US" sz="1867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1199456" y="577186"/>
            <a:ext cx="1180884" cy="345277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Work review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0" y="164638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8" y="177134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1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23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239622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012">
                <a:defRPr/>
              </a:pPr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012">
                <a:defRPr/>
              </a:pPr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2" y="493729"/>
            <a:ext cx="2394787" cy="82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defTabSz="1219012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1266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3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1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2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7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0813-83D5-41FF-9327-2DFAEC6102A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9B256-8D66-426B-BB48-5514061F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0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012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9" indent="-457129" algn="l" defTabSz="121901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47" indent="-380941" algn="l" defTabSz="121901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65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71" indent="-304752" algn="l" defTabSz="121901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75" indent="-304752" algn="l" defTabSz="121901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283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788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294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00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2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7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23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29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3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4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46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02854A03-91AF-448A-9954-517C0577E5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2018/12/6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12"/>
            <a:fld id="{2EEFC946-6D13-4F8C-9740-992A906A6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01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012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9" indent="-457129" algn="l" defTabSz="1219012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47" indent="-380941" algn="l" defTabSz="1219012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65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71" indent="-304752" algn="l" defTabSz="1219012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75" indent="-304752" algn="l" defTabSz="1219012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283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788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294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00" indent="-304752" algn="l" defTabSz="121901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2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7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23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29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35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40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46" algn="l" defTabSz="12190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新建文件夹 (5)\58e62320e9ec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64349"/>
          </a:xfrm>
          <a:prstGeom prst="rect">
            <a:avLst/>
          </a:prstGeom>
          <a:noFill/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3194344" y="3106229"/>
            <a:ext cx="5803312" cy="110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012">
              <a:buNone/>
            </a:pPr>
            <a:r>
              <a:rPr lang="zh-CN" alt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汇报</a:t>
            </a:r>
            <a:r>
              <a:rPr lang="zh-CN" altLang="en-US" sz="1800" dirty="0" smtClean="0">
                <a:solidFill>
                  <a:prstClr val="black"/>
                </a:solidFill>
                <a:cs typeface="Arial" panose="020B0604020202020204" pitchFamily="34" charset="0"/>
              </a:rPr>
              <a:t>人：刘凯杰</a:t>
            </a:r>
            <a:endParaRPr lang="en-US" altLang="zh-CN" sz="18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defTabSz="1219012">
              <a:buNone/>
            </a:pPr>
            <a:r>
              <a:rPr lang="zh-CN" altLang="en-US" sz="1800" dirty="0" smtClean="0">
                <a:solidFill>
                  <a:prstClr val="black"/>
                </a:solidFill>
                <a:cs typeface="Arial" panose="020B0604020202020204" pitchFamily="34" charset="0"/>
              </a:rPr>
              <a:t>  日期：</a:t>
            </a:r>
            <a:r>
              <a:rPr lang="en-US" altLang="zh-CN" sz="1800" dirty="0" smtClean="0">
                <a:solidFill>
                  <a:prstClr val="black"/>
                </a:solidFill>
                <a:cs typeface="Arial" panose="020B0604020202020204" pitchFamily="34" charset="0"/>
              </a:rPr>
              <a:t>2018.12.6</a:t>
            </a:r>
            <a:endParaRPr lang="en-US" altLang="zh-CN" sz="1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defTabSz="1219012">
              <a:buNone/>
            </a:pPr>
            <a:r>
              <a:rPr lang="zh-CN" altLang="en-US" sz="266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088321" y="1644836"/>
            <a:ext cx="8245501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012">
              <a:buNone/>
            </a:pPr>
            <a:r>
              <a:rPr lang="zh-CN" altLang="en-US" sz="5333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 </a:t>
            </a:r>
            <a:r>
              <a:rPr lang="zh-CN" altLang="en-US" sz="40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分布式光纤模式识别项目进展报告</a:t>
            </a:r>
            <a:endParaRPr lang="en-US" altLang="zh-CN" sz="40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新建文件夹 (5)\58e62320e9ec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49"/>
            <a:ext cx="12192000" cy="6864349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3257550" y="2231845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7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!</a:t>
            </a:r>
            <a:endParaRPr lang="zh-CN" altLang="en-US" sz="7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3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2" y="1"/>
            <a:ext cx="3077739" cy="858385"/>
            <a:chOff x="-2" y="149450"/>
            <a:chExt cx="5353741" cy="1264920"/>
          </a:xfrm>
        </p:grpSpPr>
        <p:sp>
          <p:nvSpPr>
            <p:cNvPr id="11" name="五边形 10"/>
            <p:cNvSpPr/>
            <p:nvPr/>
          </p:nvSpPr>
          <p:spPr>
            <a:xfrm>
              <a:off x="214049" y="385908"/>
              <a:ext cx="5139690" cy="792000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1416" y="489456"/>
              <a:ext cx="4930015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342900"/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 分布式光纤探测原理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13" name="梯形 12"/>
            <p:cNvSpPr/>
            <p:nvPr/>
          </p:nvSpPr>
          <p:spPr>
            <a:xfrm rot="5400000">
              <a:off x="-486753" y="636201"/>
              <a:ext cx="1264920" cy="291417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834" y="2244711"/>
            <a:ext cx="2615126" cy="3486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" r="25538"/>
          <a:stretch/>
        </p:blipFill>
        <p:spPr>
          <a:xfrm>
            <a:off x="8567440" y="2244710"/>
            <a:ext cx="3264711" cy="34868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84834" y="5889242"/>
            <a:ext cx="567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分布式光纤系统实物图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4" y="1547350"/>
            <a:ext cx="4697054" cy="47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"/>
            <a:ext cx="4527396" cy="858385"/>
            <a:chOff x="-1" y="149450"/>
            <a:chExt cx="2745580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531530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399094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342900"/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分布式光纤模式识别基本方法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0"/>
          <a:stretch/>
        </p:blipFill>
        <p:spPr>
          <a:xfrm>
            <a:off x="352962" y="3490473"/>
            <a:ext cx="5612929" cy="221909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2962" y="1176650"/>
            <a:ext cx="10218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①先用复杂度较低的算法检测出可疑异常点（完成定位）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②再对可疑异常点做模式识别分类，若为异常事件则报警，环境噪声则不报警（识别分类）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69203"/>
            <a:ext cx="3949389" cy="325951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94605" y="5889242"/>
            <a:ext cx="567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STFT+CNN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（模式识别）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1" y="5889242"/>
            <a:ext cx="567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差分法（定位）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4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"/>
            <a:ext cx="3364303" cy="858385"/>
            <a:chOff x="-1" y="149450"/>
            <a:chExt cx="2745580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531530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399094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差分法（定位）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58" y="1853138"/>
            <a:ext cx="3631841" cy="28497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9" y="1853138"/>
            <a:ext cx="3512385" cy="28497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84" y="1853138"/>
            <a:ext cx="3534936" cy="27852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7088" y="4896783"/>
            <a:ext cx="351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常态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5014" y="4896783"/>
            <a:ext cx="351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摇晃栏杆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92939" y="4896783"/>
            <a:ext cx="351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多击栏杆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3294" y="5484080"/>
            <a:ext cx="874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可见，差分法简单有效，且复杂度低能满足实时检测的要求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（前期进行移动平均以降低噪声，阈值可由经验及光纤衰减率确定）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53107" y="1073437"/>
            <a:ext cx="403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不同模式下的差分曲线（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39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3891778" cy="858385"/>
            <a:chOff x="-1" y="149450"/>
            <a:chExt cx="292157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707528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566802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模式识别分类（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STFT+CNN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2563" y="1018849"/>
            <a:ext cx="94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STFT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（即短时傅里叶变换）可以绘制出单列数据的频率随时间变化的二维时频图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1934" y="4643712"/>
            <a:ext cx="276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摇晃栏杆原始时空阵列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27042" y="4604201"/>
            <a:ext cx="274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STFT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时频图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86380" y="4587233"/>
            <a:ext cx="298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STFT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时频图（小波去噪）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" y="1461555"/>
            <a:ext cx="3814182" cy="30663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388" y="1418959"/>
            <a:ext cx="3622223" cy="29970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27" y="1461554"/>
            <a:ext cx="3640239" cy="30002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16" y="5043822"/>
            <a:ext cx="6715437" cy="17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3891778" cy="858385"/>
            <a:chOff x="-1" y="149450"/>
            <a:chExt cx="292157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707528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566802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模式识别分类（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STFT+CNN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2563" y="1018849"/>
            <a:ext cx="946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STFT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（即短时傅里叶变换）可以绘制出单列数据的频率随时间变化的二维时频图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11" y="5159677"/>
            <a:ext cx="6042116" cy="15763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884"/>
            <a:ext cx="3656490" cy="29622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07" y="1527884"/>
            <a:ext cx="3539886" cy="29622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43" y="1527884"/>
            <a:ext cx="3529350" cy="296488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4111" y="4570411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多击栏杆原始时空阵列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34784" y="4570411"/>
            <a:ext cx="274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STFT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时频图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74146" y="4570411"/>
            <a:ext cx="298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STFT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时频图（小波去噪）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3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3791417" cy="753853"/>
            <a:chOff x="-1" y="149450"/>
            <a:chExt cx="292157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707528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566802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模式识别分类（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STFT+CNN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）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1" y="3706639"/>
            <a:ext cx="3381062" cy="282938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38988" y="3435605"/>
            <a:ext cx="2740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常态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09700" y="6536026"/>
            <a:ext cx="298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单击栏杆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36" y="3712815"/>
            <a:ext cx="3296911" cy="27447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36" y="753854"/>
            <a:ext cx="3175123" cy="26271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1" y="753854"/>
            <a:ext cx="3381062" cy="261985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230277" y="6581001"/>
            <a:ext cx="2740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多击栏杆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83166" y="3435817"/>
            <a:ext cx="2740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摇晃栏杆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74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4063043" cy="858385"/>
            <a:chOff x="-1" y="149450"/>
            <a:chExt cx="320014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8" y="385908"/>
              <a:ext cx="2986099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630161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342900"/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多通道时频图</a:t>
              </a:r>
              <a:r>
                <a:rPr lang="en-US" altLang="zh-CN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CNN</a:t>
              </a:r>
              <a:r>
                <a:rPr lang="zh-CN" altLang="en-US" sz="2000" b="1" kern="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分类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78" y="943391"/>
            <a:ext cx="3320750" cy="2769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05" y="943391"/>
            <a:ext cx="3368149" cy="27699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3" y="943391"/>
            <a:ext cx="3380666" cy="27699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78" y="3973394"/>
            <a:ext cx="3350372" cy="27730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704" y="3956817"/>
            <a:ext cx="3368149" cy="27896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5" y="3973394"/>
            <a:ext cx="3440894" cy="282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" y="1"/>
            <a:ext cx="3709359" cy="858385"/>
            <a:chOff x="-1" y="149450"/>
            <a:chExt cx="2921578" cy="1264920"/>
          </a:xfrm>
        </p:grpSpPr>
        <p:sp>
          <p:nvSpPr>
            <p:cNvPr id="7" name="五边形 6"/>
            <p:cNvSpPr/>
            <p:nvPr/>
          </p:nvSpPr>
          <p:spPr>
            <a:xfrm>
              <a:off x="214049" y="385908"/>
              <a:ext cx="2394988" cy="792001"/>
            </a:xfrm>
            <a:prstGeom prst="homePlate">
              <a:avLst/>
            </a:prstGeom>
            <a:solidFill>
              <a:srgbClr val="437F8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1416" y="489456"/>
              <a:ext cx="2630161" cy="589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342900"/>
              <a:r>
                <a:rPr lang="zh-CN" altLang="en-US" sz="20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多通道时频图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CNN</a:t>
              </a:r>
              <a:r>
                <a:rPr lang="zh-CN" altLang="en-US" sz="2000" b="1" kern="0" dirty="0">
                  <a:solidFill>
                    <a:srgbClr val="FFFFFF"/>
                  </a:solidFill>
                  <a:latin typeface="Century Gothic" panose="020B0502020202020204" pitchFamily="34" charset="0"/>
                  <a:ea typeface="微软雅黑"/>
                </a:rPr>
                <a:t>分类</a:t>
              </a:r>
              <a:endParaRPr lang="en-US" altLang="zh-CN" sz="2000" b="1" kern="0" dirty="0">
                <a:solidFill>
                  <a:srgbClr val="FFFFFF"/>
                </a:solidFill>
                <a:latin typeface="Century Gothic" panose="020B0502020202020204" pitchFamily="34" charset="0"/>
                <a:ea typeface="微软雅黑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-525436" y="674885"/>
              <a:ext cx="1264920" cy="214050"/>
            </a:xfrm>
            <a:prstGeom prst="trapezoid">
              <a:avLst>
                <a:gd name="adj" fmla="val 54986"/>
              </a:avLst>
            </a:prstGeom>
            <a:solidFill>
              <a:srgbClr val="437F8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/>
              <a:endParaRPr lang="zh-CN" altLang="en-US" sz="135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0186" y="1624768"/>
            <a:ext cx="11262605" cy="31646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SIFT+CNN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多通道检测的优点：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①不仅包含频率信息，还考虑了频率随时间的变化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②可以看出时间的持续时间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③考虑了事件的影响范围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08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BC4"/>
      </a:accent1>
      <a:accent2>
        <a:srgbClr val="7F7F7F"/>
      </a:accent2>
      <a:accent3>
        <a:srgbClr val="308BC4"/>
      </a:accent3>
      <a:accent4>
        <a:srgbClr val="7F7F7F"/>
      </a:accent4>
      <a:accent5>
        <a:srgbClr val="308B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BC4"/>
      </a:accent1>
      <a:accent2>
        <a:srgbClr val="7F7F7F"/>
      </a:accent2>
      <a:accent3>
        <a:srgbClr val="308BC4"/>
      </a:accent3>
      <a:accent4>
        <a:srgbClr val="7F7F7F"/>
      </a:accent4>
      <a:accent5>
        <a:srgbClr val="308B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282</Words>
  <Application>Microsoft Office PowerPoint</Application>
  <PresentationFormat>宽屏</PresentationFormat>
  <Paragraphs>40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SIFT+CNN多通道检测的优点：  ①不仅包含频率信息，还考虑了频率随时间的变化  ②可以看出时间的持续时间  ③考虑了事件的影响范围   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50</cp:revision>
  <dcterms:created xsi:type="dcterms:W3CDTF">2018-11-08T04:36:00Z</dcterms:created>
  <dcterms:modified xsi:type="dcterms:W3CDTF">2018-12-06T06:15:40Z</dcterms:modified>
</cp:coreProperties>
</file>