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6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3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9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0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4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3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5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AD14-1B42-477C-BF3E-14BA8BD2F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AB25-F8DA-458A-B1D2-0D7DDEAE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5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306" y="298909"/>
            <a:ext cx="235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钙化积分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306" y="892306"/>
            <a:ext cx="11630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实现</a:t>
            </a:r>
            <a:r>
              <a:rPr lang="zh-CN" altLang="en-US" dirty="0" smtClean="0"/>
              <a:t>非门控钙化积分功能，增加肺部粗定位模块，训练非门控腔室分割和非门控钙化斑模型；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钙化积分新增标注</a:t>
            </a:r>
            <a:r>
              <a:rPr lang="zh-CN" altLang="en-US" dirty="0"/>
              <a:t>腔室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例，腔</a:t>
            </a:r>
            <a:r>
              <a:rPr lang="zh-CN" altLang="en-US" dirty="0"/>
              <a:t>室</a:t>
            </a:r>
            <a:r>
              <a:rPr lang="en-US" altLang="zh-CN" dirty="0" err="1"/>
              <a:t>valset</a:t>
            </a:r>
            <a:r>
              <a:rPr lang="en-US" altLang="zh-CN" dirty="0"/>
              <a:t> Dice0.961</a:t>
            </a:r>
            <a:r>
              <a:rPr lang="zh-CN" altLang="en-US" dirty="0"/>
              <a:t>，基本已到上限；钙化斑</a:t>
            </a:r>
            <a:r>
              <a:rPr lang="zh-CN" altLang="en-US" dirty="0" smtClean="0"/>
              <a:t>标注新增</a:t>
            </a:r>
            <a:r>
              <a:rPr lang="en-US" altLang="zh-CN" dirty="0" smtClean="0"/>
              <a:t>79</a:t>
            </a:r>
            <a:r>
              <a:rPr lang="zh-CN" altLang="en-US" dirty="0" smtClean="0"/>
              <a:t>例，</a:t>
            </a:r>
            <a:r>
              <a:rPr lang="en-US" altLang="zh-CN" dirty="0" err="1" smtClean="0"/>
              <a:t>valset</a:t>
            </a:r>
            <a:r>
              <a:rPr lang="en-US" altLang="zh-CN" dirty="0" smtClean="0"/>
              <a:t> Dice0.662</a:t>
            </a:r>
            <a:r>
              <a:rPr lang="zh-CN" altLang="en-US" dirty="0"/>
              <a:t>，提升</a:t>
            </a:r>
            <a:r>
              <a:rPr lang="en-US" altLang="zh-CN" dirty="0" smtClean="0"/>
              <a:t>0.04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优化钙化积分值</a:t>
            </a:r>
            <a:r>
              <a:rPr lang="zh-CN" altLang="en-US" dirty="0" smtClean="0"/>
              <a:t>计算方法，</a:t>
            </a:r>
            <a:r>
              <a:rPr lang="zh-CN" altLang="en-US" dirty="0"/>
              <a:t>原本是体积连通域取平均密度权重，现改为加上阈值</a:t>
            </a:r>
            <a:r>
              <a:rPr lang="en-US" altLang="zh-CN" dirty="0"/>
              <a:t>HU130</a:t>
            </a:r>
            <a:r>
              <a:rPr lang="zh-CN" altLang="en-US" dirty="0"/>
              <a:t>，面积</a:t>
            </a:r>
            <a:r>
              <a:rPr lang="en-US" altLang="zh-CN" dirty="0"/>
              <a:t>1mm+</a:t>
            </a:r>
            <a:r>
              <a:rPr lang="zh-CN" altLang="en-US" dirty="0"/>
              <a:t>逐层取最大密度权重，更接近</a:t>
            </a:r>
            <a:r>
              <a:rPr lang="en-US" altLang="zh-CN" dirty="0" err="1"/>
              <a:t>Agaston</a:t>
            </a:r>
            <a:r>
              <a:rPr lang="zh-CN" altLang="en-US" dirty="0"/>
              <a:t>定义；把层厚统一到</a:t>
            </a:r>
            <a:r>
              <a:rPr lang="en-US" altLang="zh-CN" dirty="0"/>
              <a:t>2.5mm</a:t>
            </a:r>
            <a:r>
              <a:rPr lang="zh-CN" altLang="en-US" dirty="0"/>
              <a:t>，和友商对比</a:t>
            </a:r>
            <a:r>
              <a:rPr lang="en-US" altLang="zh-CN" dirty="0"/>
              <a:t>17</a:t>
            </a:r>
            <a:r>
              <a:rPr lang="zh-CN" altLang="en-US" dirty="0"/>
              <a:t>例序列，已基本接近，验证通过；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60" y="3055364"/>
            <a:ext cx="9171593" cy="36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7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077" y="407333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狭窄检测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6077" y="1074077"/>
            <a:ext cx="42970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寻找</a:t>
            </a:r>
            <a:r>
              <a:rPr lang="zh-CN" altLang="en-US" dirty="0" smtClean="0"/>
              <a:t>狭窄数据中支架标签的映射关系。在狭窄模型中增加“支架类”，</a:t>
            </a:r>
            <a:r>
              <a:rPr lang="zh-CN" altLang="en-US" dirty="0"/>
              <a:t>完成了狭窄检测模块的逻辑修改</a:t>
            </a:r>
            <a:r>
              <a:rPr lang="zh-CN" altLang="en-US" dirty="0" smtClean="0"/>
              <a:t>，增加支架</a:t>
            </a:r>
            <a:r>
              <a:rPr lang="zh-CN" altLang="en-US" dirty="0"/>
              <a:t>标签</a:t>
            </a:r>
            <a:r>
              <a:rPr lang="zh-CN" altLang="en-US" dirty="0" smtClean="0"/>
              <a:t>输出；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狭窄文件增加位置</a:t>
            </a:r>
            <a:r>
              <a:rPr lang="zh-CN" altLang="en-US" dirty="0" smtClean="0"/>
              <a:t>索引输出；修复</a:t>
            </a:r>
            <a:r>
              <a:rPr lang="zh-CN" altLang="en-US" dirty="0"/>
              <a:t>狭窄输出的面积和直径文件与中心线的个数不一致的问题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部分</a:t>
            </a:r>
            <a:r>
              <a:rPr lang="zh-CN" altLang="en-US" dirty="0" smtClean="0"/>
              <a:t>狭窄训练数据</a:t>
            </a:r>
            <a:r>
              <a:rPr lang="zh-CN" altLang="en-US" dirty="0"/>
              <a:t>存在标签</a:t>
            </a:r>
            <a:r>
              <a:rPr lang="zh-CN" altLang="en-US" dirty="0" smtClean="0"/>
              <a:t>丢失，</a:t>
            </a:r>
            <a:r>
              <a:rPr lang="zh-CN" altLang="en-US" dirty="0"/>
              <a:t>导致无法区分支架，因此从鉴影重新导出狭窄信息整合到标签中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全局</a:t>
            </a:r>
            <a:r>
              <a:rPr lang="zh-CN" altLang="en-US" dirty="0"/>
              <a:t>去钙化接口中</a:t>
            </a:r>
            <a:r>
              <a:rPr lang="zh-CN" altLang="en-US" dirty="0" smtClean="0"/>
              <a:t>保留支架功能开发；</a:t>
            </a:r>
            <a:r>
              <a:rPr lang="zh-CN" altLang="en-US" dirty="0"/>
              <a:t>重写全局去钙化逻辑，提升处理速度；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7191" r="60703" b="7116"/>
          <a:stretch/>
        </p:blipFill>
        <p:spPr>
          <a:xfrm>
            <a:off x="4848564" y="638166"/>
            <a:ext cx="3452957" cy="55810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4" t="7191" r="7812" b="7116"/>
          <a:stretch/>
        </p:blipFill>
        <p:spPr>
          <a:xfrm>
            <a:off x="8383714" y="638166"/>
            <a:ext cx="3411019" cy="55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44" y="257814"/>
            <a:ext cx="25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头颈血管分割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2944" y="1083286"/>
            <a:ext cx="45456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优化头颈血管标注中的多点追踪算法，大幅提升追踪成功率和速度；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2.CTA</a:t>
            </a:r>
            <a:r>
              <a:rPr lang="zh-CN" altLang="en-US" dirty="0"/>
              <a:t>头颈动脉标注尝试新方案：①使用模型进行图像去骨②阈值分割出血管</a:t>
            </a:r>
            <a:r>
              <a:rPr lang="en-US" altLang="zh-CN" dirty="0"/>
              <a:t>mask③</a:t>
            </a:r>
            <a:r>
              <a:rPr lang="zh-CN" altLang="en-US" dirty="0"/>
              <a:t>标注医生手动删除非</a:t>
            </a:r>
            <a:r>
              <a:rPr lang="zh-CN" altLang="en-US" dirty="0" smtClean="0"/>
              <a:t>动脉。该方案在颅内血管丰富度上会比之前的好；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颅内血管和颈部血管单独训练实验。目前验证，使用整图训练得到的颅</a:t>
            </a:r>
            <a:r>
              <a:rPr lang="zh-CN" altLang="en-US" dirty="0"/>
              <a:t>内血管</a:t>
            </a:r>
            <a:r>
              <a:rPr lang="zh-CN" altLang="en-US" dirty="0" smtClean="0"/>
              <a:t>区域</a:t>
            </a:r>
            <a:r>
              <a:rPr lang="zh-CN" altLang="en-US" dirty="0"/>
              <a:t>，</a:t>
            </a:r>
            <a:r>
              <a:rPr lang="zh-CN" altLang="en-US" dirty="0" smtClean="0"/>
              <a:t>和</a:t>
            </a:r>
            <a:r>
              <a:rPr lang="zh-CN" altLang="en-US" dirty="0"/>
              <a:t>单独训练颅内血管的模型效果</a:t>
            </a:r>
            <a:r>
              <a:rPr lang="zh-CN" altLang="en-US" dirty="0" smtClean="0"/>
              <a:t>差不多；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/>
              <a:t>头颈血管分割模型，使用</a:t>
            </a:r>
            <a:r>
              <a:rPr lang="en-US" altLang="zh-CN" dirty="0"/>
              <a:t>99</a:t>
            </a:r>
            <a:r>
              <a:rPr lang="zh-CN" altLang="en-US" dirty="0"/>
              <a:t>例精标</a:t>
            </a:r>
            <a:r>
              <a:rPr lang="zh-CN" altLang="en-US" dirty="0" smtClean="0"/>
              <a:t>数据（</a:t>
            </a:r>
            <a:r>
              <a:rPr lang="en-US" altLang="zh-CN" dirty="0" smtClean="0"/>
              <a:t>HNZY</a:t>
            </a:r>
            <a:r>
              <a:rPr lang="zh-CN" altLang="en-US" dirty="0" smtClean="0"/>
              <a:t>），</a:t>
            </a:r>
            <a:r>
              <a:rPr lang="zh-CN" altLang="en-US" dirty="0"/>
              <a:t>多组训练对比实验，测试集</a:t>
            </a:r>
            <a:r>
              <a:rPr lang="en-US" altLang="zh-CN" dirty="0"/>
              <a:t>dice</a:t>
            </a:r>
            <a:r>
              <a:rPr lang="zh-CN" altLang="en-US" dirty="0"/>
              <a:t>从</a:t>
            </a:r>
            <a:r>
              <a:rPr lang="en-US" altLang="zh-CN" dirty="0"/>
              <a:t>0.82</a:t>
            </a:r>
            <a:r>
              <a:rPr lang="zh-CN" altLang="en-US" dirty="0"/>
              <a:t>提升到</a:t>
            </a:r>
            <a:r>
              <a:rPr lang="en-US" altLang="zh-CN" dirty="0" smtClean="0"/>
              <a:t>0.91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/>
              <a:t>基于分割结果的颅内血管生长功能</a:t>
            </a:r>
            <a:r>
              <a:rPr lang="zh-CN" altLang="en-US" dirty="0" smtClean="0"/>
              <a:t>开发；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67" y="1706718"/>
            <a:ext cx="3092609" cy="2971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348" y="1706718"/>
            <a:ext cx="3210442" cy="29719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557" y="48676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血管</a:t>
            </a:r>
            <a:r>
              <a:rPr lang="zh-CN" altLang="en-US" dirty="0" smtClean="0"/>
              <a:t>生长前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36155" y="48676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血管</a:t>
            </a:r>
            <a:r>
              <a:rPr lang="zh-CN" altLang="en-US" dirty="0" smtClean="0"/>
              <a:t>生长后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496" y="379966"/>
            <a:ext cx="265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头颈血管命名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6496" y="1068065"/>
            <a:ext cx="4543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头颈血管命名后处理</a:t>
            </a:r>
            <a:r>
              <a:rPr lang="zh-CN" altLang="en-US" dirty="0" smtClean="0"/>
              <a:t>调整，使用最近邻插值，缓解血管命名断裂问题；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优化</a:t>
            </a:r>
            <a:r>
              <a:rPr lang="zh-CN" altLang="en-US" dirty="0"/>
              <a:t>头颈命名打点映射脚本，改善标签交叉污染的问题，使映射更准确</a:t>
            </a:r>
            <a:r>
              <a:rPr lang="zh-CN" altLang="en-US" dirty="0" smtClean="0"/>
              <a:t>；</a:t>
            </a:r>
            <a:r>
              <a:rPr lang="zh-CN" altLang="en-US" dirty="0"/>
              <a:t>组员通过鉴影平台标注完成</a:t>
            </a:r>
            <a:r>
              <a:rPr lang="en-US" altLang="zh-CN" dirty="0"/>
              <a:t>22</a:t>
            </a:r>
            <a:r>
              <a:rPr lang="zh-CN" altLang="en-US" dirty="0"/>
              <a:t>例血管命名标注，包含几乎所有类别；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初步完成</a:t>
            </a:r>
            <a:r>
              <a:rPr lang="zh-CN" altLang="en-US" dirty="0" smtClean="0"/>
              <a:t>头颈命名中心线拼接功能开发；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57" y="1068065"/>
            <a:ext cx="3123526" cy="4623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12" y="1068065"/>
            <a:ext cx="3128443" cy="4630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3529" y="5815174"/>
            <a:ext cx="213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之前的命名标注</a:t>
            </a:r>
            <a:r>
              <a:rPr lang="en-US" altLang="zh-CN" sz="1600" dirty="0" smtClean="0"/>
              <a:t>mask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79805" y="5815174"/>
            <a:ext cx="236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优化</a:t>
            </a:r>
            <a:r>
              <a:rPr lang="zh-CN" altLang="en-US" sz="1600" dirty="0" smtClean="0"/>
              <a:t>后的命名标注</a:t>
            </a:r>
            <a:r>
              <a:rPr lang="en-US" altLang="zh-CN" sz="1600" dirty="0" smtClean="0"/>
              <a:t>mask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6496" y="4025579"/>
            <a:ext cx="265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不足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6496" y="4620808"/>
            <a:ext cx="4543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目前的命名标注方案较为复杂，和鉴影配合度还不够，命名标注工作未正式开始。导致目前可用的训练数据仅有内部标注的</a:t>
            </a:r>
            <a:r>
              <a:rPr lang="en-US" altLang="zh-CN" dirty="0" smtClean="0"/>
              <a:t>22</a:t>
            </a:r>
            <a:r>
              <a:rPr lang="zh-CN" altLang="en-US" dirty="0" smtClean="0"/>
              <a:t>条，头颈</a:t>
            </a:r>
            <a:r>
              <a:rPr lang="zh-CN" altLang="en-US" dirty="0"/>
              <a:t>血管命名</a:t>
            </a:r>
            <a:r>
              <a:rPr lang="zh-CN" altLang="en-US" dirty="0" smtClean="0"/>
              <a:t>模型的精度</a:t>
            </a:r>
            <a:r>
              <a:rPr lang="zh-CN" altLang="en-US" dirty="0"/>
              <a:t>未达到</a:t>
            </a:r>
            <a:r>
              <a:rPr lang="zh-CN" altLang="en-US" dirty="0" smtClean="0"/>
              <a:t>预期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头颈血管命名逻辑存在一些缺漏，使得部分拼接的中心线效果不佳；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13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685" y="298910"/>
            <a:ext cx="313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FFR</a:t>
            </a:r>
            <a:r>
              <a:rPr lang="zh-CN" altLang="en-US" sz="2400" dirty="0" smtClean="0">
                <a:solidFill>
                  <a:schemeClr val="accent1"/>
                </a:solidFill>
              </a:rPr>
              <a:t>计算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5685" y="851342"/>
            <a:ext cx="8696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解决</a:t>
            </a:r>
            <a:r>
              <a:rPr lang="zh-CN" altLang="zh-CN" dirty="0"/>
              <a:t>斑块去除后在血管内部形成空腔，从而中心线在血管内部切割导致失败的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pPr marL="0" lvl="1"/>
            <a:r>
              <a:rPr lang="en-US" altLang="zh-CN" dirty="0" smtClean="0"/>
              <a:t>2.</a:t>
            </a:r>
            <a:r>
              <a:rPr lang="zh-CN" altLang="zh-CN" dirty="0" smtClean="0"/>
              <a:t>解决</a:t>
            </a:r>
            <a:r>
              <a:rPr lang="zh-CN" altLang="zh-CN" dirty="0"/>
              <a:t>部分特殊病例模型左右冠脉识别错误的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/>
            <a:endParaRPr lang="en-US" altLang="zh-CN" dirty="0"/>
          </a:p>
          <a:p>
            <a:pPr marL="0" lvl="1"/>
            <a:r>
              <a:rPr lang="en-US" altLang="zh-CN" dirty="0" smtClean="0"/>
              <a:t>3.</a:t>
            </a:r>
            <a:r>
              <a:rPr lang="zh-CN" altLang="zh-CN" dirty="0"/>
              <a:t>解决网格编辑过程中，切割面拖动导致的</a:t>
            </a:r>
            <a:r>
              <a:rPr lang="zh-CN" altLang="zh-CN" dirty="0" smtClean="0"/>
              <a:t>错误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/>
            <a:endParaRPr lang="zh-CN" altLang="zh-CN" dirty="0"/>
          </a:p>
          <a:p>
            <a:pPr marL="0" lvl="1"/>
            <a:r>
              <a:rPr lang="en-US" altLang="zh-CN" dirty="0" smtClean="0"/>
              <a:t>4.</a:t>
            </a:r>
            <a:r>
              <a:rPr lang="zh-CN" altLang="zh-CN" dirty="0"/>
              <a:t>解决</a:t>
            </a:r>
            <a:r>
              <a:rPr lang="en-US" altLang="zh-CN" dirty="0"/>
              <a:t>FFR</a:t>
            </a:r>
            <a:r>
              <a:rPr lang="zh-CN" altLang="zh-CN" dirty="0"/>
              <a:t>在血管末端数值偏小的问题，仅针对部分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  <p:pic>
        <p:nvPicPr>
          <p:cNvPr id="6" name="图片 5" descr="C:\Users\Administrator.DESKTOP-4PCK80Q\AppData\Roaming\Foxmail7\Temp-1108-20230713101253\Attach\CatchDDCD(07-13-13-39-42)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21338" r="46183" b="2645"/>
          <a:stretch/>
        </p:blipFill>
        <p:spPr bwMode="auto">
          <a:xfrm>
            <a:off x="9435582" y="214258"/>
            <a:ext cx="1971675" cy="2171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 descr="C:\Users\Administrator.DESKTOP-4PCK80Q\AppData\Roaming\DingTalk\11984545_v2\resource_cache\f0\f018ff9299e34bb68afbaca6784da85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9" y="2984603"/>
            <a:ext cx="2427590" cy="266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Administrator.DESKTOP-4PCK80Q\AppData\Roaming\DingTalk\11984545_v2\resource_cache\30\303aa5829bd49312c826dadff039052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30" y="2984602"/>
            <a:ext cx="2403057" cy="26661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68190" y="5732980"/>
            <a:ext cx="874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修改前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72284" y="5732980"/>
            <a:ext cx="874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修改后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375685" y="6153728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5.</a:t>
            </a:r>
            <a:r>
              <a:rPr lang="zh-CN" altLang="zh-CN" dirty="0" smtClean="0">
                <a:cs typeface="Times New Roman" panose="02020603050405020304" pitchFamily="18" charset="0"/>
              </a:rPr>
              <a:t>增加</a:t>
            </a:r>
            <a:r>
              <a:rPr lang="zh-CN" altLang="zh-CN" dirty="0">
                <a:cs typeface="Times New Roman" panose="02020603050405020304" pitchFamily="18" charset="0"/>
              </a:rPr>
              <a:t>中心线节点对应</a:t>
            </a:r>
            <a:r>
              <a:rPr lang="zh-CN" altLang="zh-CN" dirty="0" smtClean="0">
                <a:cs typeface="Times New Roman" panose="02020603050405020304" pitchFamily="18" charset="0"/>
              </a:rPr>
              <a:t>直径</a:t>
            </a:r>
            <a:r>
              <a:rPr lang="zh-CN" altLang="en-US" dirty="0" smtClean="0">
                <a:cs typeface="Times New Roman" panose="02020603050405020304" pitchFamily="18" charset="0"/>
              </a:rPr>
              <a:t>和压力</a:t>
            </a:r>
            <a:r>
              <a:rPr lang="zh-CN" altLang="zh-CN" dirty="0" smtClean="0">
                <a:cs typeface="Times New Roman" panose="02020603050405020304" pitchFamily="18" charset="0"/>
              </a:rPr>
              <a:t>输出功能</a:t>
            </a:r>
            <a:r>
              <a:rPr lang="zh-CN" altLang="en-US" dirty="0" smtClean="0"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37488" y="3536616"/>
            <a:ext cx="313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科研项目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7488" y="4127898"/>
            <a:ext cx="5389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1.</a:t>
            </a:r>
            <a:r>
              <a:rPr lang="zh-CN" altLang="zh-CN" dirty="0" smtClean="0"/>
              <a:t>长征</a:t>
            </a:r>
            <a:r>
              <a:rPr lang="zh-CN" altLang="zh-CN" dirty="0"/>
              <a:t>医院</a:t>
            </a:r>
            <a:r>
              <a:rPr lang="en-US" altLang="zh-CN" dirty="0"/>
              <a:t>COPD</a:t>
            </a:r>
            <a:r>
              <a:rPr lang="zh-CN" altLang="zh-CN" dirty="0"/>
              <a:t>小气道仿真项目交接，学习，协助院方更新论文相关</a:t>
            </a:r>
            <a:r>
              <a:rPr lang="zh-CN" altLang="zh-CN" dirty="0" smtClean="0"/>
              <a:t>图表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/>
            <a:endParaRPr lang="en-US" altLang="zh-CN" dirty="0"/>
          </a:p>
          <a:p>
            <a:pPr marL="0" lvl="1"/>
            <a:r>
              <a:rPr lang="en-US" altLang="zh-CN" dirty="0" smtClean="0"/>
              <a:t>2.</a:t>
            </a:r>
            <a:r>
              <a:rPr lang="zh-CN" altLang="zh-CN" dirty="0" smtClean="0"/>
              <a:t>上海市</a:t>
            </a:r>
            <a:r>
              <a:rPr lang="zh-CN" altLang="zh-CN" dirty="0"/>
              <a:t>第一人民医院</a:t>
            </a:r>
            <a:r>
              <a:rPr lang="en-US" altLang="zh-CN" dirty="0"/>
              <a:t>WSS</a:t>
            </a:r>
            <a:r>
              <a:rPr lang="zh-CN" altLang="zh-CN" dirty="0"/>
              <a:t>项目交接学习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/>
            <a:endParaRPr lang="en-US" altLang="zh-CN" dirty="0"/>
          </a:p>
          <a:p>
            <a:pPr marL="0" lvl="1"/>
            <a:r>
              <a:rPr lang="en-US" altLang="zh-CN" dirty="0" smtClean="0"/>
              <a:t>3.</a:t>
            </a:r>
            <a:r>
              <a:rPr lang="zh-CN" altLang="zh-CN" dirty="0" smtClean="0"/>
              <a:t>完成</a:t>
            </a:r>
            <a:r>
              <a:rPr lang="en-US" altLang="zh-CN" dirty="0"/>
              <a:t>COPD</a:t>
            </a:r>
            <a:r>
              <a:rPr lang="zh-CN" altLang="zh-CN" dirty="0"/>
              <a:t>有问题数据的筛查和</a:t>
            </a:r>
            <a:r>
              <a:rPr lang="zh-CN" altLang="zh-CN" dirty="0" smtClean="0"/>
              <a:t>入库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/>
            <a:endParaRPr lang="zh-CN" altLang="zh-CN" dirty="0"/>
          </a:p>
          <a:p>
            <a:pPr marL="0" lvl="1"/>
            <a:r>
              <a:rPr lang="en-US" altLang="zh-CN" dirty="0" smtClean="0"/>
              <a:t>4.</a:t>
            </a:r>
            <a:r>
              <a:rPr lang="zh-CN" altLang="zh-CN" dirty="0" smtClean="0"/>
              <a:t>培训</a:t>
            </a:r>
            <a:r>
              <a:rPr lang="zh-CN" altLang="zh-CN" dirty="0"/>
              <a:t>实习生进行肺部气道</a:t>
            </a:r>
            <a:r>
              <a:rPr lang="zh-CN" altLang="zh-CN" dirty="0" smtClean="0"/>
              <a:t>仿真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079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682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</cp:revision>
  <dcterms:created xsi:type="dcterms:W3CDTF">2023-05-17T05:11:29Z</dcterms:created>
  <dcterms:modified xsi:type="dcterms:W3CDTF">2023-07-13T06:48:03Z</dcterms:modified>
</cp:coreProperties>
</file>