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1" r:id="rId6"/>
    <p:sldId id="260" r:id="rId7"/>
    <p:sldId id="262" r:id="rId8"/>
    <p:sldId id="256" r:id="rId9"/>
    <p:sldId id="263" r:id="rId10"/>
    <p:sldId id="265" r:id="rId11"/>
    <p:sldId id="264" r:id="rId12"/>
    <p:sldId id="267" r:id="rId13"/>
    <p:sldId id="266" r:id="rId14"/>
    <p:sldId id="268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9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7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4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27CB-F314-4605-BC87-886D43ADC48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96AD-8FA7-48F8-A91A-489DF680F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083" y="1405686"/>
            <a:ext cx="11743764" cy="4663420"/>
          </a:xfrm>
        </p:spPr>
        <p:txBody>
          <a:bodyPr/>
          <a:lstStyle/>
          <a:p>
            <a:r>
              <a:rPr lang="en-US" altLang="zh-CN" sz="2800" dirty="0" smtClean="0"/>
              <a:t>Boundary </a:t>
            </a:r>
            <a:r>
              <a:rPr lang="en-US" altLang="zh-CN" sz="2800" dirty="0" err="1" smtClean="0"/>
              <a:t>IoU</a:t>
            </a:r>
            <a:r>
              <a:rPr lang="en-US" altLang="zh-CN" sz="2800" dirty="0" smtClean="0"/>
              <a:t>: Improving Object-Centric Image Segmentation Evaluation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CVPR2021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分享人：高凯珺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6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145" y="393557"/>
            <a:ext cx="3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Boundary </a:t>
            </a:r>
            <a:r>
              <a:rPr lang="en-US" altLang="zh-CN" dirty="0" err="1" smtClean="0"/>
              <a:t>IoU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5" y="1147953"/>
            <a:ext cx="3095625" cy="895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8144" y="2531714"/>
            <a:ext cx="1023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其中参数d控制了测量的灵敏性，</a:t>
            </a:r>
            <a:endParaRPr lang="en-US" altLang="zh-CN" dirty="0" smtClean="0"/>
          </a:p>
          <a:p>
            <a:r>
              <a:rPr lang="zh-CN" altLang="en-US" dirty="0" smtClean="0"/>
              <a:t>当d足够大时，Boundary IoU就相当于Mask IoU；</a:t>
            </a:r>
            <a:endParaRPr lang="en-US" altLang="zh-CN" dirty="0" smtClean="0"/>
          </a:p>
          <a:p>
            <a:r>
              <a:rPr lang="zh-CN" altLang="en-US" dirty="0" smtClean="0"/>
              <a:t>若使用较小的d，Boundary IoU则会忽略内部像素，使其对边界像素更加敏感。</a:t>
            </a:r>
            <a:endParaRPr lang="en-US" altLang="zh-CN" dirty="0" smtClean="0"/>
          </a:p>
          <a:p>
            <a:r>
              <a:rPr lang="zh-CN" altLang="en-US" dirty="0" smtClean="0"/>
              <a:t>对于较小的对象，Boundary IoU十分接近甚至等价于Mask IoU</a:t>
            </a:r>
          </a:p>
        </p:txBody>
      </p:sp>
      <p:sp>
        <p:nvSpPr>
          <p:cNvPr id="7" name="矩形 6"/>
          <p:cNvSpPr/>
          <p:nvPr/>
        </p:nvSpPr>
        <p:spPr>
          <a:xfrm>
            <a:off x="908144" y="4220454"/>
            <a:ext cx="1005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为了选择合适的参数d，作者在COCO和ASE20K两个数据集上进行实验，发现当d为图像对角线的2%（大约15个像素）时，两个数据集的Boundary IoU的中位数超过0.9。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8144" y="5297251"/>
            <a:ext cx="8800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对于其他数据集，作者有两个建议：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将注释一致性设为</a:t>
            </a:r>
            <a:r>
              <a:rPr lang="en-US" altLang="zh-CN" dirty="0" smtClean="0"/>
              <a:t>d</a:t>
            </a:r>
            <a:r>
              <a:rPr lang="zh-CN" altLang="en-US" dirty="0"/>
              <a:t>的</a:t>
            </a:r>
            <a:r>
              <a:rPr lang="zh-CN" altLang="en-US" dirty="0" smtClean="0"/>
              <a:t>下界（</a:t>
            </a:r>
            <a:r>
              <a:rPr lang="en-US" altLang="zh-CN" dirty="0" smtClean="0"/>
              <a:t> the annotation consistency sets the lower bound on d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zh-CN" altLang="en-US" dirty="0" smtClean="0"/>
              <a:t>应根据当前方法的性能选择，并随着性能的提高而降低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2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8458" y="3485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敏感性分析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4" y="2512588"/>
            <a:ext cx="6572030" cy="39868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30496" y="3748121"/>
            <a:ext cx="5061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尺度错误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(a)</a:t>
            </a:r>
            <a:r>
              <a:rPr lang="zh-CN" altLang="en-US" dirty="0">
                <a:latin typeface="Arial" panose="020B0604020202020204" pitchFamily="34" charset="0"/>
              </a:rPr>
              <a:t>膨胀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(b)</a:t>
            </a:r>
            <a:r>
              <a:rPr lang="zh-CN" altLang="en-US" dirty="0">
                <a:latin typeface="Arial" panose="020B0604020202020204" pitchFamily="34" charset="0"/>
              </a:rPr>
              <a:t>腐蚀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边界定位错误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:(c)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在每个顶点添加随机高斯噪声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物体定位错误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:(d)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移动掩模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边界近似错误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:(e)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简化多边形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内掩模错误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:(f)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添加</a:t>
            </a:r>
            <a:r>
              <a:rPr lang="zh-CN" altLang="en-US" dirty="0">
                <a:latin typeface="Arial" panose="020B0604020202020204" pitchFamily="34" charset="0"/>
              </a:rPr>
              <a:t>孔洞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19361" y="1110923"/>
            <a:ext cx="9156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为了系统地进行比较，本文对GT进行处理形成伪预测，通过模拟不同的误差类型来测试。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通过改变误差类型和严重程度来比较不同大小物体的指标变化。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1246" y="2182471"/>
            <a:ext cx="8695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通过实验可知，F-measure和Trimap IoU都不能代替Mask IoU，而Mask IoU也有着不能忽视的缺陷，因此，本文提出Boundary IoU。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下面主要比较Mask IoU和Boundary IoU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5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665828"/>
            <a:ext cx="7735159" cy="21949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3" y="3941218"/>
            <a:ext cx="7735772" cy="22815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819" y="599745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Mask IoU vs Boundary IoU：敏感性分析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2819" y="1135623"/>
            <a:ext cx="1088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对比了Mask IoU和Boundary IoU在面积大于</a:t>
            </a:r>
            <a:r>
              <a:rPr lang="en-US" altLang="zh-CN" dirty="0" smtClean="0"/>
              <a:t>96</a:t>
            </a:r>
            <a:r>
              <a:rPr lang="zh-CN" altLang="en-US" dirty="0" smtClean="0"/>
              <a:t>*</a:t>
            </a:r>
            <a:r>
              <a:rPr lang="en-US" altLang="zh-CN" dirty="0" smtClean="0"/>
              <a:t>96</a:t>
            </a:r>
            <a:r>
              <a:rPr lang="zh-CN" altLang="en-US" dirty="0" smtClean="0"/>
              <a:t>的物体上不同类型、程度的错误表现</a:t>
            </a:r>
          </a:p>
        </p:txBody>
      </p:sp>
      <p:sp>
        <p:nvSpPr>
          <p:cNvPr id="10" name="矩形 9"/>
          <p:cNvSpPr/>
          <p:nvPr/>
        </p:nvSpPr>
        <p:spPr>
          <a:xfrm>
            <a:off x="2034119" y="6297045"/>
            <a:ext cx="848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对于每种误差类型，Boundary IoU都能更好地利用0-1的范围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86" y="1702734"/>
            <a:ext cx="6315075" cy="169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86" y="3624881"/>
            <a:ext cx="6153150" cy="1676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8822" y="1106705"/>
            <a:ext cx="927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使用固定尺度的错误类型，对大小不同的对象使用伪预测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9198" y="5669742"/>
            <a:ext cx="1047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对于较大的对象，Boundary IoU在相同尺度的错误下保持平缓，而Mask IoU则明显偏向于大物体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9198" y="6222869"/>
            <a:ext cx="825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对于较小的对象，二者拥有相似的指标，说明他们都没有对其进行过度惩罚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563" y="345269"/>
            <a:ext cx="8695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Boundary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的局限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55" y="953620"/>
            <a:ext cx="6085916" cy="28518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76400" y="4090071"/>
            <a:ext cx="827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对于这两个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mask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，圆盘形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mask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的所有非匹配像素，距离其边界均大于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d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个像素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8563" y="4732367"/>
            <a:ext cx="2841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如何避免？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757083" y="5374663"/>
            <a:ext cx="8193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建议将</a:t>
            </a:r>
            <a:r>
              <a:rPr lang="en-US" altLang="zh-CN" dirty="0"/>
              <a:t>Mask </a:t>
            </a:r>
            <a:r>
              <a:rPr lang="en-US" altLang="zh-CN" dirty="0" err="1"/>
              <a:t>IoU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smtClean="0"/>
              <a:t>Boundary </a:t>
            </a:r>
            <a:r>
              <a:rPr lang="en-US" altLang="zh-CN" dirty="0" err="1" smtClean="0">
                <a:effectLst/>
              </a:rPr>
              <a:t>IoU</a:t>
            </a:r>
            <a:r>
              <a:rPr lang="zh-CN" altLang="en-US" dirty="0" smtClean="0">
                <a:effectLst/>
              </a:rPr>
              <a:t>简单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地结合起来，取其最小值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 smtClean="0"/>
              <a:t>因为在实验中发现，99.9%的情况下，Boundary IoU都是小于或等于Mask IoU的，极少数情况下会出现上图中Boundary IoU大于Mask IoU</a:t>
            </a:r>
          </a:p>
        </p:txBody>
      </p:sp>
    </p:spTree>
    <p:extLst>
      <p:ext uri="{BB962C8B-B14F-4D97-AF65-F5344CB8AC3E}">
        <p14:creationId xmlns:p14="http://schemas.microsoft.com/office/powerpoint/2010/main" val="22856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11" y="398088"/>
            <a:ext cx="7741024" cy="6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8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86" y="1734950"/>
            <a:ext cx="8322049" cy="33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7" y="517151"/>
            <a:ext cx="7124700" cy="299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97" y="3769377"/>
            <a:ext cx="7258050" cy="2905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23929" y="3155576"/>
            <a:ext cx="124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kernel1,3,5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1599" y="2061881"/>
            <a:ext cx="9852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对于分割任务，不同的评价指标对不同类型错误的敏感性不同；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过去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年，大量的论文在</a:t>
            </a:r>
            <a:r>
              <a:rPr lang="en-US" altLang="zh-CN" dirty="0" smtClean="0"/>
              <a:t>coco</a:t>
            </a:r>
            <a:r>
              <a:rPr lang="zh-CN" altLang="en-US" dirty="0" smtClean="0"/>
              <a:t>数据集上，将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的相对指标提升了</a:t>
            </a:r>
            <a:r>
              <a:rPr lang="en-US" altLang="zh-CN" dirty="0" smtClean="0"/>
              <a:t>86%</a:t>
            </a:r>
            <a:r>
              <a:rPr lang="zh-CN" altLang="en-US" dirty="0" smtClean="0"/>
              <a:t>，但只有少数提及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的边界质量；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Mask</a:t>
            </a:r>
            <a:r>
              <a:rPr lang="zh-CN" altLang="en-US" dirty="0" smtClean="0"/>
              <a:t>的边界质量是图像分割的一个重要方面，各种下游任务直接受益于更精确的分割结果；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目前分割网络的预测不够精确，边缘也很粗糙，这说明当前的评估指标可能对目标边界的预测误差敏感性有限；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新</a:t>
            </a:r>
            <a:r>
              <a:rPr lang="zh-CN" altLang="en-US" dirty="0"/>
              <a:t>的度量方法揭示了边界质量的改进，而这些改进通常被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Mask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的度量</a:t>
            </a:r>
            <a:r>
              <a:rPr lang="zh-CN" altLang="en-US" dirty="0"/>
              <a:t>方法所忽略。我们希望，采用这些新的边界敏感评估方法，</a:t>
            </a:r>
            <a:r>
              <a:rPr lang="zh-CN" altLang="en-US" dirty="0" smtClean="0"/>
              <a:t>可以</a:t>
            </a:r>
            <a:r>
              <a:rPr lang="zh-CN" altLang="en-US" dirty="0"/>
              <a:t>用</a:t>
            </a:r>
            <a:r>
              <a:rPr lang="zh-CN" altLang="en-US" dirty="0" smtClean="0"/>
              <a:t>更好的边界质量，使</a:t>
            </a:r>
            <a:r>
              <a:rPr lang="zh-CN" altLang="en-US" dirty="0"/>
              <a:t>分割模型取得更快的</a:t>
            </a:r>
            <a:r>
              <a:rPr lang="zh-CN" altLang="en-US" dirty="0" smtClean="0"/>
              <a:t>进展。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71599" y="905435"/>
            <a:ext cx="134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96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85" y="924171"/>
            <a:ext cx="5706179" cy="40412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6545" y="5089756"/>
            <a:ext cx="10094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对于</a:t>
            </a:r>
            <a:r>
              <a:rPr lang="en-US" altLang="zh-CN" dirty="0" smtClean="0">
                <a:latin typeface="Arial" panose="020B0604020202020204" pitchFamily="34" charset="0"/>
              </a:rPr>
              <a:t>M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ask 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IoU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Mask R-CNN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的预测结果在指标上得分较高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(89%)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尽管它精确度低。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BMask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 R-CNN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PointRend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预测的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mask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具有更精确的边界，但这些明显的视觉改善在指标上仅略微提升。</a:t>
            </a:r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endParaRPr lang="en-US" altLang="zh-CN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>
                <a:effectLst/>
                <a:latin typeface="Arial" panose="020B0604020202020204" pitchFamily="34" charset="0"/>
              </a:rPr>
              <a:t>相比之下，我们提出的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Boundary 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IoU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对边界误差表现出更大的敏感性，从而提供一个清晰、定量的梯度，奖励边界分割质量的改善。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907" y="430537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/>
                <a:latin typeface="Arial" panose="020B0604020202020204" pitchFamily="34" charset="0"/>
              </a:rPr>
              <a:t>Given the bounding box for a horse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46" y="2571747"/>
            <a:ext cx="9740621" cy="27532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0815" y="5630522"/>
            <a:ext cx="5926386" cy="94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Symmetric</a:t>
            </a:r>
            <a:r>
              <a:rPr lang="zh-CN" altLang="en-US" dirty="0" smtClean="0"/>
              <a:t>：对称性，</a:t>
            </a:r>
            <a:r>
              <a:rPr lang="en-US" altLang="zh-CN" dirty="0" smtClean="0"/>
              <a:t> GT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Pred</a:t>
            </a:r>
            <a:r>
              <a:rPr lang="zh-CN" altLang="en-US" dirty="0" smtClean="0"/>
              <a:t>的交换是否改变测量值</a:t>
            </a:r>
            <a:endParaRPr lang="en-US" altLang="zh-CN" dirty="0" smtClean="0"/>
          </a:p>
          <a:p>
            <a:r>
              <a:rPr lang="en-US" altLang="zh-CN" dirty="0" smtClean="0"/>
              <a:t>Preference</a:t>
            </a:r>
            <a:r>
              <a:rPr lang="zh-CN" altLang="en-US" dirty="0" smtClean="0"/>
              <a:t>：倾向性，衡量方法是否偏向某一类型的预测</a:t>
            </a:r>
            <a:endParaRPr lang="en-US" altLang="zh-CN" dirty="0" smtClean="0"/>
          </a:p>
          <a:p>
            <a:r>
              <a:rPr lang="en-US" altLang="zh-CN" dirty="0" smtClean="0"/>
              <a:t>Insensitivity</a:t>
            </a:r>
            <a:r>
              <a:rPr lang="zh-CN" altLang="en-US" dirty="0" smtClean="0"/>
              <a:t>：不灵敏性，不敏感的误差类型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57684" y="5730684"/>
            <a:ext cx="502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Mask-based：评估物体所有像素的分割质量</a:t>
            </a:r>
            <a:endParaRPr lang="en-US" altLang="zh-CN" dirty="0" smtClean="0"/>
          </a:p>
          <a:p>
            <a:r>
              <a:rPr lang="en-US" altLang="zh-CN" dirty="0" smtClean="0"/>
              <a:t>Boundary-based</a:t>
            </a:r>
            <a:r>
              <a:rPr lang="zh-CN" altLang="en-US" dirty="0" smtClean="0"/>
              <a:t>：只评估边界及其邻近像素的分割质量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24" y="256612"/>
            <a:ext cx="6341543" cy="20922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3509" y="788931"/>
            <a:ext cx="3861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所有像素对指标的贡献都是相同的。</a:t>
            </a:r>
            <a:endParaRPr lang="en-US" altLang="zh-CN" dirty="0" smtClean="0"/>
          </a:p>
          <a:p>
            <a:r>
              <a:rPr lang="zh-CN" altLang="en-US" dirty="0" smtClean="0"/>
              <a:t>但边界点数量仅线性增长，内部点的数量呈二次型增长，并且可以远远超过边界点数量</a:t>
            </a:r>
            <a:endParaRPr lang="en-US" altLang="zh-CN" dirty="0" smtClean="0"/>
          </a:p>
          <a:p>
            <a:r>
              <a:rPr lang="zh-CN" altLang="en-US" dirty="0" smtClean="0"/>
              <a:t>因此对大物体的边界不够敏感</a:t>
            </a:r>
            <a:endParaRPr lang="zh-CN" altLang="en-US" dirty="0"/>
          </a:p>
        </p:txBody>
      </p:sp>
      <p:sp>
        <p:nvSpPr>
          <p:cNvPr id="16" name="上箭头 15"/>
          <p:cNvSpPr/>
          <p:nvPr/>
        </p:nvSpPr>
        <p:spPr>
          <a:xfrm>
            <a:off x="590947" y="2348835"/>
            <a:ext cx="246184" cy="3299273"/>
          </a:xfrm>
          <a:prstGeom prst="upArrow">
            <a:avLst>
              <a:gd name="adj1" fmla="val 50000"/>
              <a:gd name="adj2" fmla="val 16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7131" y="204247"/>
            <a:ext cx="318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相关指标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13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6478" y="965402"/>
            <a:ext cx="3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Pixel Accuracy和Mask IoU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1" y="2462490"/>
            <a:ext cx="4638095" cy="2723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3" y="2596940"/>
            <a:ext cx="4590476" cy="23714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2850" y="5835134"/>
            <a:ext cx="240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Pixel Accuracy示意图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81576" y="5835134"/>
            <a:ext cx="220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Mask IoU示意图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62" y="1777790"/>
            <a:ext cx="1133475" cy="819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485" y="1595715"/>
            <a:ext cx="1076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2300107"/>
            <a:ext cx="3742857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532" y="868686"/>
            <a:ext cx="3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Trimap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F-measure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64732" y="6037212"/>
            <a:ext cx="2405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Trimap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02271" y="6037212"/>
            <a:ext cx="2850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F-measure</a:t>
            </a:r>
            <a:r>
              <a:rPr lang="zh-CN" altLang="en-US" dirty="0" smtClean="0"/>
              <a:t>示意图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34" y="1871382"/>
            <a:ext cx="3073194" cy="8140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09" y="616592"/>
            <a:ext cx="56007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" y="3155577"/>
            <a:ext cx="4613042" cy="27553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16" y="1783173"/>
            <a:ext cx="2857143" cy="3342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33" y="1964125"/>
            <a:ext cx="3009524" cy="29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037277" y="5212289"/>
                <a:ext cx="5676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77" y="5212289"/>
                <a:ext cx="567620" cy="369332"/>
              </a:xfrm>
              <a:prstGeom prst="rect">
                <a:avLst/>
              </a:prstGeom>
              <a:blipFill>
                <a:blip r:embed="rId7"/>
                <a:stretch>
                  <a:fillRect t="-3279" r="-3829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256199" y="5212289"/>
                <a:ext cx="211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199" y="5212289"/>
                <a:ext cx="211596" cy="369332"/>
              </a:xfrm>
              <a:prstGeom prst="rect">
                <a:avLst/>
              </a:prstGeom>
              <a:blipFill>
                <a:blip r:embed="rId8"/>
                <a:stretch>
                  <a:fillRect l="-14286" t="-3279"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2921" y="1975916"/>
                <a:ext cx="2279220" cy="855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1" y="1975916"/>
                <a:ext cx="2279220" cy="855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78541" y="80329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Dice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48" y="2691190"/>
            <a:ext cx="6083086" cy="29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145" y="393557"/>
            <a:ext cx="3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Boundary </a:t>
            </a:r>
            <a:r>
              <a:rPr lang="en-US" altLang="zh-CN" dirty="0" err="1" smtClean="0"/>
              <a:t>IoU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19457" y="4069087"/>
            <a:ext cx="2527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Boundary 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5" y="1147953"/>
            <a:ext cx="3095625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1" y="393557"/>
            <a:ext cx="5685714" cy="33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7" y="2722189"/>
            <a:ext cx="5824349" cy="32047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41812" y="6217042"/>
            <a:ext cx="8337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Boundary IoU对大物体边界误差更加敏感，并且不会过分惩罚小物体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7124</TotalTime>
  <Words>893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68</cp:revision>
  <dcterms:created xsi:type="dcterms:W3CDTF">2021-08-12T02:50:06Z</dcterms:created>
  <dcterms:modified xsi:type="dcterms:W3CDTF">2021-08-18T02:05:44Z</dcterms:modified>
</cp:coreProperties>
</file>