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3" r:id="rId3"/>
    <p:sldId id="301" r:id="rId4"/>
    <p:sldId id="290" r:id="rId5"/>
    <p:sldId id="292" r:id="rId6"/>
    <p:sldId id="291" r:id="rId7"/>
    <p:sldId id="293" r:id="rId8"/>
    <p:sldId id="295" r:id="rId9"/>
    <p:sldId id="305" r:id="rId10"/>
    <p:sldId id="302" r:id="rId11"/>
    <p:sldId id="306" r:id="rId12"/>
    <p:sldId id="316" r:id="rId13"/>
    <p:sldId id="309" r:id="rId14"/>
    <p:sldId id="308" r:id="rId15"/>
    <p:sldId id="310" r:id="rId16"/>
    <p:sldId id="311" r:id="rId17"/>
    <p:sldId id="312" r:id="rId18"/>
    <p:sldId id="313" r:id="rId19"/>
    <p:sldId id="314" r:id="rId20"/>
    <p:sldId id="31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C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5E84-C24D-4533-BC78-1DDA30FE87C3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13E0E-31AC-448F-B5B1-A50FE3FB0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6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29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4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49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290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130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786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763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53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22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024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4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3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611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04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583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811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65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914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16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6A854-CADA-45AD-8AD3-C76C62A93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C1357C-DE5F-4154-8F05-AA71DD792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AE713-84F2-40CD-8999-B039E6F0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FEB5-0A1D-46A7-A1F5-AA7C3813B76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AE4C3-F381-451A-8DB8-518F5B68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177E0-AFAF-434F-BAA2-8F9C123D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4E31-9B76-49B0-B9B6-CD7696ED2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A6317-1A70-46FE-9976-A76C0D20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34D8F5-C8CE-4DED-BF2A-B304B5859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56629-9E1F-4064-8D9C-38A76EAC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FEB5-0A1D-46A7-A1F5-AA7C3813B76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40D36-C551-4F76-BF94-FCDE1D5B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E3D02-DF62-41BF-AAB8-35C56E2E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4E31-9B76-49B0-B9B6-CD7696ED2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3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BA91CA-207B-457E-90BE-33B418613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81F9FD-9C51-4930-870C-393595AD8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F9556-FC14-43B3-9011-5942ED5B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FEB5-0A1D-46A7-A1F5-AA7C3813B76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22FE5-22FB-4703-BD05-38AE95B4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7D8B4-30CE-4159-AE65-50BB2C1C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4E31-9B76-49B0-B9B6-CD7696ED2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0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26AE7-F070-44BC-B177-E15766E1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261A9-BE4C-4F1A-AF42-2309168FB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8A73B-F545-40FD-92B7-493FCE2D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FEB5-0A1D-46A7-A1F5-AA7C3813B76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37C4C-C87F-46BD-A590-F6608EF8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D85DF-6729-48E3-8C1E-23DEA486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4E31-9B76-49B0-B9B6-CD7696ED2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4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9068F-2CF7-41D1-8C79-79F5A22C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B62542-8000-4D5F-80D7-820E4BD6D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EC13C-507D-4415-968D-E1F52F3C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FEB5-0A1D-46A7-A1F5-AA7C3813B76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78C72-3B22-4AD1-AF8C-691B5B6D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9E2A0-8CE7-455D-83EC-391A4712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4E31-9B76-49B0-B9B6-CD7696ED2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13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84E9F-8B12-4C96-95A5-78FF4163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E518F-A89D-4A54-B248-1920A0F1F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E5AC66-6B7B-455C-BEF6-6F73A9897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DCD2C5-7D44-4BCF-B91E-72B4B3AB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FEB5-0A1D-46A7-A1F5-AA7C3813B76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202BC3-EBD3-473A-B898-630DCB4F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00A57D-506D-42C1-B8C7-3409E03D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4E31-9B76-49B0-B9B6-CD7696ED2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3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D5E6F-C95E-4986-BEF0-03AB282E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AE4944-2E57-47FB-8C56-86ED289C6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5B2ACA-5FA7-485D-A107-81E9E7CE5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8B1604-E776-45EC-AB6C-55FABB48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1B2825-1F4A-4DA5-9971-2F30FE804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684562-0E60-4DA3-BBED-061538C3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FEB5-0A1D-46A7-A1F5-AA7C3813B76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7F3DEB-85E0-447B-A599-A9A9F5D1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144CC7-BC45-46A0-88A4-0897521F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4E31-9B76-49B0-B9B6-CD7696ED2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2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F2648-172C-4473-9886-8CF1BDC2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9DBD3A-2375-4EEB-9C5E-FBFA24FD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FEB5-0A1D-46A7-A1F5-AA7C3813B76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367C8A-D48D-4936-B5B2-7A4ADF91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66E983-A5DF-46C1-BEEC-23123708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4E31-9B76-49B0-B9B6-CD7696ED2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96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9081E5-CF7B-4C55-955C-DE6E42DF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FEB5-0A1D-46A7-A1F5-AA7C3813B76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D02C21-C9D2-41A9-B1D8-9635614B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6B7FFA-699F-417E-B4B3-94EFFE27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4E31-9B76-49B0-B9B6-CD7696ED2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B323D-B717-4B79-A184-706AFFD0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3384C-DE81-41A1-8A3A-42E32758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E0E871-216A-4C17-8B6C-F497DB8D5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FAC80E-8584-4DDB-AA69-B4CB2929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FEB5-0A1D-46A7-A1F5-AA7C3813B76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3A48C-0F36-4882-906C-7C7E6C77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29B78-82E5-4983-B3DF-87907ADE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4E31-9B76-49B0-B9B6-CD7696ED2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19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59CF2-7790-4EC6-B17D-51B46523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6EF24-1057-4D24-9DF5-104021580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94EBBD-B394-4C60-A2C0-51CD20579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FDA52D-5801-4025-AC62-812C80B0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FEB5-0A1D-46A7-A1F5-AA7C3813B76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DB70C-CD85-4F1F-B01D-55D143EB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8782F1-6BF3-4731-873D-2CC072B1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4E31-9B76-49B0-B9B6-CD7696ED2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4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19C17E-9D98-4219-AB2D-148AD9B1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A9A470-B2F7-4AB7-8410-E8E6B89BE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A6BDD-EBDA-4D28-85E5-697903777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3FEB5-0A1D-46A7-A1F5-AA7C3813B76D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F1724-73BC-4240-A87F-7C86ADB82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D179D-E72A-4287-8C46-312385A34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84E31-9B76-49B0-B9B6-CD7696ED2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88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3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wmf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17.wmf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9.w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EA6CA8BE-1744-42CB-AF91-E913C4466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65F9F94-4386-4844-A145-9DF0B233A872}"/>
              </a:ext>
            </a:extLst>
          </p:cNvPr>
          <p:cNvSpPr txBox="1"/>
          <p:nvPr/>
        </p:nvSpPr>
        <p:spPr>
          <a:xfrm>
            <a:off x="4873842" y="2208214"/>
            <a:ext cx="6469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4000" b="1" dirty="0" smtClean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altLang="en-US" sz="40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4000" b="1" dirty="0" smtClean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0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血管分割</a:t>
            </a:r>
            <a:endParaRPr lang="en-US" altLang="zh-CN" sz="4000" b="1" dirty="0">
              <a:solidFill>
                <a:srgbClr val="113F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方法分享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BA403D-1CBC-4DB3-B1D8-DCB475B94223}"/>
              </a:ext>
            </a:extLst>
          </p:cNvPr>
          <p:cNvSpPr txBox="1"/>
          <p:nvPr/>
        </p:nvSpPr>
        <p:spPr>
          <a:xfrm>
            <a:off x="6582566" y="4271496"/>
            <a:ext cx="30518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汇报人：程宁</a:t>
            </a:r>
            <a:endParaRPr lang="en-US" altLang="zh-CN" sz="1800" b="1" dirty="0">
              <a:solidFill>
                <a:srgbClr val="113F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2021.12.09</a:t>
            </a:r>
            <a:endParaRPr lang="zh-CN" altLang="en-US" sz="1800" b="1" dirty="0">
              <a:solidFill>
                <a:srgbClr val="113F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78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EA6CA8BE-1744-42CB-AF91-E913C4466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65F9F94-4386-4844-A145-9DF0B233A872}"/>
              </a:ext>
            </a:extLst>
          </p:cNvPr>
          <p:cNvSpPr txBox="1"/>
          <p:nvPr/>
        </p:nvSpPr>
        <p:spPr>
          <a:xfrm>
            <a:off x="4873842" y="2413337"/>
            <a:ext cx="6469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近期研读论文</a:t>
            </a:r>
          </a:p>
        </p:txBody>
      </p:sp>
    </p:spTree>
    <p:extLst>
      <p:ext uri="{BB962C8B-B14F-4D97-AF65-F5344CB8AC3E}">
        <p14:creationId xmlns:p14="http://schemas.microsoft.com/office/powerpoint/2010/main" val="181054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346206"/>
            <a:ext cx="4327501" cy="659125"/>
            <a:chOff x="956666" y="3498086"/>
            <a:chExt cx="4327501" cy="659125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611367" y="3633991"/>
              <a:ext cx="3672800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血管图像分割方法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81289" y="2495005"/>
            <a:ext cx="1962509" cy="2142928"/>
            <a:chOff x="981289" y="2495005"/>
            <a:chExt cx="1962509" cy="2142928"/>
          </a:xfrm>
        </p:grpSpPr>
        <p:sp>
          <p:nvSpPr>
            <p:cNvPr id="11" name="AutoShape 12">
              <a:extLst>
                <a:ext uri="{FF2B5EF4-FFF2-40B4-BE49-F238E27FC236}">
                  <a16:creationId xmlns:a16="http://schemas.microsoft.com/office/drawing/2014/main" id="{94C1C612-69FF-4CBD-8448-B2A416D32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601" y="2495005"/>
              <a:ext cx="1878197" cy="601293"/>
            </a:xfrm>
            <a:prstGeom prst="homePlate">
              <a:avLst>
                <a:gd name="adj" fmla="val 63872"/>
              </a:avLst>
            </a:prstGeom>
            <a:solidFill>
              <a:srgbClr val="55C0AF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72" tIns="45736" rIns="91472" bIns="45736" anchor="ctr"/>
            <a:lstStyle/>
            <a:p>
              <a:pPr algn="ctr"/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图像预处理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132C430-C5C8-4560-9924-8A28BDBAA285}"/>
                </a:ext>
              </a:extLst>
            </p:cNvPr>
            <p:cNvSpPr/>
            <p:nvPr/>
          </p:nvSpPr>
          <p:spPr>
            <a:xfrm>
              <a:off x="981289" y="3806936"/>
              <a:ext cx="1819793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 </a:t>
              </a:r>
              <a:r>
                <a:rPr lang="zh-CN" altLang="en-US" sz="1600" dirty="0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图像中血管增强</a:t>
              </a:r>
              <a:endParaRPr lang="en-US" altLang="zh-CN" sz="1600" dirty="0" smtClean="0">
                <a:ln w="0"/>
                <a:solidFill>
                  <a:srgbClr val="55C0A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2. </a:t>
              </a:r>
              <a:r>
                <a:rPr lang="zh-CN" altLang="en-US" sz="1600" dirty="0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剔除其他组织</a:t>
              </a:r>
              <a:endParaRPr lang="zh-CN" altLang="en-US" sz="1600" dirty="0">
                <a:ln w="0"/>
                <a:solidFill>
                  <a:srgbClr val="55C0A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85145" y="2495006"/>
            <a:ext cx="1878197" cy="2161681"/>
            <a:chOff x="4185145" y="2495006"/>
            <a:chExt cx="1878197" cy="2161681"/>
          </a:xfrm>
        </p:grpSpPr>
        <p:sp>
          <p:nvSpPr>
            <p:cNvPr id="53" name="AutoShape 12">
              <a:extLst>
                <a:ext uri="{FF2B5EF4-FFF2-40B4-BE49-F238E27FC236}">
                  <a16:creationId xmlns:a16="http://schemas.microsoft.com/office/drawing/2014/main" id="{94C1C612-69FF-4CBD-8448-B2A416D32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145" y="2495006"/>
              <a:ext cx="1878197" cy="601293"/>
            </a:xfrm>
            <a:prstGeom prst="homePlate">
              <a:avLst>
                <a:gd name="adj" fmla="val 63872"/>
              </a:avLst>
            </a:prstGeom>
            <a:solidFill>
              <a:srgbClr val="55C0AF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72" tIns="45736" rIns="91472" bIns="45736" anchor="ctr"/>
            <a:lstStyle/>
            <a:p>
              <a:pPr algn="ctr"/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相关</a:t>
              </a: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特征提取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132C430-C5C8-4560-9924-8A28BDBAA285}"/>
                </a:ext>
              </a:extLst>
            </p:cNvPr>
            <p:cNvSpPr/>
            <p:nvPr/>
          </p:nvSpPr>
          <p:spPr>
            <a:xfrm>
              <a:off x="4185145" y="3825690"/>
              <a:ext cx="1819793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 </a:t>
              </a:r>
              <a:r>
                <a:rPr lang="zh-CN" altLang="en-US" sz="1600" dirty="0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血管中心线提取</a:t>
              </a:r>
              <a:endParaRPr lang="en-US" altLang="zh-CN" sz="1600" dirty="0" smtClean="0">
                <a:ln w="0"/>
                <a:solidFill>
                  <a:srgbClr val="55C0A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>
                <a:lnSpc>
                  <a:spcPct val="150000"/>
                </a:lnSpc>
              </a:pPr>
              <a:endParaRPr lang="zh-CN" altLang="en-US" sz="1600" dirty="0">
                <a:ln w="0"/>
                <a:solidFill>
                  <a:srgbClr val="55C0A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136152" y="2442753"/>
            <a:ext cx="2872022" cy="2195180"/>
            <a:chOff x="7136152" y="2442753"/>
            <a:chExt cx="2872022" cy="2195180"/>
          </a:xfrm>
        </p:grpSpPr>
        <p:sp>
          <p:nvSpPr>
            <p:cNvPr id="54" name="AutoShape 12">
              <a:extLst>
                <a:ext uri="{FF2B5EF4-FFF2-40B4-BE49-F238E27FC236}">
                  <a16:creationId xmlns:a16="http://schemas.microsoft.com/office/drawing/2014/main" id="{94C1C612-69FF-4CBD-8448-B2A416D32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4689" y="2442753"/>
              <a:ext cx="1878197" cy="601293"/>
            </a:xfrm>
            <a:prstGeom prst="homePlate">
              <a:avLst>
                <a:gd name="adj" fmla="val 63872"/>
              </a:avLst>
            </a:prstGeom>
            <a:solidFill>
              <a:srgbClr val="55C0AF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72" tIns="45736" rIns="91472" bIns="45736" anchor="ctr"/>
            <a:lstStyle/>
            <a:p>
              <a:pPr algn="ctr"/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图像分割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132C430-C5C8-4560-9924-8A28BDBAA285}"/>
                </a:ext>
              </a:extLst>
            </p:cNvPr>
            <p:cNvSpPr/>
            <p:nvPr/>
          </p:nvSpPr>
          <p:spPr>
            <a:xfrm>
              <a:off x="7136152" y="3844446"/>
              <a:ext cx="2872022" cy="7934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 </a:t>
              </a:r>
              <a:r>
                <a:rPr lang="zh-CN" altLang="en-US" sz="1600" dirty="0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利用提取的中心线分割血管</a:t>
              </a:r>
              <a:endParaRPr lang="en-US" altLang="zh-CN" sz="1600" dirty="0" smtClean="0">
                <a:ln w="0"/>
                <a:solidFill>
                  <a:srgbClr val="55C0A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2. </a:t>
              </a:r>
              <a:r>
                <a:rPr lang="zh-CN" altLang="en-US" sz="1600" dirty="0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利用有限</a:t>
              </a:r>
              <a:r>
                <a:rPr lang="zh-CN" altLang="en-US" sz="1600" dirty="0" smtClean="0">
                  <a:ln w="0"/>
                  <a:solidFill>
                    <a:srgbClr val="55C0A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混合模型</a:t>
              </a:r>
              <a:r>
                <a:rPr lang="zh-CN" altLang="en-US" sz="1600" dirty="0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分割</a:t>
              </a:r>
              <a:endParaRPr lang="zh-CN" altLang="en-US" sz="1600" dirty="0">
                <a:ln w="0"/>
                <a:solidFill>
                  <a:srgbClr val="55C0A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1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346206"/>
            <a:ext cx="3033427" cy="643544"/>
            <a:chOff x="956666" y="3498086"/>
            <a:chExt cx="3033427" cy="643544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625343" y="3618410"/>
              <a:ext cx="2364750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图像预处理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14020" y="1332411"/>
            <a:ext cx="3418346" cy="1405619"/>
            <a:chOff x="1065601" y="2495005"/>
            <a:chExt cx="3418346" cy="1405619"/>
          </a:xfrm>
        </p:grpSpPr>
        <p:sp>
          <p:nvSpPr>
            <p:cNvPr id="11" name="AutoShape 12">
              <a:extLst>
                <a:ext uri="{FF2B5EF4-FFF2-40B4-BE49-F238E27FC236}">
                  <a16:creationId xmlns:a16="http://schemas.microsoft.com/office/drawing/2014/main" id="{94C1C612-69FF-4CBD-8448-B2A416D32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601" y="2495005"/>
              <a:ext cx="3418346" cy="601293"/>
            </a:xfrm>
            <a:prstGeom prst="homePlate">
              <a:avLst>
                <a:gd name="adj" fmla="val 63872"/>
              </a:avLst>
            </a:prstGeom>
            <a:solidFill>
              <a:srgbClr val="55C0AF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72" tIns="45736" rIns="91472" bIns="45736" anchor="ctr"/>
            <a:lstStyle/>
            <a:p>
              <a:pPr algn="ctr"/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图像中血管增强处理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132C430-C5C8-4560-9924-8A28BDBAA285}"/>
                </a:ext>
              </a:extLst>
            </p:cNvPr>
            <p:cNvSpPr/>
            <p:nvPr/>
          </p:nvSpPr>
          <p:spPr>
            <a:xfrm>
              <a:off x="1065601" y="3438959"/>
              <a:ext cx="284219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基于</a:t>
              </a:r>
              <a:r>
                <a:rPr lang="en-US" altLang="zh-CN" sz="1600" dirty="0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Hessian</a:t>
              </a:r>
              <a:r>
                <a:rPr lang="zh-CN" altLang="en-US" sz="1600" dirty="0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矩阵血管增强</a:t>
              </a:r>
              <a:endParaRPr lang="en-US" altLang="zh-CN" sz="1600" dirty="0" smtClean="0">
                <a:ln w="0"/>
                <a:solidFill>
                  <a:srgbClr val="55C0A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20" y="2911662"/>
            <a:ext cx="3388431" cy="11273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132C430-C5C8-4560-9924-8A28BDBAA285}"/>
                  </a:ext>
                </a:extLst>
              </p:cNvPr>
              <p:cNvSpPr/>
              <p:nvPr/>
            </p:nvSpPr>
            <p:spPr>
              <a:xfrm>
                <a:off x="840389" y="4119986"/>
                <a:ext cx="5337432" cy="7927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>
                    <a:ln w="0"/>
                    <a:solidFill>
                      <a:srgbClr val="55C0AF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特征值：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n w="0"/>
                    <a:solidFill>
                      <a:srgbClr val="55C0AF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假设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600" i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1600" b="0" i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0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600" i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1600" b="0" i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600" i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600" i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1600" b="0" i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dirty="0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n w="0"/>
                    <a:solidFill>
                      <a:srgbClr val="55C0AF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对应</a:t>
                </a:r>
                <a:r>
                  <a:rPr lang="zh-CN" altLang="en-US" sz="1600" dirty="0" smtClean="0">
                    <a:ln w="0"/>
                    <a:solidFill>
                      <a:srgbClr val="55C0AF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的特征向量为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1600" dirty="0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132C430-C5C8-4560-9924-8A28BDBA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9" y="4119986"/>
                <a:ext cx="5337432" cy="792718"/>
              </a:xfrm>
              <a:prstGeom prst="rect">
                <a:avLst/>
              </a:prstGeom>
              <a:blipFill>
                <a:blip r:embed="rId4"/>
                <a:stretch>
                  <a:fillRect l="-800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266" y="209309"/>
            <a:ext cx="6800986" cy="3088238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77D4BF54-106B-4323-ABAA-0110D9C642FA}"/>
              </a:ext>
            </a:extLst>
          </p:cNvPr>
          <p:cNvSpPr/>
          <p:nvPr/>
        </p:nvSpPr>
        <p:spPr>
          <a:xfrm>
            <a:off x="4946105" y="2223157"/>
            <a:ext cx="5798559" cy="4976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85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51525" y="3355741"/>
                <a:ext cx="6412012" cy="1673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5" y="3355741"/>
                <a:ext cx="6412012" cy="1673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70" y="5275625"/>
            <a:ext cx="5781675" cy="1228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59422" y="650435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赵凤军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micro-CT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成像的三维血管网络定量分析方法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[D]. 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西安电子科技大学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22758" y="571469"/>
            <a:ext cx="9799025" cy="2169910"/>
            <a:chOff x="509695" y="4554536"/>
            <a:chExt cx="9799025" cy="21699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630066" y="4554536"/>
                  <a:ext cx="8169031" cy="1073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0 ,  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&gt;0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66" y="4554536"/>
                  <a:ext cx="8169031" cy="10734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652217" y="5563528"/>
                  <a:ext cx="984949" cy="5808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n w="0"/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n w="0"/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zh-CN" b="0" i="0" smtClean="0">
                                        <a:ln w="0"/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n w="0"/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n w="0"/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n w="0"/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>
                    <a:effectLst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17" y="5563528"/>
                  <a:ext cx="984949" cy="580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023227" y="5560291"/>
                  <a:ext cx="1391856" cy="65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n w="0"/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n w="0"/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zh-CN" b="0" i="0" smtClean="0">
                                        <a:ln w="0"/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n w="0"/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n w="0"/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>
                                            <a:ln w="0"/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altLang="zh-CN" b="0" i="0" smtClean="0">
                                            <a:ln w="0"/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n w="0"/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>
                                            <a:ln w="0"/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altLang="zh-CN" b="0" i="0" smtClean="0">
                                            <a:ln w="0"/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rad>
                          </m:den>
                        </m:f>
                      </m:oMath>
                    </m:oMathPara>
                  </a14:m>
                  <a:endParaRPr lang="zh-CN" altLang="en-US" dirty="0">
                    <a:effectLst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227" y="5560291"/>
                  <a:ext cx="1391856" cy="65178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747452" y="5604341"/>
                  <a:ext cx="1894237" cy="563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452" y="5604341"/>
                  <a:ext cx="1894237" cy="563680"/>
                </a:xfrm>
                <a:prstGeom prst="rect">
                  <a:avLst/>
                </a:prstGeom>
                <a:blipFill>
                  <a:blip r:embed="rId7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7427162" y="5649916"/>
                  <a:ext cx="2881558" cy="3986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7162" y="5649916"/>
                  <a:ext cx="2881558" cy="398635"/>
                </a:xfrm>
                <a:prstGeom prst="rect">
                  <a:avLst/>
                </a:prstGeom>
                <a:blipFill>
                  <a:blip r:embed="rId8"/>
                  <a:stretch>
                    <a:fillRect l="-2331" b="-121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 11"/>
            <p:cNvSpPr/>
            <p:nvPr/>
          </p:nvSpPr>
          <p:spPr>
            <a:xfrm>
              <a:off x="509695" y="6478225"/>
              <a:ext cx="6096000" cy="2462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sz="10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[1]陈甜. 基于中心线提取的DSA脑血管造影图像分割方法研究[D]. 中南民族大学, 2014</a:t>
              </a:r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10627098" y="3642028"/>
            <a:ext cx="1115023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血管主干部分增强明显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67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346206"/>
            <a:ext cx="3033427" cy="643544"/>
            <a:chOff x="956666" y="3498086"/>
            <a:chExt cx="3033427" cy="643544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625343" y="3618410"/>
              <a:ext cx="2364750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图像预处理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14020" y="1332411"/>
            <a:ext cx="3418346" cy="1405619"/>
            <a:chOff x="1065601" y="2495005"/>
            <a:chExt cx="3418346" cy="1405619"/>
          </a:xfrm>
        </p:grpSpPr>
        <p:sp>
          <p:nvSpPr>
            <p:cNvPr id="11" name="AutoShape 12">
              <a:extLst>
                <a:ext uri="{FF2B5EF4-FFF2-40B4-BE49-F238E27FC236}">
                  <a16:creationId xmlns:a16="http://schemas.microsoft.com/office/drawing/2014/main" id="{94C1C612-69FF-4CBD-8448-B2A416D32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601" y="2495005"/>
              <a:ext cx="3418346" cy="601293"/>
            </a:xfrm>
            <a:prstGeom prst="homePlate">
              <a:avLst>
                <a:gd name="adj" fmla="val 63872"/>
              </a:avLst>
            </a:prstGeom>
            <a:solidFill>
              <a:srgbClr val="55C0AF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72" tIns="45736" rIns="91472" bIns="45736" anchor="ctr"/>
            <a:lstStyle/>
            <a:p>
              <a:pPr algn="ctr"/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图像中血管增强处理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132C430-C5C8-4560-9924-8A28BDBAA285}"/>
                </a:ext>
              </a:extLst>
            </p:cNvPr>
            <p:cNvSpPr/>
            <p:nvPr/>
          </p:nvSpPr>
          <p:spPr>
            <a:xfrm>
              <a:off x="1065601" y="3438959"/>
              <a:ext cx="338843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基于</a:t>
              </a:r>
              <a:r>
                <a:rPr lang="zh-CN" altLang="en-US" sz="1600" dirty="0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混合</a:t>
              </a:r>
              <a:r>
                <a:rPr lang="en-US" altLang="zh-CN" sz="1600" dirty="0" err="1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Medialness</a:t>
              </a:r>
              <a:r>
                <a:rPr lang="en-US" altLang="zh-CN" sz="1600" dirty="0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zh-CN" altLang="en-US" sz="1600" dirty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响应</a:t>
              </a:r>
              <a:r>
                <a:rPr lang="zh-CN" altLang="en-US" sz="1600" dirty="0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血管增强</a:t>
              </a:r>
              <a:endParaRPr lang="en-US" altLang="zh-CN" sz="1600" dirty="0" smtClean="0">
                <a:ln w="0"/>
                <a:solidFill>
                  <a:srgbClr val="55C0A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99961" y="2937934"/>
                <a:ext cx="3755322" cy="362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61" y="2937934"/>
                <a:ext cx="3755322" cy="362407"/>
              </a:xfrm>
              <a:prstGeom prst="rect">
                <a:avLst/>
              </a:prstGeom>
              <a:blipFill>
                <a:blip r:embed="rId3"/>
                <a:stretch>
                  <a:fillRect l="-974" b="-11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271890" y="3381049"/>
                <a:ext cx="3102131" cy="1847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𝜎𝛻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90" y="3381049"/>
                <a:ext cx="3102131" cy="18470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29708" y="3418007"/>
                <a:ext cx="2288062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08" y="3418007"/>
                <a:ext cx="2288062" cy="87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29708" y="5337942"/>
                <a:ext cx="2320764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𝜎𝛻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08" y="5337942"/>
                <a:ext cx="2320764" cy="387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85448" y="6031280"/>
                <a:ext cx="3350597" cy="490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𝑚𝑢𝑙𝑡𝑖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48" y="6031280"/>
                <a:ext cx="3350597" cy="490968"/>
              </a:xfrm>
              <a:prstGeom prst="rect">
                <a:avLst/>
              </a:prstGeom>
              <a:blipFill>
                <a:blip r:embed="rId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8565942" y="4848706"/>
            <a:ext cx="227622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细小血管部分增强明显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9695" y="6589285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[1]陈甜. 基于中心线提取的DSA脑血管造影图像分割方法研究[D]. 中南民族大学, 2014</a:t>
            </a:r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1501" y="346206"/>
            <a:ext cx="6489593" cy="292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2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346206"/>
            <a:ext cx="3033427" cy="643544"/>
            <a:chOff x="956666" y="3498086"/>
            <a:chExt cx="3033427" cy="643544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625343" y="3618410"/>
              <a:ext cx="2364750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图像预处理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14020" y="1332411"/>
            <a:ext cx="3418346" cy="1368109"/>
            <a:chOff x="1065601" y="2495005"/>
            <a:chExt cx="3418346" cy="1368109"/>
          </a:xfrm>
        </p:grpSpPr>
        <p:sp>
          <p:nvSpPr>
            <p:cNvPr id="11" name="AutoShape 12">
              <a:extLst>
                <a:ext uri="{FF2B5EF4-FFF2-40B4-BE49-F238E27FC236}">
                  <a16:creationId xmlns:a16="http://schemas.microsoft.com/office/drawing/2014/main" id="{94C1C612-69FF-4CBD-8448-B2A416D32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601" y="2495005"/>
              <a:ext cx="3418346" cy="601293"/>
            </a:xfrm>
            <a:prstGeom prst="homePlate">
              <a:avLst>
                <a:gd name="adj" fmla="val 63872"/>
              </a:avLst>
            </a:prstGeom>
            <a:solidFill>
              <a:srgbClr val="55C0AF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72" tIns="45736" rIns="91472" bIns="45736" anchor="ctr"/>
            <a:lstStyle/>
            <a:p>
              <a:pPr algn="ctr"/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剔除图像中其他组织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132C430-C5C8-4560-9924-8A28BDBAA285}"/>
                </a:ext>
              </a:extLst>
            </p:cNvPr>
            <p:cNvSpPr/>
            <p:nvPr/>
          </p:nvSpPr>
          <p:spPr>
            <a:xfrm>
              <a:off x="1065601" y="3438959"/>
              <a:ext cx="3388431" cy="42415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基于二值全变分模型</a:t>
              </a:r>
              <a:endParaRPr lang="en-US" altLang="zh-CN" sz="1600" dirty="0" smtClean="0">
                <a:ln w="0"/>
                <a:solidFill>
                  <a:srgbClr val="55C0A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14020" y="2964328"/>
                <a:ext cx="2077428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min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20" y="2964328"/>
                <a:ext cx="2077428" cy="391902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90154" y="3782934"/>
                <a:ext cx="4846070" cy="1329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待分割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骨骼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范数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保真</m:t>
                    </m:r>
                  </m:oMath>
                </a14:m>
                <a:r>
                  <a:rPr lang="zh-CN" altLang="en-US" dirty="0" smtClean="0"/>
                  <a:t>项系数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 smtClean="0"/>
                  <a:t>原始图像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骨骼</m:t>
                    </m:r>
                  </m:oMath>
                </a14:m>
                <a:r>
                  <a:rPr lang="zh-CN" altLang="en-US" dirty="0" smtClean="0"/>
                  <a:t>均值，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其他</m:t>
                    </m:r>
                  </m:oMath>
                </a14:m>
                <a:r>
                  <a:rPr lang="zh-CN" altLang="en-US" dirty="0" smtClean="0"/>
                  <a:t>组织</a:t>
                </a:r>
                <a:r>
                  <a:rPr lang="zh-CN" altLang="en-US" dirty="0"/>
                  <a:t>均值</a:t>
                </a: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54" y="3782934"/>
                <a:ext cx="4846070" cy="1329595"/>
              </a:xfrm>
              <a:prstGeom prst="rect">
                <a:avLst/>
              </a:prstGeom>
              <a:blipFill>
                <a:blip r:embed="rId4"/>
                <a:stretch>
                  <a:fillRect r="-377" b="-6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283003" y="2964328"/>
                <a:ext cx="4898649" cy="616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min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003" y="2964328"/>
                <a:ext cx="4898649" cy="616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箭头 1"/>
          <p:cNvSpPr/>
          <p:nvPr/>
        </p:nvSpPr>
        <p:spPr>
          <a:xfrm>
            <a:off x="4650377" y="3062303"/>
            <a:ext cx="1371600" cy="420564"/>
          </a:xfrm>
          <a:prstGeom prst="rightArrow">
            <a:avLst/>
          </a:prstGeom>
          <a:solidFill>
            <a:srgbClr val="55C0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14020" y="637372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赵凤军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micro-CT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成像的三维血管网络定量分析方法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[D]. 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西安电子科技大学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723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346206"/>
            <a:ext cx="3398923" cy="643544"/>
            <a:chOff x="956666" y="3498086"/>
            <a:chExt cx="3398923" cy="643544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554822" y="3618410"/>
              <a:ext cx="2800767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相关特征提取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14020" y="1332411"/>
            <a:ext cx="3418346" cy="1368109"/>
            <a:chOff x="1065601" y="2495005"/>
            <a:chExt cx="3418346" cy="1368109"/>
          </a:xfrm>
        </p:grpSpPr>
        <p:sp>
          <p:nvSpPr>
            <p:cNvPr id="11" name="AutoShape 12">
              <a:extLst>
                <a:ext uri="{FF2B5EF4-FFF2-40B4-BE49-F238E27FC236}">
                  <a16:creationId xmlns:a16="http://schemas.microsoft.com/office/drawing/2014/main" id="{94C1C612-69FF-4CBD-8448-B2A416D32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601" y="2495005"/>
              <a:ext cx="3418346" cy="601293"/>
            </a:xfrm>
            <a:prstGeom prst="homePlate">
              <a:avLst>
                <a:gd name="adj" fmla="val 63872"/>
              </a:avLst>
            </a:prstGeom>
            <a:solidFill>
              <a:srgbClr val="55C0AF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72" tIns="45736" rIns="91472" bIns="45736" anchor="ctr"/>
            <a:lstStyle/>
            <a:p>
              <a:pPr algn="ctr"/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血管中心线提取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132C430-C5C8-4560-9924-8A28BDBAA285}"/>
                </a:ext>
              </a:extLst>
            </p:cNvPr>
            <p:cNvSpPr/>
            <p:nvPr/>
          </p:nvSpPr>
          <p:spPr>
            <a:xfrm>
              <a:off x="1065601" y="3438959"/>
              <a:ext cx="3388431" cy="42415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基于脊线跟踪的中心线提取</a:t>
              </a:r>
              <a:endParaRPr lang="en-US" altLang="zh-CN" sz="1600" dirty="0" smtClean="0">
                <a:ln w="0"/>
                <a:solidFill>
                  <a:srgbClr val="55C0A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3447" b="6942"/>
          <a:stretch/>
        </p:blipFill>
        <p:spPr>
          <a:xfrm>
            <a:off x="4286761" y="346206"/>
            <a:ext cx="3767818" cy="628323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74564" y="6568067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[1]陈甜. 基于中心线提取的DSA脑血管造影图像分割方法研究[D]. 中南民族大学, 2014</a:t>
            </a:r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9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346206"/>
            <a:ext cx="2583545" cy="643544"/>
            <a:chOff x="956666" y="3498086"/>
            <a:chExt cx="2583545" cy="643544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611478" y="3618410"/>
              <a:ext cx="192873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血管分割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14020" y="1332411"/>
            <a:ext cx="3418346" cy="1368109"/>
            <a:chOff x="1065601" y="2495005"/>
            <a:chExt cx="3418346" cy="1368109"/>
          </a:xfrm>
        </p:grpSpPr>
        <p:sp>
          <p:nvSpPr>
            <p:cNvPr id="11" name="AutoShape 12">
              <a:extLst>
                <a:ext uri="{FF2B5EF4-FFF2-40B4-BE49-F238E27FC236}">
                  <a16:creationId xmlns:a16="http://schemas.microsoft.com/office/drawing/2014/main" id="{94C1C612-69FF-4CBD-8448-B2A416D32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601" y="2495005"/>
              <a:ext cx="3418346" cy="601293"/>
            </a:xfrm>
            <a:prstGeom prst="homePlate">
              <a:avLst>
                <a:gd name="adj" fmla="val 63872"/>
              </a:avLst>
            </a:prstGeom>
            <a:solidFill>
              <a:srgbClr val="55C0AF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72" tIns="45736" rIns="91472" bIns="45736" anchor="ctr"/>
            <a:lstStyle/>
            <a:p>
              <a:pPr algn="ctr"/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利用提取的中心线分割血管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132C430-C5C8-4560-9924-8A28BDBAA285}"/>
                </a:ext>
              </a:extLst>
            </p:cNvPr>
            <p:cNvSpPr/>
            <p:nvPr/>
          </p:nvSpPr>
          <p:spPr>
            <a:xfrm>
              <a:off x="1065601" y="3438959"/>
              <a:ext cx="3388431" cy="42415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基于脊线跟踪的中心线提取</a:t>
              </a:r>
              <a:endParaRPr lang="en-US" altLang="zh-CN" sz="1600" dirty="0" smtClean="0">
                <a:ln w="0"/>
                <a:solidFill>
                  <a:srgbClr val="55C0A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514" y="537938"/>
            <a:ext cx="3048031" cy="593299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74564" y="6568067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[1]陈甜. 基于中心线提取的DSA脑血管造影图像分割方法研究[D]. 中南民族大学, 2014</a:t>
            </a:r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96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346206"/>
            <a:ext cx="2583545" cy="643544"/>
            <a:chOff x="956666" y="3498086"/>
            <a:chExt cx="2583545" cy="643544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611478" y="3618410"/>
              <a:ext cx="192873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血管分割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AutoShape 12">
            <a:extLst>
              <a:ext uri="{FF2B5EF4-FFF2-40B4-BE49-F238E27FC236}">
                <a16:creationId xmlns:a16="http://schemas.microsoft.com/office/drawing/2014/main" id="{94C1C612-69FF-4CBD-8448-B2A416D32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020" y="1332411"/>
            <a:ext cx="3418346" cy="601293"/>
          </a:xfrm>
          <a:prstGeom prst="homePlate">
            <a:avLst>
              <a:gd name="adj" fmla="val 63872"/>
            </a:avLst>
          </a:prstGeom>
          <a:solidFill>
            <a:srgbClr val="55C0AF"/>
          </a:solidFill>
          <a:ln w="9525">
            <a:noFill/>
            <a:miter lim="800000"/>
            <a:headEnd/>
            <a:tailEnd/>
          </a:ln>
        </p:spPr>
        <p:txBody>
          <a:bodyPr wrap="none" lIns="91472" tIns="45736" rIns="91472" bIns="45736" anchor="ctr"/>
          <a:lstStyle/>
          <a:p>
            <a:pPr algn="ctr"/>
            <a:r>
              <a:rPr lang="zh-CN" altLang="en-US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利用有限混合模型分割血管</a:t>
            </a:r>
            <a:endParaRPr lang="zh-CN" altLang="en-US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14020" y="2364264"/>
                <a:ext cx="2652393" cy="84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20" y="2364264"/>
                <a:ext cx="2652393" cy="843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931689" y="2364264"/>
                <a:ext cx="3493585" cy="476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其中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689" y="2364264"/>
                <a:ext cx="3493585" cy="476925"/>
              </a:xfrm>
              <a:prstGeom prst="rect">
                <a:avLst/>
              </a:prstGeom>
              <a:blipFill>
                <a:blip r:embed="rId4"/>
                <a:stretch>
                  <a:fillRect l="-1745" t="-70513" b="-144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29708" y="3208149"/>
                <a:ext cx="4135491" cy="6701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08" y="3208149"/>
                <a:ext cx="4135491" cy="670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29708" y="4052034"/>
                <a:ext cx="5140895" cy="65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𝑟𝑎𝑦𝑙𝑒𝑖𝑔h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08" y="4052034"/>
                <a:ext cx="5140895" cy="659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729477" y="635906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郝聚涛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血管造影图像统计分割研究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[D]. 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上海交通大学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2008.</a:t>
            </a:r>
            <a:endPara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087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346206"/>
            <a:ext cx="2583545" cy="643544"/>
            <a:chOff x="956666" y="3498086"/>
            <a:chExt cx="2583545" cy="643544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611478" y="3618410"/>
              <a:ext cx="192873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血管分割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AutoShape 12">
            <a:extLst>
              <a:ext uri="{FF2B5EF4-FFF2-40B4-BE49-F238E27FC236}">
                <a16:creationId xmlns:a16="http://schemas.microsoft.com/office/drawing/2014/main" id="{94C1C612-69FF-4CBD-8448-B2A416D32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020" y="1332411"/>
            <a:ext cx="3418346" cy="601293"/>
          </a:xfrm>
          <a:prstGeom prst="homePlate">
            <a:avLst>
              <a:gd name="adj" fmla="val 63872"/>
            </a:avLst>
          </a:prstGeom>
          <a:solidFill>
            <a:srgbClr val="55C0AF"/>
          </a:solidFill>
          <a:ln w="9525">
            <a:noFill/>
            <a:miter lim="800000"/>
            <a:headEnd/>
            <a:tailEnd/>
          </a:ln>
        </p:spPr>
        <p:txBody>
          <a:bodyPr wrap="none" lIns="91472" tIns="45736" rIns="91472" bIns="45736" anchor="ctr"/>
          <a:lstStyle/>
          <a:p>
            <a:pPr algn="ctr"/>
            <a:r>
              <a:rPr lang="zh-CN" altLang="en-US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有限混合模型</a:t>
            </a: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推广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140" y="2517903"/>
            <a:ext cx="6971348" cy="83069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132C430-C5C8-4560-9924-8A28BDBAA285}"/>
              </a:ext>
            </a:extLst>
          </p:cNvPr>
          <p:cNvSpPr/>
          <p:nvPr/>
        </p:nvSpPr>
        <p:spPr>
          <a:xfrm>
            <a:off x="4150283" y="3205094"/>
            <a:ext cx="123684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rgbClr val="55C0A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混合模型项</a:t>
            </a:r>
            <a:endParaRPr lang="en-US" altLang="zh-CN" sz="1600" dirty="0" smtClean="0">
              <a:ln w="0"/>
              <a:solidFill>
                <a:srgbClr val="55C0A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32C430-C5C8-4560-9924-8A28BDBAA285}"/>
              </a:ext>
            </a:extLst>
          </p:cNvPr>
          <p:cNvSpPr/>
          <p:nvPr/>
        </p:nvSpPr>
        <p:spPr>
          <a:xfrm>
            <a:off x="5512526" y="3205093"/>
            <a:ext cx="84908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rgbClr val="55C0A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邻域项</a:t>
            </a:r>
            <a:endParaRPr lang="en-US" altLang="zh-CN" sz="1600" dirty="0" smtClean="0">
              <a:ln w="0"/>
              <a:solidFill>
                <a:srgbClr val="55C0A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132C430-C5C8-4560-9924-8A28BDBAA285}"/>
              </a:ext>
            </a:extLst>
          </p:cNvPr>
          <p:cNvSpPr/>
          <p:nvPr/>
        </p:nvSpPr>
        <p:spPr>
          <a:xfrm>
            <a:off x="7040834" y="3213304"/>
            <a:ext cx="13265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rgbClr val="55C0A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多尺度项</a:t>
            </a:r>
            <a:endParaRPr lang="en-US" altLang="zh-CN" sz="1600" dirty="0" smtClean="0">
              <a:ln w="0"/>
              <a:solidFill>
                <a:srgbClr val="55C0A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813698" y="3696941"/>
                <a:ext cx="2411686" cy="3693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𝑙𝑜𝑔𝑝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698" y="3696941"/>
                <a:ext cx="2411686" cy="369332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650253" y="1259327"/>
                <a:ext cx="2785634" cy="1382686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𝑠𝑟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253" y="1259327"/>
                <a:ext cx="2785634" cy="1382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729477" y="635906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郝聚涛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血管造影图像统计分割研究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[D]. 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上海交通大学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2008.</a:t>
            </a:r>
            <a:endPara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8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2F8F18A4-4162-4B2D-9BA4-27CC80955738}"/>
              </a:ext>
            </a:extLst>
          </p:cNvPr>
          <p:cNvSpPr txBox="1"/>
          <p:nvPr/>
        </p:nvSpPr>
        <p:spPr>
          <a:xfrm>
            <a:off x="3423889" y="91537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6C34DB-E40F-46D4-8687-3D333166B945}"/>
              </a:ext>
            </a:extLst>
          </p:cNvPr>
          <p:cNvSpPr txBox="1"/>
          <p:nvPr/>
        </p:nvSpPr>
        <p:spPr>
          <a:xfrm>
            <a:off x="395467" y="958009"/>
            <a:ext cx="305532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BC3792E-9E97-413A-A518-3D321BD201A9}"/>
              </a:ext>
            </a:extLst>
          </p:cNvPr>
          <p:cNvCxnSpPr>
            <a:cxnSpLocks/>
          </p:cNvCxnSpPr>
          <p:nvPr/>
        </p:nvCxnSpPr>
        <p:spPr>
          <a:xfrm>
            <a:off x="681565" y="1734273"/>
            <a:ext cx="709987" cy="0"/>
          </a:xfrm>
          <a:prstGeom prst="line">
            <a:avLst/>
          </a:prstGeom>
          <a:ln w="28575" cap="rnd">
            <a:solidFill>
              <a:srgbClr val="55C0A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1D9FCFE-43E1-4B82-BFA7-76F8AC0FFBE7}"/>
              </a:ext>
            </a:extLst>
          </p:cNvPr>
          <p:cNvGrpSpPr/>
          <p:nvPr/>
        </p:nvGrpSpPr>
        <p:grpSpPr>
          <a:xfrm>
            <a:off x="3132427" y="2826038"/>
            <a:ext cx="5213511" cy="643544"/>
            <a:chOff x="956666" y="3498086"/>
            <a:chExt cx="5213511" cy="643544"/>
          </a:xfrm>
        </p:grpSpPr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B7A15251-DE66-460C-8C79-B3BE886E888E}"/>
                </a:ext>
              </a:extLst>
            </p:cNvPr>
            <p:cNvSpPr txBox="1"/>
            <p:nvPr/>
          </p:nvSpPr>
          <p:spPr>
            <a:xfrm>
              <a:off x="1625343" y="3618410"/>
              <a:ext cx="4544834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硕士期间研究内容分享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623F95A-0BD1-402B-A571-CA42A6B1C5FC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7A18B9C-92F9-415C-AB7D-300EBBFD88D0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B8F9EE2-39E2-4801-92B3-F8ABE9652C1E}"/>
              </a:ext>
            </a:extLst>
          </p:cNvPr>
          <p:cNvGrpSpPr/>
          <p:nvPr/>
        </p:nvGrpSpPr>
        <p:grpSpPr>
          <a:xfrm>
            <a:off x="3132427" y="4147030"/>
            <a:ext cx="6453301" cy="643544"/>
            <a:chOff x="956666" y="3498086"/>
            <a:chExt cx="6453301" cy="643544"/>
          </a:xfrm>
        </p:grpSpPr>
        <p:sp>
          <p:nvSpPr>
            <p:cNvPr id="43" name="TextBox 38">
              <a:extLst>
                <a:ext uri="{FF2B5EF4-FFF2-40B4-BE49-F238E27FC236}">
                  <a16:creationId xmlns:a16="http://schemas.microsoft.com/office/drawing/2014/main" id="{E9236958-5BB3-4CEC-8AD2-EA36786D83A2}"/>
                </a:ext>
              </a:extLst>
            </p:cNvPr>
            <p:cNvSpPr txBox="1"/>
            <p:nvPr/>
          </p:nvSpPr>
          <p:spPr>
            <a:xfrm>
              <a:off x="1557083" y="3618410"/>
              <a:ext cx="5852884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近期研读的血管分割论文分享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08C5610-28F3-4356-83AA-9AA51537763E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12F344E-0C63-4D72-9385-E56BA487FF12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2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346206"/>
            <a:ext cx="2583545" cy="643544"/>
            <a:chOff x="956666" y="3498086"/>
            <a:chExt cx="2583545" cy="643544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611478" y="3618410"/>
              <a:ext cx="192873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血管分割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AutoShape 12">
            <a:extLst>
              <a:ext uri="{FF2B5EF4-FFF2-40B4-BE49-F238E27FC236}">
                <a16:creationId xmlns:a16="http://schemas.microsoft.com/office/drawing/2014/main" id="{94C1C612-69FF-4CBD-8448-B2A416D32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020" y="1332411"/>
            <a:ext cx="3418346" cy="601293"/>
          </a:xfrm>
          <a:prstGeom prst="homePlate">
            <a:avLst>
              <a:gd name="adj" fmla="val 63872"/>
            </a:avLst>
          </a:prstGeom>
          <a:solidFill>
            <a:srgbClr val="55C0AF"/>
          </a:solidFill>
          <a:ln w="9525">
            <a:noFill/>
            <a:miter lim="800000"/>
            <a:headEnd/>
            <a:tailEnd/>
          </a:ln>
        </p:spPr>
        <p:txBody>
          <a:bodyPr wrap="none" lIns="91472" tIns="45736" rIns="91472" bIns="45736" anchor="ctr"/>
          <a:lstStyle/>
          <a:p>
            <a:pPr algn="ctr"/>
            <a:r>
              <a:rPr lang="zh-CN" altLang="en-US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有限混合模型</a:t>
            </a: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推广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193" y="1992315"/>
            <a:ext cx="6971348" cy="8306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52" y="2959813"/>
            <a:ext cx="7172325" cy="161925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132C430-C5C8-4560-9924-8A28BDBAA285}"/>
              </a:ext>
            </a:extLst>
          </p:cNvPr>
          <p:cNvSpPr/>
          <p:nvPr/>
        </p:nvSpPr>
        <p:spPr>
          <a:xfrm>
            <a:off x="7368352" y="2667235"/>
            <a:ext cx="13265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rgbClr val="55C0A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多尺度项</a:t>
            </a:r>
            <a:endParaRPr lang="en-US" altLang="zh-CN" sz="1600" dirty="0" smtClean="0">
              <a:ln w="0"/>
              <a:solidFill>
                <a:srgbClr val="55C0A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359" y="6111392"/>
            <a:ext cx="2907867" cy="54622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366" y="6126170"/>
            <a:ext cx="5484346" cy="49436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359" y="4770398"/>
            <a:ext cx="3840509" cy="130432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86452" y="6585958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郝聚涛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血管造影图像统计分割研究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[D]. 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上海交通大学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2008.</a:t>
            </a:r>
            <a:endPara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321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EA6CA8BE-1744-42CB-AF91-E913C4466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65F9F94-4386-4844-A145-9DF0B233A872}"/>
              </a:ext>
            </a:extLst>
          </p:cNvPr>
          <p:cNvSpPr txBox="1"/>
          <p:nvPr/>
        </p:nvSpPr>
        <p:spPr>
          <a:xfrm>
            <a:off x="4873842" y="2413337"/>
            <a:ext cx="6469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硕士期间研究内容</a:t>
            </a:r>
          </a:p>
        </p:txBody>
      </p:sp>
    </p:spTree>
    <p:extLst>
      <p:ext uri="{BB962C8B-B14F-4D97-AF65-F5344CB8AC3E}">
        <p14:creationId xmlns:p14="http://schemas.microsoft.com/office/powerpoint/2010/main" val="230614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346206"/>
            <a:ext cx="7288724" cy="572136"/>
            <a:chOff x="956666" y="3498086"/>
            <a:chExt cx="7288724" cy="572136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520472" y="3500865"/>
              <a:ext cx="6724918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基于有限混合模型的图像分割算法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D7ABF02-C2B2-4A82-8652-A3EC8BA4B3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767698"/>
              </p:ext>
            </p:extLst>
          </p:nvPr>
        </p:nvGraphicFramePr>
        <p:xfrm>
          <a:off x="792529" y="1580818"/>
          <a:ext cx="55705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4" imgW="1955520" imgH="253800" progId="Equation.DSMT4">
                  <p:embed/>
                </p:oleObj>
              </mc:Choice>
              <mc:Fallback>
                <p:oleObj name="Equation" r:id="rId4" imgW="1955520" imgH="2538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9D7ABF02-C2B2-4A82-8652-A3EC8BA4B3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529" y="1580818"/>
                        <a:ext cx="5570537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>
            <a:extLst>
              <a:ext uri="{FF2B5EF4-FFF2-40B4-BE49-F238E27FC236}">
                <a16:creationId xmlns:a16="http://schemas.microsoft.com/office/drawing/2014/main" id="{644831B1-3946-4C5D-B6C1-C4C271717500}"/>
              </a:ext>
            </a:extLst>
          </p:cNvPr>
          <p:cNvGrpSpPr/>
          <p:nvPr/>
        </p:nvGrpSpPr>
        <p:grpSpPr>
          <a:xfrm>
            <a:off x="827043" y="3626810"/>
            <a:ext cx="5202315" cy="2557788"/>
            <a:chOff x="825623" y="3000652"/>
            <a:chExt cx="5202315" cy="2557788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A6127AA6-919E-4C38-BE45-7BAE056A68DD}"/>
                </a:ext>
              </a:extLst>
            </p:cNvPr>
            <p:cNvSpPr/>
            <p:nvPr/>
          </p:nvSpPr>
          <p:spPr>
            <a:xfrm>
              <a:off x="1162975" y="4687409"/>
              <a:ext cx="1589103" cy="871031"/>
            </a:xfrm>
            <a:custGeom>
              <a:avLst/>
              <a:gdLst>
                <a:gd name="connsiteX0" fmla="*/ 0 w 1145219"/>
                <a:gd name="connsiteY0" fmla="*/ 1536230 h 1536230"/>
                <a:gd name="connsiteX1" fmla="*/ 301841 w 1145219"/>
                <a:gd name="connsiteY1" fmla="*/ 1039080 h 1536230"/>
                <a:gd name="connsiteX2" fmla="*/ 621437 w 1145219"/>
                <a:gd name="connsiteY2" fmla="*/ 393 h 1536230"/>
                <a:gd name="connsiteX3" fmla="*/ 861134 w 1145219"/>
                <a:gd name="connsiteY3" fmla="*/ 923671 h 1536230"/>
                <a:gd name="connsiteX4" fmla="*/ 1145219 w 1145219"/>
                <a:gd name="connsiteY4" fmla="*/ 1509597 h 153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5219" h="1536230">
                  <a:moveTo>
                    <a:pt x="0" y="1536230"/>
                  </a:moveTo>
                  <a:cubicBezTo>
                    <a:pt x="99134" y="1415641"/>
                    <a:pt x="198268" y="1295053"/>
                    <a:pt x="301841" y="1039080"/>
                  </a:cubicBezTo>
                  <a:cubicBezTo>
                    <a:pt x="405414" y="783107"/>
                    <a:pt x="528222" y="19628"/>
                    <a:pt x="621437" y="393"/>
                  </a:cubicBezTo>
                  <a:cubicBezTo>
                    <a:pt x="714652" y="-18842"/>
                    <a:pt x="773837" y="672137"/>
                    <a:pt x="861134" y="923671"/>
                  </a:cubicBezTo>
                  <a:cubicBezTo>
                    <a:pt x="948431" y="1175205"/>
                    <a:pt x="1046825" y="1342401"/>
                    <a:pt x="1145219" y="1509597"/>
                  </a:cubicBezTo>
                </a:path>
              </a:pathLst>
            </a:cu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6619F3B-C197-48E6-AF27-16467B6EC8EB}"/>
                </a:ext>
              </a:extLst>
            </p:cNvPr>
            <p:cNvSpPr/>
            <p:nvPr/>
          </p:nvSpPr>
          <p:spPr>
            <a:xfrm>
              <a:off x="2203532" y="3764132"/>
              <a:ext cx="2013361" cy="1794307"/>
            </a:xfrm>
            <a:custGeom>
              <a:avLst/>
              <a:gdLst>
                <a:gd name="connsiteX0" fmla="*/ 0 w 1145219"/>
                <a:gd name="connsiteY0" fmla="*/ 1536230 h 1536230"/>
                <a:gd name="connsiteX1" fmla="*/ 301841 w 1145219"/>
                <a:gd name="connsiteY1" fmla="*/ 1039080 h 1536230"/>
                <a:gd name="connsiteX2" fmla="*/ 621437 w 1145219"/>
                <a:gd name="connsiteY2" fmla="*/ 393 h 1536230"/>
                <a:gd name="connsiteX3" fmla="*/ 861134 w 1145219"/>
                <a:gd name="connsiteY3" fmla="*/ 923671 h 1536230"/>
                <a:gd name="connsiteX4" fmla="*/ 1145219 w 1145219"/>
                <a:gd name="connsiteY4" fmla="*/ 1509597 h 153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5219" h="1536230">
                  <a:moveTo>
                    <a:pt x="0" y="1536230"/>
                  </a:moveTo>
                  <a:cubicBezTo>
                    <a:pt x="99134" y="1415641"/>
                    <a:pt x="198268" y="1295053"/>
                    <a:pt x="301841" y="1039080"/>
                  </a:cubicBezTo>
                  <a:cubicBezTo>
                    <a:pt x="405414" y="783107"/>
                    <a:pt x="528222" y="19628"/>
                    <a:pt x="621437" y="393"/>
                  </a:cubicBezTo>
                  <a:cubicBezTo>
                    <a:pt x="714652" y="-18842"/>
                    <a:pt x="773837" y="672137"/>
                    <a:pt x="861134" y="923671"/>
                  </a:cubicBezTo>
                  <a:cubicBezTo>
                    <a:pt x="948431" y="1175205"/>
                    <a:pt x="1046825" y="1342401"/>
                    <a:pt x="1145219" y="1509597"/>
                  </a:cubicBezTo>
                </a:path>
              </a:pathLst>
            </a:cu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0BA0D499-8344-4688-8939-3932AE195B69}"/>
                </a:ext>
              </a:extLst>
            </p:cNvPr>
            <p:cNvSpPr/>
            <p:nvPr/>
          </p:nvSpPr>
          <p:spPr>
            <a:xfrm>
              <a:off x="3668347" y="4429956"/>
              <a:ext cx="1589103" cy="1128483"/>
            </a:xfrm>
            <a:custGeom>
              <a:avLst/>
              <a:gdLst>
                <a:gd name="connsiteX0" fmla="*/ 0 w 1145219"/>
                <a:gd name="connsiteY0" fmla="*/ 1536230 h 1536230"/>
                <a:gd name="connsiteX1" fmla="*/ 301841 w 1145219"/>
                <a:gd name="connsiteY1" fmla="*/ 1039080 h 1536230"/>
                <a:gd name="connsiteX2" fmla="*/ 621437 w 1145219"/>
                <a:gd name="connsiteY2" fmla="*/ 393 h 1536230"/>
                <a:gd name="connsiteX3" fmla="*/ 861134 w 1145219"/>
                <a:gd name="connsiteY3" fmla="*/ 923671 h 1536230"/>
                <a:gd name="connsiteX4" fmla="*/ 1145219 w 1145219"/>
                <a:gd name="connsiteY4" fmla="*/ 1509597 h 153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5219" h="1536230">
                  <a:moveTo>
                    <a:pt x="0" y="1536230"/>
                  </a:moveTo>
                  <a:cubicBezTo>
                    <a:pt x="99134" y="1415641"/>
                    <a:pt x="198268" y="1295053"/>
                    <a:pt x="301841" y="1039080"/>
                  </a:cubicBezTo>
                  <a:cubicBezTo>
                    <a:pt x="405414" y="783107"/>
                    <a:pt x="528222" y="19628"/>
                    <a:pt x="621437" y="393"/>
                  </a:cubicBezTo>
                  <a:cubicBezTo>
                    <a:pt x="714652" y="-18842"/>
                    <a:pt x="773837" y="672137"/>
                    <a:pt x="861134" y="923671"/>
                  </a:cubicBezTo>
                  <a:cubicBezTo>
                    <a:pt x="948431" y="1175205"/>
                    <a:pt x="1046825" y="1342401"/>
                    <a:pt x="1145219" y="1509597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571BF3C-BF45-421F-84F9-82DA9BD17255}"/>
                </a:ext>
              </a:extLst>
            </p:cNvPr>
            <p:cNvCxnSpPr/>
            <p:nvPr/>
          </p:nvCxnSpPr>
          <p:spPr>
            <a:xfrm>
              <a:off x="825623" y="5558439"/>
              <a:ext cx="5202315" cy="0"/>
            </a:xfrm>
            <a:prstGeom prst="straightConnector1">
              <a:avLst/>
            </a:prstGeom>
            <a:ln w="38100">
              <a:solidFill>
                <a:srgbClr val="113F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5B8360E-6814-4AB0-9C89-FF4CB6B0AAB3}"/>
                </a:ext>
              </a:extLst>
            </p:cNvPr>
            <p:cNvCxnSpPr/>
            <p:nvPr/>
          </p:nvCxnSpPr>
          <p:spPr>
            <a:xfrm flipV="1">
              <a:off x="834500" y="3000652"/>
              <a:ext cx="0" cy="2557787"/>
            </a:xfrm>
            <a:prstGeom prst="straightConnector1">
              <a:avLst/>
            </a:prstGeom>
            <a:ln w="38100">
              <a:solidFill>
                <a:srgbClr val="113F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D95741B-8940-4988-A37C-5DDEA99A7692}"/>
              </a:ext>
            </a:extLst>
          </p:cNvPr>
          <p:cNvGrpSpPr/>
          <p:nvPr/>
        </p:nvGrpSpPr>
        <p:grpSpPr>
          <a:xfrm>
            <a:off x="3436985" y="1784648"/>
            <a:ext cx="1228282" cy="970167"/>
            <a:chOff x="3236036" y="2689934"/>
            <a:chExt cx="1228282" cy="970167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DE89692-B4A3-4B75-87C8-43A14A418460}"/>
                </a:ext>
              </a:extLst>
            </p:cNvPr>
            <p:cNvSpPr/>
            <p:nvPr/>
          </p:nvSpPr>
          <p:spPr>
            <a:xfrm>
              <a:off x="3897297" y="2689934"/>
              <a:ext cx="449599" cy="417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132C430-C5C8-4560-9924-8A28BDBAA285}"/>
                </a:ext>
              </a:extLst>
            </p:cNvPr>
            <p:cNvSpPr/>
            <p:nvPr/>
          </p:nvSpPr>
          <p:spPr>
            <a:xfrm>
              <a:off x="3236036" y="3259991"/>
              <a:ext cx="122828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先验概率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6DD7AEC-0C14-4E26-B8C7-81BB5B136A2C}"/>
              </a:ext>
            </a:extLst>
          </p:cNvPr>
          <p:cNvGrpSpPr/>
          <p:nvPr/>
        </p:nvGrpSpPr>
        <p:grpSpPr>
          <a:xfrm>
            <a:off x="4464318" y="1711870"/>
            <a:ext cx="2122511" cy="1091943"/>
            <a:chOff x="4184281" y="2568158"/>
            <a:chExt cx="2122511" cy="109194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F005B0C-5117-4D37-85E4-E0A150861938}"/>
                </a:ext>
              </a:extLst>
            </p:cNvPr>
            <p:cNvSpPr/>
            <p:nvPr/>
          </p:nvSpPr>
          <p:spPr>
            <a:xfrm>
              <a:off x="4184281" y="2568158"/>
              <a:ext cx="1898748" cy="5126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1EE6B25-07B9-46ED-9FD9-7FEC016E37A9}"/>
                </a:ext>
              </a:extLst>
            </p:cNvPr>
            <p:cNvSpPr/>
            <p:nvPr/>
          </p:nvSpPr>
          <p:spPr>
            <a:xfrm>
              <a:off x="4485291" y="3259991"/>
              <a:ext cx="182150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概率密度函数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61AE6BC-8D14-40D9-9833-7D459C8F135F}"/>
              </a:ext>
            </a:extLst>
          </p:cNvPr>
          <p:cNvGrpSpPr/>
          <p:nvPr/>
        </p:nvGrpSpPr>
        <p:grpSpPr>
          <a:xfrm>
            <a:off x="6725224" y="1299560"/>
            <a:ext cx="5092393" cy="4982623"/>
            <a:chOff x="6725225" y="1299559"/>
            <a:chExt cx="5092393" cy="4982623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0EB4E0FC-E97D-4D35-BF64-43A4D54002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10" t="4725" r="9105" b="7661"/>
            <a:stretch/>
          </p:blipFill>
          <p:spPr>
            <a:xfrm>
              <a:off x="6725225" y="3559946"/>
              <a:ext cx="5092393" cy="2722236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DE656AE5-C7F6-41DF-87BB-9E6E50C42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5016" y="1299559"/>
              <a:ext cx="1724025" cy="2066925"/>
            </a:xfrm>
            <a:prstGeom prst="rect">
              <a:avLst/>
            </a:prstGeom>
          </p:spPr>
        </p:pic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126AF3D-3A81-4F29-A348-553209EF6227}"/>
              </a:ext>
            </a:extLst>
          </p:cNvPr>
          <p:cNvGrpSpPr/>
          <p:nvPr/>
        </p:nvGrpSpPr>
        <p:grpSpPr>
          <a:xfrm>
            <a:off x="152359" y="3951568"/>
            <a:ext cx="5078009" cy="2219588"/>
            <a:chOff x="152359" y="3951568"/>
            <a:chExt cx="5078009" cy="2219588"/>
          </a:xfrm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1F90E6C8-6E76-4992-8810-77EAABE28461}"/>
                </a:ext>
              </a:extLst>
            </p:cNvPr>
            <p:cNvSpPr/>
            <p:nvPr/>
          </p:nvSpPr>
          <p:spPr>
            <a:xfrm>
              <a:off x="1164395" y="4390289"/>
              <a:ext cx="4065973" cy="1780867"/>
            </a:xfrm>
            <a:custGeom>
              <a:avLst/>
              <a:gdLst>
                <a:gd name="connsiteX0" fmla="*/ 0 w 4065973"/>
                <a:gd name="connsiteY0" fmla="*/ 1777253 h 1777253"/>
                <a:gd name="connsiteX1" fmla="*/ 399495 w 4065973"/>
                <a:gd name="connsiteY1" fmla="*/ 1528678 h 1777253"/>
                <a:gd name="connsiteX2" fmla="*/ 843379 w 4065973"/>
                <a:gd name="connsiteY2" fmla="*/ 924997 h 1777253"/>
                <a:gd name="connsiteX3" fmla="*/ 1100831 w 4065973"/>
                <a:gd name="connsiteY3" fmla="*/ 1271226 h 1777253"/>
                <a:gd name="connsiteX4" fmla="*/ 1305017 w 4065973"/>
                <a:gd name="connsiteY4" fmla="*/ 1413268 h 1777253"/>
                <a:gd name="connsiteX5" fmla="*/ 1624614 w 4065973"/>
                <a:gd name="connsiteY5" fmla="*/ 1093672 h 1777253"/>
                <a:gd name="connsiteX6" fmla="*/ 2112885 w 4065973"/>
                <a:gd name="connsiteY6" fmla="*/ 1719 h 1777253"/>
                <a:gd name="connsiteX7" fmla="*/ 2467992 w 4065973"/>
                <a:gd name="connsiteY7" fmla="*/ 853975 h 1777253"/>
                <a:gd name="connsiteX8" fmla="*/ 2823099 w 4065973"/>
                <a:gd name="connsiteY8" fmla="*/ 1351125 h 1777253"/>
                <a:gd name="connsiteX9" fmla="*/ 3053918 w 4065973"/>
                <a:gd name="connsiteY9" fmla="*/ 1173571 h 1777253"/>
                <a:gd name="connsiteX10" fmla="*/ 3355759 w 4065973"/>
                <a:gd name="connsiteY10" fmla="*/ 649789 h 1777253"/>
                <a:gd name="connsiteX11" fmla="*/ 3684233 w 4065973"/>
                <a:gd name="connsiteY11" fmla="*/ 1351125 h 1777253"/>
                <a:gd name="connsiteX12" fmla="*/ 4065973 w 4065973"/>
                <a:gd name="connsiteY12" fmla="*/ 1768375 h 177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65973" h="1777253">
                  <a:moveTo>
                    <a:pt x="0" y="1777253"/>
                  </a:moveTo>
                  <a:cubicBezTo>
                    <a:pt x="129466" y="1723987"/>
                    <a:pt x="258932" y="1670721"/>
                    <a:pt x="399495" y="1528678"/>
                  </a:cubicBezTo>
                  <a:cubicBezTo>
                    <a:pt x="540058" y="1386635"/>
                    <a:pt x="726490" y="967906"/>
                    <a:pt x="843379" y="924997"/>
                  </a:cubicBezTo>
                  <a:cubicBezTo>
                    <a:pt x="960268" y="882088"/>
                    <a:pt x="1023891" y="1189847"/>
                    <a:pt x="1100831" y="1271226"/>
                  </a:cubicBezTo>
                  <a:cubicBezTo>
                    <a:pt x="1177771" y="1352604"/>
                    <a:pt x="1217720" y="1442860"/>
                    <a:pt x="1305017" y="1413268"/>
                  </a:cubicBezTo>
                  <a:cubicBezTo>
                    <a:pt x="1392314" y="1383676"/>
                    <a:pt x="1489969" y="1328930"/>
                    <a:pt x="1624614" y="1093672"/>
                  </a:cubicBezTo>
                  <a:cubicBezTo>
                    <a:pt x="1759259" y="858414"/>
                    <a:pt x="1972322" y="41668"/>
                    <a:pt x="2112885" y="1719"/>
                  </a:cubicBezTo>
                  <a:cubicBezTo>
                    <a:pt x="2253448" y="-38231"/>
                    <a:pt x="2349623" y="629074"/>
                    <a:pt x="2467992" y="853975"/>
                  </a:cubicBezTo>
                  <a:cubicBezTo>
                    <a:pt x="2586361" y="1078876"/>
                    <a:pt x="2725445" y="1297859"/>
                    <a:pt x="2823099" y="1351125"/>
                  </a:cubicBezTo>
                  <a:cubicBezTo>
                    <a:pt x="2920753" y="1404391"/>
                    <a:pt x="2965141" y="1290460"/>
                    <a:pt x="3053918" y="1173571"/>
                  </a:cubicBezTo>
                  <a:cubicBezTo>
                    <a:pt x="3142695" y="1056682"/>
                    <a:pt x="3250707" y="620197"/>
                    <a:pt x="3355759" y="649789"/>
                  </a:cubicBezTo>
                  <a:cubicBezTo>
                    <a:pt x="3460811" y="679381"/>
                    <a:pt x="3565864" y="1164694"/>
                    <a:pt x="3684233" y="1351125"/>
                  </a:cubicBezTo>
                  <a:cubicBezTo>
                    <a:pt x="3802602" y="1537556"/>
                    <a:pt x="3934287" y="1652965"/>
                    <a:pt x="4065973" y="1768375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52D77DB-4050-4545-9E3B-2715CEC78296}"/>
                </a:ext>
              </a:extLst>
            </p:cNvPr>
            <p:cNvSpPr/>
            <p:nvPr/>
          </p:nvSpPr>
          <p:spPr>
            <a:xfrm>
              <a:off x="152359" y="3951568"/>
              <a:ext cx="566746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混合正态分布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66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346206"/>
            <a:ext cx="3469444" cy="572136"/>
            <a:chOff x="956666" y="3498086"/>
            <a:chExt cx="3469444" cy="572136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2061360" y="3498086"/>
              <a:ext cx="2364750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考虑的问题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ABFC9F3-0A79-4128-BB9E-56C14BC5ACB6}"/>
              </a:ext>
            </a:extLst>
          </p:cNvPr>
          <p:cNvGrpSpPr/>
          <p:nvPr/>
        </p:nvGrpSpPr>
        <p:grpSpPr>
          <a:xfrm>
            <a:off x="4142065" y="1760771"/>
            <a:ext cx="3907869" cy="3478128"/>
            <a:chOff x="3250705" y="1400448"/>
            <a:chExt cx="2545258" cy="2265362"/>
          </a:xfrm>
          <a:solidFill>
            <a:schemeClr val="bg2">
              <a:lumMod val="25000"/>
            </a:schemeClr>
          </a:solidFill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50895C9-C7E7-4E16-AA41-5FFB9BFACBD2}"/>
                </a:ext>
              </a:extLst>
            </p:cNvPr>
            <p:cNvGrpSpPr/>
            <p:nvPr/>
          </p:nvGrpSpPr>
          <p:grpSpPr>
            <a:xfrm>
              <a:off x="3250705" y="1400448"/>
              <a:ext cx="2545258" cy="2265362"/>
              <a:chOff x="3250705" y="1400448"/>
              <a:chExt cx="2545258" cy="2265362"/>
            </a:xfrm>
            <a:grpFill/>
          </p:grpSpPr>
          <p:sp>
            <p:nvSpPr>
              <p:cNvPr id="36" name="Isosceles Triangle 1">
                <a:extLst>
                  <a:ext uri="{FF2B5EF4-FFF2-40B4-BE49-F238E27FC236}">
                    <a16:creationId xmlns:a16="http://schemas.microsoft.com/office/drawing/2014/main" id="{3CC012BF-954E-4172-979D-ECFF641F4643}"/>
                  </a:ext>
                </a:extLst>
              </p:cNvPr>
              <p:cNvSpPr/>
              <p:nvPr/>
            </p:nvSpPr>
            <p:spPr>
              <a:xfrm>
                <a:off x="3995738" y="2121173"/>
                <a:ext cx="1152525" cy="992187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  <p:sp>
            <p:nvSpPr>
              <p:cNvPr id="37" name="Oval 2">
                <a:extLst>
                  <a:ext uri="{FF2B5EF4-FFF2-40B4-BE49-F238E27FC236}">
                    <a16:creationId xmlns:a16="http://schemas.microsoft.com/office/drawing/2014/main" id="{97E37F50-46D3-4AA8-BD56-3C4DF3CB123C}"/>
                  </a:ext>
                </a:extLst>
              </p:cNvPr>
              <p:cNvSpPr/>
              <p:nvPr/>
            </p:nvSpPr>
            <p:spPr>
              <a:xfrm>
                <a:off x="4049217" y="1400448"/>
                <a:ext cx="1009650" cy="1008062"/>
              </a:xfrm>
              <a:prstGeom prst="ellipse">
                <a:avLst/>
              </a:prstGeom>
              <a:solidFill>
                <a:srgbClr val="113F4E"/>
              </a:solidFill>
              <a:ln w="381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  <p:sp>
            <p:nvSpPr>
              <p:cNvPr id="38" name="Oval 29">
                <a:extLst>
                  <a:ext uri="{FF2B5EF4-FFF2-40B4-BE49-F238E27FC236}">
                    <a16:creationId xmlns:a16="http://schemas.microsoft.com/office/drawing/2014/main" id="{CDE578AF-C3FC-4AC5-B469-7E46FBADF269}"/>
                  </a:ext>
                </a:extLst>
              </p:cNvPr>
              <p:cNvSpPr/>
              <p:nvPr/>
            </p:nvSpPr>
            <p:spPr>
              <a:xfrm>
                <a:off x="4787900" y="2657748"/>
                <a:ext cx="1008063" cy="1008062"/>
              </a:xfrm>
              <a:prstGeom prst="ellipse">
                <a:avLst/>
              </a:prstGeom>
              <a:solidFill>
                <a:srgbClr val="55C0AF"/>
              </a:solidFill>
              <a:ln w="381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  <p:sp>
            <p:nvSpPr>
              <p:cNvPr id="39" name="Oval 31">
                <a:extLst>
                  <a:ext uri="{FF2B5EF4-FFF2-40B4-BE49-F238E27FC236}">
                    <a16:creationId xmlns:a16="http://schemas.microsoft.com/office/drawing/2014/main" id="{104C1B6B-65BA-4FBF-A7CE-8598E0E703DA}"/>
                  </a:ext>
                </a:extLst>
              </p:cNvPr>
              <p:cNvSpPr/>
              <p:nvPr/>
            </p:nvSpPr>
            <p:spPr>
              <a:xfrm>
                <a:off x="3250705" y="2657748"/>
                <a:ext cx="1008062" cy="10080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577975E-B711-4850-81F8-E321DC01DCF9}"/>
                </a:ext>
              </a:extLst>
            </p:cNvPr>
            <p:cNvSpPr/>
            <p:nvPr/>
          </p:nvSpPr>
          <p:spPr>
            <a:xfrm>
              <a:off x="4161058" y="1746248"/>
              <a:ext cx="821885" cy="340782"/>
            </a:xfrm>
            <a:prstGeom prst="rect">
              <a:avLst/>
            </a:prstGeom>
            <a:solidFill>
              <a:srgbClr val="113F4E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偏移场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99EC9A6-5542-4172-8D3F-179A243966FA}"/>
                </a:ext>
              </a:extLst>
            </p:cNvPr>
            <p:cNvSpPr/>
            <p:nvPr/>
          </p:nvSpPr>
          <p:spPr>
            <a:xfrm>
              <a:off x="3449528" y="2977113"/>
              <a:ext cx="588015" cy="3407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分布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DAA6A92-4B74-4A38-9DAC-80A56E2966F2}"/>
                </a:ext>
              </a:extLst>
            </p:cNvPr>
            <p:cNvSpPr/>
            <p:nvPr/>
          </p:nvSpPr>
          <p:spPr>
            <a:xfrm>
              <a:off x="5003800" y="2991388"/>
              <a:ext cx="588015" cy="340782"/>
            </a:xfrm>
            <a:prstGeom prst="rect">
              <a:avLst/>
            </a:prstGeom>
            <a:solidFill>
              <a:srgbClr val="55C0AF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噪声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C4CB9ED-E7AE-472A-BA3A-B2ADC4D97AFF}"/>
              </a:ext>
            </a:extLst>
          </p:cNvPr>
          <p:cNvGrpSpPr/>
          <p:nvPr/>
        </p:nvGrpSpPr>
        <p:grpSpPr>
          <a:xfrm>
            <a:off x="339116" y="3781454"/>
            <a:ext cx="3536268" cy="2846384"/>
            <a:chOff x="339116" y="3781454"/>
            <a:chExt cx="3536268" cy="2846384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984B35B0-588F-463F-810B-4DFA438AA5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10" t="4725" r="9105" b="7661"/>
            <a:stretch/>
          </p:blipFill>
          <p:spPr>
            <a:xfrm>
              <a:off x="339116" y="3781454"/>
              <a:ext cx="3536268" cy="1890380"/>
            </a:xfrm>
            <a:prstGeom prst="rect">
              <a:avLst/>
            </a:prstGeom>
          </p:spPr>
        </p:pic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321BD17-4449-48F9-85F4-C22E8C2CF33D}"/>
                </a:ext>
              </a:extLst>
            </p:cNvPr>
            <p:cNvSpPr/>
            <p:nvPr/>
          </p:nvSpPr>
          <p:spPr>
            <a:xfrm>
              <a:off x="919910" y="5919952"/>
              <a:ext cx="182150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非对称数据用什么分布拟合？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0098BBE-F370-46F5-8604-109AC16D0F26}"/>
              </a:ext>
            </a:extLst>
          </p:cNvPr>
          <p:cNvGrpSpPr/>
          <p:nvPr/>
        </p:nvGrpSpPr>
        <p:grpSpPr>
          <a:xfrm>
            <a:off x="8475870" y="3429000"/>
            <a:ext cx="2948385" cy="2839026"/>
            <a:chOff x="8475870" y="3429000"/>
            <a:chExt cx="2948385" cy="283902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FE9B14E-E382-4293-9FC9-999E50C81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5870" y="3429000"/>
              <a:ext cx="2368035" cy="2839026"/>
            </a:xfrm>
            <a:prstGeom prst="rect">
              <a:avLst/>
            </a:prstGeom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0AE2381-C28F-423F-851A-3F7E97B2995B}"/>
                </a:ext>
              </a:extLst>
            </p:cNvPr>
            <p:cNvSpPr/>
            <p:nvPr/>
          </p:nvSpPr>
          <p:spPr>
            <a:xfrm>
              <a:off x="11084133" y="3691169"/>
              <a:ext cx="340122" cy="255454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如何对图像去噪？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5109863-445F-40E2-BC11-6AD46B3CF78B}"/>
              </a:ext>
            </a:extLst>
          </p:cNvPr>
          <p:cNvGrpSpPr/>
          <p:nvPr/>
        </p:nvGrpSpPr>
        <p:grpSpPr>
          <a:xfrm>
            <a:off x="6961012" y="336442"/>
            <a:ext cx="2882527" cy="2572753"/>
            <a:chOff x="6961012" y="336442"/>
            <a:chExt cx="2882527" cy="257275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C375F36-B460-46F7-B6D1-C9CB624B96F0}"/>
                </a:ext>
              </a:extLst>
            </p:cNvPr>
            <p:cNvSpPr/>
            <p:nvPr/>
          </p:nvSpPr>
          <p:spPr>
            <a:xfrm>
              <a:off x="9503417" y="354650"/>
              <a:ext cx="340122" cy="255454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如何估计偏移场？</a:t>
              </a:r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C96182AF-5E3C-44C2-8161-F1004E29B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1012" y="336442"/>
              <a:ext cx="2438400" cy="243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915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346206"/>
            <a:ext cx="3837202" cy="580991"/>
            <a:chOff x="956666" y="3498086"/>
            <a:chExt cx="3837202" cy="58099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557084" y="3555857"/>
              <a:ext cx="3236784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混合分布的选择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AutoShape 12">
            <a:extLst>
              <a:ext uri="{FF2B5EF4-FFF2-40B4-BE49-F238E27FC236}">
                <a16:creationId xmlns:a16="http://schemas.microsoft.com/office/drawing/2014/main" id="{94C1C612-69FF-4CBD-8448-B2A416D32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3" y="1299559"/>
            <a:ext cx="4615937" cy="581895"/>
          </a:xfrm>
          <a:prstGeom prst="homePlate">
            <a:avLst>
              <a:gd name="adj" fmla="val 63872"/>
            </a:avLst>
          </a:prstGeom>
          <a:solidFill>
            <a:srgbClr val="55C0AF"/>
          </a:solidFill>
          <a:ln w="9525">
            <a:noFill/>
            <a:miter lim="800000"/>
            <a:headEnd/>
            <a:tailEnd/>
          </a:ln>
        </p:spPr>
        <p:txBody>
          <a:bodyPr wrap="none" lIns="91472" tIns="45736" rIns="91472" bIns="45736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非对称高斯模型的图像分割算法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D787B2A-28ED-451A-AD3A-FB6139CCDD89}"/>
              </a:ext>
            </a:extLst>
          </p:cNvPr>
          <p:cNvGrpSpPr/>
          <p:nvPr/>
        </p:nvGrpSpPr>
        <p:grpSpPr>
          <a:xfrm>
            <a:off x="608842" y="2288550"/>
            <a:ext cx="5731242" cy="1476439"/>
            <a:chOff x="608842" y="2288550"/>
            <a:chExt cx="5731242" cy="147643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A767E26-40D1-4F01-8AB9-7166738437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842" y="2288550"/>
              <a:ext cx="5731242" cy="892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D95741B-8940-4988-A37C-5DDEA99A7692}"/>
                </a:ext>
              </a:extLst>
            </p:cNvPr>
            <p:cNvGrpSpPr/>
            <p:nvPr/>
          </p:nvGrpSpPr>
          <p:grpSpPr>
            <a:xfrm>
              <a:off x="2705503" y="2595948"/>
              <a:ext cx="1032360" cy="1169041"/>
              <a:chOff x="3500054" y="2731797"/>
              <a:chExt cx="1032360" cy="1169041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DE89692-B4A3-4B75-87C8-43A14A418460}"/>
                  </a:ext>
                </a:extLst>
              </p:cNvPr>
              <p:cNvSpPr/>
              <p:nvPr/>
            </p:nvSpPr>
            <p:spPr>
              <a:xfrm>
                <a:off x="3946124" y="2731797"/>
                <a:ext cx="329751" cy="33825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132C430-C5C8-4560-9924-8A28BDBAA285}"/>
                  </a:ext>
                </a:extLst>
              </p:cNvPr>
              <p:cNvSpPr/>
              <p:nvPr/>
            </p:nvSpPr>
            <p:spPr>
              <a:xfrm>
                <a:off x="3500054" y="3316063"/>
                <a:ext cx="1032360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CN" altLang="en-US" sz="1600" dirty="0">
                    <a:ln w="0"/>
                    <a:solidFill>
                      <a:srgbClr val="55C0AF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外部</a:t>
                </a:r>
                <a:endParaRPr lang="en-US" altLang="zh-CN" sz="1600" dirty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sz="1600" dirty="0">
                    <a:ln w="0"/>
                    <a:solidFill>
                      <a:srgbClr val="55C0AF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先验概率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6DD7AEC-0C14-4E26-B8C7-81BB5B136A2C}"/>
                </a:ext>
              </a:extLst>
            </p:cNvPr>
            <p:cNvGrpSpPr/>
            <p:nvPr/>
          </p:nvGrpSpPr>
          <p:grpSpPr>
            <a:xfrm>
              <a:off x="4383287" y="2486746"/>
              <a:ext cx="1902532" cy="1177098"/>
              <a:chOff x="4383287" y="2486746"/>
              <a:chExt cx="1902532" cy="1177098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F005B0C-5117-4D37-85E4-E0A150861938}"/>
                  </a:ext>
                </a:extLst>
              </p:cNvPr>
              <p:cNvSpPr/>
              <p:nvPr/>
            </p:nvSpPr>
            <p:spPr>
              <a:xfrm>
                <a:off x="4383287" y="2486746"/>
                <a:ext cx="1749104" cy="52319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1EE6B25-07B9-46ED-9FD9-7FEC016E37A9}"/>
                  </a:ext>
                </a:extLst>
              </p:cNvPr>
              <p:cNvSpPr/>
              <p:nvPr/>
            </p:nvSpPr>
            <p:spPr>
              <a:xfrm>
                <a:off x="4464318" y="3325290"/>
                <a:ext cx="1821501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CN" altLang="en-US" sz="1600" dirty="0">
                    <a:ln w="0"/>
                    <a:solidFill>
                      <a:srgbClr val="55C0AF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概率密度函数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68EABCD-0F8F-4A59-A261-A22639C277A3}"/>
                </a:ext>
              </a:extLst>
            </p:cNvPr>
            <p:cNvGrpSpPr/>
            <p:nvPr/>
          </p:nvGrpSpPr>
          <p:grpSpPr>
            <a:xfrm>
              <a:off x="3641758" y="2562194"/>
              <a:ext cx="1009425" cy="1190841"/>
              <a:chOff x="3597369" y="2704850"/>
              <a:chExt cx="1009425" cy="1190841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2AFE929-547A-430A-94CE-8D130426ECF6}"/>
                  </a:ext>
                </a:extLst>
              </p:cNvPr>
              <p:cNvSpPr/>
              <p:nvPr/>
            </p:nvSpPr>
            <p:spPr>
              <a:xfrm>
                <a:off x="3899476" y="2704850"/>
                <a:ext cx="405209" cy="36858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41D8C39-EADB-4F87-8C95-6EFC4FC95118}"/>
                  </a:ext>
                </a:extLst>
              </p:cNvPr>
              <p:cNvSpPr/>
              <p:nvPr/>
            </p:nvSpPr>
            <p:spPr>
              <a:xfrm>
                <a:off x="3597369" y="3310916"/>
                <a:ext cx="1009425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CN" altLang="en-US" sz="1600" dirty="0">
                    <a:ln w="0"/>
                    <a:solidFill>
                      <a:srgbClr val="55C0AF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内部</a:t>
                </a:r>
                <a:endParaRPr lang="en-US" altLang="zh-CN" sz="1600" dirty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sz="1600" dirty="0">
                    <a:ln w="0"/>
                    <a:solidFill>
                      <a:srgbClr val="55C0AF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先验概率</a:t>
                </a:r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DBBD1D8-6B2A-411D-971A-AFAF7EAD3CDC}"/>
              </a:ext>
            </a:extLst>
          </p:cNvPr>
          <p:cNvGrpSpPr/>
          <p:nvPr/>
        </p:nvGrpSpPr>
        <p:grpSpPr>
          <a:xfrm>
            <a:off x="827043" y="3626810"/>
            <a:ext cx="5202315" cy="2557788"/>
            <a:chOff x="827043" y="3626810"/>
            <a:chExt cx="5202315" cy="255778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5FEF632-14C8-4793-A2CB-E15579A0DD4D}"/>
                </a:ext>
              </a:extLst>
            </p:cNvPr>
            <p:cNvGrpSpPr/>
            <p:nvPr/>
          </p:nvGrpSpPr>
          <p:grpSpPr>
            <a:xfrm>
              <a:off x="1164396" y="4951007"/>
              <a:ext cx="1204815" cy="1233591"/>
              <a:chOff x="1164395" y="3703642"/>
              <a:chExt cx="3863139" cy="2480955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E3EE4AEF-882C-424F-89FF-6A2B25DD4963}"/>
                  </a:ext>
                </a:extLst>
              </p:cNvPr>
              <p:cNvSpPr/>
              <p:nvPr/>
            </p:nvSpPr>
            <p:spPr>
              <a:xfrm>
                <a:off x="1164395" y="5708926"/>
                <a:ext cx="1978029" cy="451621"/>
              </a:xfrm>
              <a:custGeom>
                <a:avLst/>
                <a:gdLst>
                  <a:gd name="connsiteX0" fmla="*/ 0 w 1145219"/>
                  <a:gd name="connsiteY0" fmla="*/ 1536230 h 1536230"/>
                  <a:gd name="connsiteX1" fmla="*/ 301841 w 1145219"/>
                  <a:gd name="connsiteY1" fmla="*/ 1039080 h 1536230"/>
                  <a:gd name="connsiteX2" fmla="*/ 621437 w 1145219"/>
                  <a:gd name="connsiteY2" fmla="*/ 393 h 1536230"/>
                  <a:gd name="connsiteX3" fmla="*/ 861134 w 1145219"/>
                  <a:gd name="connsiteY3" fmla="*/ 923671 h 1536230"/>
                  <a:gd name="connsiteX4" fmla="*/ 1145219 w 1145219"/>
                  <a:gd name="connsiteY4" fmla="*/ 1509597 h 153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5219" h="1536230">
                    <a:moveTo>
                      <a:pt x="0" y="1536230"/>
                    </a:moveTo>
                    <a:cubicBezTo>
                      <a:pt x="99134" y="1415641"/>
                      <a:pt x="198268" y="1295053"/>
                      <a:pt x="301841" y="1039080"/>
                    </a:cubicBezTo>
                    <a:cubicBezTo>
                      <a:pt x="405414" y="783107"/>
                      <a:pt x="528222" y="19628"/>
                      <a:pt x="621437" y="393"/>
                    </a:cubicBezTo>
                    <a:cubicBezTo>
                      <a:pt x="714652" y="-18842"/>
                      <a:pt x="773837" y="672137"/>
                      <a:pt x="861134" y="923671"/>
                    </a:cubicBezTo>
                    <a:cubicBezTo>
                      <a:pt x="948431" y="1175205"/>
                      <a:pt x="1046825" y="1342401"/>
                      <a:pt x="1145219" y="1509597"/>
                    </a:cubicBezTo>
                  </a:path>
                </a:pathLst>
              </a:custGeom>
              <a:noFill/>
              <a:ln w="57150">
                <a:solidFill>
                  <a:srgbClr val="9DC3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CB0A998C-9C33-4BF1-8B25-18DD36EB7F8E}"/>
                  </a:ext>
                </a:extLst>
              </p:cNvPr>
              <p:cNvSpPr/>
              <p:nvPr/>
            </p:nvSpPr>
            <p:spPr>
              <a:xfrm>
                <a:off x="2204951" y="3703642"/>
                <a:ext cx="2013360" cy="2480955"/>
              </a:xfrm>
              <a:custGeom>
                <a:avLst/>
                <a:gdLst>
                  <a:gd name="connsiteX0" fmla="*/ 0 w 1145219"/>
                  <a:gd name="connsiteY0" fmla="*/ 1536230 h 1536230"/>
                  <a:gd name="connsiteX1" fmla="*/ 301841 w 1145219"/>
                  <a:gd name="connsiteY1" fmla="*/ 1039080 h 1536230"/>
                  <a:gd name="connsiteX2" fmla="*/ 621437 w 1145219"/>
                  <a:gd name="connsiteY2" fmla="*/ 393 h 1536230"/>
                  <a:gd name="connsiteX3" fmla="*/ 861134 w 1145219"/>
                  <a:gd name="connsiteY3" fmla="*/ 923671 h 1536230"/>
                  <a:gd name="connsiteX4" fmla="*/ 1145219 w 1145219"/>
                  <a:gd name="connsiteY4" fmla="*/ 1509597 h 153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5219" h="1536230">
                    <a:moveTo>
                      <a:pt x="0" y="1536230"/>
                    </a:moveTo>
                    <a:cubicBezTo>
                      <a:pt x="99134" y="1415641"/>
                      <a:pt x="198268" y="1295053"/>
                      <a:pt x="301841" y="1039080"/>
                    </a:cubicBezTo>
                    <a:cubicBezTo>
                      <a:pt x="405414" y="783107"/>
                      <a:pt x="528222" y="19628"/>
                      <a:pt x="621437" y="393"/>
                    </a:cubicBezTo>
                    <a:cubicBezTo>
                      <a:pt x="714652" y="-18842"/>
                      <a:pt x="773837" y="672137"/>
                      <a:pt x="861134" y="923671"/>
                    </a:cubicBezTo>
                    <a:cubicBezTo>
                      <a:pt x="948431" y="1175205"/>
                      <a:pt x="1046825" y="1342401"/>
                      <a:pt x="1145219" y="1509597"/>
                    </a:cubicBezTo>
                  </a:path>
                </a:pathLst>
              </a:custGeom>
              <a:noFill/>
              <a:ln w="57150">
                <a:solidFill>
                  <a:srgbClr val="9DC3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FE5363F8-31E6-4DB6-97E6-7ADE08118329}"/>
                  </a:ext>
                </a:extLst>
              </p:cNvPr>
              <p:cNvSpPr/>
              <p:nvPr/>
            </p:nvSpPr>
            <p:spPr>
              <a:xfrm>
                <a:off x="3669767" y="5280331"/>
                <a:ext cx="1357767" cy="904266"/>
              </a:xfrm>
              <a:custGeom>
                <a:avLst/>
                <a:gdLst>
                  <a:gd name="connsiteX0" fmla="*/ 0 w 1145219"/>
                  <a:gd name="connsiteY0" fmla="*/ 1536230 h 1536230"/>
                  <a:gd name="connsiteX1" fmla="*/ 301841 w 1145219"/>
                  <a:gd name="connsiteY1" fmla="*/ 1039080 h 1536230"/>
                  <a:gd name="connsiteX2" fmla="*/ 621437 w 1145219"/>
                  <a:gd name="connsiteY2" fmla="*/ 393 h 1536230"/>
                  <a:gd name="connsiteX3" fmla="*/ 861134 w 1145219"/>
                  <a:gd name="connsiteY3" fmla="*/ 923671 h 1536230"/>
                  <a:gd name="connsiteX4" fmla="*/ 1145219 w 1145219"/>
                  <a:gd name="connsiteY4" fmla="*/ 1509597 h 153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5219" h="1536230">
                    <a:moveTo>
                      <a:pt x="0" y="1536230"/>
                    </a:moveTo>
                    <a:cubicBezTo>
                      <a:pt x="99134" y="1415641"/>
                      <a:pt x="198268" y="1295053"/>
                      <a:pt x="301841" y="1039080"/>
                    </a:cubicBezTo>
                    <a:cubicBezTo>
                      <a:pt x="405414" y="783107"/>
                      <a:pt x="528222" y="19628"/>
                      <a:pt x="621437" y="393"/>
                    </a:cubicBezTo>
                    <a:cubicBezTo>
                      <a:pt x="714652" y="-18842"/>
                      <a:pt x="773837" y="672137"/>
                      <a:pt x="861134" y="923671"/>
                    </a:cubicBezTo>
                    <a:cubicBezTo>
                      <a:pt x="948431" y="1175205"/>
                      <a:pt x="1046825" y="1342401"/>
                      <a:pt x="1145219" y="1509597"/>
                    </a:cubicBezTo>
                  </a:path>
                </a:pathLst>
              </a:custGeom>
              <a:noFill/>
              <a:ln w="57150">
                <a:solidFill>
                  <a:srgbClr val="9DC3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69408B2-8AC7-43D1-8596-81CAE524A9B6}"/>
                </a:ext>
              </a:extLst>
            </p:cNvPr>
            <p:cNvCxnSpPr/>
            <p:nvPr/>
          </p:nvCxnSpPr>
          <p:spPr>
            <a:xfrm>
              <a:off x="827043" y="6184597"/>
              <a:ext cx="5202315" cy="0"/>
            </a:xfrm>
            <a:prstGeom prst="straightConnector1">
              <a:avLst/>
            </a:prstGeom>
            <a:ln w="38100">
              <a:solidFill>
                <a:srgbClr val="113F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2C99838-2290-4C72-B48A-752B9D53635B}"/>
                </a:ext>
              </a:extLst>
            </p:cNvPr>
            <p:cNvCxnSpPr/>
            <p:nvPr/>
          </p:nvCxnSpPr>
          <p:spPr>
            <a:xfrm flipV="1">
              <a:off x="835920" y="3626810"/>
              <a:ext cx="0" cy="2557787"/>
            </a:xfrm>
            <a:prstGeom prst="straightConnector1">
              <a:avLst/>
            </a:prstGeom>
            <a:ln w="38100">
              <a:solidFill>
                <a:srgbClr val="113F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D3E8BE48-439A-42B0-8015-59693D3DC417}"/>
                </a:ext>
              </a:extLst>
            </p:cNvPr>
            <p:cNvGrpSpPr/>
            <p:nvPr/>
          </p:nvGrpSpPr>
          <p:grpSpPr>
            <a:xfrm>
              <a:off x="2344331" y="4223167"/>
              <a:ext cx="1398676" cy="1961428"/>
              <a:chOff x="1301803" y="4390290"/>
              <a:chExt cx="3412806" cy="1794307"/>
            </a:xfrm>
          </p:grpSpPr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DAB07F9F-C11B-40DC-93C2-EAD6CB7583BA}"/>
                  </a:ext>
                </a:extLst>
              </p:cNvPr>
              <p:cNvSpPr/>
              <p:nvPr/>
            </p:nvSpPr>
            <p:spPr>
              <a:xfrm>
                <a:off x="1301803" y="5287444"/>
                <a:ext cx="1806298" cy="890460"/>
              </a:xfrm>
              <a:custGeom>
                <a:avLst/>
                <a:gdLst>
                  <a:gd name="connsiteX0" fmla="*/ 0 w 1145219"/>
                  <a:gd name="connsiteY0" fmla="*/ 1536230 h 1536230"/>
                  <a:gd name="connsiteX1" fmla="*/ 301841 w 1145219"/>
                  <a:gd name="connsiteY1" fmla="*/ 1039080 h 1536230"/>
                  <a:gd name="connsiteX2" fmla="*/ 621437 w 1145219"/>
                  <a:gd name="connsiteY2" fmla="*/ 393 h 1536230"/>
                  <a:gd name="connsiteX3" fmla="*/ 861134 w 1145219"/>
                  <a:gd name="connsiteY3" fmla="*/ 923671 h 1536230"/>
                  <a:gd name="connsiteX4" fmla="*/ 1145219 w 1145219"/>
                  <a:gd name="connsiteY4" fmla="*/ 1509597 h 153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5219" h="1536230">
                    <a:moveTo>
                      <a:pt x="0" y="1536230"/>
                    </a:moveTo>
                    <a:cubicBezTo>
                      <a:pt x="99134" y="1415641"/>
                      <a:pt x="198268" y="1295053"/>
                      <a:pt x="301841" y="1039080"/>
                    </a:cubicBezTo>
                    <a:cubicBezTo>
                      <a:pt x="405414" y="783107"/>
                      <a:pt x="528222" y="19628"/>
                      <a:pt x="621437" y="393"/>
                    </a:cubicBezTo>
                    <a:cubicBezTo>
                      <a:pt x="714652" y="-18842"/>
                      <a:pt x="773837" y="672137"/>
                      <a:pt x="861134" y="923671"/>
                    </a:cubicBezTo>
                    <a:cubicBezTo>
                      <a:pt x="948431" y="1175205"/>
                      <a:pt x="1046825" y="1342401"/>
                      <a:pt x="1145219" y="1509597"/>
                    </a:cubicBezTo>
                  </a:path>
                </a:pathLst>
              </a:custGeom>
              <a:noFill/>
              <a:ln w="57150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8A8276C3-3B7D-4591-89B8-6FB93A19F67B}"/>
                  </a:ext>
                </a:extLst>
              </p:cNvPr>
              <p:cNvSpPr/>
              <p:nvPr/>
            </p:nvSpPr>
            <p:spPr>
              <a:xfrm>
                <a:off x="2204952" y="4390290"/>
                <a:ext cx="2013361" cy="1794307"/>
              </a:xfrm>
              <a:custGeom>
                <a:avLst/>
                <a:gdLst>
                  <a:gd name="connsiteX0" fmla="*/ 0 w 1145219"/>
                  <a:gd name="connsiteY0" fmla="*/ 1536230 h 1536230"/>
                  <a:gd name="connsiteX1" fmla="*/ 301841 w 1145219"/>
                  <a:gd name="connsiteY1" fmla="*/ 1039080 h 1536230"/>
                  <a:gd name="connsiteX2" fmla="*/ 621437 w 1145219"/>
                  <a:gd name="connsiteY2" fmla="*/ 393 h 1536230"/>
                  <a:gd name="connsiteX3" fmla="*/ 861134 w 1145219"/>
                  <a:gd name="connsiteY3" fmla="*/ 923671 h 1536230"/>
                  <a:gd name="connsiteX4" fmla="*/ 1145219 w 1145219"/>
                  <a:gd name="connsiteY4" fmla="*/ 1509597 h 153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5219" h="1536230">
                    <a:moveTo>
                      <a:pt x="0" y="1536230"/>
                    </a:moveTo>
                    <a:cubicBezTo>
                      <a:pt x="99134" y="1415641"/>
                      <a:pt x="198268" y="1295053"/>
                      <a:pt x="301841" y="1039080"/>
                    </a:cubicBezTo>
                    <a:cubicBezTo>
                      <a:pt x="405414" y="783107"/>
                      <a:pt x="528222" y="19628"/>
                      <a:pt x="621437" y="393"/>
                    </a:cubicBezTo>
                    <a:cubicBezTo>
                      <a:pt x="714652" y="-18842"/>
                      <a:pt x="773837" y="672137"/>
                      <a:pt x="861134" y="923671"/>
                    </a:cubicBezTo>
                    <a:cubicBezTo>
                      <a:pt x="948431" y="1175205"/>
                      <a:pt x="1046825" y="1342401"/>
                      <a:pt x="1145219" y="1509597"/>
                    </a:cubicBezTo>
                  </a:path>
                </a:pathLst>
              </a:custGeom>
              <a:no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CE70183E-4499-44DA-9CD8-1413B4C942D1}"/>
                  </a:ext>
                </a:extLst>
              </p:cNvPr>
              <p:cNvSpPr/>
              <p:nvPr/>
            </p:nvSpPr>
            <p:spPr>
              <a:xfrm>
                <a:off x="2801389" y="5066746"/>
                <a:ext cx="1913220" cy="1117851"/>
              </a:xfrm>
              <a:custGeom>
                <a:avLst/>
                <a:gdLst>
                  <a:gd name="connsiteX0" fmla="*/ 0 w 1145219"/>
                  <a:gd name="connsiteY0" fmla="*/ 1536230 h 1536230"/>
                  <a:gd name="connsiteX1" fmla="*/ 301841 w 1145219"/>
                  <a:gd name="connsiteY1" fmla="*/ 1039080 h 1536230"/>
                  <a:gd name="connsiteX2" fmla="*/ 621437 w 1145219"/>
                  <a:gd name="connsiteY2" fmla="*/ 393 h 1536230"/>
                  <a:gd name="connsiteX3" fmla="*/ 861134 w 1145219"/>
                  <a:gd name="connsiteY3" fmla="*/ 923671 h 1536230"/>
                  <a:gd name="connsiteX4" fmla="*/ 1145219 w 1145219"/>
                  <a:gd name="connsiteY4" fmla="*/ 1509597 h 153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5219" h="1536230">
                    <a:moveTo>
                      <a:pt x="0" y="1536230"/>
                    </a:moveTo>
                    <a:cubicBezTo>
                      <a:pt x="99134" y="1415641"/>
                      <a:pt x="198268" y="1295053"/>
                      <a:pt x="301841" y="1039080"/>
                    </a:cubicBezTo>
                    <a:cubicBezTo>
                      <a:pt x="405414" y="783107"/>
                      <a:pt x="528222" y="19628"/>
                      <a:pt x="621437" y="393"/>
                    </a:cubicBezTo>
                    <a:cubicBezTo>
                      <a:pt x="714652" y="-18842"/>
                      <a:pt x="773837" y="672137"/>
                      <a:pt x="861134" y="923671"/>
                    </a:cubicBezTo>
                    <a:cubicBezTo>
                      <a:pt x="948431" y="1175205"/>
                      <a:pt x="1046825" y="1342401"/>
                      <a:pt x="1145219" y="1509597"/>
                    </a:cubicBezTo>
                  </a:path>
                </a:pathLst>
              </a:custGeom>
              <a:noFill/>
              <a:ln w="57150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D8E50EF-2F6D-468F-AD0C-7D1784DC6E03}"/>
                </a:ext>
              </a:extLst>
            </p:cNvPr>
            <p:cNvGrpSpPr/>
            <p:nvPr/>
          </p:nvGrpSpPr>
          <p:grpSpPr>
            <a:xfrm>
              <a:off x="3464084" y="4773119"/>
              <a:ext cx="1634969" cy="1399524"/>
              <a:chOff x="1164392" y="4390290"/>
              <a:chExt cx="4094481" cy="1794308"/>
            </a:xfrm>
          </p:grpSpPr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A1DD378C-2567-45F3-B747-2DD12D9F21CF}"/>
                  </a:ext>
                </a:extLst>
              </p:cNvPr>
              <p:cNvSpPr/>
              <p:nvPr/>
            </p:nvSpPr>
            <p:spPr>
              <a:xfrm>
                <a:off x="1164392" y="5381812"/>
                <a:ext cx="2108532" cy="802786"/>
              </a:xfrm>
              <a:custGeom>
                <a:avLst/>
                <a:gdLst>
                  <a:gd name="connsiteX0" fmla="*/ 0 w 1145219"/>
                  <a:gd name="connsiteY0" fmla="*/ 1536230 h 1536230"/>
                  <a:gd name="connsiteX1" fmla="*/ 301841 w 1145219"/>
                  <a:gd name="connsiteY1" fmla="*/ 1039080 h 1536230"/>
                  <a:gd name="connsiteX2" fmla="*/ 621437 w 1145219"/>
                  <a:gd name="connsiteY2" fmla="*/ 393 h 1536230"/>
                  <a:gd name="connsiteX3" fmla="*/ 861134 w 1145219"/>
                  <a:gd name="connsiteY3" fmla="*/ 923671 h 1536230"/>
                  <a:gd name="connsiteX4" fmla="*/ 1145219 w 1145219"/>
                  <a:gd name="connsiteY4" fmla="*/ 1509597 h 153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5219" h="1536230">
                    <a:moveTo>
                      <a:pt x="0" y="1536230"/>
                    </a:moveTo>
                    <a:cubicBezTo>
                      <a:pt x="99134" y="1415641"/>
                      <a:pt x="198268" y="1295053"/>
                      <a:pt x="301841" y="1039080"/>
                    </a:cubicBezTo>
                    <a:cubicBezTo>
                      <a:pt x="405414" y="783107"/>
                      <a:pt x="528222" y="19628"/>
                      <a:pt x="621437" y="393"/>
                    </a:cubicBezTo>
                    <a:cubicBezTo>
                      <a:pt x="714652" y="-18842"/>
                      <a:pt x="773837" y="672137"/>
                      <a:pt x="861134" y="923671"/>
                    </a:cubicBezTo>
                    <a:cubicBezTo>
                      <a:pt x="948431" y="1175205"/>
                      <a:pt x="1046825" y="1342401"/>
                      <a:pt x="1145219" y="1509597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BBE231EE-3406-41FB-93A8-2058834345ED}"/>
                  </a:ext>
                </a:extLst>
              </p:cNvPr>
              <p:cNvSpPr/>
              <p:nvPr/>
            </p:nvSpPr>
            <p:spPr>
              <a:xfrm>
                <a:off x="2204952" y="4390290"/>
                <a:ext cx="2013361" cy="1794307"/>
              </a:xfrm>
              <a:custGeom>
                <a:avLst/>
                <a:gdLst>
                  <a:gd name="connsiteX0" fmla="*/ 0 w 1145219"/>
                  <a:gd name="connsiteY0" fmla="*/ 1536230 h 1536230"/>
                  <a:gd name="connsiteX1" fmla="*/ 301841 w 1145219"/>
                  <a:gd name="connsiteY1" fmla="*/ 1039080 h 1536230"/>
                  <a:gd name="connsiteX2" fmla="*/ 621437 w 1145219"/>
                  <a:gd name="connsiteY2" fmla="*/ 393 h 1536230"/>
                  <a:gd name="connsiteX3" fmla="*/ 861134 w 1145219"/>
                  <a:gd name="connsiteY3" fmla="*/ 923671 h 1536230"/>
                  <a:gd name="connsiteX4" fmla="*/ 1145219 w 1145219"/>
                  <a:gd name="connsiteY4" fmla="*/ 1509597 h 153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5219" h="1536230">
                    <a:moveTo>
                      <a:pt x="0" y="1536230"/>
                    </a:moveTo>
                    <a:cubicBezTo>
                      <a:pt x="99134" y="1415641"/>
                      <a:pt x="198268" y="1295053"/>
                      <a:pt x="301841" y="1039080"/>
                    </a:cubicBezTo>
                    <a:cubicBezTo>
                      <a:pt x="405414" y="783107"/>
                      <a:pt x="528222" y="19628"/>
                      <a:pt x="621437" y="393"/>
                    </a:cubicBezTo>
                    <a:cubicBezTo>
                      <a:pt x="714652" y="-18842"/>
                      <a:pt x="773837" y="672137"/>
                      <a:pt x="861134" y="923671"/>
                    </a:cubicBezTo>
                    <a:cubicBezTo>
                      <a:pt x="948431" y="1175205"/>
                      <a:pt x="1046825" y="1342401"/>
                      <a:pt x="1145219" y="1509597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BBD7B235-F0D7-4434-8F8C-AC78A73EACA8}"/>
                  </a:ext>
                </a:extLst>
              </p:cNvPr>
              <p:cNvSpPr/>
              <p:nvPr/>
            </p:nvSpPr>
            <p:spPr>
              <a:xfrm>
                <a:off x="3512863" y="5056114"/>
                <a:ext cx="1746010" cy="1128482"/>
              </a:xfrm>
              <a:custGeom>
                <a:avLst/>
                <a:gdLst>
                  <a:gd name="connsiteX0" fmla="*/ 0 w 1145219"/>
                  <a:gd name="connsiteY0" fmla="*/ 1536230 h 1536230"/>
                  <a:gd name="connsiteX1" fmla="*/ 301841 w 1145219"/>
                  <a:gd name="connsiteY1" fmla="*/ 1039080 h 1536230"/>
                  <a:gd name="connsiteX2" fmla="*/ 621437 w 1145219"/>
                  <a:gd name="connsiteY2" fmla="*/ 393 h 1536230"/>
                  <a:gd name="connsiteX3" fmla="*/ 861134 w 1145219"/>
                  <a:gd name="connsiteY3" fmla="*/ 923671 h 1536230"/>
                  <a:gd name="connsiteX4" fmla="*/ 1145219 w 1145219"/>
                  <a:gd name="connsiteY4" fmla="*/ 1509597 h 153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5219" h="1536230">
                    <a:moveTo>
                      <a:pt x="0" y="1536230"/>
                    </a:moveTo>
                    <a:cubicBezTo>
                      <a:pt x="99134" y="1415641"/>
                      <a:pt x="198268" y="1295053"/>
                      <a:pt x="301841" y="1039080"/>
                    </a:cubicBezTo>
                    <a:cubicBezTo>
                      <a:pt x="405414" y="783107"/>
                      <a:pt x="528222" y="19628"/>
                      <a:pt x="621437" y="393"/>
                    </a:cubicBezTo>
                    <a:cubicBezTo>
                      <a:pt x="714652" y="-18842"/>
                      <a:pt x="773837" y="672137"/>
                      <a:pt x="861134" y="923671"/>
                    </a:cubicBezTo>
                    <a:cubicBezTo>
                      <a:pt x="948431" y="1175205"/>
                      <a:pt x="1046825" y="1342401"/>
                      <a:pt x="1145219" y="1509597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BA4F23C-271F-4BB1-ADE5-9D0105C0397D}"/>
              </a:ext>
            </a:extLst>
          </p:cNvPr>
          <p:cNvSpPr/>
          <p:nvPr/>
        </p:nvSpPr>
        <p:spPr>
          <a:xfrm>
            <a:off x="1154097" y="4055359"/>
            <a:ext cx="3941686" cy="2114622"/>
          </a:xfrm>
          <a:custGeom>
            <a:avLst/>
            <a:gdLst>
              <a:gd name="connsiteX0" fmla="*/ 0 w 3941686"/>
              <a:gd name="connsiteY0" fmla="*/ 2096866 h 2114622"/>
              <a:gd name="connsiteX1" fmla="*/ 168676 w 3941686"/>
              <a:gd name="connsiteY1" fmla="*/ 2016967 h 2114622"/>
              <a:gd name="connsiteX2" fmla="*/ 337352 w 3941686"/>
              <a:gd name="connsiteY2" fmla="*/ 1812781 h 2114622"/>
              <a:gd name="connsiteX3" fmla="*/ 390618 w 3941686"/>
              <a:gd name="connsiteY3" fmla="*/ 1821658 h 2114622"/>
              <a:gd name="connsiteX4" fmla="*/ 417251 w 3941686"/>
              <a:gd name="connsiteY4" fmla="*/ 1803903 h 2114622"/>
              <a:gd name="connsiteX5" fmla="*/ 603682 w 3941686"/>
              <a:gd name="connsiteY5" fmla="*/ 809604 h 2114622"/>
              <a:gd name="connsiteX6" fmla="*/ 736847 w 3941686"/>
              <a:gd name="connsiteY6" fmla="*/ 880625 h 2114622"/>
              <a:gd name="connsiteX7" fmla="*/ 852256 w 3941686"/>
              <a:gd name="connsiteY7" fmla="*/ 1573084 h 2114622"/>
              <a:gd name="connsiteX8" fmla="*/ 887767 w 3941686"/>
              <a:gd name="connsiteY8" fmla="*/ 1715126 h 2114622"/>
              <a:gd name="connsiteX9" fmla="*/ 994299 w 3941686"/>
              <a:gd name="connsiteY9" fmla="*/ 1581961 h 2114622"/>
              <a:gd name="connsiteX10" fmla="*/ 1065320 w 3941686"/>
              <a:gd name="connsiteY10" fmla="*/ 1564206 h 2114622"/>
              <a:gd name="connsiteX11" fmla="*/ 1083076 w 3941686"/>
              <a:gd name="connsiteY11" fmla="*/ 1848291 h 2114622"/>
              <a:gd name="connsiteX12" fmla="*/ 1207363 w 3941686"/>
              <a:gd name="connsiteY12" fmla="*/ 2096866 h 2114622"/>
              <a:gd name="connsiteX13" fmla="*/ 1384917 w 3941686"/>
              <a:gd name="connsiteY13" fmla="*/ 1803903 h 2114622"/>
              <a:gd name="connsiteX14" fmla="*/ 1553592 w 3941686"/>
              <a:gd name="connsiteY14" fmla="*/ 1049301 h 2114622"/>
              <a:gd name="connsiteX15" fmla="*/ 1660124 w 3941686"/>
              <a:gd name="connsiteY15" fmla="*/ 1120323 h 2114622"/>
              <a:gd name="connsiteX16" fmla="*/ 1731146 w 3941686"/>
              <a:gd name="connsiteY16" fmla="*/ 1280121 h 2114622"/>
              <a:gd name="connsiteX17" fmla="*/ 1828800 w 3941686"/>
              <a:gd name="connsiteY17" fmla="*/ 507763 h 2114622"/>
              <a:gd name="connsiteX18" fmla="*/ 1970843 w 3941686"/>
              <a:gd name="connsiteY18" fmla="*/ 10614 h 2114622"/>
              <a:gd name="connsiteX19" fmla="*/ 2148396 w 3941686"/>
              <a:gd name="connsiteY19" fmla="*/ 205923 h 2114622"/>
              <a:gd name="connsiteX20" fmla="*/ 2192785 w 3941686"/>
              <a:gd name="connsiteY20" fmla="*/ 649806 h 2114622"/>
              <a:gd name="connsiteX21" fmla="*/ 2343705 w 3941686"/>
              <a:gd name="connsiteY21" fmla="*/ 871748 h 2114622"/>
              <a:gd name="connsiteX22" fmla="*/ 2450237 w 3941686"/>
              <a:gd name="connsiteY22" fmla="*/ 1546451 h 2114622"/>
              <a:gd name="connsiteX23" fmla="*/ 2565647 w 3941686"/>
              <a:gd name="connsiteY23" fmla="*/ 1626350 h 2114622"/>
              <a:gd name="connsiteX24" fmla="*/ 2743200 w 3941686"/>
              <a:gd name="connsiteY24" fmla="*/ 1351142 h 2114622"/>
              <a:gd name="connsiteX25" fmla="*/ 2885243 w 3941686"/>
              <a:gd name="connsiteY25" fmla="*/ 1484307 h 2114622"/>
              <a:gd name="connsiteX26" fmla="*/ 3036163 w 3941686"/>
              <a:gd name="connsiteY26" fmla="*/ 694194 h 2114622"/>
              <a:gd name="connsiteX27" fmla="*/ 3195961 w 3941686"/>
              <a:gd name="connsiteY27" fmla="*/ 614295 h 2114622"/>
              <a:gd name="connsiteX28" fmla="*/ 3293616 w 3941686"/>
              <a:gd name="connsiteY28" fmla="*/ 987158 h 2114622"/>
              <a:gd name="connsiteX29" fmla="*/ 3426781 w 3941686"/>
              <a:gd name="connsiteY29" fmla="*/ 1528695 h 2114622"/>
              <a:gd name="connsiteX30" fmla="*/ 3533313 w 3941686"/>
              <a:gd name="connsiteY30" fmla="*/ 1155833 h 2114622"/>
              <a:gd name="connsiteX31" fmla="*/ 3639845 w 3941686"/>
              <a:gd name="connsiteY31" fmla="*/ 1111445 h 2114622"/>
              <a:gd name="connsiteX32" fmla="*/ 3719744 w 3941686"/>
              <a:gd name="connsiteY32" fmla="*/ 1502062 h 2114622"/>
              <a:gd name="connsiteX33" fmla="*/ 3773010 w 3941686"/>
              <a:gd name="connsiteY33" fmla="*/ 1732882 h 2114622"/>
              <a:gd name="connsiteX34" fmla="*/ 3941686 w 3941686"/>
              <a:gd name="connsiteY34" fmla="*/ 2114622 h 211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941686" h="2114622">
                <a:moveTo>
                  <a:pt x="0" y="2096866"/>
                </a:moveTo>
                <a:cubicBezTo>
                  <a:pt x="56225" y="2080590"/>
                  <a:pt x="112451" y="2064314"/>
                  <a:pt x="168676" y="2016967"/>
                </a:cubicBezTo>
                <a:cubicBezTo>
                  <a:pt x="224901" y="1969620"/>
                  <a:pt x="300362" y="1845332"/>
                  <a:pt x="337352" y="1812781"/>
                </a:cubicBezTo>
                <a:cubicBezTo>
                  <a:pt x="374342" y="1780230"/>
                  <a:pt x="377302" y="1823138"/>
                  <a:pt x="390618" y="1821658"/>
                </a:cubicBezTo>
                <a:cubicBezTo>
                  <a:pt x="403934" y="1820178"/>
                  <a:pt x="381740" y="1972579"/>
                  <a:pt x="417251" y="1803903"/>
                </a:cubicBezTo>
                <a:cubicBezTo>
                  <a:pt x="452762" y="1635227"/>
                  <a:pt x="550416" y="963484"/>
                  <a:pt x="603682" y="809604"/>
                </a:cubicBezTo>
                <a:cubicBezTo>
                  <a:pt x="656948" y="655724"/>
                  <a:pt x="695418" y="753378"/>
                  <a:pt x="736847" y="880625"/>
                </a:cubicBezTo>
                <a:cubicBezTo>
                  <a:pt x="778276" y="1007872"/>
                  <a:pt x="827103" y="1434001"/>
                  <a:pt x="852256" y="1573084"/>
                </a:cubicBezTo>
                <a:cubicBezTo>
                  <a:pt x="877409" y="1712167"/>
                  <a:pt x="864093" y="1713646"/>
                  <a:pt x="887767" y="1715126"/>
                </a:cubicBezTo>
                <a:cubicBezTo>
                  <a:pt x="911441" y="1716606"/>
                  <a:pt x="964707" y="1607114"/>
                  <a:pt x="994299" y="1581961"/>
                </a:cubicBezTo>
                <a:cubicBezTo>
                  <a:pt x="1023891" y="1556808"/>
                  <a:pt x="1050524" y="1519818"/>
                  <a:pt x="1065320" y="1564206"/>
                </a:cubicBezTo>
                <a:cubicBezTo>
                  <a:pt x="1080116" y="1608594"/>
                  <a:pt x="1059402" y="1759514"/>
                  <a:pt x="1083076" y="1848291"/>
                </a:cubicBezTo>
                <a:cubicBezTo>
                  <a:pt x="1106750" y="1937068"/>
                  <a:pt x="1157056" y="2104264"/>
                  <a:pt x="1207363" y="2096866"/>
                </a:cubicBezTo>
                <a:cubicBezTo>
                  <a:pt x="1257670" y="2089468"/>
                  <a:pt x="1327212" y="1978497"/>
                  <a:pt x="1384917" y="1803903"/>
                </a:cubicBezTo>
                <a:cubicBezTo>
                  <a:pt x="1442622" y="1629309"/>
                  <a:pt x="1507724" y="1163231"/>
                  <a:pt x="1553592" y="1049301"/>
                </a:cubicBezTo>
                <a:cubicBezTo>
                  <a:pt x="1599460" y="935371"/>
                  <a:pt x="1630532" y="1081853"/>
                  <a:pt x="1660124" y="1120323"/>
                </a:cubicBezTo>
                <a:cubicBezTo>
                  <a:pt x="1689716" y="1158793"/>
                  <a:pt x="1703033" y="1382214"/>
                  <a:pt x="1731146" y="1280121"/>
                </a:cubicBezTo>
                <a:cubicBezTo>
                  <a:pt x="1759259" y="1178028"/>
                  <a:pt x="1788851" y="719347"/>
                  <a:pt x="1828800" y="507763"/>
                </a:cubicBezTo>
                <a:cubicBezTo>
                  <a:pt x="1868749" y="296179"/>
                  <a:pt x="1917577" y="60921"/>
                  <a:pt x="1970843" y="10614"/>
                </a:cubicBezTo>
                <a:cubicBezTo>
                  <a:pt x="2024109" y="-39693"/>
                  <a:pt x="2111406" y="99391"/>
                  <a:pt x="2148396" y="205923"/>
                </a:cubicBezTo>
                <a:cubicBezTo>
                  <a:pt x="2185386" y="312455"/>
                  <a:pt x="2160234" y="538835"/>
                  <a:pt x="2192785" y="649806"/>
                </a:cubicBezTo>
                <a:cubicBezTo>
                  <a:pt x="2225337" y="760777"/>
                  <a:pt x="2300796" y="722307"/>
                  <a:pt x="2343705" y="871748"/>
                </a:cubicBezTo>
                <a:cubicBezTo>
                  <a:pt x="2386614" y="1021189"/>
                  <a:pt x="2413247" y="1420684"/>
                  <a:pt x="2450237" y="1546451"/>
                </a:cubicBezTo>
                <a:cubicBezTo>
                  <a:pt x="2487227" y="1672218"/>
                  <a:pt x="2516820" y="1658901"/>
                  <a:pt x="2565647" y="1626350"/>
                </a:cubicBezTo>
                <a:cubicBezTo>
                  <a:pt x="2614474" y="1593799"/>
                  <a:pt x="2689934" y="1374816"/>
                  <a:pt x="2743200" y="1351142"/>
                </a:cubicBezTo>
                <a:cubicBezTo>
                  <a:pt x="2796466" y="1327468"/>
                  <a:pt x="2836416" y="1593798"/>
                  <a:pt x="2885243" y="1484307"/>
                </a:cubicBezTo>
                <a:cubicBezTo>
                  <a:pt x="2934070" y="1374816"/>
                  <a:pt x="2984377" y="839196"/>
                  <a:pt x="3036163" y="694194"/>
                </a:cubicBezTo>
                <a:cubicBezTo>
                  <a:pt x="3087949" y="549192"/>
                  <a:pt x="3153052" y="565468"/>
                  <a:pt x="3195961" y="614295"/>
                </a:cubicBezTo>
                <a:cubicBezTo>
                  <a:pt x="3238870" y="663122"/>
                  <a:pt x="3255146" y="834758"/>
                  <a:pt x="3293616" y="987158"/>
                </a:cubicBezTo>
                <a:cubicBezTo>
                  <a:pt x="3332086" y="1139558"/>
                  <a:pt x="3386832" y="1500582"/>
                  <a:pt x="3426781" y="1528695"/>
                </a:cubicBezTo>
                <a:cubicBezTo>
                  <a:pt x="3466731" y="1556807"/>
                  <a:pt x="3497802" y="1225375"/>
                  <a:pt x="3533313" y="1155833"/>
                </a:cubicBezTo>
                <a:cubicBezTo>
                  <a:pt x="3568824" y="1086291"/>
                  <a:pt x="3608773" y="1053740"/>
                  <a:pt x="3639845" y="1111445"/>
                </a:cubicBezTo>
                <a:cubicBezTo>
                  <a:pt x="3670917" y="1169150"/>
                  <a:pt x="3697550" y="1398489"/>
                  <a:pt x="3719744" y="1502062"/>
                </a:cubicBezTo>
                <a:cubicBezTo>
                  <a:pt x="3741938" y="1605635"/>
                  <a:pt x="3736020" y="1630789"/>
                  <a:pt x="3773010" y="1732882"/>
                </a:cubicBezTo>
                <a:cubicBezTo>
                  <a:pt x="3810000" y="1834975"/>
                  <a:pt x="3875843" y="1974798"/>
                  <a:pt x="3941686" y="2114622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7CF8EEA-AE38-428A-BADB-F94C8CC353F7}"/>
              </a:ext>
            </a:extLst>
          </p:cNvPr>
          <p:cNvGrpSpPr/>
          <p:nvPr/>
        </p:nvGrpSpPr>
        <p:grpSpPr>
          <a:xfrm>
            <a:off x="6673874" y="2461516"/>
            <a:ext cx="5518126" cy="956107"/>
            <a:chOff x="6673874" y="2461516"/>
            <a:chExt cx="5518126" cy="956107"/>
          </a:xfrm>
        </p:grpSpPr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DC976134-7B41-4442-A33A-7DE39196D8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73874" y="2461516"/>
            <a:ext cx="5518126" cy="513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" name="Equation" r:id="rId5" imgW="2959100" imgH="279400" progId="Equation.DSMT4">
                    <p:embed/>
                  </p:oleObj>
                </mc:Choice>
                <mc:Fallback>
                  <p:oleObj name="Equation" r:id="rId5" imgW="2959100" imgH="279400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DC976134-7B41-4442-A33A-7DE39196D8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3874" y="2461516"/>
                          <a:ext cx="5518126" cy="51379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0849A145-26E9-48AB-A3A8-7492199EA50C}"/>
                </a:ext>
              </a:extLst>
            </p:cNvPr>
            <p:cNvGrpSpPr/>
            <p:nvPr/>
          </p:nvGrpSpPr>
          <p:grpSpPr>
            <a:xfrm>
              <a:off x="9906836" y="2494803"/>
              <a:ext cx="1032360" cy="922820"/>
              <a:chOff x="3500054" y="2731797"/>
              <a:chExt cx="1032360" cy="922820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847B0E4F-10FB-4994-9933-E70097991B27}"/>
                  </a:ext>
                </a:extLst>
              </p:cNvPr>
              <p:cNvSpPr/>
              <p:nvPr/>
            </p:nvSpPr>
            <p:spPr>
              <a:xfrm>
                <a:off x="3946124" y="2731797"/>
                <a:ext cx="329751" cy="33825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22DE8746-4F70-4D33-8FB0-F14C95413D96}"/>
                  </a:ext>
                </a:extLst>
              </p:cNvPr>
              <p:cNvSpPr/>
              <p:nvPr/>
            </p:nvSpPr>
            <p:spPr>
              <a:xfrm>
                <a:off x="3500054" y="3316063"/>
                <a:ext cx="1032360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CN" altLang="en-US" sz="1600" dirty="0">
                    <a:ln w="0"/>
                    <a:solidFill>
                      <a:srgbClr val="55C0AF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偏斜系数</a:t>
                </a:r>
              </a:p>
            </p:txBody>
          </p:sp>
        </p:grpSp>
      </p:grpSp>
      <p:grpSp>
        <p:nvGrpSpPr>
          <p:cNvPr id="2063" name="组合 2062">
            <a:extLst>
              <a:ext uri="{FF2B5EF4-FFF2-40B4-BE49-F238E27FC236}">
                <a16:creationId xmlns:a16="http://schemas.microsoft.com/office/drawing/2014/main" id="{72AD79E9-9357-4C16-975D-E5E332E8B3D8}"/>
              </a:ext>
            </a:extLst>
          </p:cNvPr>
          <p:cNvGrpSpPr/>
          <p:nvPr/>
        </p:nvGrpSpPr>
        <p:grpSpPr>
          <a:xfrm>
            <a:off x="6755813" y="3626810"/>
            <a:ext cx="5202315" cy="2557787"/>
            <a:chOff x="6755813" y="3626810"/>
            <a:chExt cx="5202315" cy="2557787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2798D3DA-930B-4168-8B6E-7C1FA7899A79}"/>
                </a:ext>
              </a:extLst>
            </p:cNvPr>
            <p:cNvGrpSpPr/>
            <p:nvPr/>
          </p:nvGrpSpPr>
          <p:grpSpPr>
            <a:xfrm>
              <a:off x="6755813" y="3626810"/>
              <a:ext cx="5202315" cy="2557787"/>
              <a:chOff x="825623" y="3000652"/>
              <a:chExt cx="5202315" cy="2557787"/>
            </a:xfrm>
          </p:grpSpPr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D2D0F63C-C875-44EF-B505-3C2F97C4E0D9}"/>
                  </a:ext>
                </a:extLst>
              </p:cNvPr>
              <p:cNvCxnSpPr/>
              <p:nvPr/>
            </p:nvCxnSpPr>
            <p:spPr>
              <a:xfrm>
                <a:off x="825623" y="5558439"/>
                <a:ext cx="5202315" cy="0"/>
              </a:xfrm>
              <a:prstGeom prst="straightConnector1">
                <a:avLst/>
              </a:prstGeom>
              <a:ln w="38100">
                <a:solidFill>
                  <a:srgbClr val="113F4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AB1EF449-E982-4A77-AEB0-DF94752DC742}"/>
                  </a:ext>
                </a:extLst>
              </p:cNvPr>
              <p:cNvCxnSpPr/>
              <p:nvPr/>
            </p:nvCxnSpPr>
            <p:spPr>
              <a:xfrm flipV="1">
                <a:off x="834500" y="3000652"/>
                <a:ext cx="0" cy="2557787"/>
              </a:xfrm>
              <a:prstGeom prst="straightConnector1">
                <a:avLst/>
              </a:prstGeom>
              <a:ln w="38100">
                <a:solidFill>
                  <a:srgbClr val="113F4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0" name="组合 2059">
              <a:extLst>
                <a:ext uri="{FF2B5EF4-FFF2-40B4-BE49-F238E27FC236}">
                  <a16:creationId xmlns:a16="http://schemas.microsoft.com/office/drawing/2014/main" id="{323E4E94-5375-41A1-8E2F-54BA4E0A2A98}"/>
                </a:ext>
              </a:extLst>
            </p:cNvPr>
            <p:cNvGrpSpPr/>
            <p:nvPr/>
          </p:nvGrpSpPr>
          <p:grpSpPr>
            <a:xfrm>
              <a:off x="7256732" y="4743535"/>
              <a:ext cx="1589103" cy="1424524"/>
              <a:chOff x="7256732" y="4743535"/>
              <a:chExt cx="1589103" cy="1424524"/>
            </a:xfrm>
          </p:grpSpPr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A3875F9A-7C45-41FD-BCF5-AE1AF4C704ED}"/>
                  </a:ext>
                </a:extLst>
              </p:cNvPr>
              <p:cNvSpPr/>
              <p:nvPr/>
            </p:nvSpPr>
            <p:spPr>
              <a:xfrm>
                <a:off x="7256732" y="5297028"/>
                <a:ext cx="1589103" cy="871031"/>
              </a:xfrm>
              <a:custGeom>
                <a:avLst/>
                <a:gdLst>
                  <a:gd name="connsiteX0" fmla="*/ 0 w 1145219"/>
                  <a:gd name="connsiteY0" fmla="*/ 1536230 h 1536230"/>
                  <a:gd name="connsiteX1" fmla="*/ 301841 w 1145219"/>
                  <a:gd name="connsiteY1" fmla="*/ 1039080 h 1536230"/>
                  <a:gd name="connsiteX2" fmla="*/ 621437 w 1145219"/>
                  <a:gd name="connsiteY2" fmla="*/ 393 h 1536230"/>
                  <a:gd name="connsiteX3" fmla="*/ 861134 w 1145219"/>
                  <a:gd name="connsiteY3" fmla="*/ 923671 h 1536230"/>
                  <a:gd name="connsiteX4" fmla="*/ 1145219 w 1145219"/>
                  <a:gd name="connsiteY4" fmla="*/ 1509597 h 153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5219" h="1536230">
                    <a:moveTo>
                      <a:pt x="0" y="1536230"/>
                    </a:moveTo>
                    <a:cubicBezTo>
                      <a:pt x="99134" y="1415641"/>
                      <a:pt x="198268" y="1295053"/>
                      <a:pt x="301841" y="1039080"/>
                    </a:cubicBezTo>
                    <a:cubicBezTo>
                      <a:pt x="405414" y="783107"/>
                      <a:pt x="528222" y="19628"/>
                      <a:pt x="621437" y="393"/>
                    </a:cubicBezTo>
                    <a:cubicBezTo>
                      <a:pt x="714652" y="-18842"/>
                      <a:pt x="773837" y="672137"/>
                      <a:pt x="861134" y="923671"/>
                    </a:cubicBezTo>
                    <a:cubicBezTo>
                      <a:pt x="948431" y="1175205"/>
                      <a:pt x="1046825" y="1342401"/>
                      <a:pt x="1145219" y="1509597"/>
                    </a:cubicBezTo>
                  </a:path>
                </a:pathLst>
              </a:cu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07" name="对象 106">
                <a:extLst>
                  <a:ext uri="{FF2B5EF4-FFF2-40B4-BE49-F238E27FC236}">
                    <a16:creationId xmlns:a16="http://schemas.microsoft.com/office/drawing/2014/main" id="{6A00287A-8A9E-449E-8FA3-DC255B6956D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763578" y="4743535"/>
              <a:ext cx="666750" cy="3270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9" name="Equation" r:id="rId7" imgW="355320" imgH="177480" progId="Equation.DSMT4">
                      <p:embed/>
                    </p:oleObj>
                  </mc:Choice>
                  <mc:Fallback>
                    <p:oleObj name="Equation" r:id="rId7" imgW="355320" imgH="177480" progId="Equation.DSMT4">
                      <p:embed/>
                      <p:pic>
                        <p:nvPicPr>
                          <p:cNvPr id="107" name="对象 106">
                            <a:extLst>
                              <a:ext uri="{FF2B5EF4-FFF2-40B4-BE49-F238E27FC236}">
                                <a16:creationId xmlns:a16="http://schemas.microsoft.com/office/drawing/2014/main" id="{6A00287A-8A9E-449E-8FA3-DC255B6956D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63578" y="4743535"/>
                            <a:ext cx="666750" cy="3270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061" name="组合 2060">
            <a:extLst>
              <a:ext uri="{FF2B5EF4-FFF2-40B4-BE49-F238E27FC236}">
                <a16:creationId xmlns:a16="http://schemas.microsoft.com/office/drawing/2014/main" id="{6CAB41DA-0E15-4179-B84E-6176235E043A}"/>
              </a:ext>
            </a:extLst>
          </p:cNvPr>
          <p:cNvGrpSpPr/>
          <p:nvPr/>
        </p:nvGrpSpPr>
        <p:grpSpPr>
          <a:xfrm>
            <a:off x="8054897" y="3535414"/>
            <a:ext cx="2323087" cy="2632645"/>
            <a:chOff x="8054897" y="3535414"/>
            <a:chExt cx="2323087" cy="2632645"/>
          </a:xfrm>
        </p:grpSpPr>
        <p:sp>
          <p:nvSpPr>
            <p:cNvPr id="2052" name="任意多边形: 形状 2051">
              <a:extLst>
                <a:ext uri="{FF2B5EF4-FFF2-40B4-BE49-F238E27FC236}">
                  <a16:creationId xmlns:a16="http://schemas.microsoft.com/office/drawing/2014/main" id="{A48A0CB2-1033-4765-87DC-C46285D91985}"/>
                </a:ext>
              </a:extLst>
            </p:cNvPr>
            <p:cNvSpPr/>
            <p:nvPr/>
          </p:nvSpPr>
          <p:spPr>
            <a:xfrm>
              <a:off x="8054897" y="3986079"/>
              <a:ext cx="2323087" cy="2181980"/>
            </a:xfrm>
            <a:custGeom>
              <a:avLst/>
              <a:gdLst>
                <a:gd name="connsiteX0" fmla="*/ 0 w 2157274"/>
                <a:gd name="connsiteY0" fmla="*/ 2022452 h 2031330"/>
                <a:gd name="connsiteX1" fmla="*/ 550416 w 2157274"/>
                <a:gd name="connsiteY1" fmla="*/ 1862654 h 2031330"/>
                <a:gd name="connsiteX2" fmla="*/ 941033 w 2157274"/>
                <a:gd name="connsiteY2" fmla="*/ 1250095 h 2031330"/>
                <a:gd name="connsiteX3" fmla="*/ 1225118 w 2157274"/>
                <a:gd name="connsiteY3" fmla="*/ 477737 h 2031330"/>
                <a:gd name="connsiteX4" fmla="*/ 1367161 w 2157274"/>
                <a:gd name="connsiteY4" fmla="*/ 60487 h 2031330"/>
                <a:gd name="connsiteX5" fmla="*/ 1562470 w 2157274"/>
                <a:gd name="connsiteY5" fmla="*/ 113753 h 2031330"/>
                <a:gd name="connsiteX6" fmla="*/ 1740023 w 2157274"/>
                <a:gd name="connsiteY6" fmla="*/ 1090297 h 2031330"/>
                <a:gd name="connsiteX7" fmla="*/ 1935332 w 2157274"/>
                <a:gd name="connsiteY7" fmla="*/ 1738366 h 2031330"/>
                <a:gd name="connsiteX8" fmla="*/ 2157274 w 2157274"/>
                <a:gd name="connsiteY8" fmla="*/ 2031330 h 203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7274" h="2031330">
                  <a:moveTo>
                    <a:pt x="0" y="2022452"/>
                  </a:moveTo>
                  <a:cubicBezTo>
                    <a:pt x="196788" y="2006916"/>
                    <a:pt x="393577" y="1991380"/>
                    <a:pt x="550416" y="1862654"/>
                  </a:cubicBezTo>
                  <a:cubicBezTo>
                    <a:pt x="707255" y="1733928"/>
                    <a:pt x="828583" y="1480914"/>
                    <a:pt x="941033" y="1250095"/>
                  </a:cubicBezTo>
                  <a:cubicBezTo>
                    <a:pt x="1053483" y="1019276"/>
                    <a:pt x="1154097" y="676005"/>
                    <a:pt x="1225118" y="477737"/>
                  </a:cubicBezTo>
                  <a:cubicBezTo>
                    <a:pt x="1296139" y="279469"/>
                    <a:pt x="1310936" y="121151"/>
                    <a:pt x="1367161" y="60487"/>
                  </a:cubicBezTo>
                  <a:cubicBezTo>
                    <a:pt x="1423386" y="-177"/>
                    <a:pt x="1500326" y="-57882"/>
                    <a:pt x="1562470" y="113753"/>
                  </a:cubicBezTo>
                  <a:cubicBezTo>
                    <a:pt x="1624614" y="285388"/>
                    <a:pt x="1677879" y="819528"/>
                    <a:pt x="1740023" y="1090297"/>
                  </a:cubicBezTo>
                  <a:cubicBezTo>
                    <a:pt x="1802167" y="1361066"/>
                    <a:pt x="1865790" y="1581527"/>
                    <a:pt x="1935332" y="1738366"/>
                  </a:cubicBezTo>
                  <a:cubicBezTo>
                    <a:pt x="2004874" y="1895205"/>
                    <a:pt x="2081074" y="1963267"/>
                    <a:pt x="2157274" y="2031330"/>
                  </a:cubicBezTo>
                </a:path>
              </a:pathLst>
            </a:custGeom>
            <a:noFill/>
            <a:ln w="571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11" name="对象 110">
              <a:extLst>
                <a:ext uri="{FF2B5EF4-FFF2-40B4-BE49-F238E27FC236}">
                  <a16:creationId xmlns:a16="http://schemas.microsoft.com/office/drawing/2014/main" id="{E8351865-5B35-4851-B9F5-17E752F371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4044" y="3535414"/>
            <a:ext cx="66675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0" name="Equation" r:id="rId9" imgW="355320" imgH="177480" progId="Equation.DSMT4">
                    <p:embed/>
                  </p:oleObj>
                </mc:Choice>
                <mc:Fallback>
                  <p:oleObj name="Equation" r:id="rId9" imgW="355320" imgH="177480" progId="Equation.DSMT4">
                    <p:embed/>
                    <p:pic>
                      <p:nvPicPr>
                        <p:cNvPr id="111" name="对象 110">
                          <a:extLst>
                            <a:ext uri="{FF2B5EF4-FFF2-40B4-BE49-F238E27FC236}">
                              <a16:creationId xmlns:a16="http://schemas.microsoft.com/office/drawing/2014/main" id="{E8351865-5B35-4851-B9F5-17E752F371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4044" y="3535414"/>
                          <a:ext cx="666750" cy="327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62" name="组合 2061">
            <a:extLst>
              <a:ext uri="{FF2B5EF4-FFF2-40B4-BE49-F238E27FC236}">
                <a16:creationId xmlns:a16="http://schemas.microsoft.com/office/drawing/2014/main" id="{43544250-8B77-4585-B74E-F7331C3B3965}"/>
              </a:ext>
            </a:extLst>
          </p:cNvPr>
          <p:cNvGrpSpPr/>
          <p:nvPr/>
        </p:nvGrpSpPr>
        <p:grpSpPr>
          <a:xfrm>
            <a:off x="9989772" y="4364810"/>
            <a:ext cx="1678418" cy="1778213"/>
            <a:chOff x="9989772" y="4364810"/>
            <a:chExt cx="1678418" cy="1778213"/>
          </a:xfrm>
        </p:grpSpPr>
        <p:sp>
          <p:nvSpPr>
            <p:cNvPr id="2054" name="任意多边形: 形状 2053">
              <a:extLst>
                <a:ext uri="{FF2B5EF4-FFF2-40B4-BE49-F238E27FC236}">
                  <a16:creationId xmlns:a16="http://schemas.microsoft.com/office/drawing/2014/main" id="{93CE637C-FD7A-414F-A60B-6D9804C688CD}"/>
                </a:ext>
              </a:extLst>
            </p:cNvPr>
            <p:cNvSpPr/>
            <p:nvPr/>
          </p:nvSpPr>
          <p:spPr>
            <a:xfrm>
              <a:off x="9989772" y="4801318"/>
              <a:ext cx="1678418" cy="1341705"/>
            </a:xfrm>
            <a:custGeom>
              <a:avLst/>
              <a:gdLst>
                <a:gd name="connsiteX0" fmla="*/ 0 w 1979721"/>
                <a:gd name="connsiteY0" fmla="*/ 2004309 h 2004309"/>
                <a:gd name="connsiteX1" fmla="*/ 213064 w 1979721"/>
                <a:gd name="connsiteY1" fmla="*/ 1764611 h 2004309"/>
                <a:gd name="connsiteX2" fmla="*/ 337352 w 1979721"/>
                <a:gd name="connsiteY2" fmla="*/ 1063276 h 2004309"/>
                <a:gd name="connsiteX3" fmla="*/ 381740 w 1979721"/>
                <a:gd name="connsiteY3" fmla="*/ 157753 h 2004309"/>
                <a:gd name="connsiteX4" fmla="*/ 541538 w 1979721"/>
                <a:gd name="connsiteY4" fmla="*/ 68977 h 2004309"/>
                <a:gd name="connsiteX5" fmla="*/ 870012 w 1979721"/>
                <a:gd name="connsiteY5" fmla="*/ 885722 h 2004309"/>
                <a:gd name="connsiteX6" fmla="*/ 1455938 w 1979721"/>
                <a:gd name="connsiteY6" fmla="*/ 1702468 h 2004309"/>
                <a:gd name="connsiteX7" fmla="*/ 1979721 w 1979721"/>
                <a:gd name="connsiteY7" fmla="*/ 1986553 h 200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9721" h="2004309">
                  <a:moveTo>
                    <a:pt x="0" y="2004309"/>
                  </a:moveTo>
                  <a:cubicBezTo>
                    <a:pt x="78419" y="1962879"/>
                    <a:pt x="156839" y="1921450"/>
                    <a:pt x="213064" y="1764611"/>
                  </a:cubicBezTo>
                  <a:cubicBezTo>
                    <a:pt x="269289" y="1607772"/>
                    <a:pt x="309239" y="1331086"/>
                    <a:pt x="337352" y="1063276"/>
                  </a:cubicBezTo>
                  <a:cubicBezTo>
                    <a:pt x="365465" y="795466"/>
                    <a:pt x="347709" y="323469"/>
                    <a:pt x="381740" y="157753"/>
                  </a:cubicBezTo>
                  <a:cubicBezTo>
                    <a:pt x="415771" y="-7963"/>
                    <a:pt x="460159" y="-52351"/>
                    <a:pt x="541538" y="68977"/>
                  </a:cubicBezTo>
                  <a:cubicBezTo>
                    <a:pt x="622917" y="190305"/>
                    <a:pt x="717612" y="613474"/>
                    <a:pt x="870012" y="885722"/>
                  </a:cubicBezTo>
                  <a:cubicBezTo>
                    <a:pt x="1022412" y="1157970"/>
                    <a:pt x="1270987" y="1518996"/>
                    <a:pt x="1455938" y="1702468"/>
                  </a:cubicBezTo>
                  <a:cubicBezTo>
                    <a:pt x="1640889" y="1885940"/>
                    <a:pt x="1810305" y="1936246"/>
                    <a:pt x="1979721" y="1986553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13" name="对象 112">
              <a:extLst>
                <a:ext uri="{FF2B5EF4-FFF2-40B4-BE49-F238E27FC236}">
                  <a16:creationId xmlns:a16="http://schemas.microsoft.com/office/drawing/2014/main" id="{B1A42675-32FD-478D-B68A-42B5999C0B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24487" y="4364810"/>
            <a:ext cx="66675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" name="Equation" r:id="rId11" imgW="355320" imgH="177480" progId="Equation.DSMT4">
                    <p:embed/>
                  </p:oleObj>
                </mc:Choice>
                <mc:Fallback>
                  <p:oleObj name="Equation" r:id="rId11" imgW="355320" imgH="177480" progId="Equation.DSMT4">
                    <p:embed/>
                    <p:pic>
                      <p:nvPicPr>
                        <p:cNvPr id="113" name="对象 112">
                          <a:extLst>
                            <a:ext uri="{FF2B5EF4-FFF2-40B4-BE49-F238E27FC236}">
                              <a16:creationId xmlns:a16="http://schemas.microsoft.com/office/drawing/2014/main" id="{B1A42675-32FD-478D-B68A-42B5999C0B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4487" y="4364810"/>
                          <a:ext cx="666750" cy="327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7" name="任意多边形: 形状 2056">
            <a:extLst>
              <a:ext uri="{FF2B5EF4-FFF2-40B4-BE49-F238E27FC236}">
                <a16:creationId xmlns:a16="http://schemas.microsoft.com/office/drawing/2014/main" id="{42A75417-8A48-4B6F-8DAC-F3CD0CC30FFA}"/>
              </a:ext>
            </a:extLst>
          </p:cNvPr>
          <p:cNvSpPr/>
          <p:nvPr/>
        </p:nvSpPr>
        <p:spPr>
          <a:xfrm>
            <a:off x="7285161" y="3963615"/>
            <a:ext cx="4412202" cy="2204449"/>
          </a:xfrm>
          <a:custGeom>
            <a:avLst/>
            <a:gdLst>
              <a:gd name="connsiteX0" fmla="*/ 0 w 4412202"/>
              <a:gd name="connsiteY0" fmla="*/ 2204449 h 2204449"/>
              <a:gd name="connsiteX1" fmla="*/ 346229 w 4412202"/>
              <a:gd name="connsiteY1" fmla="*/ 1991385 h 2204449"/>
              <a:gd name="connsiteX2" fmla="*/ 461638 w 4412202"/>
              <a:gd name="connsiteY2" fmla="*/ 1831587 h 2204449"/>
              <a:gd name="connsiteX3" fmla="*/ 781235 w 4412202"/>
              <a:gd name="connsiteY3" fmla="*/ 1334438 h 2204449"/>
              <a:gd name="connsiteX4" fmla="*/ 958788 w 4412202"/>
              <a:gd name="connsiteY4" fmla="*/ 1334438 h 2204449"/>
              <a:gd name="connsiteX5" fmla="*/ 1136341 w 4412202"/>
              <a:gd name="connsiteY5" fmla="*/ 1671789 h 2204449"/>
              <a:gd name="connsiteX6" fmla="*/ 1358283 w 4412202"/>
              <a:gd name="connsiteY6" fmla="*/ 1875975 h 2204449"/>
              <a:gd name="connsiteX7" fmla="*/ 1686757 w 4412202"/>
              <a:gd name="connsiteY7" fmla="*/ 1574135 h 2204449"/>
              <a:gd name="connsiteX8" fmla="*/ 2228295 w 4412202"/>
              <a:gd name="connsiteY8" fmla="*/ 109319 h 2204449"/>
              <a:gd name="connsiteX9" fmla="*/ 2485747 w 4412202"/>
              <a:gd name="connsiteY9" fmla="*/ 224729 h 2204449"/>
              <a:gd name="connsiteX10" fmla="*/ 2672178 w 4412202"/>
              <a:gd name="connsiteY10" fmla="*/ 1165762 h 2204449"/>
              <a:gd name="connsiteX11" fmla="*/ 2885242 w 4412202"/>
              <a:gd name="connsiteY11" fmla="*/ 1725055 h 2204449"/>
              <a:gd name="connsiteX12" fmla="*/ 2982897 w 4412202"/>
              <a:gd name="connsiteY12" fmla="*/ 997086 h 2204449"/>
              <a:gd name="connsiteX13" fmla="*/ 3071673 w 4412202"/>
              <a:gd name="connsiteY13" fmla="*/ 766267 h 2204449"/>
              <a:gd name="connsiteX14" fmla="*/ 3169328 w 4412202"/>
              <a:gd name="connsiteY14" fmla="*/ 828410 h 2204449"/>
              <a:gd name="connsiteX15" fmla="*/ 3293615 w 4412202"/>
              <a:gd name="connsiteY15" fmla="*/ 1156884 h 2204449"/>
              <a:gd name="connsiteX16" fmla="*/ 3533312 w 4412202"/>
              <a:gd name="connsiteY16" fmla="*/ 1556379 h 2204449"/>
              <a:gd name="connsiteX17" fmla="*/ 3959440 w 4412202"/>
              <a:gd name="connsiteY17" fmla="*/ 2000263 h 2204449"/>
              <a:gd name="connsiteX18" fmla="*/ 4412202 w 4412202"/>
              <a:gd name="connsiteY18" fmla="*/ 2204449 h 220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12202" h="2204449">
                <a:moveTo>
                  <a:pt x="0" y="2204449"/>
                </a:moveTo>
                <a:cubicBezTo>
                  <a:pt x="134644" y="2128989"/>
                  <a:pt x="269289" y="2053529"/>
                  <a:pt x="346229" y="1991385"/>
                </a:cubicBezTo>
                <a:cubicBezTo>
                  <a:pt x="423169" y="1929241"/>
                  <a:pt x="389137" y="1941078"/>
                  <a:pt x="461638" y="1831587"/>
                </a:cubicBezTo>
                <a:cubicBezTo>
                  <a:pt x="534139" y="1722096"/>
                  <a:pt x="698377" y="1417296"/>
                  <a:pt x="781235" y="1334438"/>
                </a:cubicBezTo>
                <a:cubicBezTo>
                  <a:pt x="864093" y="1251580"/>
                  <a:pt x="899604" y="1278213"/>
                  <a:pt x="958788" y="1334438"/>
                </a:cubicBezTo>
                <a:cubicBezTo>
                  <a:pt x="1017972" y="1390663"/>
                  <a:pt x="1069759" y="1581533"/>
                  <a:pt x="1136341" y="1671789"/>
                </a:cubicBezTo>
                <a:cubicBezTo>
                  <a:pt x="1202923" y="1762045"/>
                  <a:pt x="1266547" y="1892251"/>
                  <a:pt x="1358283" y="1875975"/>
                </a:cubicBezTo>
                <a:cubicBezTo>
                  <a:pt x="1450019" y="1859699"/>
                  <a:pt x="1541755" y="1868578"/>
                  <a:pt x="1686757" y="1574135"/>
                </a:cubicBezTo>
                <a:cubicBezTo>
                  <a:pt x="1831759" y="1279692"/>
                  <a:pt x="2095130" y="334220"/>
                  <a:pt x="2228295" y="109319"/>
                </a:cubicBezTo>
                <a:cubicBezTo>
                  <a:pt x="2361460" y="-115582"/>
                  <a:pt x="2411766" y="48655"/>
                  <a:pt x="2485747" y="224729"/>
                </a:cubicBezTo>
                <a:cubicBezTo>
                  <a:pt x="2559728" y="400803"/>
                  <a:pt x="2605596" y="915708"/>
                  <a:pt x="2672178" y="1165762"/>
                </a:cubicBezTo>
                <a:cubicBezTo>
                  <a:pt x="2738760" y="1415816"/>
                  <a:pt x="2833456" y="1753168"/>
                  <a:pt x="2885242" y="1725055"/>
                </a:cubicBezTo>
                <a:cubicBezTo>
                  <a:pt x="2937029" y="1696942"/>
                  <a:pt x="2951825" y="1156884"/>
                  <a:pt x="2982897" y="997086"/>
                </a:cubicBezTo>
                <a:cubicBezTo>
                  <a:pt x="3013969" y="837288"/>
                  <a:pt x="3040601" y="794380"/>
                  <a:pt x="3071673" y="766267"/>
                </a:cubicBezTo>
                <a:cubicBezTo>
                  <a:pt x="3102745" y="738154"/>
                  <a:pt x="3132338" y="763307"/>
                  <a:pt x="3169328" y="828410"/>
                </a:cubicBezTo>
                <a:cubicBezTo>
                  <a:pt x="3206318" y="893513"/>
                  <a:pt x="3232951" y="1035556"/>
                  <a:pt x="3293615" y="1156884"/>
                </a:cubicBezTo>
                <a:cubicBezTo>
                  <a:pt x="3354279" y="1278212"/>
                  <a:pt x="3422341" y="1415816"/>
                  <a:pt x="3533312" y="1556379"/>
                </a:cubicBezTo>
                <a:cubicBezTo>
                  <a:pt x="3644283" y="1696942"/>
                  <a:pt x="3812958" y="1892251"/>
                  <a:pt x="3959440" y="2000263"/>
                </a:cubicBezTo>
                <a:cubicBezTo>
                  <a:pt x="4105922" y="2108275"/>
                  <a:pt x="4259062" y="2156362"/>
                  <a:pt x="4412202" y="2204449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21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20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346206"/>
            <a:ext cx="3837202" cy="580991"/>
            <a:chOff x="956666" y="3498086"/>
            <a:chExt cx="3837202" cy="58099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557084" y="3555857"/>
              <a:ext cx="3236784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混合分布的选择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AutoShape 12">
            <a:extLst>
              <a:ext uri="{FF2B5EF4-FFF2-40B4-BE49-F238E27FC236}">
                <a16:creationId xmlns:a16="http://schemas.microsoft.com/office/drawing/2014/main" id="{94C1C612-69FF-4CBD-8448-B2A416D32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3" y="1299559"/>
            <a:ext cx="4615937" cy="581895"/>
          </a:xfrm>
          <a:prstGeom prst="homePlate">
            <a:avLst>
              <a:gd name="adj" fmla="val 63872"/>
            </a:avLst>
          </a:prstGeom>
          <a:solidFill>
            <a:srgbClr val="55C0AF"/>
          </a:solidFill>
          <a:ln w="9525">
            <a:noFill/>
            <a:miter lim="800000"/>
            <a:headEnd/>
            <a:tailEnd/>
          </a:ln>
        </p:spPr>
        <p:txBody>
          <a:bodyPr wrap="none" lIns="91472" tIns="45736" rIns="91472" bIns="45736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基于有限混合模型的图像分割算法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D7ABF02-C2B2-4A82-8652-A3EC8BA4B3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3" y="2519379"/>
          <a:ext cx="55705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4" imgW="1955520" imgH="253800" progId="Equation.DSMT4">
                  <p:embed/>
                </p:oleObj>
              </mc:Choice>
              <mc:Fallback>
                <p:oleObj name="Equation" r:id="rId4" imgW="1955520" imgH="2538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9D7ABF02-C2B2-4A82-8652-A3EC8BA4B3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3" y="2519379"/>
                        <a:ext cx="5570537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76DD7AEC-0C14-4E26-B8C7-81BB5B136A2C}"/>
              </a:ext>
            </a:extLst>
          </p:cNvPr>
          <p:cNvGrpSpPr/>
          <p:nvPr/>
        </p:nvGrpSpPr>
        <p:grpSpPr>
          <a:xfrm>
            <a:off x="4346896" y="2519379"/>
            <a:ext cx="4037271" cy="711200"/>
            <a:chOff x="4346896" y="2519379"/>
            <a:chExt cx="4037271" cy="71120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F005B0C-5117-4D37-85E4-E0A150861938}"/>
                </a:ext>
              </a:extLst>
            </p:cNvPr>
            <p:cNvSpPr/>
            <p:nvPr/>
          </p:nvSpPr>
          <p:spPr>
            <a:xfrm>
              <a:off x="4346896" y="2519379"/>
              <a:ext cx="1866574" cy="7112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1EE6B25-07B9-46ED-9FD9-7FEC016E37A9}"/>
                </a:ext>
              </a:extLst>
            </p:cNvPr>
            <p:cNvSpPr/>
            <p:nvPr/>
          </p:nvSpPr>
          <p:spPr>
            <a:xfrm>
              <a:off x="6562666" y="2650812"/>
              <a:ext cx="182150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概率密度函数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AFCB79D-3664-4574-89B8-55581D6F779C}"/>
              </a:ext>
            </a:extLst>
          </p:cNvPr>
          <p:cNvGrpSpPr/>
          <p:nvPr/>
        </p:nvGrpSpPr>
        <p:grpSpPr>
          <a:xfrm>
            <a:off x="169394" y="3776960"/>
            <a:ext cx="3654232" cy="2945554"/>
            <a:chOff x="169394" y="3776960"/>
            <a:chExt cx="3654232" cy="294555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A501DAE-8DD5-49C4-AFA7-10F9DF68B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9394" y="3776960"/>
              <a:ext cx="3654232" cy="2399173"/>
            </a:xfrm>
            <a:prstGeom prst="rect">
              <a:avLst/>
            </a:prstGeom>
          </p:spPr>
        </p:pic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D745552-1393-44F3-836F-B32DC0B4EB41}"/>
                </a:ext>
              </a:extLst>
            </p:cNvPr>
            <p:cNvSpPr/>
            <p:nvPr/>
          </p:nvSpPr>
          <p:spPr>
            <a:xfrm>
              <a:off x="907003" y="6322404"/>
              <a:ext cx="2226814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偏斜</a:t>
              </a:r>
              <a:r>
                <a:rPr lang="en-US" altLang="zh-CN" sz="2000" dirty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Laplace</a:t>
              </a:r>
              <a:r>
                <a:rPr lang="zh-CN" altLang="en-US" sz="2000" dirty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分布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A09480-4940-4527-8580-C2A45CFA5487}"/>
              </a:ext>
            </a:extLst>
          </p:cNvPr>
          <p:cNvGrpSpPr/>
          <p:nvPr/>
        </p:nvGrpSpPr>
        <p:grpSpPr>
          <a:xfrm>
            <a:off x="4140122" y="3868504"/>
            <a:ext cx="3787468" cy="2854010"/>
            <a:chOff x="4140122" y="3868504"/>
            <a:chExt cx="3787468" cy="285401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762DD84-B128-4EF6-A9BC-BED104138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40122" y="3868504"/>
              <a:ext cx="3787468" cy="2446232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0591C43-8CDF-441F-9AEA-63E29C34DE1B}"/>
                </a:ext>
              </a:extLst>
            </p:cNvPr>
            <p:cNvSpPr/>
            <p:nvPr/>
          </p:nvSpPr>
          <p:spPr>
            <a:xfrm>
              <a:off x="4982593" y="6322404"/>
              <a:ext cx="2226814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Student’s T</a:t>
              </a:r>
              <a:r>
                <a:rPr lang="zh-CN" altLang="en-US" sz="2000" dirty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分布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C9E6CEB-199A-4D0F-A1FC-919B1709FFB8}"/>
              </a:ext>
            </a:extLst>
          </p:cNvPr>
          <p:cNvGrpSpPr/>
          <p:nvPr/>
        </p:nvGrpSpPr>
        <p:grpSpPr>
          <a:xfrm>
            <a:off x="8244086" y="3768336"/>
            <a:ext cx="3572093" cy="2954178"/>
            <a:chOff x="8244086" y="3768336"/>
            <a:chExt cx="3572093" cy="2954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852F64A-A205-405F-AB09-B8F036BE8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44086" y="3768336"/>
              <a:ext cx="3572093" cy="2407797"/>
            </a:xfrm>
            <a:prstGeom prst="rect">
              <a:avLst/>
            </a:prstGeom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AE82443-B525-4594-9D73-1FB12A125304}"/>
                </a:ext>
              </a:extLst>
            </p:cNvPr>
            <p:cNvSpPr/>
            <p:nvPr/>
          </p:nvSpPr>
          <p:spPr>
            <a:xfrm>
              <a:off x="9058183" y="6322404"/>
              <a:ext cx="2226814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stomped- t T</a:t>
              </a:r>
              <a:r>
                <a:rPr lang="zh-CN" altLang="en-US" sz="2000" dirty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分布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5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346206"/>
            <a:ext cx="4328617" cy="605777"/>
            <a:chOff x="956666" y="3498086"/>
            <a:chExt cx="4328617" cy="605777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612483" y="3580643"/>
              <a:ext cx="3672800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图像偏移场的估计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AutoShape 12">
            <a:extLst>
              <a:ext uri="{FF2B5EF4-FFF2-40B4-BE49-F238E27FC236}">
                <a16:creationId xmlns:a16="http://schemas.microsoft.com/office/drawing/2014/main" id="{94C1C612-69FF-4CBD-8448-B2A416D32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2" y="1299559"/>
            <a:ext cx="5453067" cy="581895"/>
          </a:xfrm>
          <a:prstGeom prst="homePlate">
            <a:avLst>
              <a:gd name="adj" fmla="val 63872"/>
            </a:avLst>
          </a:prstGeom>
          <a:solidFill>
            <a:srgbClr val="55C0AF"/>
          </a:solidFill>
          <a:ln w="9525">
            <a:noFill/>
            <a:miter lim="800000"/>
            <a:headEnd/>
            <a:tailEnd/>
          </a:ln>
        </p:spPr>
        <p:txBody>
          <a:bodyPr wrap="none" lIns="91472" tIns="45736" rIns="91472" bIns="45736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基于有限混合模型的脑图像偏移场估计和分割算法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CD5F7C2-116C-4501-827B-EB2F83D84A75}"/>
              </a:ext>
            </a:extLst>
          </p:cNvPr>
          <p:cNvGrpSpPr/>
          <p:nvPr/>
        </p:nvGrpSpPr>
        <p:grpSpPr>
          <a:xfrm>
            <a:off x="7943508" y="537938"/>
            <a:ext cx="2882527" cy="2572753"/>
            <a:chOff x="6961012" y="336442"/>
            <a:chExt cx="2882527" cy="257275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DBB14FA-1FD2-43F6-B89A-AA3DF653932B}"/>
                </a:ext>
              </a:extLst>
            </p:cNvPr>
            <p:cNvSpPr/>
            <p:nvPr/>
          </p:nvSpPr>
          <p:spPr>
            <a:xfrm>
              <a:off x="9503417" y="354650"/>
              <a:ext cx="340122" cy="255454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rgbClr val="55C0A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如何估计偏移场？</a:t>
              </a: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C5E5936A-DB2A-4976-99A4-A0B08C7D0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1012" y="336442"/>
              <a:ext cx="2438400" cy="2438400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80BE529-9AE7-4819-9601-B9324168276F}"/>
              </a:ext>
            </a:extLst>
          </p:cNvPr>
          <p:cNvGrpSpPr/>
          <p:nvPr/>
        </p:nvGrpSpPr>
        <p:grpSpPr>
          <a:xfrm>
            <a:off x="1969552" y="2490640"/>
            <a:ext cx="4175650" cy="2043704"/>
            <a:chOff x="1969552" y="2490640"/>
            <a:chExt cx="4175650" cy="2043704"/>
          </a:xfrm>
        </p:grpSpPr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DECB9962-4C08-4C65-B2F5-0EB91A1461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2753" y="2490640"/>
            <a:ext cx="3903246" cy="971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2" name="Equation" r:id="rId5" imgW="698197" imgH="177723" progId="Equation.DSMT4">
                    <p:embed/>
                  </p:oleObj>
                </mc:Choice>
                <mc:Fallback>
                  <p:oleObj name="Equation" r:id="rId5" imgW="698197" imgH="177723" progId="Equation.DSMT4">
                    <p:embed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DECB9962-4C08-4C65-B2F5-0EB91A1461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2753" y="2490640"/>
                          <a:ext cx="3903246" cy="97139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D4D77F8-F486-4F79-A6B7-C9314AA5DB65}"/>
                </a:ext>
              </a:extLst>
            </p:cNvPr>
            <p:cNvGrpSpPr/>
            <p:nvPr/>
          </p:nvGrpSpPr>
          <p:grpSpPr>
            <a:xfrm>
              <a:off x="1969552" y="2620738"/>
              <a:ext cx="1032360" cy="1905888"/>
              <a:chOff x="1969552" y="2620738"/>
              <a:chExt cx="1032360" cy="1905888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186B05DA-1AD4-4D80-95E7-E9B799C80951}"/>
                  </a:ext>
                </a:extLst>
              </p:cNvPr>
              <p:cNvGrpSpPr/>
              <p:nvPr/>
            </p:nvGrpSpPr>
            <p:grpSpPr>
              <a:xfrm>
                <a:off x="2192753" y="2620738"/>
                <a:ext cx="585958" cy="1567334"/>
                <a:chOff x="2192753" y="2620738"/>
                <a:chExt cx="585958" cy="1567334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C732506D-3A51-42D5-AD00-3CA6963D747F}"/>
                    </a:ext>
                  </a:extLst>
                </p:cNvPr>
                <p:cNvSpPr/>
                <p:nvPr/>
              </p:nvSpPr>
              <p:spPr>
                <a:xfrm>
                  <a:off x="2192753" y="2620738"/>
                  <a:ext cx="585958" cy="711200"/>
                </a:xfrm>
                <a:prstGeom prst="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箭头: 下 25">
                  <a:extLst>
                    <a:ext uri="{FF2B5EF4-FFF2-40B4-BE49-F238E27FC236}">
                      <a16:creationId xmlns:a16="http://schemas.microsoft.com/office/drawing/2014/main" id="{27E92F95-89A6-44C8-A3BE-6D21A6776D4D}"/>
                    </a:ext>
                  </a:extLst>
                </p:cNvPr>
                <p:cNvSpPr/>
                <p:nvPr/>
              </p:nvSpPr>
              <p:spPr>
                <a:xfrm>
                  <a:off x="2319914" y="3429000"/>
                  <a:ext cx="219100" cy="759072"/>
                </a:xfrm>
                <a:prstGeom prst="downArrow">
                  <a:avLst/>
                </a:prstGeom>
                <a:solidFill>
                  <a:srgbClr val="55C0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D5633CF-8B99-49D3-8833-94C20D7F61D6}"/>
                  </a:ext>
                </a:extLst>
              </p:cNvPr>
              <p:cNvSpPr/>
              <p:nvPr/>
            </p:nvSpPr>
            <p:spPr>
              <a:xfrm>
                <a:off x="1969552" y="4188072"/>
                <a:ext cx="1032360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CN" altLang="en-US" sz="1600" dirty="0">
                    <a:ln w="0"/>
                    <a:solidFill>
                      <a:srgbClr val="55C0AF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观测图像</a:t>
                </a: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BB98D67-9F89-4B81-ACF5-F00D9C4E684E}"/>
                </a:ext>
              </a:extLst>
            </p:cNvPr>
            <p:cNvGrpSpPr/>
            <p:nvPr/>
          </p:nvGrpSpPr>
          <p:grpSpPr>
            <a:xfrm>
              <a:off x="3150303" y="2628456"/>
              <a:ext cx="1032360" cy="1895982"/>
              <a:chOff x="1871637" y="2620738"/>
              <a:chExt cx="1032360" cy="1895982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5E7525A5-B951-4457-90E6-89D935521F4E}"/>
                  </a:ext>
                </a:extLst>
              </p:cNvPr>
              <p:cNvGrpSpPr/>
              <p:nvPr/>
            </p:nvGrpSpPr>
            <p:grpSpPr>
              <a:xfrm>
                <a:off x="2192753" y="2620738"/>
                <a:ext cx="585958" cy="1567334"/>
                <a:chOff x="2192753" y="2620738"/>
                <a:chExt cx="585958" cy="1567334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D2813A13-7B5E-4BA7-93D6-6634AFCF03DB}"/>
                    </a:ext>
                  </a:extLst>
                </p:cNvPr>
                <p:cNvSpPr/>
                <p:nvPr/>
              </p:nvSpPr>
              <p:spPr>
                <a:xfrm>
                  <a:off x="2192753" y="2620738"/>
                  <a:ext cx="585958" cy="711200"/>
                </a:xfrm>
                <a:prstGeom prst="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箭头: 下 47">
                  <a:extLst>
                    <a:ext uri="{FF2B5EF4-FFF2-40B4-BE49-F238E27FC236}">
                      <a16:creationId xmlns:a16="http://schemas.microsoft.com/office/drawing/2014/main" id="{79FF4C60-0791-4115-BBC5-65BCDCB7B986}"/>
                    </a:ext>
                  </a:extLst>
                </p:cNvPr>
                <p:cNvSpPr/>
                <p:nvPr/>
              </p:nvSpPr>
              <p:spPr>
                <a:xfrm>
                  <a:off x="2319914" y="3429000"/>
                  <a:ext cx="219100" cy="759072"/>
                </a:xfrm>
                <a:prstGeom prst="downArrow">
                  <a:avLst/>
                </a:prstGeom>
                <a:solidFill>
                  <a:srgbClr val="55C0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E7E90CB-4E8D-4457-8297-E7D274D2F8D8}"/>
                  </a:ext>
                </a:extLst>
              </p:cNvPr>
              <p:cNvSpPr/>
              <p:nvPr/>
            </p:nvSpPr>
            <p:spPr>
              <a:xfrm>
                <a:off x="1871637" y="4178166"/>
                <a:ext cx="1032360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CN" altLang="en-US" sz="1600" dirty="0">
                    <a:ln w="0"/>
                    <a:solidFill>
                      <a:srgbClr val="55C0AF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偏移场</a:t>
                </a: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84DADCFB-F556-4A9D-BFDD-557F28DCB4B7}"/>
                </a:ext>
              </a:extLst>
            </p:cNvPr>
            <p:cNvGrpSpPr/>
            <p:nvPr/>
          </p:nvGrpSpPr>
          <p:grpSpPr>
            <a:xfrm>
              <a:off x="3981098" y="2625709"/>
              <a:ext cx="1032360" cy="1898729"/>
              <a:chOff x="2092908" y="2620738"/>
              <a:chExt cx="1032360" cy="1898729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CB909664-9623-4F72-A181-C8379448B2A9}"/>
                  </a:ext>
                </a:extLst>
              </p:cNvPr>
              <p:cNvGrpSpPr/>
              <p:nvPr/>
            </p:nvGrpSpPr>
            <p:grpSpPr>
              <a:xfrm>
                <a:off x="2192753" y="2620738"/>
                <a:ext cx="585958" cy="1567334"/>
                <a:chOff x="2192753" y="2620738"/>
                <a:chExt cx="585958" cy="1567334"/>
              </a:xfrm>
            </p:grpSpPr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A831C529-6643-46C2-BB07-A189BE998DED}"/>
                    </a:ext>
                  </a:extLst>
                </p:cNvPr>
                <p:cNvSpPr/>
                <p:nvPr/>
              </p:nvSpPr>
              <p:spPr>
                <a:xfrm>
                  <a:off x="2192753" y="2620738"/>
                  <a:ext cx="585958" cy="711200"/>
                </a:xfrm>
                <a:prstGeom prst="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箭头: 下 52">
                  <a:extLst>
                    <a:ext uri="{FF2B5EF4-FFF2-40B4-BE49-F238E27FC236}">
                      <a16:creationId xmlns:a16="http://schemas.microsoft.com/office/drawing/2014/main" id="{AB81C0B2-24B3-437E-9D26-C90125F0582A}"/>
                    </a:ext>
                  </a:extLst>
                </p:cNvPr>
                <p:cNvSpPr/>
                <p:nvPr/>
              </p:nvSpPr>
              <p:spPr>
                <a:xfrm>
                  <a:off x="2319914" y="3429000"/>
                  <a:ext cx="206244" cy="759072"/>
                </a:xfrm>
                <a:prstGeom prst="downArrow">
                  <a:avLst/>
                </a:prstGeom>
                <a:solidFill>
                  <a:srgbClr val="55C0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237C36C-CFE0-495C-BDE2-047574C50183}"/>
                  </a:ext>
                </a:extLst>
              </p:cNvPr>
              <p:cNvSpPr/>
              <p:nvPr/>
            </p:nvSpPr>
            <p:spPr>
              <a:xfrm>
                <a:off x="2092908" y="4180913"/>
                <a:ext cx="1032360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CN" altLang="en-US" sz="1600" dirty="0">
                    <a:ln w="0"/>
                    <a:solidFill>
                      <a:srgbClr val="55C0AF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真实图像</a:t>
                </a: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8EB5669-342E-48EC-8FD1-C3B064AD37E1}"/>
                </a:ext>
              </a:extLst>
            </p:cNvPr>
            <p:cNvGrpSpPr/>
            <p:nvPr/>
          </p:nvGrpSpPr>
          <p:grpSpPr>
            <a:xfrm>
              <a:off x="5112842" y="2628456"/>
              <a:ext cx="1032360" cy="1905888"/>
              <a:chOff x="1969552" y="2620738"/>
              <a:chExt cx="1032360" cy="1905888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2DA72E5A-144D-4DA8-93F5-8C2F541198FE}"/>
                  </a:ext>
                </a:extLst>
              </p:cNvPr>
              <p:cNvGrpSpPr/>
              <p:nvPr/>
            </p:nvGrpSpPr>
            <p:grpSpPr>
              <a:xfrm>
                <a:off x="2192753" y="2620738"/>
                <a:ext cx="585958" cy="1567334"/>
                <a:chOff x="2192753" y="2620738"/>
                <a:chExt cx="585958" cy="1567334"/>
              </a:xfrm>
            </p:grpSpPr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77AD5B64-A1AA-4317-AD35-1F9F58C39080}"/>
                    </a:ext>
                  </a:extLst>
                </p:cNvPr>
                <p:cNvSpPr/>
                <p:nvPr/>
              </p:nvSpPr>
              <p:spPr>
                <a:xfrm>
                  <a:off x="2192753" y="2620738"/>
                  <a:ext cx="585958" cy="711200"/>
                </a:xfrm>
                <a:prstGeom prst="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箭头: 下 57">
                  <a:extLst>
                    <a:ext uri="{FF2B5EF4-FFF2-40B4-BE49-F238E27FC236}">
                      <a16:creationId xmlns:a16="http://schemas.microsoft.com/office/drawing/2014/main" id="{958543F8-7F5C-46A1-AE46-577DB74C24F5}"/>
                    </a:ext>
                  </a:extLst>
                </p:cNvPr>
                <p:cNvSpPr/>
                <p:nvPr/>
              </p:nvSpPr>
              <p:spPr>
                <a:xfrm>
                  <a:off x="2319914" y="3429000"/>
                  <a:ext cx="206244" cy="759072"/>
                </a:xfrm>
                <a:prstGeom prst="downArrow">
                  <a:avLst/>
                </a:prstGeom>
                <a:solidFill>
                  <a:srgbClr val="55C0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38FBF658-03A5-484C-8F59-FF01F643B3FC}"/>
                  </a:ext>
                </a:extLst>
              </p:cNvPr>
              <p:cNvSpPr/>
              <p:nvPr/>
            </p:nvSpPr>
            <p:spPr>
              <a:xfrm>
                <a:off x="1969552" y="4188072"/>
                <a:ext cx="1032360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CN" altLang="en-US" sz="1600" dirty="0">
                    <a:ln w="0"/>
                    <a:solidFill>
                      <a:srgbClr val="55C0AF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噪声</a:t>
                </a: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4F99480-51E3-4BCC-9538-B68558E1E817}"/>
              </a:ext>
            </a:extLst>
          </p:cNvPr>
          <p:cNvGrpSpPr/>
          <p:nvPr/>
        </p:nvGrpSpPr>
        <p:grpSpPr>
          <a:xfrm>
            <a:off x="2095389" y="4502453"/>
            <a:ext cx="3782312" cy="1252897"/>
            <a:chOff x="2095389" y="4502453"/>
            <a:chExt cx="3782312" cy="1252897"/>
          </a:xfrm>
        </p:grpSpPr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C97A8D31-633E-4A83-9342-E9EDF9751A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95389" y="5173456"/>
            <a:ext cx="3782312" cy="5818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3" name="Equation" r:id="rId7" imgW="1625600" imgH="254000" progId="Equation.DSMT4">
                    <p:embed/>
                  </p:oleObj>
                </mc:Choice>
                <mc:Fallback>
                  <p:oleObj name="Equation" r:id="rId7" imgW="1625600" imgH="254000" progId="Equation.DSMT4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C97A8D31-633E-4A83-9342-E9EDF9751A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5389" y="5173456"/>
                          <a:ext cx="3782312" cy="58189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箭头: 下 58">
              <a:extLst>
                <a:ext uri="{FF2B5EF4-FFF2-40B4-BE49-F238E27FC236}">
                  <a16:creationId xmlns:a16="http://schemas.microsoft.com/office/drawing/2014/main" id="{8AF9DF28-230B-47D5-BC0A-7AB02F2C60BE}"/>
                </a:ext>
              </a:extLst>
            </p:cNvPr>
            <p:cNvSpPr/>
            <p:nvPr/>
          </p:nvSpPr>
          <p:spPr>
            <a:xfrm>
              <a:off x="3600752" y="4502453"/>
              <a:ext cx="219100" cy="759072"/>
            </a:xfrm>
            <a:prstGeom prst="downArrow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578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346206"/>
            <a:ext cx="3619194" cy="572136"/>
            <a:chOff x="956666" y="3498086"/>
            <a:chExt cx="3619194" cy="572136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775093" y="3498086"/>
              <a:ext cx="2800767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图像去噪处理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AutoShape 12">
            <a:extLst>
              <a:ext uri="{FF2B5EF4-FFF2-40B4-BE49-F238E27FC236}">
                <a16:creationId xmlns:a16="http://schemas.microsoft.com/office/drawing/2014/main" id="{10C27AB4-93BC-4612-B690-2AD24858A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3" y="1299559"/>
            <a:ext cx="4615937" cy="581895"/>
          </a:xfrm>
          <a:prstGeom prst="homePlate">
            <a:avLst>
              <a:gd name="adj" fmla="val 63872"/>
            </a:avLst>
          </a:prstGeom>
          <a:solidFill>
            <a:srgbClr val="55C0AF"/>
          </a:solidFill>
          <a:ln w="9525">
            <a:noFill/>
            <a:miter lim="800000"/>
            <a:headEnd/>
            <a:tailEnd/>
          </a:ln>
        </p:spPr>
        <p:txBody>
          <a:bodyPr wrap="none" lIns="91472" tIns="45736" rIns="91472" bIns="45736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基于马尔可夫随机场理论的空间项构造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5DE9BC8-E719-41E0-959B-B487924E1C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21762" y="3136146"/>
          <a:ext cx="6274355" cy="759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8" name="Equation" r:id="rId4" imgW="2057400" imgH="254000" progId="Equation.DSMT4">
                  <p:embed/>
                </p:oleObj>
              </mc:Choice>
              <mc:Fallback>
                <p:oleObj name="Equation" r:id="rId4" imgW="2057400" imgH="2540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5DE9BC8-E719-41E0-959B-B487924E1C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762" y="3136146"/>
                        <a:ext cx="6274355" cy="759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3DAC6B36-B139-4F2C-A6DC-F2E89563F451}"/>
              </a:ext>
            </a:extLst>
          </p:cNvPr>
          <p:cNvGrpSpPr/>
          <p:nvPr/>
        </p:nvGrpSpPr>
        <p:grpSpPr>
          <a:xfrm>
            <a:off x="2457209" y="2249940"/>
            <a:ext cx="3249339" cy="1609371"/>
            <a:chOff x="2584820" y="1538524"/>
            <a:chExt cx="3249339" cy="1609371"/>
          </a:xfrm>
        </p:grpSpPr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FD31758F-4CCF-47DD-8335-E66548A0E6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4820" y="1538524"/>
            <a:ext cx="3249339" cy="525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9" name="Equation" r:id="rId6" imgW="2234880" imgH="368280" progId="Equation.DSMT4">
                    <p:embed/>
                  </p:oleObj>
                </mc:Choice>
                <mc:Fallback>
                  <p:oleObj name="Equation" r:id="rId6" imgW="2234880" imgH="368280" progId="Equation.DSMT4">
                    <p:embed/>
                    <p:pic>
                      <p:nvPicPr>
                        <p:cNvPr id="26" name="对象 25">
                          <a:extLst>
                            <a:ext uri="{FF2B5EF4-FFF2-40B4-BE49-F238E27FC236}">
                              <a16:creationId xmlns:a16="http://schemas.microsoft.com/office/drawing/2014/main" id="{FD31758F-4CCF-47DD-8335-E66548A0E6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820" y="1538524"/>
                          <a:ext cx="3249339" cy="5258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7D4BF54-106B-4323-ABAA-0110D9C642FA}"/>
                </a:ext>
              </a:extLst>
            </p:cNvPr>
            <p:cNvSpPr/>
            <p:nvPr/>
          </p:nvSpPr>
          <p:spPr>
            <a:xfrm>
              <a:off x="2911350" y="2388823"/>
              <a:ext cx="2272684" cy="75907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8C6FA2A2-92BF-4118-ADC5-11423AADD02A}"/>
                </a:ext>
              </a:extLst>
            </p:cNvPr>
            <p:cNvSpPr/>
            <p:nvPr/>
          </p:nvSpPr>
          <p:spPr>
            <a:xfrm rot="10800000">
              <a:off x="4418897" y="2006287"/>
              <a:ext cx="331636" cy="330215"/>
            </a:xfrm>
            <a:prstGeom prst="downArrow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4F7D2DE8-2450-4DFA-9512-CCC37C439774}"/>
              </a:ext>
            </a:extLst>
          </p:cNvPr>
          <p:cNvGraphicFramePr>
            <a:graphicFrameLocks noGrp="1"/>
          </p:cNvGraphicFramePr>
          <p:nvPr/>
        </p:nvGraphicFramePr>
        <p:xfrm>
          <a:off x="2950901" y="4255534"/>
          <a:ext cx="2602145" cy="2645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35">
                  <a:extLst>
                    <a:ext uri="{9D8B030D-6E8A-4147-A177-3AD203B41FA5}">
                      <a16:colId xmlns:a16="http://schemas.microsoft.com/office/drawing/2014/main" val="1667182049"/>
                    </a:ext>
                  </a:extLst>
                </a:gridCol>
                <a:gridCol w="371735">
                  <a:extLst>
                    <a:ext uri="{9D8B030D-6E8A-4147-A177-3AD203B41FA5}">
                      <a16:colId xmlns:a16="http://schemas.microsoft.com/office/drawing/2014/main" val="1521121471"/>
                    </a:ext>
                  </a:extLst>
                </a:gridCol>
                <a:gridCol w="371735">
                  <a:extLst>
                    <a:ext uri="{9D8B030D-6E8A-4147-A177-3AD203B41FA5}">
                      <a16:colId xmlns:a16="http://schemas.microsoft.com/office/drawing/2014/main" val="2643369124"/>
                    </a:ext>
                  </a:extLst>
                </a:gridCol>
                <a:gridCol w="371735">
                  <a:extLst>
                    <a:ext uri="{9D8B030D-6E8A-4147-A177-3AD203B41FA5}">
                      <a16:colId xmlns:a16="http://schemas.microsoft.com/office/drawing/2014/main" val="1964827068"/>
                    </a:ext>
                  </a:extLst>
                </a:gridCol>
                <a:gridCol w="371735">
                  <a:extLst>
                    <a:ext uri="{9D8B030D-6E8A-4147-A177-3AD203B41FA5}">
                      <a16:colId xmlns:a16="http://schemas.microsoft.com/office/drawing/2014/main" val="2340452420"/>
                    </a:ext>
                  </a:extLst>
                </a:gridCol>
                <a:gridCol w="371735">
                  <a:extLst>
                    <a:ext uri="{9D8B030D-6E8A-4147-A177-3AD203B41FA5}">
                      <a16:colId xmlns:a16="http://schemas.microsoft.com/office/drawing/2014/main" val="796762095"/>
                    </a:ext>
                  </a:extLst>
                </a:gridCol>
                <a:gridCol w="371735">
                  <a:extLst>
                    <a:ext uri="{9D8B030D-6E8A-4147-A177-3AD203B41FA5}">
                      <a16:colId xmlns:a16="http://schemas.microsoft.com/office/drawing/2014/main" val="3206452252"/>
                    </a:ext>
                  </a:extLst>
                </a:gridCol>
              </a:tblGrid>
              <a:tr h="3696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49958"/>
                  </a:ext>
                </a:extLst>
              </a:tr>
              <a:tr h="36965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38302"/>
                  </a:ext>
                </a:extLst>
              </a:tr>
              <a:tr h="36965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90015"/>
                  </a:ext>
                </a:extLst>
              </a:tr>
              <a:tr h="36965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514197"/>
                  </a:ext>
                </a:extLst>
              </a:tr>
              <a:tr h="36965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252624"/>
                  </a:ext>
                </a:extLst>
              </a:tr>
              <a:tr h="4276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76485"/>
                  </a:ext>
                </a:extLst>
              </a:tr>
              <a:tr h="36965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471391"/>
                  </a:ext>
                </a:extLst>
              </a:tr>
            </a:tbl>
          </a:graphicData>
        </a:graphic>
      </p:graphicFrame>
      <p:graphicFrame>
        <p:nvGraphicFramePr>
          <p:cNvPr id="3" name="表格 10">
            <a:extLst>
              <a:ext uri="{FF2B5EF4-FFF2-40B4-BE49-F238E27FC236}">
                <a16:creationId xmlns:a16="http://schemas.microsoft.com/office/drawing/2014/main" id="{260A419F-A991-4496-8E11-1C81E018F2DE}"/>
              </a:ext>
            </a:extLst>
          </p:cNvPr>
          <p:cNvGraphicFramePr>
            <a:graphicFrameLocks noGrp="1"/>
          </p:cNvGraphicFramePr>
          <p:nvPr/>
        </p:nvGraphicFramePr>
        <p:xfrm>
          <a:off x="3311538" y="4634923"/>
          <a:ext cx="18652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44">
                  <a:extLst>
                    <a:ext uri="{9D8B030D-6E8A-4147-A177-3AD203B41FA5}">
                      <a16:colId xmlns:a16="http://schemas.microsoft.com/office/drawing/2014/main" val="1207366912"/>
                    </a:ext>
                  </a:extLst>
                </a:gridCol>
                <a:gridCol w="373044">
                  <a:extLst>
                    <a:ext uri="{9D8B030D-6E8A-4147-A177-3AD203B41FA5}">
                      <a16:colId xmlns:a16="http://schemas.microsoft.com/office/drawing/2014/main" val="183629208"/>
                    </a:ext>
                  </a:extLst>
                </a:gridCol>
                <a:gridCol w="373044">
                  <a:extLst>
                    <a:ext uri="{9D8B030D-6E8A-4147-A177-3AD203B41FA5}">
                      <a16:colId xmlns:a16="http://schemas.microsoft.com/office/drawing/2014/main" val="3692982272"/>
                    </a:ext>
                  </a:extLst>
                </a:gridCol>
                <a:gridCol w="373044">
                  <a:extLst>
                    <a:ext uri="{9D8B030D-6E8A-4147-A177-3AD203B41FA5}">
                      <a16:colId xmlns:a16="http://schemas.microsoft.com/office/drawing/2014/main" val="3513943151"/>
                    </a:ext>
                  </a:extLst>
                </a:gridCol>
                <a:gridCol w="373044">
                  <a:extLst>
                    <a:ext uri="{9D8B030D-6E8A-4147-A177-3AD203B41FA5}">
                      <a16:colId xmlns:a16="http://schemas.microsoft.com/office/drawing/2014/main" val="2887967080"/>
                    </a:ext>
                  </a:extLst>
                </a:gridCol>
              </a:tblGrid>
              <a:tr h="3558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584962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298086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681428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2669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169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FB959BBB-6E78-4FF6-BB42-17ABB589E4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78871" y="5000683"/>
              <a:ext cx="1146204" cy="1119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068">
                      <a:extLst>
                        <a:ext uri="{9D8B030D-6E8A-4147-A177-3AD203B41FA5}">
                          <a16:colId xmlns:a16="http://schemas.microsoft.com/office/drawing/2014/main" val="1844431069"/>
                        </a:ext>
                      </a:extLst>
                    </a:gridCol>
                    <a:gridCol w="382068">
                      <a:extLst>
                        <a:ext uri="{9D8B030D-6E8A-4147-A177-3AD203B41FA5}">
                          <a16:colId xmlns:a16="http://schemas.microsoft.com/office/drawing/2014/main" val="3435710514"/>
                        </a:ext>
                      </a:extLst>
                    </a:gridCol>
                    <a:gridCol w="382068">
                      <a:extLst>
                        <a:ext uri="{9D8B030D-6E8A-4147-A177-3AD203B41FA5}">
                          <a16:colId xmlns:a16="http://schemas.microsoft.com/office/drawing/2014/main" val="67707724"/>
                        </a:ext>
                      </a:extLst>
                    </a:gridCol>
                  </a:tblGrid>
                  <a:tr h="3494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740403"/>
                      </a:ext>
                    </a:extLst>
                  </a:tr>
                  <a:tr h="34945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481655"/>
                      </a:ext>
                    </a:extLst>
                  </a:tr>
                  <a:tr h="349455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81405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FB959BBB-6E78-4FF6-BB42-17ABB589E4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1461121"/>
                  </p:ext>
                </p:extLst>
              </p:nvPr>
            </p:nvGraphicFramePr>
            <p:xfrm>
              <a:off x="3678871" y="5000683"/>
              <a:ext cx="1146204" cy="1119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068">
                      <a:extLst>
                        <a:ext uri="{9D8B030D-6E8A-4147-A177-3AD203B41FA5}">
                          <a16:colId xmlns:a16="http://schemas.microsoft.com/office/drawing/2014/main" val="1844431069"/>
                        </a:ext>
                      </a:extLst>
                    </a:gridCol>
                    <a:gridCol w="382068">
                      <a:extLst>
                        <a:ext uri="{9D8B030D-6E8A-4147-A177-3AD203B41FA5}">
                          <a16:colId xmlns:a16="http://schemas.microsoft.com/office/drawing/2014/main" val="3435710514"/>
                        </a:ext>
                      </a:extLst>
                    </a:gridCol>
                    <a:gridCol w="382068">
                      <a:extLst>
                        <a:ext uri="{9D8B030D-6E8A-4147-A177-3AD203B41FA5}">
                          <a16:colId xmlns:a16="http://schemas.microsoft.com/office/drawing/2014/main" val="67707724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587" t="-1563" r="-206349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740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01587" t="-108333" r="-106349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4816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814057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531BEB69-1743-43A9-B15D-39F3B6C6530E}"/>
              </a:ext>
            </a:extLst>
          </p:cNvPr>
          <p:cNvGrpSpPr/>
          <p:nvPr/>
        </p:nvGrpSpPr>
        <p:grpSpPr>
          <a:xfrm>
            <a:off x="5106215" y="1121047"/>
            <a:ext cx="5915331" cy="4855076"/>
            <a:chOff x="5106215" y="1121047"/>
            <a:chExt cx="5915331" cy="485507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AE91B21-1548-43D9-B2E0-AB57CD71B9AE}"/>
                </a:ext>
              </a:extLst>
            </p:cNvPr>
            <p:cNvSpPr/>
            <p:nvPr/>
          </p:nvSpPr>
          <p:spPr>
            <a:xfrm>
              <a:off x="5106215" y="3104984"/>
              <a:ext cx="1162975" cy="7495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CC6C5C6D-D032-4C2F-B17C-A03F548B61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47490" y="1121047"/>
            <a:ext cx="3774056" cy="578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0" name="Equation" r:id="rId9" imgW="1803400" imgH="279400" progId="Equation.DSMT4">
                    <p:embed/>
                  </p:oleObj>
                </mc:Choice>
                <mc:Fallback>
                  <p:oleObj name="Equation" r:id="rId9" imgW="1803400" imgH="279400" progId="Equation.DSMT4">
                    <p:embed/>
                    <p:pic>
                      <p:nvPicPr>
                        <p:cNvPr id="30" name="对象 29">
                          <a:extLst>
                            <a:ext uri="{FF2B5EF4-FFF2-40B4-BE49-F238E27FC236}">
                              <a16:creationId xmlns:a16="http://schemas.microsoft.com/office/drawing/2014/main" id="{CC6C5C6D-D032-4C2F-B17C-A03F548B61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7490" y="1121047"/>
                          <a:ext cx="3774056" cy="5788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3B36625B-F5EF-4D14-92B7-282DEF5261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77471" y="1641893"/>
            <a:ext cx="2347396" cy="604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1" name="Equation" r:id="rId11" imgW="1422400" imgH="368300" progId="Equation.DSMT4">
                    <p:embed/>
                  </p:oleObj>
                </mc:Choice>
                <mc:Fallback>
                  <p:oleObj name="Equation" r:id="rId11" imgW="1422400" imgH="36830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3B36625B-F5EF-4D14-92B7-282DEF5261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7471" y="1641893"/>
                          <a:ext cx="2347396" cy="60459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左大括号 11">
              <a:extLst>
                <a:ext uri="{FF2B5EF4-FFF2-40B4-BE49-F238E27FC236}">
                  <a16:creationId xmlns:a16="http://schemas.microsoft.com/office/drawing/2014/main" id="{B97369AE-D258-4F93-AA98-E7782B7D933B}"/>
                </a:ext>
              </a:extLst>
            </p:cNvPr>
            <p:cNvSpPr/>
            <p:nvPr/>
          </p:nvSpPr>
          <p:spPr>
            <a:xfrm>
              <a:off x="6521348" y="1325831"/>
              <a:ext cx="331450" cy="4650292"/>
            </a:xfrm>
            <a:prstGeom prst="leftBrace">
              <a:avLst/>
            </a:prstGeom>
            <a:ln w="57150">
              <a:solidFill>
                <a:srgbClr val="55C0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A548351-4752-4E2B-831D-7EE6427BD402}"/>
                </a:ext>
              </a:extLst>
            </p:cNvPr>
            <p:cNvSpPr txBox="1"/>
            <p:nvPr/>
          </p:nvSpPr>
          <p:spPr>
            <a:xfrm>
              <a:off x="6794462" y="1128841"/>
              <a:ext cx="37094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400" dirty="0">
                  <a:solidFill>
                    <a:srgbClr val="113F4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1.</a:t>
              </a:r>
              <a:endParaRPr lang="zh-CN" altLang="en-US" sz="2400" dirty="0">
                <a:solidFill>
                  <a:srgbClr val="113F4E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3A045F7-7CD5-4867-B979-B1812175F377}"/>
              </a:ext>
            </a:extLst>
          </p:cNvPr>
          <p:cNvGrpSpPr/>
          <p:nvPr/>
        </p:nvGrpSpPr>
        <p:grpSpPr>
          <a:xfrm>
            <a:off x="6790231" y="2393125"/>
            <a:ext cx="4925207" cy="1337952"/>
            <a:chOff x="6790231" y="2393125"/>
            <a:chExt cx="4925207" cy="1337952"/>
          </a:xfrm>
        </p:grpSpPr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FC76D3D8-525C-4462-83CC-9FB24CF148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07565" y="3227550"/>
            <a:ext cx="4407873" cy="503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2" name="Equation" r:id="rId13" imgW="2588553" imgH="304536" progId="Equation.DSMT4">
                    <p:embed/>
                  </p:oleObj>
                </mc:Choice>
                <mc:Fallback>
                  <p:oleObj name="Equation" r:id="rId13" imgW="2588553" imgH="304536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FC76D3D8-525C-4462-83CC-9FB24CF148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7565" y="3227550"/>
                          <a:ext cx="4407873" cy="50352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A41551A6-98C8-4A23-BB52-75970739E3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75603" y="2393125"/>
            <a:ext cx="2768499" cy="765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3" name="Equation" r:id="rId15" imgW="1333500" imgH="368300" progId="Equation.DSMT4">
                    <p:embed/>
                  </p:oleObj>
                </mc:Choice>
                <mc:Fallback>
                  <p:oleObj name="Equation" r:id="rId15" imgW="1333500" imgH="368300" progId="Equation.DSMT4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A41551A6-98C8-4A23-BB52-75970739E3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5603" y="2393125"/>
                          <a:ext cx="2768499" cy="76540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0CA4B81-6E49-479D-ABF4-25E7B6084B17}"/>
                </a:ext>
              </a:extLst>
            </p:cNvPr>
            <p:cNvSpPr txBox="1"/>
            <p:nvPr/>
          </p:nvSpPr>
          <p:spPr>
            <a:xfrm>
              <a:off x="6790231" y="2616762"/>
              <a:ext cx="46007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400" dirty="0">
                  <a:solidFill>
                    <a:srgbClr val="113F4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2.</a:t>
              </a:r>
              <a:endParaRPr lang="zh-CN" altLang="en-US" sz="2400" dirty="0">
                <a:solidFill>
                  <a:srgbClr val="113F4E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EA8B2A8-C643-4D19-921E-35A712D1A41B}"/>
              </a:ext>
            </a:extLst>
          </p:cNvPr>
          <p:cNvGrpSpPr/>
          <p:nvPr/>
        </p:nvGrpSpPr>
        <p:grpSpPr>
          <a:xfrm>
            <a:off x="6787931" y="4100934"/>
            <a:ext cx="5257502" cy="1701744"/>
            <a:chOff x="6787931" y="4100934"/>
            <a:chExt cx="5257502" cy="1701744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C81206F-C0CC-4A3A-A2F1-905B2BC040BE}"/>
                </a:ext>
              </a:extLst>
            </p:cNvPr>
            <p:cNvSpPr txBox="1"/>
            <p:nvPr/>
          </p:nvSpPr>
          <p:spPr>
            <a:xfrm>
              <a:off x="6787931" y="4173258"/>
              <a:ext cx="46007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400" dirty="0">
                  <a:solidFill>
                    <a:srgbClr val="113F4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3.</a:t>
              </a:r>
              <a:endParaRPr lang="zh-CN" altLang="en-US" sz="2400" dirty="0">
                <a:solidFill>
                  <a:srgbClr val="113F4E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E9BE8B1B-8185-483E-8334-7F8ACAEC44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49102" y="4100934"/>
            <a:ext cx="4796331" cy="6970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4" name="Equation" r:id="rId17" imgW="3289300" imgH="469900" progId="Equation.DSMT4">
                    <p:embed/>
                  </p:oleObj>
                </mc:Choice>
                <mc:Fallback>
                  <p:oleObj name="Equation" r:id="rId17" imgW="3289300" imgH="469900" progId="Equation.DSMT4">
                    <p:embed/>
                    <p:pic>
                      <p:nvPicPr>
                        <p:cNvPr id="28" name="对象 27">
                          <a:extLst>
                            <a:ext uri="{FF2B5EF4-FFF2-40B4-BE49-F238E27FC236}">
                              <a16:creationId xmlns:a16="http://schemas.microsoft.com/office/drawing/2014/main" id="{E9BE8B1B-8185-483E-8334-7F8ACAEC44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9102" y="4100934"/>
                          <a:ext cx="4796331" cy="69706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DD1CF38-0A92-483B-81DB-BFD44DE3FDED}"/>
                </a:ext>
              </a:extLst>
            </p:cNvPr>
            <p:cNvSpPr txBox="1"/>
            <p:nvPr/>
          </p:nvSpPr>
          <p:spPr>
            <a:xfrm>
              <a:off x="6815524" y="5341013"/>
              <a:ext cx="6931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400" dirty="0">
                  <a:solidFill>
                    <a:srgbClr val="113F4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……</a:t>
              </a:r>
              <a:endParaRPr lang="zh-CN" altLang="en-US" sz="2400" dirty="0">
                <a:solidFill>
                  <a:srgbClr val="113F4E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288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533</Words>
  <Application>Microsoft Office PowerPoint</Application>
  <PresentationFormat>宽屏</PresentationFormat>
  <Paragraphs>144</Paragraphs>
  <Slides>20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Microsoft JhengHei Light</vt:lpstr>
      <vt:lpstr>Poppins SemiBold</vt:lpstr>
      <vt:lpstr>等线</vt:lpstr>
      <vt:lpstr>等线 Light</vt:lpstr>
      <vt:lpstr>方正兰亭中黑_GBK</vt:lpstr>
      <vt:lpstr>宋体</vt:lpstr>
      <vt:lpstr>微软雅黑</vt:lpstr>
      <vt:lpstr>Arial</vt:lpstr>
      <vt:lpstr>Calibri</vt:lpstr>
      <vt:lpstr>Cambria Math</vt:lpstr>
      <vt:lpstr>Impact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基于传统方法的血管分割方法分享</dc:title>
  <dc:creator>* 宁</dc:creator>
  <cp:lastModifiedBy>Lenovo</cp:lastModifiedBy>
  <cp:revision>66</cp:revision>
  <dcterms:created xsi:type="dcterms:W3CDTF">2021-12-06T02:37:07Z</dcterms:created>
  <dcterms:modified xsi:type="dcterms:W3CDTF">2021-12-09T03:21:28Z</dcterms:modified>
</cp:coreProperties>
</file>