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57" r:id="rId3"/>
    <p:sldId id="279" r:id="rId4"/>
    <p:sldId id="285" r:id="rId5"/>
    <p:sldId id="275" r:id="rId6"/>
    <p:sldId id="274" r:id="rId7"/>
    <p:sldId id="267" r:id="rId8"/>
    <p:sldId id="276" r:id="rId9"/>
    <p:sldId id="273" r:id="rId10"/>
    <p:sldId id="286" r:id="rId11"/>
    <p:sldId id="268" r:id="rId12"/>
    <p:sldId id="280" r:id="rId13"/>
    <p:sldId id="281" r:id="rId14"/>
    <p:sldId id="282" r:id="rId15"/>
    <p:sldId id="284" r:id="rId16"/>
    <p:sldId id="283" r:id="rId17"/>
    <p:sldId id="278"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E05627CB-F314-4605-BC87-886D43ADC48F}" type="datetimeFigureOut">
              <a:rPr lang="zh-CN" altLang="en-US" smtClean="0"/>
              <a:t>2021/11/19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CD96AD-8FA7-48F8-A91A-489DF680F28C}" type="slidenum">
              <a:rPr lang="zh-CN" altLang="en-US" smtClean="0"/>
              <a:t>‹#›</a:t>
            </a:fld>
            <a:endParaRPr lang="zh-CN" altLang="en-US"/>
          </a:p>
        </p:txBody>
      </p:sp>
    </p:spTree>
    <p:extLst>
      <p:ext uri="{BB962C8B-B14F-4D97-AF65-F5344CB8AC3E}">
        <p14:creationId xmlns:p14="http://schemas.microsoft.com/office/powerpoint/2010/main" val="1440092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05627CB-F314-4605-BC87-886D43ADC48F}" type="datetimeFigureOut">
              <a:rPr lang="zh-CN" altLang="en-US" smtClean="0"/>
              <a:t>2021/11/19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CD96AD-8FA7-48F8-A91A-489DF680F28C}" type="slidenum">
              <a:rPr lang="zh-CN" altLang="en-US" smtClean="0"/>
              <a:t>‹#›</a:t>
            </a:fld>
            <a:endParaRPr lang="zh-CN" altLang="en-US"/>
          </a:p>
        </p:txBody>
      </p:sp>
    </p:spTree>
    <p:extLst>
      <p:ext uri="{BB962C8B-B14F-4D97-AF65-F5344CB8AC3E}">
        <p14:creationId xmlns:p14="http://schemas.microsoft.com/office/powerpoint/2010/main" val="4103678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05627CB-F314-4605-BC87-886D43ADC48F}" type="datetimeFigureOut">
              <a:rPr lang="zh-CN" altLang="en-US" smtClean="0"/>
              <a:t>2021/11/19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CD96AD-8FA7-48F8-A91A-489DF680F28C}" type="slidenum">
              <a:rPr lang="zh-CN" altLang="en-US" smtClean="0"/>
              <a:t>‹#›</a:t>
            </a:fld>
            <a:endParaRPr lang="zh-CN" altLang="en-US"/>
          </a:p>
        </p:txBody>
      </p:sp>
    </p:spTree>
    <p:extLst>
      <p:ext uri="{BB962C8B-B14F-4D97-AF65-F5344CB8AC3E}">
        <p14:creationId xmlns:p14="http://schemas.microsoft.com/office/powerpoint/2010/main" val="1154003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05627CB-F314-4605-BC87-886D43ADC48F}" type="datetimeFigureOut">
              <a:rPr lang="zh-CN" altLang="en-US" smtClean="0"/>
              <a:t>2021/11/19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CD96AD-8FA7-48F8-A91A-489DF680F28C}" type="slidenum">
              <a:rPr lang="zh-CN" altLang="en-US" smtClean="0"/>
              <a:t>‹#›</a:t>
            </a:fld>
            <a:endParaRPr lang="zh-CN" altLang="en-US"/>
          </a:p>
        </p:txBody>
      </p:sp>
    </p:spTree>
    <p:extLst>
      <p:ext uri="{BB962C8B-B14F-4D97-AF65-F5344CB8AC3E}">
        <p14:creationId xmlns:p14="http://schemas.microsoft.com/office/powerpoint/2010/main" val="1098972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E05627CB-F314-4605-BC87-886D43ADC48F}" type="datetimeFigureOut">
              <a:rPr lang="zh-CN" altLang="en-US" smtClean="0"/>
              <a:t>2021/11/19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CD96AD-8FA7-48F8-A91A-489DF680F28C}" type="slidenum">
              <a:rPr lang="zh-CN" altLang="en-US" smtClean="0"/>
              <a:t>‹#›</a:t>
            </a:fld>
            <a:endParaRPr lang="zh-CN" altLang="en-US"/>
          </a:p>
        </p:txBody>
      </p:sp>
    </p:spTree>
    <p:extLst>
      <p:ext uri="{BB962C8B-B14F-4D97-AF65-F5344CB8AC3E}">
        <p14:creationId xmlns:p14="http://schemas.microsoft.com/office/powerpoint/2010/main" val="3059505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05627CB-F314-4605-BC87-886D43ADC48F}" type="datetimeFigureOut">
              <a:rPr lang="zh-CN" altLang="en-US" smtClean="0"/>
              <a:t>2021/11/19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CD96AD-8FA7-48F8-A91A-489DF680F28C}" type="slidenum">
              <a:rPr lang="zh-CN" altLang="en-US" smtClean="0"/>
              <a:t>‹#›</a:t>
            </a:fld>
            <a:endParaRPr lang="zh-CN" altLang="en-US"/>
          </a:p>
        </p:txBody>
      </p:sp>
    </p:spTree>
    <p:extLst>
      <p:ext uri="{BB962C8B-B14F-4D97-AF65-F5344CB8AC3E}">
        <p14:creationId xmlns:p14="http://schemas.microsoft.com/office/powerpoint/2010/main" val="2373746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05627CB-F314-4605-BC87-886D43ADC48F}" type="datetimeFigureOut">
              <a:rPr lang="zh-CN" altLang="en-US" smtClean="0"/>
              <a:t>2021/11/19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CD96AD-8FA7-48F8-A91A-489DF680F28C}" type="slidenum">
              <a:rPr lang="zh-CN" altLang="en-US" smtClean="0"/>
              <a:t>‹#›</a:t>
            </a:fld>
            <a:endParaRPr lang="zh-CN" altLang="en-US"/>
          </a:p>
        </p:txBody>
      </p:sp>
    </p:spTree>
    <p:extLst>
      <p:ext uri="{BB962C8B-B14F-4D97-AF65-F5344CB8AC3E}">
        <p14:creationId xmlns:p14="http://schemas.microsoft.com/office/powerpoint/2010/main" val="3479229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05627CB-F314-4605-BC87-886D43ADC48F}" type="datetimeFigureOut">
              <a:rPr lang="zh-CN" altLang="en-US" smtClean="0"/>
              <a:t>2021/11/19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CD96AD-8FA7-48F8-A91A-489DF680F28C}" type="slidenum">
              <a:rPr lang="zh-CN" altLang="en-US" smtClean="0"/>
              <a:t>‹#›</a:t>
            </a:fld>
            <a:endParaRPr lang="zh-CN" altLang="en-US"/>
          </a:p>
        </p:txBody>
      </p:sp>
    </p:spTree>
    <p:extLst>
      <p:ext uri="{BB962C8B-B14F-4D97-AF65-F5344CB8AC3E}">
        <p14:creationId xmlns:p14="http://schemas.microsoft.com/office/powerpoint/2010/main" val="2617812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05627CB-F314-4605-BC87-886D43ADC48F}" type="datetimeFigureOut">
              <a:rPr lang="zh-CN" altLang="en-US" smtClean="0"/>
              <a:t>2021/11/19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CD96AD-8FA7-48F8-A91A-489DF680F28C}" type="slidenum">
              <a:rPr lang="zh-CN" altLang="en-US" smtClean="0"/>
              <a:t>‹#›</a:t>
            </a:fld>
            <a:endParaRPr lang="zh-CN" altLang="en-US"/>
          </a:p>
        </p:txBody>
      </p:sp>
    </p:spTree>
    <p:extLst>
      <p:ext uri="{BB962C8B-B14F-4D97-AF65-F5344CB8AC3E}">
        <p14:creationId xmlns:p14="http://schemas.microsoft.com/office/powerpoint/2010/main" val="3756667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E05627CB-F314-4605-BC87-886D43ADC48F}" type="datetimeFigureOut">
              <a:rPr lang="zh-CN" altLang="en-US" smtClean="0"/>
              <a:t>2021/11/19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CD96AD-8FA7-48F8-A91A-489DF680F28C}" type="slidenum">
              <a:rPr lang="zh-CN" altLang="en-US" smtClean="0"/>
              <a:t>‹#›</a:t>
            </a:fld>
            <a:endParaRPr lang="zh-CN" altLang="en-US"/>
          </a:p>
        </p:txBody>
      </p:sp>
    </p:spTree>
    <p:extLst>
      <p:ext uri="{BB962C8B-B14F-4D97-AF65-F5344CB8AC3E}">
        <p14:creationId xmlns:p14="http://schemas.microsoft.com/office/powerpoint/2010/main" val="1047627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E05627CB-F314-4605-BC87-886D43ADC48F}" type="datetimeFigureOut">
              <a:rPr lang="zh-CN" altLang="en-US" smtClean="0"/>
              <a:t>2021/11/19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CD96AD-8FA7-48F8-A91A-489DF680F28C}" type="slidenum">
              <a:rPr lang="zh-CN" altLang="en-US" smtClean="0"/>
              <a:t>‹#›</a:t>
            </a:fld>
            <a:endParaRPr lang="zh-CN" altLang="en-US"/>
          </a:p>
        </p:txBody>
      </p:sp>
    </p:spTree>
    <p:extLst>
      <p:ext uri="{BB962C8B-B14F-4D97-AF65-F5344CB8AC3E}">
        <p14:creationId xmlns:p14="http://schemas.microsoft.com/office/powerpoint/2010/main" val="810550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5627CB-F314-4605-BC87-886D43ADC48F}" type="datetimeFigureOut">
              <a:rPr lang="zh-CN" altLang="en-US" smtClean="0"/>
              <a:t>2021/11/19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CD96AD-8FA7-48F8-A91A-489DF680F28C}" type="slidenum">
              <a:rPr lang="zh-CN" altLang="en-US" smtClean="0"/>
              <a:t>‹#›</a:t>
            </a:fld>
            <a:endParaRPr lang="zh-CN" altLang="en-US"/>
          </a:p>
        </p:txBody>
      </p:sp>
    </p:spTree>
    <p:extLst>
      <p:ext uri="{BB962C8B-B14F-4D97-AF65-F5344CB8AC3E}">
        <p14:creationId xmlns:p14="http://schemas.microsoft.com/office/powerpoint/2010/main" val="12321045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233083" y="1405686"/>
            <a:ext cx="11743764" cy="4663420"/>
          </a:xfrm>
        </p:spPr>
        <p:txBody>
          <a:bodyPr/>
          <a:lstStyle/>
          <a:p>
            <a:r>
              <a:rPr lang="en-US" altLang="zh-CN" sz="2800" dirty="0"/>
              <a:t>R-Drop: Regularized Dropout for Neural Networks</a:t>
            </a:r>
          </a:p>
          <a:p>
            <a:endParaRPr lang="en-US" altLang="zh-CN" dirty="0"/>
          </a:p>
          <a:p>
            <a:endParaRPr lang="en-US" altLang="zh-CN" dirty="0" smtClean="0"/>
          </a:p>
          <a:p>
            <a:endParaRPr lang="en-US" altLang="zh-CN" dirty="0" smtClean="0"/>
          </a:p>
          <a:p>
            <a:endParaRPr lang="en-US" altLang="zh-CN" dirty="0"/>
          </a:p>
          <a:p>
            <a:endParaRPr lang="en-US" altLang="zh-CN" dirty="0" smtClean="0"/>
          </a:p>
          <a:p>
            <a:r>
              <a:rPr lang="zh-CN" altLang="en-US" sz="2000" dirty="0" smtClean="0"/>
              <a:t>分享人：高凯珺</a:t>
            </a:r>
            <a:endParaRPr lang="zh-CN" altLang="en-US" sz="2000" dirty="0"/>
          </a:p>
        </p:txBody>
      </p:sp>
    </p:spTree>
    <p:extLst>
      <p:ext uri="{BB962C8B-B14F-4D97-AF65-F5344CB8AC3E}">
        <p14:creationId xmlns:p14="http://schemas.microsoft.com/office/powerpoint/2010/main" val="24463768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41837" y="773724"/>
            <a:ext cx="3130063" cy="369332"/>
          </a:xfrm>
          <a:prstGeom prst="rect">
            <a:avLst/>
          </a:prstGeom>
          <a:noFill/>
        </p:spPr>
        <p:txBody>
          <a:bodyPr wrap="square" rtlCol="0">
            <a:spAutoFit/>
          </a:bodyPr>
          <a:lstStyle/>
          <a:p>
            <a:r>
              <a:rPr lang="zh-CN" altLang="en-US" dirty="0" smtClean="0"/>
              <a:t>实际遇到的问题：显存不足</a:t>
            </a:r>
            <a:endParaRPr lang="zh-CN" altLang="en-US" dirty="0"/>
          </a:p>
        </p:txBody>
      </p:sp>
      <p:pic>
        <p:nvPicPr>
          <p:cNvPr id="4" name="图片 3"/>
          <p:cNvPicPr>
            <a:picLocks noChangeAspect="1"/>
          </p:cNvPicPr>
          <p:nvPr/>
        </p:nvPicPr>
        <p:blipFill>
          <a:blip r:embed="rId2"/>
          <a:stretch>
            <a:fillRect/>
          </a:stretch>
        </p:blipFill>
        <p:spPr>
          <a:xfrm>
            <a:off x="3179884" y="1450786"/>
            <a:ext cx="4487344" cy="1019851"/>
          </a:xfrm>
          <a:prstGeom prst="rect">
            <a:avLst/>
          </a:prstGeom>
        </p:spPr>
      </p:pic>
      <p:sp>
        <p:nvSpPr>
          <p:cNvPr id="6" name="文本框 5"/>
          <p:cNvSpPr txBox="1"/>
          <p:nvPr/>
        </p:nvSpPr>
        <p:spPr>
          <a:xfrm>
            <a:off x="641836" y="3642948"/>
            <a:ext cx="3130063" cy="369332"/>
          </a:xfrm>
          <a:prstGeom prst="rect">
            <a:avLst/>
          </a:prstGeom>
          <a:noFill/>
        </p:spPr>
        <p:txBody>
          <a:bodyPr wrap="square" rtlCol="0">
            <a:spAutoFit/>
          </a:bodyPr>
          <a:lstStyle/>
          <a:p>
            <a:r>
              <a:rPr lang="zh-CN" altLang="en-US" dirty="0" smtClean="0"/>
              <a:t>解决方法</a:t>
            </a:r>
            <a:endParaRPr lang="zh-CN" altLang="en-US" dirty="0"/>
          </a:p>
        </p:txBody>
      </p:sp>
      <p:pic>
        <p:nvPicPr>
          <p:cNvPr id="7" name="图片 6"/>
          <p:cNvPicPr>
            <a:picLocks noChangeAspect="1"/>
          </p:cNvPicPr>
          <p:nvPr/>
        </p:nvPicPr>
        <p:blipFill>
          <a:blip r:embed="rId3"/>
          <a:stretch>
            <a:fillRect/>
          </a:stretch>
        </p:blipFill>
        <p:spPr>
          <a:xfrm>
            <a:off x="3771899" y="4231297"/>
            <a:ext cx="3326424" cy="561083"/>
          </a:xfrm>
          <a:prstGeom prst="rect">
            <a:avLst/>
          </a:prstGeom>
        </p:spPr>
      </p:pic>
    </p:spTree>
    <p:extLst>
      <p:ext uri="{BB962C8B-B14F-4D97-AF65-F5344CB8AC3E}">
        <p14:creationId xmlns:p14="http://schemas.microsoft.com/office/powerpoint/2010/main" val="2157223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753036" y="489830"/>
            <a:ext cx="10999693" cy="1477328"/>
          </a:xfrm>
          <a:prstGeom prst="rect">
            <a:avLst/>
          </a:prstGeom>
        </p:spPr>
        <p:txBody>
          <a:bodyPr wrap="square">
            <a:spAutoFit/>
          </a:bodyPr>
          <a:lstStyle/>
          <a:p>
            <a:r>
              <a:rPr lang="zh-CN" altLang="en-US" dirty="0">
                <a:latin typeface="Arial" panose="020B0604020202020204" pitchFamily="34" charset="0"/>
              </a:rPr>
              <a:t>通过对</a:t>
            </a:r>
            <a:r>
              <a:rPr lang="en-US" altLang="zh-CN" dirty="0">
                <a:latin typeface="Arial" panose="020B0604020202020204" pitchFamily="34" charset="0"/>
              </a:rPr>
              <a:t>4</a:t>
            </a:r>
            <a:r>
              <a:rPr lang="zh-CN" altLang="en-US" dirty="0">
                <a:latin typeface="Arial" panose="020B0604020202020204" pitchFamily="34" charset="0"/>
              </a:rPr>
              <a:t>个</a:t>
            </a:r>
            <a:r>
              <a:rPr lang="en-US" altLang="zh-CN" dirty="0">
                <a:latin typeface="Arial" panose="020B0604020202020204" pitchFamily="34" charset="0"/>
              </a:rPr>
              <a:t>NLP</a:t>
            </a:r>
            <a:r>
              <a:rPr lang="zh-CN" altLang="en-US" dirty="0">
                <a:latin typeface="Arial" panose="020B0604020202020204" pitchFamily="34" charset="0"/>
              </a:rPr>
              <a:t>和</a:t>
            </a:r>
            <a:r>
              <a:rPr lang="en-US" altLang="zh-CN" dirty="0">
                <a:latin typeface="Arial" panose="020B0604020202020204" pitchFamily="34" charset="0"/>
              </a:rPr>
              <a:t>1</a:t>
            </a:r>
            <a:r>
              <a:rPr lang="zh-CN" altLang="en-US" dirty="0">
                <a:latin typeface="Arial" panose="020B0604020202020204" pitchFamily="34" charset="0"/>
              </a:rPr>
              <a:t>个</a:t>
            </a:r>
            <a:r>
              <a:rPr lang="en-US" altLang="zh-CN" dirty="0">
                <a:latin typeface="Arial" panose="020B0604020202020204" pitchFamily="34" charset="0"/>
              </a:rPr>
              <a:t>CV</a:t>
            </a:r>
            <a:r>
              <a:rPr lang="zh-CN" altLang="en-US" dirty="0">
                <a:latin typeface="Arial" panose="020B0604020202020204" pitchFamily="34" charset="0"/>
              </a:rPr>
              <a:t>任务的</a:t>
            </a:r>
            <a:r>
              <a:rPr lang="en-US" altLang="zh-CN" dirty="0">
                <a:latin typeface="Arial" panose="020B0604020202020204" pitchFamily="34" charset="0"/>
              </a:rPr>
              <a:t>18</a:t>
            </a:r>
            <a:r>
              <a:rPr lang="zh-CN" altLang="en-US" dirty="0">
                <a:latin typeface="Arial" panose="020B0604020202020204" pitchFamily="34" charset="0"/>
              </a:rPr>
              <a:t>个数据集的大量实验，我们表明</a:t>
            </a:r>
            <a:r>
              <a:rPr lang="en-US" altLang="zh-CN" dirty="0">
                <a:latin typeface="Arial" panose="020B0604020202020204" pitchFamily="34" charset="0"/>
              </a:rPr>
              <a:t>R-Drop</a:t>
            </a:r>
            <a:r>
              <a:rPr lang="zh-CN" altLang="en-US" dirty="0">
                <a:latin typeface="Arial" panose="020B0604020202020204" pitchFamily="34" charset="0"/>
              </a:rPr>
              <a:t>取得了非常好的性能，包括多个</a:t>
            </a:r>
            <a:r>
              <a:rPr lang="en-US" altLang="zh-CN" dirty="0">
                <a:latin typeface="Arial" panose="020B0604020202020204" pitchFamily="34" charset="0"/>
              </a:rPr>
              <a:t>SOTA</a:t>
            </a:r>
            <a:r>
              <a:rPr lang="zh-CN" altLang="en-US" dirty="0">
                <a:latin typeface="Arial" panose="020B0604020202020204" pitchFamily="34" charset="0"/>
              </a:rPr>
              <a:t>结果</a:t>
            </a:r>
            <a:r>
              <a:rPr lang="zh-CN" altLang="en-US" dirty="0" smtClean="0">
                <a:latin typeface="Arial" panose="020B0604020202020204" pitchFamily="34" charset="0"/>
              </a:rPr>
              <a:t>。</a:t>
            </a:r>
            <a:endParaRPr lang="en-US" altLang="zh-CN" dirty="0" smtClean="0">
              <a:latin typeface="Arial" panose="020B0604020202020204" pitchFamily="34" charset="0"/>
            </a:endParaRPr>
          </a:p>
          <a:p>
            <a:r>
              <a:rPr lang="zh-CN" altLang="en-US" dirty="0">
                <a:latin typeface="Arial" panose="020B0604020202020204" pitchFamily="34" charset="0"/>
              </a:rPr>
              <a:t>实际上，约束神经网络任意两个子结构的</a:t>
            </a:r>
            <a:r>
              <a:rPr lang="en-US" altLang="zh-CN" dirty="0">
                <a:latin typeface="Arial" panose="020B0604020202020204" pitchFamily="34" charset="0"/>
              </a:rPr>
              <a:t>KL</a:t>
            </a:r>
            <a:r>
              <a:rPr lang="zh-CN" altLang="en-US" dirty="0">
                <a:latin typeface="Arial" panose="020B0604020202020204" pitchFamily="34" charset="0"/>
              </a:rPr>
              <a:t>散度会对神经网络参数的自由度带来约束，从而避免过拟合，提高泛化能力</a:t>
            </a:r>
            <a:r>
              <a:rPr lang="zh-CN" altLang="en-US" dirty="0" smtClean="0">
                <a:latin typeface="Arial" panose="020B0604020202020204" pitchFamily="34" charset="0"/>
              </a:rPr>
              <a:t>。</a:t>
            </a:r>
            <a:endParaRPr lang="en-US" altLang="zh-CN" dirty="0" smtClean="0">
              <a:latin typeface="Arial" panose="020B0604020202020204" pitchFamily="34" charset="0"/>
            </a:endParaRPr>
          </a:p>
          <a:p>
            <a:endParaRPr lang="zh-CN" altLang="en-US" dirty="0"/>
          </a:p>
        </p:txBody>
      </p:sp>
      <p:pic>
        <p:nvPicPr>
          <p:cNvPr id="2" name="图片 1"/>
          <p:cNvPicPr>
            <a:picLocks noChangeAspect="1"/>
          </p:cNvPicPr>
          <p:nvPr/>
        </p:nvPicPr>
        <p:blipFill>
          <a:blip r:embed="rId2"/>
          <a:stretch>
            <a:fillRect/>
          </a:stretch>
        </p:blipFill>
        <p:spPr>
          <a:xfrm>
            <a:off x="3400742" y="2796231"/>
            <a:ext cx="4905375" cy="2705100"/>
          </a:xfrm>
          <a:prstGeom prst="rect">
            <a:avLst/>
          </a:prstGeom>
        </p:spPr>
      </p:pic>
      <p:sp>
        <p:nvSpPr>
          <p:cNvPr id="3" name="矩形 2"/>
          <p:cNvSpPr/>
          <p:nvPr/>
        </p:nvSpPr>
        <p:spPr>
          <a:xfrm>
            <a:off x="1515722" y="2127295"/>
            <a:ext cx="9650510" cy="369332"/>
          </a:xfrm>
          <a:prstGeom prst="rect">
            <a:avLst/>
          </a:prstGeom>
        </p:spPr>
        <p:txBody>
          <a:bodyPr wrap="square">
            <a:spAutoFit/>
          </a:bodyPr>
          <a:lstStyle/>
          <a:p>
            <a:r>
              <a:rPr lang="zh-CN" altLang="en-US" dirty="0" smtClean="0"/>
              <a:t>在图像分类任务重，选择</a:t>
            </a:r>
            <a:r>
              <a:rPr lang="zh-CN" altLang="en-US" dirty="0"/>
              <a:t>最近强大和流行的</a:t>
            </a:r>
            <a:r>
              <a:rPr lang="en-US" altLang="zh-CN" dirty="0"/>
              <a:t>Vision Transformer (</a:t>
            </a:r>
            <a:r>
              <a:rPr lang="en-US" altLang="zh-CN" dirty="0" err="1"/>
              <a:t>ViT</a:t>
            </a:r>
            <a:r>
              <a:rPr lang="en-US" altLang="zh-CN" dirty="0" smtClean="0"/>
              <a:t>)</a:t>
            </a:r>
            <a:r>
              <a:rPr lang="zh-CN" altLang="en-US" dirty="0"/>
              <a:t>模型</a:t>
            </a:r>
            <a:r>
              <a:rPr lang="zh-CN" altLang="en-US" dirty="0" smtClean="0"/>
              <a:t>作为</a:t>
            </a:r>
            <a:r>
              <a:rPr lang="zh-CN" altLang="en-US" dirty="0"/>
              <a:t>我们</a:t>
            </a:r>
            <a:r>
              <a:rPr lang="zh-CN" altLang="en-US" dirty="0" smtClean="0"/>
              <a:t>的</a:t>
            </a:r>
            <a:r>
              <a:rPr lang="en-US" altLang="zh-CN" dirty="0" smtClean="0"/>
              <a:t>backbone</a:t>
            </a:r>
          </a:p>
        </p:txBody>
      </p:sp>
      <p:sp>
        <p:nvSpPr>
          <p:cNvPr id="10" name="矩形 9"/>
          <p:cNvSpPr/>
          <p:nvPr/>
        </p:nvSpPr>
        <p:spPr>
          <a:xfrm>
            <a:off x="1353065" y="5642675"/>
            <a:ext cx="9975824" cy="923330"/>
          </a:xfrm>
          <a:prstGeom prst="rect">
            <a:avLst/>
          </a:prstGeom>
        </p:spPr>
        <p:txBody>
          <a:bodyPr wrap="square">
            <a:spAutoFit/>
          </a:bodyPr>
          <a:lstStyle/>
          <a:p>
            <a:r>
              <a:rPr lang="zh-CN" altLang="en-US" dirty="0" smtClean="0">
                <a:latin typeface="Arial" panose="020B0604020202020204" pitchFamily="34" charset="0"/>
              </a:rPr>
              <a:t>即使</a:t>
            </a:r>
            <a:r>
              <a:rPr lang="en-US" altLang="zh-CN" dirty="0" smtClean="0">
                <a:latin typeface="Arial" panose="020B0604020202020204" pitchFamily="34" charset="0"/>
              </a:rPr>
              <a:t>baseline</a:t>
            </a:r>
            <a:r>
              <a:rPr lang="zh-CN" altLang="en-US" dirty="0" smtClean="0">
                <a:latin typeface="Arial" panose="020B0604020202020204" pitchFamily="34" charset="0"/>
              </a:rPr>
              <a:t>是</a:t>
            </a:r>
            <a:r>
              <a:rPr lang="zh-CN" altLang="en-US" dirty="0">
                <a:latin typeface="Arial" panose="020B0604020202020204" pitchFamily="34" charset="0"/>
              </a:rPr>
              <a:t>强大的，我们的</a:t>
            </a:r>
            <a:r>
              <a:rPr lang="en-US" altLang="zh-CN" dirty="0">
                <a:latin typeface="Arial" panose="020B0604020202020204" pitchFamily="34" charset="0"/>
              </a:rPr>
              <a:t>R-Drop</a:t>
            </a:r>
            <a:r>
              <a:rPr lang="zh-CN" altLang="en-US" dirty="0">
                <a:latin typeface="Arial" panose="020B0604020202020204" pitchFamily="34" charset="0"/>
              </a:rPr>
              <a:t>仍然可以使模型性能</a:t>
            </a:r>
            <a:r>
              <a:rPr lang="zh-CN" altLang="en-US" dirty="0" smtClean="0">
                <a:latin typeface="Arial" panose="020B0604020202020204" pitchFamily="34" charset="0"/>
              </a:rPr>
              <a:t>受益</a:t>
            </a:r>
            <a:endParaRPr lang="en-US" altLang="zh-CN" dirty="0" smtClean="0">
              <a:latin typeface="Arial" panose="020B0604020202020204" pitchFamily="34" charset="0"/>
            </a:endParaRPr>
          </a:p>
          <a:p>
            <a:r>
              <a:rPr lang="zh-CN" altLang="en-US" dirty="0"/>
              <a:t>与传统的神经网络训练相比，</a:t>
            </a:r>
            <a:r>
              <a:rPr lang="en-US" altLang="zh-CN" dirty="0"/>
              <a:t>R-Drop</a:t>
            </a:r>
            <a:r>
              <a:rPr lang="zh-CN" altLang="en-US" dirty="0"/>
              <a:t>只增加了</a:t>
            </a:r>
            <a:r>
              <a:rPr lang="en-US" altLang="zh-CN" dirty="0"/>
              <a:t>KL-divergence</a:t>
            </a:r>
            <a:r>
              <a:rPr lang="zh-CN" altLang="en-US" dirty="0"/>
              <a:t>损失，没有任何结构上的修改。</a:t>
            </a:r>
            <a:endParaRPr lang="en-US" altLang="zh-CN" dirty="0">
              <a:latin typeface="Arial" panose="020B0604020202020204" pitchFamily="34" charset="0"/>
            </a:endParaRPr>
          </a:p>
          <a:p>
            <a:endParaRPr lang="zh-CN" altLang="en-US" dirty="0"/>
          </a:p>
        </p:txBody>
      </p:sp>
    </p:spTree>
    <p:extLst>
      <p:ext uri="{BB962C8B-B14F-4D97-AF65-F5344CB8AC3E}">
        <p14:creationId xmlns:p14="http://schemas.microsoft.com/office/powerpoint/2010/main" val="29629560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00636" y="346395"/>
            <a:ext cx="10999693" cy="369332"/>
          </a:xfrm>
          <a:prstGeom prst="rect">
            <a:avLst/>
          </a:prstGeom>
        </p:spPr>
        <p:txBody>
          <a:bodyPr wrap="square">
            <a:spAutoFit/>
          </a:bodyPr>
          <a:lstStyle/>
          <a:p>
            <a:r>
              <a:rPr lang="zh-CN" altLang="en-US" dirty="0"/>
              <a:t>正规化和成本分析</a:t>
            </a:r>
            <a:endParaRPr lang="en-US" altLang="zh-CN" b="1" dirty="0"/>
          </a:p>
        </p:txBody>
      </p:sp>
      <p:pic>
        <p:nvPicPr>
          <p:cNvPr id="2" name="图片 1"/>
          <p:cNvPicPr>
            <a:picLocks noChangeAspect="1"/>
          </p:cNvPicPr>
          <p:nvPr/>
        </p:nvPicPr>
        <p:blipFill>
          <a:blip r:embed="rId2"/>
          <a:stretch>
            <a:fillRect/>
          </a:stretch>
        </p:blipFill>
        <p:spPr>
          <a:xfrm>
            <a:off x="4332126" y="240887"/>
            <a:ext cx="6471615" cy="3891498"/>
          </a:xfrm>
          <a:prstGeom prst="rect">
            <a:avLst/>
          </a:prstGeom>
        </p:spPr>
      </p:pic>
      <p:sp>
        <p:nvSpPr>
          <p:cNvPr id="7" name="矩形 6"/>
          <p:cNvSpPr/>
          <p:nvPr/>
        </p:nvSpPr>
        <p:spPr>
          <a:xfrm>
            <a:off x="600635" y="5880175"/>
            <a:ext cx="10999694" cy="646331"/>
          </a:xfrm>
          <a:prstGeom prst="rect">
            <a:avLst/>
          </a:prstGeom>
        </p:spPr>
        <p:txBody>
          <a:bodyPr wrap="square">
            <a:spAutoFit/>
          </a:bodyPr>
          <a:lstStyle/>
          <a:p>
            <a:r>
              <a:rPr lang="zh-CN" altLang="en-US" dirty="0">
                <a:latin typeface="Arial" panose="020B0604020202020204" pitchFamily="34" charset="0"/>
              </a:rPr>
              <a:t>与其他正则化方法</a:t>
            </a:r>
            <a:r>
              <a:rPr lang="en-US" altLang="zh-CN" dirty="0">
                <a:latin typeface="Arial" panose="020B0604020202020204" pitchFamily="34" charset="0"/>
              </a:rPr>
              <a:t>(</a:t>
            </a:r>
            <a:r>
              <a:rPr lang="zh-CN" altLang="en-US" dirty="0">
                <a:latin typeface="Arial" panose="020B0604020202020204" pitchFamily="34" charset="0"/>
              </a:rPr>
              <a:t>如训练</a:t>
            </a:r>
            <a:r>
              <a:rPr lang="en-US" altLang="zh-CN" dirty="0">
                <a:latin typeface="Arial" panose="020B0604020202020204" pitchFamily="34" charset="0"/>
              </a:rPr>
              <a:t>w/</a:t>
            </a:r>
            <a:r>
              <a:rPr lang="zh-CN" altLang="en-US" dirty="0">
                <a:latin typeface="Arial" panose="020B0604020202020204" pitchFamily="34" charset="0"/>
              </a:rPr>
              <a:t>或</a:t>
            </a:r>
            <a:r>
              <a:rPr lang="en-US" altLang="zh-CN" dirty="0">
                <a:latin typeface="Arial" panose="020B0604020202020204" pitchFamily="34" charset="0"/>
              </a:rPr>
              <a:t>w/o dropout)</a:t>
            </a:r>
            <a:r>
              <a:rPr lang="zh-CN" altLang="en-US" dirty="0">
                <a:latin typeface="Arial" panose="020B0604020202020204" pitchFamily="34" charset="0"/>
              </a:rPr>
              <a:t>类似，尽管</a:t>
            </a:r>
            <a:r>
              <a:rPr lang="en-US" altLang="zh-CN" dirty="0">
                <a:latin typeface="Arial" panose="020B0604020202020204" pitchFamily="34" charset="0"/>
              </a:rPr>
              <a:t>R-Drop</a:t>
            </a:r>
            <a:r>
              <a:rPr lang="zh-CN" altLang="en-US" dirty="0">
                <a:latin typeface="Arial" panose="020B0604020202020204" pitchFamily="34" charset="0"/>
              </a:rPr>
              <a:t>需要更多的训练来收敛，但最终的最优结果要好得多，性能也更好</a:t>
            </a:r>
            <a:endParaRPr lang="zh-CN" altLang="en-US" dirty="0"/>
          </a:p>
        </p:txBody>
      </p:sp>
      <p:sp>
        <p:nvSpPr>
          <p:cNvPr id="6" name="矩形 5"/>
          <p:cNvSpPr/>
          <p:nvPr/>
        </p:nvSpPr>
        <p:spPr>
          <a:xfrm>
            <a:off x="600635" y="4019946"/>
            <a:ext cx="10927976" cy="1754326"/>
          </a:xfrm>
          <a:prstGeom prst="rect">
            <a:avLst/>
          </a:prstGeom>
        </p:spPr>
        <p:txBody>
          <a:bodyPr wrap="square">
            <a:spAutoFit/>
          </a:bodyPr>
          <a:lstStyle/>
          <a:p>
            <a:r>
              <a:rPr lang="zh-CN" altLang="en-US" dirty="0">
                <a:latin typeface="Arial" panose="020B0604020202020204" pitchFamily="34" charset="0"/>
              </a:rPr>
              <a:t>可以观察到</a:t>
            </a:r>
            <a:r>
              <a:rPr lang="en-US" altLang="zh-CN" dirty="0" smtClean="0">
                <a:latin typeface="Arial" panose="020B0604020202020204" pitchFamily="34" charset="0"/>
              </a:rPr>
              <a:t>:</a:t>
            </a:r>
          </a:p>
          <a:p>
            <a:r>
              <a:rPr lang="en-US" altLang="zh-CN" dirty="0" smtClean="0">
                <a:latin typeface="Arial" panose="020B0604020202020204" pitchFamily="34" charset="0"/>
              </a:rPr>
              <a:t>1</a:t>
            </a:r>
            <a:r>
              <a:rPr lang="en-US" altLang="zh-CN" dirty="0">
                <a:latin typeface="Arial" panose="020B0604020202020204" pitchFamily="34" charset="0"/>
              </a:rPr>
              <a:t>)</a:t>
            </a:r>
            <a:r>
              <a:rPr lang="zh-CN" altLang="en-US" dirty="0">
                <a:latin typeface="Arial" panose="020B0604020202020204" pitchFamily="34" charset="0"/>
              </a:rPr>
              <a:t>随着训练的进行，</a:t>
            </a:r>
            <a:r>
              <a:rPr lang="en-US" altLang="zh-CN" dirty="0">
                <a:latin typeface="Arial" panose="020B0604020202020204" pitchFamily="34" charset="0"/>
              </a:rPr>
              <a:t>Transformer</a:t>
            </a:r>
            <a:r>
              <a:rPr lang="zh-CN" altLang="en-US" dirty="0">
                <a:latin typeface="Arial" panose="020B0604020202020204" pitchFamily="34" charset="0"/>
              </a:rPr>
              <a:t>很快变得过拟合</a:t>
            </a:r>
            <a:r>
              <a:rPr lang="zh-CN" altLang="en-US" dirty="0" smtClean="0">
                <a:latin typeface="Arial" panose="020B0604020202020204" pitchFamily="34" charset="0"/>
              </a:rPr>
              <a:t>，</a:t>
            </a:r>
            <a:r>
              <a:rPr lang="en-US" altLang="zh-CN" dirty="0" smtClean="0">
                <a:latin typeface="Arial" panose="020B0604020202020204" pitchFamily="34" charset="0"/>
              </a:rPr>
              <a:t>train</a:t>
            </a:r>
            <a:r>
              <a:rPr lang="zh-CN" altLang="en-US" dirty="0" smtClean="0">
                <a:latin typeface="Arial" panose="020B0604020202020204" pitchFamily="34" charset="0"/>
              </a:rPr>
              <a:t>和</a:t>
            </a:r>
            <a:r>
              <a:rPr lang="en-US" altLang="zh-CN" dirty="0" err="1" smtClean="0">
                <a:latin typeface="Arial" panose="020B0604020202020204" pitchFamily="34" charset="0"/>
              </a:rPr>
              <a:t>val</a:t>
            </a:r>
            <a:r>
              <a:rPr lang="zh-CN" altLang="en-US" dirty="0" smtClean="0">
                <a:latin typeface="Arial" panose="020B0604020202020204" pitchFamily="34" charset="0"/>
              </a:rPr>
              <a:t>的</a:t>
            </a:r>
            <a:r>
              <a:rPr lang="en-US" altLang="zh-CN" dirty="0" smtClean="0">
                <a:latin typeface="Arial" panose="020B0604020202020204" pitchFamily="34" charset="0"/>
              </a:rPr>
              <a:t>loss</a:t>
            </a:r>
            <a:r>
              <a:rPr lang="zh-CN" altLang="en-US" dirty="0" smtClean="0">
                <a:latin typeface="Arial" panose="020B0604020202020204" pitchFamily="34" charset="0"/>
              </a:rPr>
              <a:t>差距</a:t>
            </a:r>
            <a:r>
              <a:rPr lang="zh-CN" altLang="en-US" dirty="0">
                <a:latin typeface="Arial" panose="020B0604020202020204" pitchFamily="34" charset="0"/>
              </a:rPr>
              <a:t>较大，</a:t>
            </a:r>
            <a:r>
              <a:rPr lang="zh-CN" altLang="en-US" dirty="0" smtClean="0">
                <a:latin typeface="Arial" panose="020B0604020202020204" pitchFamily="34" charset="0"/>
              </a:rPr>
              <a:t>而</a:t>
            </a:r>
            <a:r>
              <a:rPr lang="en-US" altLang="zh-CN" dirty="0" err="1" smtClean="0">
                <a:latin typeface="Arial" panose="020B0604020202020204" pitchFamily="34" charset="0"/>
              </a:rPr>
              <a:t>Transformer+R-Drop</a:t>
            </a:r>
            <a:r>
              <a:rPr lang="zh-CN" altLang="en-US" dirty="0" smtClean="0">
                <a:latin typeface="Arial" panose="020B0604020202020204" pitchFamily="34" charset="0"/>
              </a:rPr>
              <a:t>有更小的</a:t>
            </a:r>
            <a:r>
              <a:rPr lang="en-US" altLang="zh-CN" dirty="0" err="1" smtClean="0">
                <a:latin typeface="Arial" panose="020B0604020202020204" pitchFamily="34" charset="0"/>
              </a:rPr>
              <a:t>val</a:t>
            </a:r>
            <a:r>
              <a:rPr lang="zh-CN" altLang="en-US" dirty="0">
                <a:latin typeface="Arial" panose="020B0604020202020204" pitchFamily="34" charset="0"/>
              </a:rPr>
              <a:t> </a:t>
            </a:r>
            <a:r>
              <a:rPr lang="en-US" altLang="zh-CN" dirty="0" smtClean="0">
                <a:latin typeface="Arial" panose="020B0604020202020204" pitchFamily="34" charset="0"/>
              </a:rPr>
              <a:t>loss</a:t>
            </a:r>
            <a:r>
              <a:rPr lang="zh-CN" altLang="en-US" dirty="0" smtClean="0">
                <a:latin typeface="Arial" panose="020B0604020202020204" pitchFamily="34" charset="0"/>
              </a:rPr>
              <a:t>。这有效地证明</a:t>
            </a:r>
            <a:r>
              <a:rPr lang="zh-CN" altLang="en-US" dirty="0">
                <a:latin typeface="Arial" panose="020B0604020202020204" pitchFamily="34" charset="0"/>
              </a:rPr>
              <a:t>了</a:t>
            </a:r>
            <a:r>
              <a:rPr lang="en-US" altLang="zh-CN" dirty="0">
                <a:latin typeface="Arial" panose="020B0604020202020204" pitchFamily="34" charset="0"/>
              </a:rPr>
              <a:t>R-Drop</a:t>
            </a:r>
            <a:r>
              <a:rPr lang="zh-CN" altLang="en-US" dirty="0">
                <a:latin typeface="Arial" panose="020B0604020202020204" pitchFamily="34" charset="0"/>
              </a:rPr>
              <a:t>可以在训练中提供持续的</a:t>
            </a:r>
            <a:r>
              <a:rPr lang="zh-CN" altLang="en-US" dirty="0" smtClean="0">
                <a:latin typeface="Arial" panose="020B0604020202020204" pitchFamily="34" charset="0"/>
              </a:rPr>
              <a:t>正规化</a:t>
            </a:r>
            <a:r>
              <a:rPr lang="zh-CN" altLang="en-US" dirty="0">
                <a:latin typeface="Arial" panose="020B0604020202020204" pitchFamily="34" charset="0"/>
              </a:rPr>
              <a:t>；</a:t>
            </a:r>
            <a:endParaRPr lang="en-US" altLang="zh-CN" dirty="0" smtClean="0">
              <a:latin typeface="Arial" panose="020B0604020202020204" pitchFamily="34" charset="0"/>
            </a:endParaRPr>
          </a:p>
          <a:p>
            <a:r>
              <a:rPr lang="en-US" altLang="zh-CN" dirty="0" smtClean="0">
                <a:latin typeface="Arial" panose="020B0604020202020204" pitchFamily="34" charset="0"/>
              </a:rPr>
              <a:t>2</a:t>
            </a:r>
            <a:r>
              <a:rPr lang="en-US" altLang="zh-CN" dirty="0">
                <a:latin typeface="Arial" panose="020B0604020202020204" pitchFamily="34" charset="0"/>
              </a:rPr>
              <a:t>)</a:t>
            </a:r>
            <a:r>
              <a:rPr lang="zh-CN" altLang="en-US" dirty="0">
                <a:latin typeface="Arial" panose="020B0604020202020204" pitchFamily="34" charset="0"/>
              </a:rPr>
              <a:t>在训练初期，</a:t>
            </a:r>
            <a:r>
              <a:rPr lang="en-US" altLang="zh-CN" dirty="0">
                <a:latin typeface="Arial" panose="020B0604020202020204" pitchFamily="34" charset="0"/>
              </a:rPr>
              <a:t>Transformer</a:t>
            </a:r>
            <a:r>
              <a:rPr lang="zh-CN" altLang="en-US" dirty="0">
                <a:latin typeface="Arial" panose="020B0604020202020204" pitchFamily="34" charset="0"/>
              </a:rPr>
              <a:t>的</a:t>
            </a:r>
            <a:r>
              <a:rPr lang="en-US" altLang="zh-CN" dirty="0">
                <a:latin typeface="Arial" panose="020B0604020202020204" pitchFamily="34" charset="0"/>
              </a:rPr>
              <a:t>BLEU</a:t>
            </a:r>
            <a:r>
              <a:rPr lang="zh-CN" altLang="en-US" dirty="0" smtClean="0">
                <a:latin typeface="Arial" panose="020B0604020202020204" pitchFamily="34" charset="0"/>
              </a:rPr>
              <a:t>评分</a:t>
            </a:r>
            <a:r>
              <a:rPr lang="zh-CN" altLang="en-US" dirty="0">
                <a:latin typeface="Arial" panose="020B0604020202020204" pitchFamily="34" charset="0"/>
              </a:rPr>
              <a:t>提升</a:t>
            </a:r>
            <a:r>
              <a:rPr lang="zh-CN" altLang="en-US" dirty="0" smtClean="0">
                <a:latin typeface="Arial" panose="020B0604020202020204" pitchFamily="34" charset="0"/>
              </a:rPr>
              <a:t>较</a:t>
            </a:r>
            <a:r>
              <a:rPr lang="zh-CN" altLang="en-US" dirty="0">
                <a:latin typeface="Arial" panose="020B0604020202020204" pitchFamily="34" charset="0"/>
              </a:rPr>
              <a:t>快，但很快收敛</a:t>
            </a:r>
            <a:r>
              <a:rPr lang="zh-CN" altLang="en-US" dirty="0" smtClean="0">
                <a:latin typeface="Arial" panose="020B0604020202020204" pitchFamily="34" charset="0"/>
              </a:rPr>
              <a:t>到</a:t>
            </a:r>
            <a:r>
              <a:rPr lang="en-US" altLang="zh-CN" dirty="0" smtClean="0">
                <a:latin typeface="Arial" panose="020B0604020202020204" pitchFamily="34" charset="0"/>
              </a:rPr>
              <a:t>bad local </a:t>
            </a:r>
            <a:r>
              <a:rPr lang="en-US" altLang="zh-CN" dirty="0">
                <a:latin typeface="Arial" panose="020B0604020202020204" pitchFamily="34" charset="0"/>
              </a:rPr>
              <a:t>optima</a:t>
            </a:r>
            <a:r>
              <a:rPr lang="zh-CN" altLang="en-US" dirty="0" smtClean="0">
                <a:latin typeface="Arial" panose="020B0604020202020204" pitchFamily="34" charset="0"/>
              </a:rPr>
              <a:t>。</a:t>
            </a:r>
            <a:r>
              <a:rPr lang="zh-CN" altLang="en-US" dirty="0">
                <a:latin typeface="Arial" panose="020B0604020202020204" pitchFamily="34" charset="0"/>
              </a:rPr>
              <a:t>相比之下</a:t>
            </a:r>
            <a:r>
              <a:rPr lang="zh-CN" altLang="en-US" dirty="0" smtClean="0">
                <a:latin typeface="Arial" panose="020B0604020202020204" pitchFamily="34" charset="0"/>
              </a:rPr>
              <a:t>，</a:t>
            </a:r>
            <a:r>
              <a:rPr lang="en-US" altLang="zh-CN" dirty="0" err="1">
                <a:latin typeface="Arial" panose="020B0604020202020204" pitchFamily="34" charset="0"/>
              </a:rPr>
              <a:t>Transformer+</a:t>
            </a:r>
            <a:r>
              <a:rPr lang="en-US" altLang="zh-CN" dirty="0" err="1" smtClean="0">
                <a:latin typeface="Arial" panose="020B0604020202020204" pitchFamily="34" charset="0"/>
              </a:rPr>
              <a:t>R-Drop</a:t>
            </a:r>
            <a:r>
              <a:rPr lang="zh-CN" altLang="en-US" dirty="0">
                <a:latin typeface="Arial" panose="020B0604020202020204" pitchFamily="34" charset="0"/>
              </a:rPr>
              <a:t>逐步</a:t>
            </a:r>
            <a:r>
              <a:rPr lang="zh-CN" altLang="en-US" dirty="0" smtClean="0">
                <a:latin typeface="Arial" panose="020B0604020202020204" pitchFamily="34" charset="0"/>
              </a:rPr>
              <a:t>提高</a:t>
            </a:r>
            <a:r>
              <a:rPr lang="en-US" altLang="zh-CN" dirty="0" smtClean="0">
                <a:latin typeface="Arial" panose="020B0604020202020204" pitchFamily="34" charset="0"/>
              </a:rPr>
              <a:t>BLEU</a:t>
            </a:r>
            <a:r>
              <a:rPr lang="zh-CN" altLang="en-US" dirty="0">
                <a:latin typeface="Arial" panose="020B0604020202020204" pitchFamily="34" charset="0"/>
              </a:rPr>
              <a:t>得分，取得了更优越的性能。虽然需要更多的训练才能收敛，但最终的最优值更好。</a:t>
            </a:r>
            <a:endParaRPr lang="zh-CN" altLang="en-US" dirty="0"/>
          </a:p>
        </p:txBody>
      </p:sp>
    </p:spTree>
    <p:extLst>
      <p:ext uri="{BB962C8B-B14F-4D97-AF65-F5344CB8AC3E}">
        <p14:creationId xmlns:p14="http://schemas.microsoft.com/office/powerpoint/2010/main" val="37146489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00636" y="346395"/>
            <a:ext cx="10999693" cy="369332"/>
          </a:xfrm>
          <a:prstGeom prst="rect">
            <a:avLst/>
          </a:prstGeom>
        </p:spPr>
        <p:txBody>
          <a:bodyPr wrap="square">
            <a:spAutoFit/>
          </a:bodyPr>
          <a:lstStyle/>
          <a:p>
            <a:r>
              <a:rPr lang="en-US" altLang="zh-CN" dirty="0"/>
              <a:t>k-step R-Drop </a:t>
            </a:r>
            <a:endParaRPr lang="en-US" altLang="zh-CN" b="1" dirty="0"/>
          </a:p>
        </p:txBody>
      </p:sp>
      <p:sp>
        <p:nvSpPr>
          <p:cNvPr id="6" name="矩形 5"/>
          <p:cNvSpPr/>
          <p:nvPr/>
        </p:nvSpPr>
        <p:spPr>
          <a:xfrm>
            <a:off x="600636" y="5029250"/>
            <a:ext cx="10927976" cy="1200329"/>
          </a:xfrm>
          <a:prstGeom prst="rect">
            <a:avLst/>
          </a:prstGeom>
        </p:spPr>
        <p:txBody>
          <a:bodyPr wrap="square">
            <a:spAutoFit/>
          </a:bodyPr>
          <a:lstStyle/>
          <a:p>
            <a:r>
              <a:rPr lang="en-US" altLang="zh-CN" dirty="0"/>
              <a:t>R-Drop</a:t>
            </a:r>
            <a:r>
              <a:rPr lang="zh-CN" altLang="en-US" dirty="0"/>
              <a:t>可以达到更强的性能，但收敛性较低，因此我们研究了另一种训练策略，即每</a:t>
            </a:r>
            <a:r>
              <a:rPr lang="en-US" altLang="zh-CN" dirty="0"/>
              <a:t>k</a:t>
            </a:r>
            <a:r>
              <a:rPr lang="zh-CN" altLang="en-US" dirty="0" smtClean="0"/>
              <a:t>个</a:t>
            </a:r>
            <a:r>
              <a:rPr lang="en-US" altLang="zh-CN" dirty="0"/>
              <a:t>step</a:t>
            </a:r>
            <a:r>
              <a:rPr lang="zh-CN" altLang="en-US" dirty="0" smtClean="0"/>
              <a:t>进行</a:t>
            </a:r>
            <a:r>
              <a:rPr lang="en-US" altLang="zh-CN" dirty="0"/>
              <a:t>R-Drop</a:t>
            </a:r>
            <a:r>
              <a:rPr lang="zh-CN" altLang="en-US" dirty="0"/>
              <a:t>来提高训练</a:t>
            </a:r>
            <a:r>
              <a:rPr lang="zh-CN" altLang="en-US" dirty="0" smtClean="0"/>
              <a:t>效率。</a:t>
            </a:r>
            <a:endParaRPr lang="en-US" altLang="zh-CN" dirty="0" smtClean="0"/>
          </a:p>
          <a:p>
            <a:r>
              <a:rPr lang="zh-CN" altLang="en-US" dirty="0" smtClean="0"/>
              <a:t>我们</a:t>
            </a:r>
            <a:r>
              <a:rPr lang="zh-CN" altLang="en-US" dirty="0"/>
              <a:t>改变</a:t>
            </a:r>
            <a:r>
              <a:rPr lang="en-US" altLang="zh-CN" dirty="0"/>
              <a:t>k</a:t>
            </a:r>
            <a:r>
              <a:rPr lang="zh-CN" altLang="en-US" dirty="0"/>
              <a:t>在</a:t>
            </a:r>
            <a:r>
              <a:rPr lang="en-US" altLang="zh-CN" dirty="0"/>
              <a:t>{1,2,5,10}</a:t>
            </a:r>
            <a:r>
              <a:rPr lang="zh-CN" altLang="en-US" dirty="0"/>
              <a:t>中的值来看看区别，其中</a:t>
            </a:r>
            <a:r>
              <a:rPr lang="en-US" altLang="zh-CN" dirty="0" smtClean="0"/>
              <a:t>k=1</a:t>
            </a:r>
            <a:r>
              <a:rPr lang="zh-CN" altLang="en-US" dirty="0"/>
              <a:t>是当前的训练</a:t>
            </a:r>
            <a:r>
              <a:rPr lang="zh-CN" altLang="en-US" dirty="0" smtClean="0"/>
              <a:t>策略。</a:t>
            </a:r>
            <a:r>
              <a:rPr lang="zh-CN" altLang="en-US" dirty="0"/>
              <a:t>当我们增加</a:t>
            </a:r>
            <a:r>
              <a:rPr lang="en-US" altLang="zh-CN" dirty="0" smtClean="0"/>
              <a:t>k</a:t>
            </a:r>
            <a:r>
              <a:rPr lang="zh-CN" altLang="en-US" dirty="0" smtClean="0"/>
              <a:t>，虽然</a:t>
            </a:r>
            <a:r>
              <a:rPr lang="en-US" altLang="zh-CN" dirty="0" smtClean="0"/>
              <a:t>k</a:t>
            </a:r>
            <a:r>
              <a:rPr lang="zh-CN" altLang="en-US" dirty="0"/>
              <a:t>越</a:t>
            </a:r>
            <a:r>
              <a:rPr lang="zh-CN" altLang="en-US" dirty="0" smtClean="0"/>
              <a:t>大，收敛速度越快</a:t>
            </a:r>
            <a:r>
              <a:rPr lang="zh-CN" altLang="en-US" dirty="0"/>
              <a:t>，</a:t>
            </a:r>
            <a:r>
              <a:rPr lang="zh-CN" altLang="en-US" dirty="0" smtClean="0"/>
              <a:t>但</a:t>
            </a:r>
            <a:r>
              <a:rPr lang="en-US" altLang="zh-CN" dirty="0" smtClean="0"/>
              <a:t>BLEU</a:t>
            </a:r>
            <a:r>
              <a:rPr lang="zh-CN" altLang="en-US" dirty="0" smtClean="0"/>
              <a:t>得分也越来越差。</a:t>
            </a:r>
            <a:r>
              <a:rPr lang="zh-CN" altLang="en-US" dirty="0"/>
              <a:t>这</a:t>
            </a:r>
            <a:r>
              <a:rPr lang="zh-CN" altLang="en-US" dirty="0" smtClean="0"/>
              <a:t>证明每个</a:t>
            </a:r>
            <a:r>
              <a:rPr lang="en-US" altLang="zh-CN" dirty="0" smtClean="0"/>
              <a:t>step</a:t>
            </a:r>
            <a:r>
              <a:rPr lang="zh-CN" altLang="en-US" dirty="0" smtClean="0"/>
              <a:t>的</a:t>
            </a:r>
            <a:r>
              <a:rPr lang="en-US" altLang="zh-CN" dirty="0" smtClean="0"/>
              <a:t>R-Drop</a:t>
            </a:r>
            <a:r>
              <a:rPr lang="zh-CN" altLang="en-US" dirty="0" smtClean="0"/>
              <a:t>都可以</a:t>
            </a:r>
            <a:r>
              <a:rPr lang="zh-CN" altLang="en-US" dirty="0"/>
              <a:t>正</a:t>
            </a:r>
            <a:r>
              <a:rPr lang="zh-CN" altLang="en-US" dirty="0" smtClean="0"/>
              <a:t>则训练</a:t>
            </a:r>
            <a:r>
              <a:rPr lang="zh-CN" altLang="en-US" dirty="0"/>
              <a:t>并</a:t>
            </a:r>
            <a:r>
              <a:rPr lang="zh-CN" altLang="en-US" dirty="0" smtClean="0"/>
              <a:t>获得</a:t>
            </a:r>
            <a:r>
              <a:rPr lang="zh-CN" altLang="en-US" dirty="0"/>
              <a:t>优越的表现。</a:t>
            </a:r>
          </a:p>
        </p:txBody>
      </p:sp>
      <p:pic>
        <p:nvPicPr>
          <p:cNvPr id="3" name="图片 2"/>
          <p:cNvPicPr>
            <a:picLocks noChangeAspect="1"/>
          </p:cNvPicPr>
          <p:nvPr/>
        </p:nvPicPr>
        <p:blipFill>
          <a:blip r:embed="rId2"/>
          <a:stretch>
            <a:fillRect/>
          </a:stretch>
        </p:blipFill>
        <p:spPr>
          <a:xfrm>
            <a:off x="4670612" y="199366"/>
            <a:ext cx="5416924" cy="4682855"/>
          </a:xfrm>
          <a:prstGeom prst="rect">
            <a:avLst/>
          </a:prstGeom>
        </p:spPr>
      </p:pic>
    </p:spTree>
    <p:extLst>
      <p:ext uri="{BB962C8B-B14F-4D97-AF65-F5344CB8AC3E}">
        <p14:creationId xmlns:p14="http://schemas.microsoft.com/office/powerpoint/2010/main" val="5455800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851648" y="848417"/>
            <a:ext cx="3603811" cy="369332"/>
          </a:xfrm>
          <a:prstGeom prst="rect">
            <a:avLst/>
          </a:prstGeom>
        </p:spPr>
        <p:txBody>
          <a:bodyPr wrap="square">
            <a:spAutoFit/>
          </a:bodyPr>
          <a:lstStyle/>
          <a:p>
            <a:r>
              <a:rPr lang="en-US" altLang="zh-CN" dirty="0"/>
              <a:t>m-time R-Drop</a:t>
            </a:r>
            <a:endParaRPr lang="en-US" altLang="zh-CN" b="1" dirty="0"/>
          </a:p>
        </p:txBody>
      </p:sp>
      <p:sp>
        <p:nvSpPr>
          <p:cNvPr id="4" name="矩形 3"/>
          <p:cNvSpPr/>
          <p:nvPr/>
        </p:nvSpPr>
        <p:spPr>
          <a:xfrm>
            <a:off x="1013875" y="2267597"/>
            <a:ext cx="9538446" cy="1754326"/>
          </a:xfrm>
          <a:prstGeom prst="rect">
            <a:avLst/>
          </a:prstGeom>
        </p:spPr>
        <p:txBody>
          <a:bodyPr wrap="square">
            <a:spAutoFit/>
          </a:bodyPr>
          <a:lstStyle/>
          <a:p>
            <a:r>
              <a:rPr lang="zh-CN" altLang="en-US" dirty="0">
                <a:latin typeface="Arial" panose="020B0604020202020204" pitchFamily="34" charset="0"/>
              </a:rPr>
              <a:t>我们的方法正则化了两个分布</a:t>
            </a:r>
            <a:r>
              <a:rPr lang="en-US" altLang="zh-CN" dirty="0" smtClean="0">
                <a:latin typeface="Arial" panose="020B0604020202020204" pitchFamily="34" charset="0"/>
              </a:rPr>
              <a:t>P1</a:t>
            </a:r>
            <a:r>
              <a:rPr lang="zh-CN" altLang="en-US" dirty="0" smtClean="0">
                <a:latin typeface="Arial" panose="020B0604020202020204" pitchFamily="34" charset="0"/>
              </a:rPr>
              <a:t>和</a:t>
            </a:r>
            <a:r>
              <a:rPr lang="en-US" altLang="zh-CN" dirty="0" smtClean="0">
                <a:latin typeface="Arial" panose="020B0604020202020204" pitchFamily="34" charset="0"/>
              </a:rPr>
              <a:t>P2</a:t>
            </a:r>
            <a:r>
              <a:rPr lang="zh-CN" altLang="en-US" dirty="0" smtClean="0">
                <a:latin typeface="Arial" panose="020B0604020202020204" pitchFamily="34" charset="0"/>
              </a:rPr>
              <a:t>之间</a:t>
            </a:r>
            <a:r>
              <a:rPr lang="zh-CN" altLang="en-US" dirty="0">
                <a:latin typeface="Arial" panose="020B0604020202020204" pitchFamily="34" charset="0"/>
              </a:rPr>
              <a:t>的模型</a:t>
            </a:r>
            <a:r>
              <a:rPr lang="zh-CN" altLang="en-US" dirty="0" smtClean="0">
                <a:latin typeface="Arial" panose="020B0604020202020204" pitchFamily="34" charset="0"/>
              </a:rPr>
              <a:t>输出，</a:t>
            </a:r>
            <a:endParaRPr lang="en-US" altLang="zh-CN" dirty="0" smtClean="0">
              <a:latin typeface="Arial" panose="020B0604020202020204" pitchFamily="34" charset="0"/>
            </a:endParaRPr>
          </a:p>
          <a:p>
            <a:r>
              <a:rPr lang="zh-CN" altLang="en-US" dirty="0" smtClean="0">
                <a:latin typeface="Arial" panose="020B0604020202020204" pitchFamily="34" charset="0"/>
              </a:rPr>
              <a:t>如果我们对相同的输入数据正则化</a:t>
            </a:r>
            <a:r>
              <a:rPr lang="en-US" altLang="zh-CN" dirty="0" smtClean="0">
                <a:latin typeface="Arial" panose="020B0604020202020204" pitchFamily="34" charset="0"/>
              </a:rPr>
              <a:t>m</a:t>
            </a:r>
            <a:r>
              <a:rPr lang="zh-CN" altLang="en-US" dirty="0" smtClean="0">
                <a:latin typeface="Arial" panose="020B0604020202020204" pitchFamily="34" charset="0"/>
              </a:rPr>
              <a:t>个分布</a:t>
            </a:r>
            <a:r>
              <a:rPr lang="en-US" altLang="zh-CN" dirty="0" smtClean="0">
                <a:latin typeface="Arial" panose="020B0604020202020204" pitchFamily="34" charset="0"/>
              </a:rPr>
              <a:t>(</a:t>
            </a:r>
            <a:r>
              <a:rPr lang="zh-CN" altLang="en-US" dirty="0" smtClean="0">
                <a:latin typeface="Arial" panose="020B0604020202020204" pitchFamily="34" charset="0"/>
              </a:rPr>
              <a:t>当前</a:t>
            </a:r>
            <a:r>
              <a:rPr lang="en-US" altLang="zh-CN" dirty="0">
                <a:latin typeface="Arial" panose="020B0604020202020204" pitchFamily="34" charset="0"/>
              </a:rPr>
              <a:t>m = </a:t>
            </a:r>
            <a:r>
              <a:rPr lang="en-US" altLang="zh-CN" dirty="0" smtClean="0">
                <a:latin typeface="Arial" panose="020B0604020202020204" pitchFamily="34" charset="0"/>
              </a:rPr>
              <a:t>2)</a:t>
            </a:r>
            <a:r>
              <a:rPr lang="zh-CN" altLang="en-US" dirty="0" smtClean="0">
                <a:latin typeface="Arial" panose="020B0604020202020204" pitchFamily="34" charset="0"/>
              </a:rPr>
              <a:t>，是否可以实现更多的提升？</a:t>
            </a:r>
            <a:endParaRPr lang="en-US" altLang="zh-CN" dirty="0" smtClean="0">
              <a:latin typeface="Arial" panose="020B0604020202020204" pitchFamily="34" charset="0"/>
            </a:endParaRPr>
          </a:p>
          <a:p>
            <a:r>
              <a:rPr lang="zh-CN" altLang="en-US" dirty="0" smtClean="0">
                <a:latin typeface="Arial" panose="020B0604020202020204" pitchFamily="34" charset="0"/>
              </a:rPr>
              <a:t>因此，我们扩展</a:t>
            </a:r>
            <a:r>
              <a:rPr lang="en-US" altLang="zh-CN" dirty="0" smtClean="0">
                <a:latin typeface="Arial" panose="020B0604020202020204" pitchFamily="34" charset="0"/>
              </a:rPr>
              <a:t>R-Drop</a:t>
            </a:r>
            <a:r>
              <a:rPr lang="zh-CN" altLang="en-US" dirty="0" smtClean="0">
                <a:latin typeface="Arial" panose="020B0604020202020204" pitchFamily="34" charset="0"/>
              </a:rPr>
              <a:t>，当</a:t>
            </a:r>
            <a:r>
              <a:rPr lang="en-US" altLang="zh-CN" dirty="0" smtClean="0">
                <a:latin typeface="Arial" panose="020B0604020202020204" pitchFamily="34" charset="0"/>
              </a:rPr>
              <a:t>m = 3</a:t>
            </a:r>
            <a:r>
              <a:rPr lang="zh-CN" altLang="en-US" dirty="0" smtClean="0">
                <a:latin typeface="Arial" panose="020B0604020202020204" pitchFamily="34" charset="0"/>
              </a:rPr>
              <a:t>时，</a:t>
            </a:r>
            <a:r>
              <a:rPr lang="en-US" altLang="zh-CN" dirty="0" smtClean="0">
                <a:latin typeface="Arial" panose="020B0604020202020204" pitchFamily="34" charset="0"/>
              </a:rPr>
              <a:t>IWSLT14 </a:t>
            </a:r>
            <a:r>
              <a:rPr lang="en-US" altLang="zh-CN" dirty="0" err="1" smtClean="0">
                <a:latin typeface="Arial" panose="020B0604020202020204" pitchFamily="34" charset="0"/>
              </a:rPr>
              <a:t>De→En</a:t>
            </a:r>
            <a:r>
              <a:rPr lang="zh-CN" altLang="en-US" dirty="0" smtClean="0">
                <a:latin typeface="Arial" panose="020B0604020202020204" pitchFamily="34" charset="0"/>
              </a:rPr>
              <a:t>测试集的</a:t>
            </a:r>
            <a:r>
              <a:rPr lang="en-US" altLang="zh-CN" dirty="0" smtClean="0">
                <a:latin typeface="Arial" panose="020B0604020202020204" pitchFamily="34" charset="0"/>
              </a:rPr>
              <a:t>BLEU</a:t>
            </a:r>
            <a:r>
              <a:rPr lang="zh-CN" altLang="en-US" dirty="0" smtClean="0">
                <a:latin typeface="Arial" panose="020B0604020202020204" pitchFamily="34" charset="0"/>
              </a:rPr>
              <a:t>得分为</a:t>
            </a:r>
            <a:r>
              <a:rPr lang="en-US" altLang="zh-CN" dirty="0" smtClean="0">
                <a:latin typeface="Arial" panose="020B0604020202020204" pitchFamily="34" charset="0"/>
              </a:rPr>
              <a:t>37.30</a:t>
            </a:r>
            <a:r>
              <a:rPr lang="zh-CN" altLang="en-US" dirty="0" smtClean="0">
                <a:latin typeface="Arial" panose="020B0604020202020204" pitchFamily="34" charset="0"/>
              </a:rPr>
              <a:t>，与</a:t>
            </a:r>
            <a:r>
              <a:rPr lang="en-US" altLang="zh-CN" dirty="0" smtClean="0">
                <a:latin typeface="Arial" panose="020B0604020202020204" pitchFamily="34" charset="0"/>
              </a:rPr>
              <a:t>m = 2</a:t>
            </a:r>
            <a:r>
              <a:rPr lang="zh-CN" altLang="en-US" dirty="0" smtClean="0">
                <a:latin typeface="Arial" panose="020B0604020202020204" pitchFamily="34" charset="0"/>
              </a:rPr>
              <a:t>时</a:t>
            </a:r>
            <a:r>
              <a:rPr lang="en-US" altLang="zh-CN" dirty="0" smtClean="0">
                <a:latin typeface="Arial" panose="020B0604020202020204" pitchFamily="34" charset="0"/>
              </a:rPr>
              <a:t>(37.25 BLEU</a:t>
            </a:r>
            <a:r>
              <a:rPr lang="zh-CN" altLang="en-US" dirty="0" smtClean="0">
                <a:latin typeface="Arial" panose="020B0604020202020204" pitchFamily="34" charset="0"/>
              </a:rPr>
              <a:t>得分</a:t>
            </a:r>
            <a:r>
              <a:rPr lang="en-US" altLang="zh-CN" dirty="0" smtClean="0">
                <a:latin typeface="Arial" panose="020B0604020202020204" pitchFamily="34" charset="0"/>
              </a:rPr>
              <a:t>)</a:t>
            </a:r>
            <a:r>
              <a:rPr lang="zh-CN" altLang="en-US" dirty="0" smtClean="0">
                <a:latin typeface="Arial" panose="020B0604020202020204" pitchFamily="34" charset="0"/>
              </a:rPr>
              <a:t>相似。</a:t>
            </a:r>
            <a:endParaRPr lang="en-US" altLang="zh-CN" dirty="0" smtClean="0">
              <a:latin typeface="Arial" panose="020B0604020202020204" pitchFamily="34" charset="0"/>
            </a:endParaRPr>
          </a:p>
          <a:p>
            <a:endParaRPr lang="en-US" altLang="zh-CN" dirty="0">
              <a:latin typeface="Arial" panose="020B0604020202020204" pitchFamily="34" charset="0"/>
            </a:endParaRPr>
          </a:p>
          <a:p>
            <a:r>
              <a:rPr lang="zh-CN" altLang="en-US" dirty="0" smtClean="0">
                <a:latin typeface="Arial" panose="020B0604020202020204" pitchFamily="34" charset="0"/>
              </a:rPr>
              <a:t>这说明</a:t>
            </a:r>
            <a:r>
              <a:rPr lang="en-US" altLang="zh-CN" dirty="0" smtClean="0">
                <a:latin typeface="Arial" panose="020B0604020202020204" pitchFamily="34" charset="0"/>
              </a:rPr>
              <a:t>R-Drop</a:t>
            </a:r>
            <a:r>
              <a:rPr lang="zh-CN" altLang="en-US" dirty="0" smtClean="0">
                <a:latin typeface="Arial" panose="020B0604020202020204" pitchFamily="34" charset="0"/>
              </a:rPr>
              <a:t>在两个分布之间已经具有很强的正则化效应，不需要更强的正则化。</a:t>
            </a:r>
            <a:endParaRPr lang="zh-CN" altLang="en-US" dirty="0"/>
          </a:p>
        </p:txBody>
      </p:sp>
    </p:spTree>
    <p:extLst>
      <p:ext uri="{BB962C8B-B14F-4D97-AF65-F5344CB8AC3E}">
        <p14:creationId xmlns:p14="http://schemas.microsoft.com/office/powerpoint/2010/main" val="27411089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106625" y="962717"/>
            <a:ext cx="3603811" cy="369332"/>
          </a:xfrm>
          <a:prstGeom prst="rect">
            <a:avLst/>
          </a:prstGeom>
        </p:spPr>
        <p:txBody>
          <a:bodyPr wrap="square">
            <a:spAutoFit/>
          </a:bodyPr>
          <a:lstStyle/>
          <a:p>
            <a:r>
              <a:rPr lang="zh-CN" altLang="en-US" dirty="0" smtClean="0"/>
              <a:t>实际实验</a:t>
            </a:r>
            <a:endParaRPr lang="en-US" altLang="zh-CN" b="1" dirty="0"/>
          </a:p>
        </p:txBody>
      </p:sp>
      <p:sp>
        <p:nvSpPr>
          <p:cNvPr id="4" name="矩形 3"/>
          <p:cNvSpPr/>
          <p:nvPr/>
        </p:nvSpPr>
        <p:spPr>
          <a:xfrm>
            <a:off x="1106625" y="1995036"/>
            <a:ext cx="9538446" cy="369332"/>
          </a:xfrm>
          <a:prstGeom prst="rect">
            <a:avLst/>
          </a:prstGeom>
        </p:spPr>
        <p:txBody>
          <a:bodyPr wrap="square">
            <a:spAutoFit/>
          </a:bodyPr>
          <a:lstStyle/>
          <a:p>
            <a:r>
              <a:rPr lang="zh-CN" altLang="en-US" dirty="0" smtClean="0"/>
              <a:t>在</a:t>
            </a:r>
            <a:r>
              <a:rPr lang="en-US" altLang="zh-CN" dirty="0" smtClean="0"/>
              <a:t>SZS</a:t>
            </a:r>
            <a:r>
              <a:rPr lang="zh-CN" altLang="en-US" dirty="0" smtClean="0"/>
              <a:t>的冠脉分割优化任务中，尝试使用</a:t>
            </a:r>
            <a:r>
              <a:rPr lang="en-US" altLang="zh-CN" dirty="0" smtClean="0"/>
              <a:t>BN</a:t>
            </a:r>
            <a:r>
              <a:rPr lang="zh-CN" altLang="en-US" dirty="0" smtClean="0"/>
              <a:t>和</a:t>
            </a:r>
            <a:r>
              <a:rPr lang="en-US" altLang="zh-CN" dirty="0" smtClean="0"/>
              <a:t>GN</a:t>
            </a:r>
            <a:r>
              <a:rPr lang="zh-CN" altLang="en-US" dirty="0" smtClean="0"/>
              <a:t>进行训练。在</a:t>
            </a:r>
            <a:r>
              <a:rPr lang="en-US" altLang="zh-CN" dirty="0" smtClean="0"/>
              <a:t>50</a:t>
            </a:r>
            <a:r>
              <a:rPr lang="zh-CN" altLang="en-US" dirty="0" smtClean="0"/>
              <a:t>例测试集上：</a:t>
            </a:r>
            <a:endParaRPr lang="en-US" altLang="zh-CN" dirty="0" smtClean="0"/>
          </a:p>
        </p:txBody>
      </p:sp>
      <p:graphicFrame>
        <p:nvGraphicFramePr>
          <p:cNvPr id="2" name="表格 1"/>
          <p:cNvGraphicFramePr>
            <a:graphicFrameLocks noGrp="1"/>
          </p:cNvGraphicFramePr>
          <p:nvPr>
            <p:extLst>
              <p:ext uri="{D42A27DB-BD31-4B8C-83A1-F6EECF244321}">
                <p14:modId xmlns:p14="http://schemas.microsoft.com/office/powerpoint/2010/main" val="1257384791"/>
              </p:ext>
            </p:extLst>
          </p:nvPr>
        </p:nvGraphicFramePr>
        <p:xfrm>
          <a:off x="2774290" y="2912444"/>
          <a:ext cx="6203116" cy="783820"/>
        </p:xfrm>
        <a:graphic>
          <a:graphicData uri="http://schemas.openxmlformats.org/drawingml/2006/table">
            <a:tbl>
              <a:tblPr firstRow="1" bandRow="1">
                <a:tableStyleId>{5C22544A-7EE6-4342-B048-85BDC9FD1C3A}</a:tableStyleId>
              </a:tblPr>
              <a:tblGrid>
                <a:gridCol w="1550779">
                  <a:extLst>
                    <a:ext uri="{9D8B030D-6E8A-4147-A177-3AD203B41FA5}">
                      <a16:colId xmlns:a16="http://schemas.microsoft.com/office/drawing/2014/main" val="3233131236"/>
                    </a:ext>
                  </a:extLst>
                </a:gridCol>
                <a:gridCol w="1550779">
                  <a:extLst>
                    <a:ext uri="{9D8B030D-6E8A-4147-A177-3AD203B41FA5}">
                      <a16:colId xmlns:a16="http://schemas.microsoft.com/office/drawing/2014/main" val="2541570599"/>
                    </a:ext>
                  </a:extLst>
                </a:gridCol>
                <a:gridCol w="1550779">
                  <a:extLst>
                    <a:ext uri="{9D8B030D-6E8A-4147-A177-3AD203B41FA5}">
                      <a16:colId xmlns:a16="http://schemas.microsoft.com/office/drawing/2014/main" val="2696567825"/>
                    </a:ext>
                  </a:extLst>
                </a:gridCol>
                <a:gridCol w="1550779">
                  <a:extLst>
                    <a:ext uri="{9D8B030D-6E8A-4147-A177-3AD203B41FA5}">
                      <a16:colId xmlns:a16="http://schemas.microsoft.com/office/drawing/2014/main" val="1804547833"/>
                    </a:ext>
                  </a:extLst>
                </a:gridCol>
              </a:tblGrid>
              <a:tr h="391910">
                <a:tc>
                  <a:txBody>
                    <a:bodyPr/>
                    <a:lstStyle/>
                    <a:p>
                      <a:endParaRPr lang="zh-CN" altLang="en-US" dirty="0"/>
                    </a:p>
                  </a:txBody>
                  <a:tcPr/>
                </a:tc>
                <a:tc>
                  <a:txBody>
                    <a:bodyPr/>
                    <a:lstStyle/>
                    <a:p>
                      <a:r>
                        <a:rPr lang="en-US" altLang="zh-CN" dirty="0" smtClean="0"/>
                        <a:t>BN</a:t>
                      </a:r>
                      <a:endParaRPr lang="zh-CN" altLang="en-US" dirty="0"/>
                    </a:p>
                  </a:txBody>
                  <a:tcPr/>
                </a:tc>
                <a:tc>
                  <a:txBody>
                    <a:bodyPr/>
                    <a:lstStyle/>
                    <a:p>
                      <a:r>
                        <a:rPr lang="en-US" altLang="zh-CN" dirty="0" smtClean="0"/>
                        <a:t>BN+R-Drop</a:t>
                      </a:r>
                      <a:endParaRPr lang="zh-CN" altLang="en-US" dirty="0"/>
                    </a:p>
                  </a:txBody>
                  <a:tcPr/>
                </a:tc>
                <a:tc>
                  <a:txBody>
                    <a:bodyPr/>
                    <a:lstStyle/>
                    <a:p>
                      <a:r>
                        <a:rPr lang="en-US" altLang="zh-CN" dirty="0" smtClean="0"/>
                        <a:t>GN</a:t>
                      </a:r>
                      <a:endParaRPr lang="zh-CN" altLang="en-US" dirty="0"/>
                    </a:p>
                  </a:txBody>
                  <a:tcPr/>
                </a:tc>
                <a:extLst>
                  <a:ext uri="{0D108BD9-81ED-4DB2-BD59-A6C34878D82A}">
                    <a16:rowId xmlns:a16="http://schemas.microsoft.com/office/drawing/2014/main" val="2678015452"/>
                  </a:ext>
                </a:extLst>
              </a:tr>
              <a:tr h="391910">
                <a:tc>
                  <a:txBody>
                    <a:bodyPr/>
                    <a:lstStyle/>
                    <a:p>
                      <a:r>
                        <a:rPr lang="en-US" altLang="zh-CN" dirty="0" smtClean="0"/>
                        <a:t>HD</a:t>
                      </a:r>
                      <a:endParaRPr lang="zh-CN" altLang="en-US" dirty="0"/>
                    </a:p>
                  </a:txBody>
                  <a:tcPr/>
                </a:tc>
                <a:tc>
                  <a:txBody>
                    <a:bodyPr/>
                    <a:lstStyle/>
                    <a:p>
                      <a:r>
                        <a:rPr lang="en-US" altLang="zh-CN" dirty="0" smtClean="0"/>
                        <a:t>1.34</a:t>
                      </a:r>
                      <a:endParaRPr lang="zh-CN" altLang="en-US" dirty="0"/>
                    </a:p>
                  </a:txBody>
                  <a:tcPr/>
                </a:tc>
                <a:tc>
                  <a:txBody>
                    <a:bodyPr/>
                    <a:lstStyle/>
                    <a:p>
                      <a:r>
                        <a:rPr lang="en-US" altLang="zh-CN" dirty="0" smtClean="0"/>
                        <a:t>0.95</a:t>
                      </a:r>
                      <a:endParaRPr lang="zh-CN" altLang="en-US" dirty="0"/>
                    </a:p>
                  </a:txBody>
                  <a:tcPr/>
                </a:tc>
                <a:tc>
                  <a:txBody>
                    <a:bodyPr/>
                    <a:lstStyle/>
                    <a:p>
                      <a:r>
                        <a:rPr lang="en-US" altLang="zh-CN" dirty="0" smtClean="0"/>
                        <a:t>0.66</a:t>
                      </a:r>
                      <a:endParaRPr lang="zh-CN" altLang="en-US" dirty="0"/>
                    </a:p>
                  </a:txBody>
                  <a:tcPr/>
                </a:tc>
                <a:extLst>
                  <a:ext uri="{0D108BD9-81ED-4DB2-BD59-A6C34878D82A}">
                    <a16:rowId xmlns:a16="http://schemas.microsoft.com/office/drawing/2014/main" val="1391615980"/>
                  </a:ext>
                </a:extLst>
              </a:tr>
            </a:tbl>
          </a:graphicData>
        </a:graphic>
      </p:graphicFrame>
    </p:spTree>
    <p:extLst>
      <p:ext uri="{BB962C8B-B14F-4D97-AF65-F5344CB8AC3E}">
        <p14:creationId xmlns:p14="http://schemas.microsoft.com/office/powerpoint/2010/main" val="13337413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851648" y="848417"/>
            <a:ext cx="3603811" cy="369332"/>
          </a:xfrm>
          <a:prstGeom prst="rect">
            <a:avLst/>
          </a:prstGeom>
        </p:spPr>
        <p:txBody>
          <a:bodyPr wrap="square">
            <a:spAutoFit/>
          </a:bodyPr>
          <a:lstStyle/>
          <a:p>
            <a:r>
              <a:rPr lang="zh-CN" altLang="en-US" dirty="0" smtClean="0"/>
              <a:t>总结</a:t>
            </a:r>
            <a:endParaRPr lang="en-US" altLang="zh-CN" b="1" dirty="0"/>
          </a:p>
        </p:txBody>
      </p:sp>
      <p:sp>
        <p:nvSpPr>
          <p:cNvPr id="4" name="矩形 3"/>
          <p:cNvSpPr/>
          <p:nvPr/>
        </p:nvSpPr>
        <p:spPr>
          <a:xfrm>
            <a:off x="1013875" y="2267597"/>
            <a:ext cx="9538446" cy="1477328"/>
          </a:xfrm>
          <a:prstGeom prst="rect">
            <a:avLst/>
          </a:prstGeom>
        </p:spPr>
        <p:txBody>
          <a:bodyPr wrap="square">
            <a:spAutoFit/>
          </a:bodyPr>
          <a:lstStyle/>
          <a:p>
            <a:r>
              <a:rPr lang="zh-CN" altLang="en-US" dirty="0" smtClean="0"/>
              <a:t>该方法属于半监督的一种，</a:t>
            </a:r>
            <a:r>
              <a:rPr lang="zh-CN" altLang="en-US" dirty="0"/>
              <a:t>思路都是在同一输入上做多次扰动或</a:t>
            </a:r>
            <a:r>
              <a:rPr lang="zh-CN" altLang="en-US" dirty="0" smtClean="0"/>
              <a:t>增广，要求</a:t>
            </a:r>
            <a:r>
              <a:rPr lang="zh-CN" altLang="en-US" dirty="0"/>
              <a:t>输出尽量</a:t>
            </a:r>
            <a:r>
              <a:rPr lang="zh-CN" altLang="en-US" dirty="0" smtClean="0"/>
              <a:t>相同。</a:t>
            </a:r>
            <a:endParaRPr lang="en-US" altLang="zh-CN" dirty="0" smtClean="0"/>
          </a:p>
          <a:p>
            <a:r>
              <a:rPr lang="zh-CN" altLang="en-US" dirty="0" smtClean="0"/>
              <a:t>与先前的对抗训练、梯度惩罚等复杂方法相比，本文使用了简单的“两次</a:t>
            </a:r>
            <a:r>
              <a:rPr lang="en-US" altLang="zh-CN" dirty="0" smtClean="0"/>
              <a:t>Dropout</a:t>
            </a:r>
            <a:r>
              <a:rPr lang="zh-CN" altLang="en-US" dirty="0" smtClean="0"/>
              <a:t>”，就在各类任务上取得了显著的提升。</a:t>
            </a:r>
            <a:endParaRPr lang="en-US" altLang="zh-CN" dirty="0" smtClean="0"/>
          </a:p>
          <a:p>
            <a:endParaRPr lang="en-US" altLang="zh-CN" dirty="0" smtClean="0"/>
          </a:p>
          <a:p>
            <a:r>
              <a:rPr lang="zh-CN" altLang="en-US" dirty="0" smtClean="0"/>
              <a:t>简单且效果显著</a:t>
            </a:r>
            <a:endParaRPr lang="zh-CN" altLang="en-US" dirty="0"/>
          </a:p>
        </p:txBody>
      </p:sp>
    </p:spTree>
    <p:extLst>
      <p:ext uri="{BB962C8B-B14F-4D97-AF65-F5344CB8AC3E}">
        <p14:creationId xmlns:p14="http://schemas.microsoft.com/office/powerpoint/2010/main" val="10910031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156445" y="357188"/>
            <a:ext cx="8733864" cy="369332"/>
          </a:xfrm>
          <a:prstGeom prst="rect">
            <a:avLst/>
          </a:prstGeom>
        </p:spPr>
        <p:txBody>
          <a:bodyPr wrap="square">
            <a:spAutoFit/>
          </a:bodyPr>
          <a:lstStyle/>
          <a:p>
            <a:r>
              <a:rPr lang="zh-CN" altLang="en-US" dirty="0" smtClean="0"/>
              <a:t>补充：知识蒸馏</a:t>
            </a:r>
            <a:r>
              <a:rPr lang="en-US" altLang="zh-CN" dirty="0"/>
              <a:t>Knowledge </a:t>
            </a:r>
            <a:r>
              <a:rPr lang="en-US" altLang="zh-CN" dirty="0" smtClean="0"/>
              <a:t>Distilling</a:t>
            </a:r>
            <a:r>
              <a:rPr lang="zh-CN" altLang="en-US" dirty="0" smtClean="0"/>
              <a:t>与</a:t>
            </a:r>
            <a:r>
              <a:rPr lang="en-US" altLang="zh-CN" dirty="0" smtClean="0"/>
              <a:t>R-Drop</a:t>
            </a:r>
            <a:r>
              <a:rPr lang="zh-CN" altLang="en-US" dirty="0" smtClean="0"/>
              <a:t>的区别</a:t>
            </a:r>
            <a:endParaRPr lang="en-US" altLang="zh-CN" b="1" dirty="0"/>
          </a:p>
        </p:txBody>
      </p:sp>
      <p:sp>
        <p:nvSpPr>
          <p:cNvPr id="3" name="矩形 2"/>
          <p:cNvSpPr/>
          <p:nvPr/>
        </p:nvSpPr>
        <p:spPr>
          <a:xfrm>
            <a:off x="1156445" y="2470189"/>
            <a:ext cx="8337177" cy="1754326"/>
          </a:xfrm>
          <a:prstGeom prst="rect">
            <a:avLst/>
          </a:prstGeom>
        </p:spPr>
        <p:txBody>
          <a:bodyPr wrap="square">
            <a:spAutoFit/>
          </a:bodyPr>
          <a:lstStyle/>
          <a:p>
            <a:r>
              <a:rPr lang="zh-CN" altLang="en-US" dirty="0"/>
              <a:t>知识蒸馏</a:t>
            </a:r>
            <a:r>
              <a:rPr lang="en-US" altLang="zh-CN" dirty="0"/>
              <a:t>Knowledge Distilling</a:t>
            </a:r>
            <a:endParaRPr lang="en-US" altLang="zh-CN" dirty="0" smtClean="0"/>
          </a:p>
          <a:p>
            <a:r>
              <a:rPr lang="en-US" altLang="zh-CN" dirty="0" smtClean="0"/>
              <a:t>Student Model</a:t>
            </a:r>
            <a:r>
              <a:rPr lang="zh-CN" altLang="en-US" dirty="0"/>
              <a:t>需要</a:t>
            </a:r>
            <a:r>
              <a:rPr lang="zh-CN" altLang="en-US" dirty="0" smtClean="0"/>
              <a:t>学习两</a:t>
            </a:r>
            <a:r>
              <a:rPr lang="zh-CN" altLang="en-US" dirty="0"/>
              <a:t>部分</a:t>
            </a:r>
            <a:r>
              <a:rPr lang="zh-CN" altLang="en-US" dirty="0" smtClean="0"/>
              <a:t>知识：</a:t>
            </a:r>
            <a:endParaRPr lang="en-US" altLang="zh-CN" dirty="0" smtClean="0"/>
          </a:p>
          <a:p>
            <a:r>
              <a:rPr lang="en-US" altLang="zh-CN" dirty="0" smtClean="0"/>
              <a:t>1. Student </a:t>
            </a:r>
            <a:r>
              <a:rPr lang="en-US" altLang="zh-CN" dirty="0"/>
              <a:t>Model</a:t>
            </a:r>
            <a:r>
              <a:rPr lang="zh-CN" altLang="en-US" dirty="0" smtClean="0"/>
              <a:t>和</a:t>
            </a:r>
            <a:r>
              <a:rPr lang="en-US" altLang="zh-CN" dirty="0"/>
              <a:t>Teacher</a:t>
            </a:r>
            <a:r>
              <a:rPr lang="en-US" altLang="zh-CN" dirty="0" smtClean="0"/>
              <a:t> </a:t>
            </a:r>
            <a:r>
              <a:rPr lang="en-US" altLang="zh-CN" dirty="0"/>
              <a:t>Model</a:t>
            </a:r>
            <a:r>
              <a:rPr lang="zh-CN" altLang="en-US" dirty="0" smtClean="0"/>
              <a:t>的</a:t>
            </a:r>
            <a:r>
              <a:rPr lang="zh-CN" altLang="en-US" dirty="0"/>
              <a:t>分布差异</a:t>
            </a:r>
            <a:r>
              <a:rPr lang="en-US" altLang="zh-CN" dirty="0" smtClean="0"/>
              <a:t>Loss-soft</a:t>
            </a:r>
            <a:endParaRPr lang="en-US" altLang="zh-CN" dirty="0"/>
          </a:p>
          <a:p>
            <a:r>
              <a:rPr lang="en-US" altLang="zh-CN" dirty="0" smtClean="0"/>
              <a:t>2. </a:t>
            </a:r>
            <a:r>
              <a:rPr lang="zh-CN" altLang="en-US" dirty="0" smtClean="0"/>
              <a:t>与</a:t>
            </a:r>
            <a:r>
              <a:rPr lang="en-US" altLang="zh-CN" dirty="0" smtClean="0"/>
              <a:t>Ground Truth</a:t>
            </a:r>
            <a:r>
              <a:rPr lang="zh-CN" altLang="en-US" dirty="0"/>
              <a:t>的分布差异</a:t>
            </a:r>
            <a:r>
              <a:rPr lang="en-US" altLang="zh-CN" dirty="0" smtClean="0"/>
              <a:t>Loss-hard</a:t>
            </a:r>
          </a:p>
          <a:p>
            <a:endParaRPr lang="en-US" altLang="zh-CN" dirty="0"/>
          </a:p>
          <a:p>
            <a:r>
              <a:rPr lang="zh-CN" altLang="en-US" dirty="0">
                <a:latin typeface="Arial" panose="020B0604020202020204" pitchFamily="34" charset="0"/>
              </a:rPr>
              <a:t>教师和学生是同一模型的</a:t>
            </a:r>
            <a:r>
              <a:rPr lang="en-US" altLang="zh-CN" dirty="0"/>
              <a:t>dropout instantiations </a:t>
            </a:r>
            <a:r>
              <a:rPr lang="zh-CN" altLang="en-US" dirty="0">
                <a:latin typeface="Arial" panose="020B0604020202020204" pitchFamily="34" charset="0"/>
              </a:rPr>
              <a:t>，类似于自我认识的升华情景</a:t>
            </a:r>
            <a:r>
              <a:rPr lang="zh-CN" altLang="en-US" dirty="0" smtClean="0">
                <a:latin typeface="Arial" panose="020B0604020202020204" pitchFamily="34" charset="0"/>
              </a:rPr>
              <a:t>。</a:t>
            </a:r>
            <a:endParaRPr lang="zh-CN" altLang="en-US" dirty="0"/>
          </a:p>
        </p:txBody>
      </p:sp>
      <p:sp>
        <p:nvSpPr>
          <p:cNvPr id="5" name="矩形 4"/>
          <p:cNvSpPr/>
          <p:nvPr/>
        </p:nvSpPr>
        <p:spPr>
          <a:xfrm>
            <a:off x="1156445" y="4808016"/>
            <a:ext cx="9619131" cy="923330"/>
          </a:xfrm>
          <a:prstGeom prst="rect">
            <a:avLst/>
          </a:prstGeom>
        </p:spPr>
        <p:txBody>
          <a:bodyPr wrap="square">
            <a:spAutoFit/>
          </a:bodyPr>
          <a:lstStyle/>
          <a:p>
            <a:r>
              <a:rPr lang="zh-CN" altLang="en-US" dirty="0">
                <a:latin typeface="Arial" panose="020B0604020202020204" pitchFamily="34" charset="0"/>
              </a:rPr>
              <a:t>不同于现有的从模型本身挖掘暗知识或在不同层之间提取知识的方法，我们的策略可以看作是实例自知识的</a:t>
            </a:r>
            <a:r>
              <a:rPr lang="zh-CN" altLang="en-US" dirty="0" smtClean="0">
                <a:latin typeface="Arial" panose="020B0604020202020204" pitchFamily="34" charset="0"/>
              </a:rPr>
              <a:t>蒸馏（</a:t>
            </a:r>
            <a:r>
              <a:rPr lang="en-US" altLang="zh-CN" dirty="0"/>
              <a:t> instance-wise self-knowledge distillation </a:t>
            </a:r>
            <a:r>
              <a:rPr lang="zh-CN" altLang="en-US" dirty="0" smtClean="0">
                <a:latin typeface="Arial" panose="020B0604020202020204" pitchFamily="34" charset="0"/>
              </a:rPr>
              <a:t>），</a:t>
            </a:r>
            <a:r>
              <a:rPr lang="zh-CN" altLang="en-US" dirty="0">
                <a:latin typeface="Arial" panose="020B0604020202020204" pitchFamily="34" charset="0"/>
              </a:rPr>
              <a:t>即每对抽样子模型对相同的输入进行相互蒸馏，这也与相互学习有关，但没有额外的参数</a:t>
            </a:r>
            <a:r>
              <a:rPr lang="zh-CN" altLang="en-US" dirty="0" smtClean="0">
                <a:latin typeface="Arial" panose="020B0604020202020204" pitchFamily="34" charset="0"/>
              </a:rPr>
              <a:t>，效率</a:t>
            </a:r>
            <a:r>
              <a:rPr lang="zh-CN" altLang="en-US" dirty="0">
                <a:latin typeface="Arial" panose="020B0604020202020204" pitchFamily="34" charset="0"/>
              </a:rPr>
              <a:t>更高。</a:t>
            </a:r>
            <a:endParaRPr lang="zh-CN" altLang="en-US" dirty="0"/>
          </a:p>
        </p:txBody>
      </p:sp>
      <p:sp>
        <p:nvSpPr>
          <p:cNvPr id="6" name="矩形 5"/>
          <p:cNvSpPr/>
          <p:nvPr/>
        </p:nvSpPr>
        <p:spPr>
          <a:xfrm>
            <a:off x="1156445" y="1240357"/>
            <a:ext cx="9482247" cy="646331"/>
          </a:xfrm>
          <a:prstGeom prst="rect">
            <a:avLst/>
          </a:prstGeom>
        </p:spPr>
        <p:txBody>
          <a:bodyPr wrap="square">
            <a:spAutoFit/>
          </a:bodyPr>
          <a:lstStyle/>
          <a:p>
            <a:r>
              <a:rPr lang="zh-CN" altLang="en-US" dirty="0" smtClean="0"/>
              <a:t>有人觉得该方法和知识蒸馏很像，都是两个模型之间的分布差异，作者也意识到了这点，并在论文中作了一些解释</a:t>
            </a:r>
            <a:endParaRPr lang="en-US" altLang="zh-CN" dirty="0"/>
          </a:p>
        </p:txBody>
      </p:sp>
    </p:spTree>
    <p:extLst>
      <p:ext uri="{BB962C8B-B14F-4D97-AF65-F5344CB8AC3E}">
        <p14:creationId xmlns:p14="http://schemas.microsoft.com/office/powerpoint/2010/main" val="9543947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71599" y="2285999"/>
            <a:ext cx="9852212" cy="2308324"/>
          </a:xfrm>
          <a:prstGeom prst="rect">
            <a:avLst/>
          </a:prstGeom>
          <a:noFill/>
        </p:spPr>
        <p:txBody>
          <a:bodyPr wrap="square" rtlCol="0">
            <a:spAutoFit/>
          </a:bodyPr>
          <a:lstStyle/>
          <a:p>
            <a:r>
              <a:rPr lang="zh-CN" altLang="en-US" dirty="0" smtClean="0"/>
              <a:t>在</a:t>
            </a:r>
            <a:r>
              <a:rPr lang="zh-CN" altLang="en-US" dirty="0"/>
              <a:t>训练深度神经网络时，正则化</a:t>
            </a:r>
            <a:r>
              <a:rPr lang="zh-CN" altLang="en-US" dirty="0" smtClean="0"/>
              <a:t>技术对于</a:t>
            </a:r>
            <a:r>
              <a:rPr lang="zh-CN" altLang="en-US" dirty="0"/>
              <a:t>防止过拟合和</a:t>
            </a:r>
            <a:r>
              <a:rPr lang="zh-CN" altLang="en-US" dirty="0" smtClean="0"/>
              <a:t>提高模型</a:t>
            </a:r>
            <a:r>
              <a:rPr lang="zh-CN" altLang="en-US" dirty="0"/>
              <a:t>的泛化能力是必不可少</a:t>
            </a:r>
            <a:r>
              <a:rPr lang="zh-CN" altLang="en-US" dirty="0" smtClean="0"/>
              <a:t>的</a:t>
            </a:r>
            <a:r>
              <a:rPr lang="zh-CN" altLang="en-US" dirty="0"/>
              <a:t>，</a:t>
            </a:r>
            <a:r>
              <a:rPr lang="zh-CN" altLang="en-US" dirty="0" smtClean="0"/>
              <a:t>例如</a:t>
            </a:r>
            <a:endParaRPr lang="en-US" altLang="zh-CN" dirty="0" smtClean="0"/>
          </a:p>
          <a:p>
            <a:r>
              <a:rPr lang="en-US" altLang="zh-CN" dirty="0"/>
              <a:t>weight </a:t>
            </a:r>
            <a:r>
              <a:rPr lang="en-US" altLang="zh-CN" dirty="0" smtClean="0"/>
              <a:t>decay</a:t>
            </a:r>
            <a:r>
              <a:rPr lang="zh-CN" altLang="en-US" dirty="0" smtClean="0"/>
              <a:t>、</a:t>
            </a:r>
            <a:r>
              <a:rPr lang="en-US" altLang="zh-CN" dirty="0"/>
              <a:t> </a:t>
            </a:r>
            <a:r>
              <a:rPr lang="en-US" altLang="zh-CN" dirty="0" smtClean="0"/>
              <a:t>dropout</a:t>
            </a:r>
            <a:r>
              <a:rPr lang="zh-CN" altLang="en-US" dirty="0" smtClean="0"/>
              <a:t>、</a:t>
            </a:r>
            <a:r>
              <a:rPr lang="en-US" altLang="zh-CN" dirty="0" smtClean="0"/>
              <a:t>normalization</a:t>
            </a:r>
            <a:r>
              <a:rPr lang="zh-CN" altLang="en-US" dirty="0" smtClean="0"/>
              <a:t>、</a:t>
            </a:r>
            <a:r>
              <a:rPr lang="en-US" altLang="zh-CN" dirty="0"/>
              <a:t>adding </a:t>
            </a:r>
            <a:r>
              <a:rPr lang="en-US" altLang="zh-CN" dirty="0" smtClean="0"/>
              <a:t>noise</a:t>
            </a:r>
            <a:r>
              <a:rPr lang="zh-CN" altLang="en-US" dirty="0" smtClean="0"/>
              <a:t>、</a:t>
            </a:r>
            <a:r>
              <a:rPr lang="en-US" altLang="zh-CN" dirty="0"/>
              <a:t>layer-wise </a:t>
            </a:r>
            <a:r>
              <a:rPr lang="en-US" altLang="zh-CN" dirty="0" smtClean="0"/>
              <a:t>pre-training</a:t>
            </a:r>
            <a:r>
              <a:rPr lang="zh-CN" altLang="en-US" dirty="0" smtClean="0"/>
              <a:t>、</a:t>
            </a:r>
            <a:r>
              <a:rPr lang="en-US" altLang="zh-CN" dirty="0" smtClean="0"/>
              <a:t>initialization</a:t>
            </a:r>
            <a:r>
              <a:rPr lang="zh-CN" altLang="en-US" dirty="0" smtClean="0"/>
              <a:t>、</a:t>
            </a:r>
            <a:r>
              <a:rPr lang="en-US" altLang="zh-CN" dirty="0" smtClean="0"/>
              <a:t>label-smoothing</a:t>
            </a:r>
            <a:r>
              <a:rPr lang="zh-CN" altLang="en-US" dirty="0" smtClean="0"/>
              <a:t>等</a:t>
            </a:r>
            <a:endParaRPr lang="en-US" altLang="zh-CN" dirty="0"/>
          </a:p>
          <a:p>
            <a:endParaRPr lang="en-US" altLang="zh-CN" dirty="0" smtClean="0"/>
          </a:p>
          <a:p>
            <a:endParaRPr lang="en-US" altLang="zh-CN" dirty="0"/>
          </a:p>
          <a:p>
            <a:r>
              <a:rPr lang="zh-CN" altLang="en-US" dirty="0" smtClean="0"/>
              <a:t>其中，</a:t>
            </a:r>
            <a:r>
              <a:rPr lang="en-US" altLang="zh-CN" dirty="0"/>
              <a:t> dropout</a:t>
            </a:r>
            <a:r>
              <a:rPr lang="zh-CN" altLang="en-US" dirty="0" smtClean="0"/>
              <a:t>使用</a:t>
            </a:r>
            <a:r>
              <a:rPr lang="zh-CN" altLang="en-US" dirty="0"/>
              <a:t>最</a:t>
            </a:r>
            <a:r>
              <a:rPr lang="zh-CN" altLang="en-US" dirty="0" smtClean="0"/>
              <a:t>广泛。</a:t>
            </a:r>
            <a:r>
              <a:rPr lang="zh-CN" altLang="en-US" dirty="0"/>
              <a:t>神经元的</a:t>
            </a:r>
            <a:r>
              <a:rPr lang="zh-CN" altLang="en-US" dirty="0" smtClean="0"/>
              <a:t>在</a:t>
            </a:r>
            <a:r>
              <a:rPr lang="zh-CN" altLang="en-US" dirty="0"/>
              <a:t>训练过程中简单</a:t>
            </a:r>
            <a:r>
              <a:rPr lang="zh-CN" altLang="en-US" dirty="0" smtClean="0"/>
              <a:t>地删除</a:t>
            </a:r>
            <a:r>
              <a:rPr lang="zh-CN" altLang="en-US" dirty="0"/>
              <a:t>一定比例的隐藏单元</a:t>
            </a:r>
            <a:r>
              <a:rPr lang="zh-CN" altLang="en-US" dirty="0" smtClean="0"/>
              <a:t>，避免了协同</a:t>
            </a:r>
            <a:r>
              <a:rPr lang="zh-CN" altLang="en-US" dirty="0"/>
              <a:t>适应</a:t>
            </a:r>
            <a:r>
              <a:rPr lang="zh-CN" altLang="en-US" dirty="0" smtClean="0"/>
              <a:t>，</a:t>
            </a:r>
            <a:r>
              <a:rPr lang="zh-CN" altLang="en-US" dirty="0"/>
              <a:t>提高了权值的稀疏性和</a:t>
            </a:r>
            <a:r>
              <a:rPr lang="zh-CN" altLang="en-US" dirty="0" smtClean="0"/>
              <a:t>随机性。</a:t>
            </a:r>
            <a:r>
              <a:rPr lang="en-US" altLang="zh-CN" dirty="0"/>
              <a:t>dropout</a:t>
            </a:r>
            <a:r>
              <a:rPr lang="zh-CN" altLang="en-US" dirty="0"/>
              <a:t>还能近似有效地将指数级的多种不同神经网络结构进行组合</a:t>
            </a:r>
            <a:r>
              <a:rPr lang="zh-CN" altLang="en-US" dirty="0" smtClean="0"/>
              <a:t>，</a:t>
            </a:r>
            <a:r>
              <a:rPr lang="zh-CN" altLang="en-US" dirty="0"/>
              <a:t>从而实现隐式</a:t>
            </a:r>
            <a:r>
              <a:rPr lang="zh-CN" altLang="en-US" dirty="0" smtClean="0"/>
              <a:t>集成。</a:t>
            </a:r>
            <a:endParaRPr lang="en-US" altLang="zh-CN" dirty="0" smtClean="0"/>
          </a:p>
        </p:txBody>
      </p:sp>
      <p:sp>
        <p:nvSpPr>
          <p:cNvPr id="5" name="文本框 4"/>
          <p:cNvSpPr txBox="1"/>
          <p:nvPr/>
        </p:nvSpPr>
        <p:spPr>
          <a:xfrm>
            <a:off x="1371599" y="905435"/>
            <a:ext cx="1344706" cy="523220"/>
          </a:xfrm>
          <a:prstGeom prst="rect">
            <a:avLst/>
          </a:prstGeom>
          <a:noFill/>
        </p:spPr>
        <p:txBody>
          <a:bodyPr wrap="square" rtlCol="0">
            <a:spAutoFit/>
          </a:bodyPr>
          <a:lstStyle/>
          <a:p>
            <a:r>
              <a:rPr lang="zh-CN" altLang="en-US" sz="2800" dirty="0" smtClean="0"/>
              <a:t>介绍</a:t>
            </a:r>
            <a:endParaRPr lang="zh-CN" altLang="en-US" sz="2800" dirty="0"/>
          </a:p>
        </p:txBody>
      </p:sp>
    </p:spTree>
    <p:extLst>
      <p:ext uri="{BB962C8B-B14F-4D97-AF65-F5344CB8AC3E}">
        <p14:creationId xmlns:p14="http://schemas.microsoft.com/office/powerpoint/2010/main" val="8696517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272470" y="1800527"/>
            <a:ext cx="9852212" cy="1754326"/>
          </a:xfrm>
          <a:prstGeom prst="rect">
            <a:avLst/>
          </a:prstGeom>
          <a:noFill/>
        </p:spPr>
        <p:txBody>
          <a:bodyPr wrap="square" rtlCol="0">
            <a:spAutoFit/>
          </a:bodyPr>
          <a:lstStyle/>
          <a:p>
            <a:r>
              <a:rPr lang="zh-CN" altLang="en-US" dirty="0" smtClean="0"/>
              <a:t>问题</a:t>
            </a:r>
            <a:r>
              <a:rPr lang="en-US" altLang="zh-CN" dirty="0" smtClean="0"/>
              <a:t>1</a:t>
            </a:r>
          </a:p>
          <a:p>
            <a:r>
              <a:rPr lang="en-US" altLang="zh-CN" dirty="0" smtClean="0"/>
              <a:t>Dropout</a:t>
            </a:r>
            <a:r>
              <a:rPr lang="zh-CN" altLang="en-US" dirty="0" smtClean="0"/>
              <a:t>存在的问题：</a:t>
            </a:r>
            <a:endParaRPr lang="en-US" altLang="zh-CN" dirty="0" smtClean="0"/>
          </a:p>
          <a:p>
            <a:r>
              <a:rPr lang="zh-CN" altLang="en-US" dirty="0"/>
              <a:t>训练和</a:t>
            </a:r>
            <a:r>
              <a:rPr lang="zh-CN" altLang="en-US" dirty="0" smtClean="0"/>
              <a:t>预测的方法不一致</a:t>
            </a:r>
            <a:endParaRPr lang="en-US" altLang="zh-CN" dirty="0" smtClean="0"/>
          </a:p>
          <a:p>
            <a:endParaRPr lang="en-US" altLang="zh-CN" dirty="0" smtClean="0"/>
          </a:p>
          <a:p>
            <a:r>
              <a:rPr lang="zh-CN" altLang="en-US" dirty="0" smtClean="0"/>
              <a:t>训练阶段，每个元素有</a:t>
            </a:r>
            <a:r>
              <a:rPr lang="en-US" altLang="zh-CN" dirty="0"/>
              <a:t>p</a:t>
            </a:r>
            <a:r>
              <a:rPr lang="zh-CN" altLang="en-US" dirty="0"/>
              <a:t>的概率为</a:t>
            </a:r>
            <a:r>
              <a:rPr lang="en-US" altLang="zh-CN" dirty="0" smtClean="0"/>
              <a:t>0</a:t>
            </a:r>
            <a:r>
              <a:rPr lang="zh-CN" altLang="en-US" dirty="0" smtClean="0"/>
              <a:t>，</a:t>
            </a:r>
            <a:r>
              <a:rPr lang="zh-CN" altLang="en-US" dirty="0"/>
              <a:t>这样训练之后，我们应该用哪个模型预测最好呢</a:t>
            </a:r>
            <a:r>
              <a:rPr lang="zh-CN" altLang="en-US" dirty="0" smtClean="0"/>
              <a:t>？</a:t>
            </a:r>
            <a:endParaRPr lang="en-US" altLang="zh-CN" dirty="0" smtClean="0"/>
          </a:p>
          <a:p>
            <a:endParaRPr lang="en-US" altLang="zh-CN" dirty="0" smtClean="0"/>
          </a:p>
        </p:txBody>
      </p:sp>
      <p:sp>
        <p:nvSpPr>
          <p:cNvPr id="2" name="矩形 1"/>
          <p:cNvSpPr/>
          <p:nvPr/>
        </p:nvSpPr>
        <p:spPr>
          <a:xfrm>
            <a:off x="1272469" y="3674993"/>
            <a:ext cx="8988153" cy="2031325"/>
          </a:xfrm>
          <a:prstGeom prst="rect">
            <a:avLst/>
          </a:prstGeom>
        </p:spPr>
        <p:txBody>
          <a:bodyPr wrap="square">
            <a:spAutoFit/>
          </a:bodyPr>
          <a:lstStyle/>
          <a:p>
            <a:r>
              <a:rPr lang="zh-CN" altLang="en-US" dirty="0"/>
              <a:t>预测阶段，正确步骤是使用“模型融合”，将同一个输入多次传入模型中，然后把多次预测结果的平均值作为最终的预测结果。</a:t>
            </a:r>
            <a:endParaRPr lang="en-US" altLang="zh-CN" dirty="0"/>
          </a:p>
          <a:p>
            <a:endParaRPr lang="en-US" altLang="zh-CN" dirty="0"/>
          </a:p>
          <a:p>
            <a:r>
              <a:rPr lang="zh-CN" altLang="en-US" dirty="0"/>
              <a:t>但实际中，这样的方法并不现实。因此，实际的方法是直接关闭</a:t>
            </a:r>
            <a:r>
              <a:rPr lang="en-US" altLang="zh-CN" dirty="0"/>
              <a:t>Dropout</a:t>
            </a:r>
            <a:r>
              <a:rPr lang="zh-CN" altLang="en-US" dirty="0"/>
              <a:t>进行确定性的预测，相当于从“模型平均”变成了“权重平均”。</a:t>
            </a:r>
            <a:endParaRPr lang="en-US" altLang="zh-CN" dirty="0"/>
          </a:p>
          <a:p>
            <a:endParaRPr lang="en-US" altLang="zh-CN" dirty="0"/>
          </a:p>
          <a:p>
            <a:r>
              <a:rPr lang="zh-CN" altLang="en-US" dirty="0"/>
              <a:t>这两者等价吗？</a:t>
            </a:r>
            <a:endParaRPr lang="en-US" altLang="zh-CN" dirty="0"/>
          </a:p>
        </p:txBody>
      </p:sp>
    </p:spTree>
    <p:extLst>
      <p:ext uri="{BB962C8B-B14F-4D97-AF65-F5344CB8AC3E}">
        <p14:creationId xmlns:p14="http://schemas.microsoft.com/office/powerpoint/2010/main" val="2305166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2883143" y="422030"/>
            <a:ext cx="6013115" cy="5727456"/>
          </a:xfrm>
          <a:prstGeom prst="rect">
            <a:avLst/>
          </a:prstGeom>
        </p:spPr>
      </p:pic>
    </p:spTree>
    <p:extLst>
      <p:ext uri="{BB962C8B-B14F-4D97-AF65-F5344CB8AC3E}">
        <p14:creationId xmlns:p14="http://schemas.microsoft.com/office/powerpoint/2010/main" val="39093151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04426" y="2285110"/>
            <a:ext cx="9558514" cy="1754326"/>
          </a:xfrm>
          <a:prstGeom prst="rect">
            <a:avLst/>
          </a:prstGeom>
        </p:spPr>
        <p:txBody>
          <a:bodyPr wrap="square">
            <a:spAutoFit/>
          </a:bodyPr>
          <a:lstStyle/>
          <a:p>
            <a:r>
              <a:rPr lang="zh-CN" altLang="en-US" dirty="0" smtClean="0"/>
              <a:t>问题</a:t>
            </a:r>
            <a:r>
              <a:rPr lang="en-US" altLang="zh-CN" dirty="0" smtClean="0"/>
              <a:t>2</a:t>
            </a:r>
          </a:p>
          <a:p>
            <a:r>
              <a:rPr lang="zh-CN" altLang="en-US" dirty="0" smtClean="0"/>
              <a:t>交叉熵在分类任务中存在的问题</a:t>
            </a:r>
            <a:r>
              <a:rPr lang="zh-CN" altLang="en-US" dirty="0" smtClean="0"/>
              <a:t>：</a:t>
            </a:r>
            <a:endParaRPr lang="en-US" altLang="zh-CN" dirty="0" smtClean="0"/>
          </a:p>
          <a:p>
            <a:endParaRPr lang="en-US" altLang="zh-CN" dirty="0"/>
          </a:p>
          <a:p>
            <a:endParaRPr lang="en-US" altLang="zh-CN" dirty="0" smtClean="0"/>
          </a:p>
          <a:p>
            <a:r>
              <a:rPr lang="zh-CN" altLang="en-US" dirty="0"/>
              <a:t>交叉熵的训练目标主要是：让目标类的得分大于非目标类的</a:t>
            </a:r>
            <a:r>
              <a:rPr lang="zh-CN" altLang="en-US" dirty="0" smtClean="0"/>
              <a:t>得分，但并不关心预测的分布，</a:t>
            </a:r>
            <a:r>
              <a:rPr lang="zh-CN" altLang="en-US" dirty="0"/>
              <a:t>假如目标类为第一个类别，那么预测结果是</a:t>
            </a:r>
            <a:r>
              <a:rPr lang="en-US" altLang="zh-CN" dirty="0"/>
              <a:t>[0.5, 0.2, 0.3]</a:t>
            </a:r>
            <a:r>
              <a:rPr lang="zh-CN" altLang="en-US" dirty="0"/>
              <a:t>或</a:t>
            </a:r>
            <a:r>
              <a:rPr lang="en-US" altLang="zh-CN" dirty="0"/>
              <a:t>[0.5, 0.3, 0.2]</a:t>
            </a:r>
            <a:r>
              <a:rPr lang="zh-CN" altLang="en-US" dirty="0"/>
              <a:t>，对它</a:t>
            </a:r>
            <a:r>
              <a:rPr lang="zh-CN" altLang="en-US" dirty="0" smtClean="0"/>
              <a:t>来说没</a:t>
            </a:r>
            <a:r>
              <a:rPr lang="zh-CN" altLang="en-US" dirty="0" smtClean="0"/>
              <a:t>区别</a:t>
            </a:r>
            <a:endParaRPr lang="en-US" altLang="zh-CN" dirty="0"/>
          </a:p>
        </p:txBody>
      </p:sp>
    </p:spTree>
    <p:extLst>
      <p:ext uri="{BB962C8B-B14F-4D97-AF65-F5344CB8AC3E}">
        <p14:creationId xmlns:p14="http://schemas.microsoft.com/office/powerpoint/2010/main" val="4428921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368566" y="3021104"/>
            <a:ext cx="9852212" cy="2031325"/>
          </a:xfrm>
          <a:prstGeom prst="rect">
            <a:avLst/>
          </a:prstGeom>
          <a:noFill/>
        </p:spPr>
        <p:txBody>
          <a:bodyPr wrap="square" rtlCol="0">
            <a:spAutoFit/>
          </a:bodyPr>
          <a:lstStyle/>
          <a:p>
            <a:r>
              <a:rPr lang="en-US" altLang="zh-CN" dirty="0" smtClean="0"/>
              <a:t>R-Drop</a:t>
            </a:r>
          </a:p>
          <a:p>
            <a:r>
              <a:rPr lang="zh-CN" altLang="en-US" dirty="0"/>
              <a:t>它通过增加一个正则项，来强化模型对</a:t>
            </a:r>
            <a:r>
              <a:rPr lang="en-US" altLang="zh-CN" dirty="0"/>
              <a:t>Dropout</a:t>
            </a:r>
            <a:r>
              <a:rPr lang="zh-CN" altLang="en-US" dirty="0"/>
              <a:t>的鲁棒性，使得不同的</a:t>
            </a:r>
            <a:r>
              <a:rPr lang="en-US" altLang="zh-CN" dirty="0"/>
              <a:t>Dropout</a:t>
            </a:r>
            <a:r>
              <a:rPr lang="zh-CN" altLang="en-US" dirty="0"/>
              <a:t>下模型的输出基本一致</a:t>
            </a:r>
            <a:r>
              <a:rPr lang="zh-CN" altLang="en-US" dirty="0" smtClean="0"/>
              <a:t>，</a:t>
            </a:r>
            <a:r>
              <a:rPr lang="zh-CN" altLang="en-US" dirty="0"/>
              <a:t>从而</a:t>
            </a:r>
            <a:r>
              <a:rPr lang="zh-CN" altLang="en-US" dirty="0" smtClean="0"/>
              <a:t>降低</a:t>
            </a:r>
            <a:r>
              <a:rPr lang="zh-CN" altLang="en-US" dirty="0"/>
              <a:t>这种不一致性，促进“模型平均”与“权重平均”的相似性，从而</a:t>
            </a:r>
            <a:r>
              <a:rPr lang="zh-CN" altLang="en-US" dirty="0" smtClean="0"/>
              <a:t>使得关闭</a:t>
            </a:r>
            <a:r>
              <a:rPr lang="en-US" altLang="zh-CN" dirty="0"/>
              <a:t>Dropout</a:t>
            </a:r>
            <a:r>
              <a:rPr lang="zh-CN" altLang="en-US" dirty="0"/>
              <a:t>的效果等价于多</a:t>
            </a:r>
            <a:r>
              <a:rPr lang="en-US" altLang="zh-CN" dirty="0"/>
              <a:t>Dropout</a:t>
            </a:r>
            <a:r>
              <a:rPr lang="zh-CN" altLang="en-US" dirty="0"/>
              <a:t>模型融合的结果</a:t>
            </a:r>
            <a:r>
              <a:rPr lang="zh-CN" altLang="en-US" dirty="0" smtClean="0"/>
              <a:t>，最终提升模型性能</a:t>
            </a:r>
            <a:r>
              <a:rPr lang="zh-CN" altLang="en-US" dirty="0" smtClean="0"/>
              <a:t>。</a:t>
            </a:r>
            <a:endParaRPr lang="en-US" altLang="zh-CN" dirty="0" smtClean="0"/>
          </a:p>
          <a:p>
            <a:endParaRPr lang="en-US" altLang="zh-CN" dirty="0" smtClean="0"/>
          </a:p>
          <a:p>
            <a:endParaRPr lang="en-US" altLang="zh-CN" dirty="0"/>
          </a:p>
          <a:p>
            <a:endParaRPr lang="en-US" altLang="zh-CN" dirty="0" smtClean="0"/>
          </a:p>
        </p:txBody>
      </p:sp>
      <p:sp>
        <p:nvSpPr>
          <p:cNvPr id="2" name="矩形 1"/>
          <p:cNvSpPr/>
          <p:nvPr/>
        </p:nvSpPr>
        <p:spPr>
          <a:xfrm>
            <a:off x="1368566" y="1316922"/>
            <a:ext cx="1338828" cy="923330"/>
          </a:xfrm>
          <a:prstGeom prst="rect">
            <a:avLst/>
          </a:prstGeom>
        </p:spPr>
        <p:txBody>
          <a:bodyPr wrap="none">
            <a:spAutoFit/>
          </a:bodyPr>
          <a:lstStyle/>
          <a:p>
            <a:r>
              <a:rPr lang="zh-CN" altLang="en-US" dirty="0" smtClean="0"/>
              <a:t>如何解决？</a:t>
            </a:r>
            <a:endParaRPr lang="en-US" altLang="zh-CN" dirty="0" smtClean="0"/>
          </a:p>
          <a:p>
            <a:endParaRPr lang="en-US" altLang="zh-CN" dirty="0" smtClean="0"/>
          </a:p>
          <a:p>
            <a:endParaRPr lang="en-US" altLang="zh-CN" dirty="0" smtClean="0"/>
          </a:p>
        </p:txBody>
      </p:sp>
      <p:sp>
        <p:nvSpPr>
          <p:cNvPr id="3" name="矩形 2"/>
          <p:cNvSpPr/>
          <p:nvPr/>
        </p:nvSpPr>
        <p:spPr>
          <a:xfrm>
            <a:off x="1368566" y="2261346"/>
            <a:ext cx="3791423" cy="369332"/>
          </a:xfrm>
          <a:prstGeom prst="rect">
            <a:avLst/>
          </a:prstGeom>
        </p:spPr>
        <p:txBody>
          <a:bodyPr wrap="none">
            <a:spAutoFit/>
          </a:bodyPr>
          <a:lstStyle/>
          <a:p>
            <a:r>
              <a:rPr lang="zh-CN" altLang="en-US" dirty="0"/>
              <a:t>若不同的</a:t>
            </a:r>
            <a:r>
              <a:rPr lang="en-US" altLang="zh-CN" dirty="0"/>
              <a:t>Dropout</a:t>
            </a:r>
            <a:r>
              <a:rPr lang="zh-CN" altLang="en-US" dirty="0"/>
              <a:t>下模型的输出一致</a:t>
            </a:r>
            <a:endParaRPr lang="zh-CN" altLang="en-US" dirty="0"/>
          </a:p>
        </p:txBody>
      </p:sp>
      <p:sp>
        <p:nvSpPr>
          <p:cNvPr id="4" name="矩形 3"/>
          <p:cNvSpPr/>
          <p:nvPr/>
        </p:nvSpPr>
        <p:spPr>
          <a:xfrm>
            <a:off x="1368566" y="4961012"/>
            <a:ext cx="9648196" cy="369332"/>
          </a:xfrm>
          <a:prstGeom prst="rect">
            <a:avLst/>
          </a:prstGeom>
        </p:spPr>
        <p:txBody>
          <a:bodyPr wrap="square">
            <a:spAutoFit/>
          </a:bodyPr>
          <a:lstStyle/>
          <a:p>
            <a:r>
              <a:rPr lang="zh-CN" altLang="en-US" dirty="0"/>
              <a:t>同时，每个类的得分都要参与计算，因此，</a:t>
            </a:r>
            <a:r>
              <a:rPr lang="en-US" altLang="zh-CN" dirty="0"/>
              <a:t>[0.5, 0.2, 0.3]</a:t>
            </a:r>
            <a:r>
              <a:rPr lang="zh-CN" altLang="en-US" dirty="0"/>
              <a:t>或</a:t>
            </a:r>
            <a:r>
              <a:rPr lang="en-US" altLang="zh-CN" dirty="0"/>
              <a:t>[0.5, 0.3, 0.2]</a:t>
            </a:r>
            <a:r>
              <a:rPr lang="zh-CN" altLang="en-US" dirty="0"/>
              <a:t>就有了非零损失。</a:t>
            </a:r>
            <a:endParaRPr lang="en-US" altLang="zh-CN" dirty="0"/>
          </a:p>
        </p:txBody>
      </p:sp>
    </p:spTree>
    <p:extLst>
      <p:ext uri="{BB962C8B-B14F-4D97-AF65-F5344CB8AC3E}">
        <p14:creationId xmlns:p14="http://schemas.microsoft.com/office/powerpoint/2010/main" val="2663042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17684" y="1711582"/>
            <a:ext cx="10436469" cy="923330"/>
          </a:xfrm>
          <a:prstGeom prst="rect">
            <a:avLst/>
          </a:prstGeom>
        </p:spPr>
        <p:txBody>
          <a:bodyPr wrap="square">
            <a:spAutoFit/>
          </a:bodyPr>
          <a:lstStyle/>
          <a:p>
            <a:r>
              <a:rPr lang="zh-CN" altLang="en-US" dirty="0" smtClean="0"/>
              <a:t>（也可以叫相对熵</a:t>
            </a:r>
            <a:r>
              <a:rPr lang="en-US" altLang="zh-CN" dirty="0" smtClean="0"/>
              <a:t>/</a:t>
            </a:r>
            <a:r>
              <a:rPr lang="zh-CN" altLang="en-US" dirty="0" smtClean="0"/>
              <a:t>信息散度）是</a:t>
            </a:r>
            <a:r>
              <a:rPr lang="zh-CN" altLang="en-US" dirty="0"/>
              <a:t>两个概率分布</a:t>
            </a:r>
            <a:r>
              <a:rPr lang="en-US" altLang="zh-CN" dirty="0"/>
              <a:t>P</a:t>
            </a:r>
            <a:r>
              <a:rPr lang="zh-CN" altLang="en-US" dirty="0"/>
              <a:t>和</a:t>
            </a:r>
            <a:r>
              <a:rPr lang="en-US" altLang="zh-CN" dirty="0" smtClean="0"/>
              <a:t>Q</a:t>
            </a:r>
            <a:r>
              <a:rPr lang="zh-CN" altLang="en-US" dirty="0" smtClean="0"/>
              <a:t>的</a:t>
            </a:r>
            <a:r>
              <a:rPr lang="zh-CN" altLang="en-US" dirty="0"/>
              <a:t>非对称</a:t>
            </a:r>
            <a:r>
              <a:rPr lang="zh-CN" altLang="en-US" dirty="0" smtClean="0"/>
              <a:t>性度量</a:t>
            </a:r>
            <a:endParaRPr lang="en-US" altLang="zh-CN" dirty="0" smtClean="0"/>
          </a:p>
          <a:p>
            <a:r>
              <a:rPr lang="zh-CN" altLang="en-US" dirty="0"/>
              <a:t>在信息论中，相对熵等价于两个概率分布的信息熵的差值，若其中一个概率分布为真实分布，另一个为理论（拟合）分布，</a:t>
            </a:r>
            <a:r>
              <a:rPr lang="zh-CN" altLang="en-US" dirty="0" smtClean="0"/>
              <a:t>则相对熵表示</a:t>
            </a:r>
            <a:r>
              <a:rPr lang="zh-CN" altLang="en-US" dirty="0"/>
              <a:t>使用理论分布拟合真实分布时产生的信息损耗 </a:t>
            </a:r>
          </a:p>
        </p:txBody>
      </p:sp>
      <p:pic>
        <p:nvPicPr>
          <p:cNvPr id="2" name="图片 1"/>
          <p:cNvPicPr>
            <a:picLocks noChangeAspect="1"/>
          </p:cNvPicPr>
          <p:nvPr/>
        </p:nvPicPr>
        <p:blipFill>
          <a:blip r:embed="rId2"/>
          <a:stretch>
            <a:fillRect/>
          </a:stretch>
        </p:blipFill>
        <p:spPr>
          <a:xfrm>
            <a:off x="2929647" y="3008388"/>
            <a:ext cx="6212541" cy="1020840"/>
          </a:xfrm>
          <a:prstGeom prst="rect">
            <a:avLst/>
          </a:prstGeom>
        </p:spPr>
      </p:pic>
      <mc:AlternateContent xmlns:mc="http://schemas.openxmlformats.org/markup-compatibility/2006">
        <mc:Choice xmlns:a14="http://schemas.microsoft.com/office/drawing/2010/main" Requires="a14">
          <p:sp>
            <p:nvSpPr>
              <p:cNvPr id="5" name="文本框 4"/>
              <p:cNvSpPr txBox="1"/>
              <p:nvPr/>
            </p:nvSpPr>
            <p:spPr>
              <a:xfrm>
                <a:off x="817685" y="4402705"/>
                <a:ext cx="10436469" cy="923330"/>
              </a:xfrm>
              <a:prstGeom prst="rect">
                <a:avLst/>
              </a:prstGeom>
              <a:noFill/>
            </p:spPr>
            <p:txBody>
              <a:bodyPr wrap="square" rtlCol="0">
                <a:spAutoFit/>
              </a:bodyPr>
              <a:lstStyle/>
              <a:p>
                <a14:m>
                  <m:oMath xmlns:m="http://schemas.openxmlformats.org/officeDocument/2006/math">
                    <m:r>
                      <a:rPr lang="zh-CN" altLang="en-US" i="1" smtClean="0">
                        <a:latin typeface="Cambria Math" panose="02040503050406030204" pitchFamily="18" charset="0"/>
                      </a:rPr>
                      <m:t>假设</m:t>
                    </m:r>
                    <m:r>
                      <m:rPr>
                        <m:sty m:val="p"/>
                      </m:rPr>
                      <a:rPr lang="en-US" altLang="zh-CN" i="1">
                        <a:latin typeface="Cambria Math" panose="02040503050406030204" pitchFamily="18" charset="0"/>
                      </a:rPr>
                      <m:t>p</m:t>
                    </m:r>
                  </m:oMath>
                </a14:m>
                <a:r>
                  <a:rPr lang="en-US" altLang="zh-CN" dirty="0" smtClean="0"/>
                  <a:t>(</a:t>
                </a:r>
                <a:r>
                  <a:rPr lang="en-US" altLang="zh-CN" dirty="0"/>
                  <a:t>x</a:t>
                </a:r>
                <a:r>
                  <a:rPr lang="en-US" altLang="zh-CN" dirty="0" smtClean="0"/>
                  <a:t>)</a:t>
                </a:r>
                <a:r>
                  <a:rPr lang="zh-CN" altLang="en-US" dirty="0" smtClean="0"/>
                  <a:t>表示真实的概率分布，</a:t>
                </a:r>
                <a:r>
                  <a:rPr lang="en-US" altLang="zh-CN" dirty="0"/>
                  <a:t> </a:t>
                </a:r>
                <a14:m>
                  <m:oMath xmlns:m="http://schemas.openxmlformats.org/officeDocument/2006/math">
                    <m:r>
                      <m:rPr>
                        <m:sty m:val="p"/>
                      </m:rPr>
                      <a:rPr lang="en-US" altLang="zh-CN" i="1" dirty="0" smtClean="0">
                        <a:latin typeface="Cambria Math" panose="02040503050406030204" pitchFamily="18" charset="0"/>
                      </a:rPr>
                      <m:t>q</m:t>
                    </m:r>
                  </m:oMath>
                </a14:m>
                <a:r>
                  <a:rPr lang="en-US" altLang="zh-CN" dirty="0" smtClean="0"/>
                  <a:t>(</a:t>
                </a:r>
                <a:r>
                  <a:rPr lang="en-US" altLang="zh-CN" dirty="0"/>
                  <a:t>x</a:t>
                </a:r>
                <a:r>
                  <a:rPr lang="en-US" altLang="zh-CN" dirty="0" smtClean="0"/>
                  <a:t>)</a:t>
                </a:r>
                <a:r>
                  <a:rPr lang="zh-CN" altLang="en-US" dirty="0" smtClean="0"/>
                  <a:t>表示拟合出来的概率分布</a:t>
                </a:r>
                <a:endParaRPr lang="en-US" altLang="zh-CN" dirty="0" smtClean="0"/>
              </a:p>
              <a:p>
                <a14:m>
                  <m:oMath xmlns:m="http://schemas.openxmlformats.org/officeDocument/2006/math">
                    <m:r>
                      <a:rPr lang="zh-CN" altLang="en-US" i="1" dirty="0">
                        <a:latin typeface="Cambria Math" panose="02040503050406030204" pitchFamily="18" charset="0"/>
                      </a:rPr>
                      <m:t>当</m:t>
                    </m:r>
                    <m:r>
                      <a:rPr lang="zh-CN" altLang="en-US" i="1" dirty="0" smtClean="0">
                        <a:latin typeface="Cambria Math" panose="02040503050406030204" pitchFamily="18" charset="0"/>
                      </a:rPr>
                      <m:t>且</m:t>
                    </m:r>
                    <m:r>
                      <a:rPr lang="zh-CN" altLang="en-US" i="1" dirty="0">
                        <a:latin typeface="Cambria Math" panose="02040503050406030204" pitchFamily="18" charset="0"/>
                      </a:rPr>
                      <m:t>仅</m:t>
                    </m:r>
                    <m:r>
                      <a:rPr lang="zh-CN" altLang="en-US" i="1" dirty="0" smtClean="0">
                        <a:latin typeface="Cambria Math" panose="02040503050406030204" pitchFamily="18" charset="0"/>
                      </a:rPr>
                      <m:t>当</m:t>
                    </m:r>
                    <m:r>
                      <m:rPr>
                        <m:sty m:val="p"/>
                      </m:rPr>
                      <a:rPr lang="en-US" altLang="zh-CN" i="1">
                        <a:latin typeface="Cambria Math" panose="02040503050406030204" pitchFamily="18" charset="0"/>
                      </a:rPr>
                      <m:t>p</m:t>
                    </m:r>
                  </m:oMath>
                </a14:m>
                <a:r>
                  <a:rPr lang="en-US" altLang="zh-CN" dirty="0"/>
                  <a:t>(x</a:t>
                </a:r>
                <a:r>
                  <a:rPr lang="en-US" altLang="zh-CN" dirty="0" smtClean="0"/>
                  <a:t>)=</a:t>
                </a:r>
                <a14:m>
                  <m:oMath xmlns:m="http://schemas.openxmlformats.org/officeDocument/2006/math">
                    <m:r>
                      <m:rPr>
                        <m:sty m:val="p"/>
                      </m:rPr>
                      <a:rPr lang="en-US" altLang="zh-CN" i="1" dirty="0">
                        <a:latin typeface="Cambria Math" panose="02040503050406030204" pitchFamily="18" charset="0"/>
                      </a:rPr>
                      <m:t>q</m:t>
                    </m:r>
                  </m:oMath>
                </a14:m>
                <a:r>
                  <a:rPr lang="en-US" altLang="zh-CN" dirty="0"/>
                  <a:t>(x</a:t>
                </a:r>
                <a:r>
                  <a:rPr lang="en-US" altLang="zh-CN" dirty="0" smtClean="0"/>
                  <a:t>)</a:t>
                </a:r>
                <a:r>
                  <a:rPr lang="zh-CN" altLang="en-US" dirty="0" smtClean="0"/>
                  <a:t>时，上式为</a:t>
                </a:r>
                <a:r>
                  <a:rPr lang="en-US" altLang="zh-CN" dirty="0" smtClean="0"/>
                  <a:t>0</a:t>
                </a:r>
                <a:r>
                  <a:rPr lang="zh-CN" altLang="en-US" dirty="0" smtClean="0"/>
                  <a:t>，也就是说，拟合</a:t>
                </a:r>
                <a:r>
                  <a:rPr lang="zh-CN" altLang="en-US" dirty="0"/>
                  <a:t>出来</a:t>
                </a:r>
                <a:r>
                  <a:rPr lang="zh-CN" altLang="en-US" dirty="0" smtClean="0"/>
                  <a:t>的概率分布</a:t>
                </a:r>
                <a:r>
                  <a:rPr lang="zh-CN" altLang="en-US" dirty="0"/>
                  <a:t>跟真实的</a:t>
                </a:r>
                <a:r>
                  <a:rPr lang="zh-CN" altLang="en-US" dirty="0" smtClean="0"/>
                  <a:t>一模一样时，</a:t>
                </a:r>
                <a:r>
                  <a:rPr lang="zh-CN" altLang="en-US" dirty="0"/>
                  <a:t>相对熵等于</a:t>
                </a:r>
                <a:r>
                  <a:rPr lang="en-US" altLang="zh-CN" dirty="0" smtClean="0"/>
                  <a:t>0</a:t>
                </a:r>
                <a:r>
                  <a:rPr lang="zh-CN" altLang="en-US" dirty="0"/>
                  <a:t>，</a:t>
                </a:r>
                <a:endParaRPr lang="en-US" altLang="zh-CN" dirty="0" smtClean="0"/>
              </a:p>
              <a:p>
                <a:r>
                  <a:rPr lang="zh-CN" altLang="en-US" dirty="0" smtClean="0"/>
                  <a:t>其余情况下均大于</a:t>
                </a:r>
                <a:r>
                  <a:rPr lang="en-US" altLang="zh-CN" dirty="0" smtClean="0"/>
                  <a:t>0</a:t>
                </a:r>
                <a:endParaRPr lang="zh-CN" altLang="en-US" dirty="0"/>
              </a:p>
            </p:txBody>
          </p:sp>
        </mc:Choice>
        <mc:Fallback>
          <p:sp>
            <p:nvSpPr>
              <p:cNvPr id="5" name="文本框 4"/>
              <p:cNvSpPr txBox="1">
                <a:spLocks noRot="1" noChangeAspect="1" noMove="1" noResize="1" noEditPoints="1" noAdjustHandles="1" noChangeArrowheads="1" noChangeShapeType="1" noTextEdit="1"/>
              </p:cNvSpPr>
              <p:nvPr/>
            </p:nvSpPr>
            <p:spPr>
              <a:xfrm>
                <a:off x="817685" y="4402705"/>
                <a:ext cx="10436469" cy="923330"/>
              </a:xfrm>
              <a:prstGeom prst="rect">
                <a:avLst/>
              </a:prstGeom>
              <a:blipFill>
                <a:blip r:embed="rId3"/>
                <a:stretch>
                  <a:fillRect l="-467" t="-3289" r="-2687" b="-9211"/>
                </a:stretch>
              </a:blipFill>
            </p:spPr>
            <p:txBody>
              <a:bodyPr/>
              <a:lstStyle/>
              <a:p>
                <a:r>
                  <a:rPr lang="zh-CN" altLang="en-US">
                    <a:noFill/>
                  </a:rPr>
                  <a:t> </a:t>
                </a:r>
              </a:p>
            </p:txBody>
          </p:sp>
        </mc:Fallback>
      </mc:AlternateContent>
      <p:sp>
        <p:nvSpPr>
          <p:cNvPr id="3" name="矩形 2"/>
          <p:cNvSpPr/>
          <p:nvPr/>
        </p:nvSpPr>
        <p:spPr>
          <a:xfrm>
            <a:off x="817684" y="704575"/>
            <a:ext cx="1268296" cy="523220"/>
          </a:xfrm>
          <a:prstGeom prst="rect">
            <a:avLst/>
          </a:prstGeom>
        </p:spPr>
        <p:txBody>
          <a:bodyPr wrap="none">
            <a:spAutoFit/>
          </a:bodyPr>
          <a:lstStyle/>
          <a:p>
            <a:r>
              <a:rPr lang="en-US" altLang="zh-CN" sz="2800" dirty="0"/>
              <a:t>KL</a:t>
            </a:r>
            <a:r>
              <a:rPr lang="zh-CN" altLang="en-US" sz="2800" dirty="0"/>
              <a:t>散度</a:t>
            </a:r>
          </a:p>
        </p:txBody>
      </p:sp>
    </p:spTree>
    <p:extLst>
      <p:ext uri="{BB962C8B-B14F-4D97-AF65-F5344CB8AC3E}">
        <p14:creationId xmlns:p14="http://schemas.microsoft.com/office/powerpoint/2010/main" val="13895707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61308" y="5093696"/>
            <a:ext cx="10528014" cy="1200329"/>
          </a:xfrm>
          <a:prstGeom prst="rect">
            <a:avLst/>
          </a:prstGeom>
        </p:spPr>
        <p:txBody>
          <a:bodyPr wrap="square">
            <a:spAutoFit/>
          </a:bodyPr>
          <a:lstStyle/>
          <a:p>
            <a:r>
              <a:rPr lang="zh-CN" altLang="en-US" dirty="0"/>
              <a:t>具体来说，在</a:t>
            </a:r>
            <a:r>
              <a:rPr lang="zh-CN" altLang="en-US" dirty="0" smtClean="0"/>
              <a:t>每个</a:t>
            </a:r>
            <a:r>
              <a:rPr lang="en-US" altLang="zh-CN" dirty="0" smtClean="0"/>
              <a:t>batch</a:t>
            </a:r>
            <a:r>
              <a:rPr lang="zh-CN" altLang="en-US" dirty="0" smtClean="0"/>
              <a:t>训练</a:t>
            </a:r>
            <a:r>
              <a:rPr lang="zh-CN" altLang="en-US" dirty="0"/>
              <a:t>中，</a:t>
            </a:r>
            <a:r>
              <a:rPr lang="zh-CN" altLang="en-US" dirty="0" smtClean="0"/>
              <a:t>每个输入都</a:t>
            </a:r>
            <a:r>
              <a:rPr lang="zh-CN" altLang="en-US" dirty="0"/>
              <a:t>要经过两次前</a:t>
            </a:r>
            <a:r>
              <a:rPr lang="zh-CN" altLang="en-US" dirty="0" smtClean="0"/>
              <a:t>向，</a:t>
            </a:r>
            <a:r>
              <a:rPr lang="zh-CN" altLang="en-US" dirty="0"/>
              <a:t>每一</a:t>
            </a:r>
            <a:r>
              <a:rPr lang="zh-CN" altLang="en-US" dirty="0" smtClean="0"/>
              <a:t>次</a:t>
            </a:r>
            <a:r>
              <a:rPr lang="zh-CN" altLang="en-US" dirty="0"/>
              <a:t>前向</a:t>
            </a:r>
            <a:r>
              <a:rPr lang="zh-CN" altLang="en-US" dirty="0" smtClean="0"/>
              <a:t>都</a:t>
            </a:r>
            <a:r>
              <a:rPr lang="zh-CN" altLang="en-US" dirty="0"/>
              <a:t>由不同的子模型进行处理，随机剔除一些隐藏</a:t>
            </a:r>
            <a:r>
              <a:rPr lang="zh-CN" altLang="en-US" dirty="0" smtClean="0"/>
              <a:t>单元，得到两种</a:t>
            </a:r>
            <a:r>
              <a:rPr lang="zh-CN" altLang="en-US" dirty="0"/>
              <a:t>分布</a:t>
            </a:r>
            <a:r>
              <a:rPr lang="zh-CN" altLang="en-US" dirty="0" smtClean="0"/>
              <a:t>。</a:t>
            </a:r>
            <a:endParaRPr lang="en-US" altLang="zh-CN" dirty="0" smtClean="0"/>
          </a:p>
          <a:p>
            <a:r>
              <a:rPr lang="en-US" altLang="zh-CN" dirty="0" smtClean="0"/>
              <a:t>R-Drop</a:t>
            </a:r>
            <a:r>
              <a:rPr lang="zh-CN" altLang="en-US" dirty="0"/>
              <a:t>通过最小化两个分布之间</a:t>
            </a:r>
            <a:r>
              <a:rPr lang="zh-CN" altLang="en-US" dirty="0" smtClean="0"/>
              <a:t>的</a:t>
            </a:r>
            <a:r>
              <a:rPr lang="en-US" altLang="zh-CN" dirty="0"/>
              <a:t>bidirectional </a:t>
            </a:r>
            <a:r>
              <a:rPr lang="en-US" altLang="zh-CN" dirty="0" err="1"/>
              <a:t>Kullback-Leibler</a:t>
            </a:r>
            <a:r>
              <a:rPr lang="en-US" altLang="zh-CN" dirty="0"/>
              <a:t> (KL) divergence</a:t>
            </a:r>
            <a:r>
              <a:rPr lang="zh-CN" altLang="en-US" dirty="0" smtClean="0"/>
              <a:t>，</a:t>
            </a:r>
            <a:r>
              <a:rPr lang="zh-CN" altLang="en-US" dirty="0"/>
              <a:t>使得两个子模型</a:t>
            </a:r>
            <a:r>
              <a:rPr lang="zh-CN" altLang="en-US" dirty="0" smtClean="0"/>
              <a:t>输出的分布一致</a:t>
            </a:r>
            <a:r>
              <a:rPr lang="zh-CN" altLang="en-US" dirty="0"/>
              <a:t>。即</a:t>
            </a:r>
            <a:r>
              <a:rPr lang="en-US" altLang="zh-CN" dirty="0"/>
              <a:t>R-Drop</a:t>
            </a:r>
            <a:r>
              <a:rPr lang="zh-CN" altLang="en-US" dirty="0"/>
              <a:t>对模型训练中</a:t>
            </a:r>
            <a:r>
              <a:rPr lang="zh-CN" altLang="en-US" dirty="0" smtClean="0"/>
              <a:t>每个</a:t>
            </a:r>
            <a:r>
              <a:rPr lang="zh-CN" altLang="en-US" dirty="0"/>
              <a:t>输入</a:t>
            </a:r>
            <a:r>
              <a:rPr lang="zh-CN" altLang="en-US" dirty="0" smtClean="0"/>
              <a:t>的</a:t>
            </a:r>
            <a:r>
              <a:rPr lang="zh-CN" altLang="en-US" dirty="0"/>
              <a:t>两</a:t>
            </a:r>
            <a:r>
              <a:rPr lang="zh-CN" altLang="en-US" dirty="0" smtClean="0"/>
              <a:t>个子模型</a:t>
            </a:r>
            <a:r>
              <a:rPr lang="zh-CN" altLang="en-US" dirty="0"/>
              <a:t>的输出进行正则化处理</a:t>
            </a:r>
            <a:r>
              <a:rPr lang="zh-CN" altLang="en-US" dirty="0" smtClean="0"/>
              <a:t>。</a:t>
            </a:r>
            <a:endParaRPr lang="zh-CN" altLang="en-US" dirty="0"/>
          </a:p>
        </p:txBody>
      </p:sp>
      <p:sp>
        <p:nvSpPr>
          <p:cNvPr id="3" name="矩形 2"/>
          <p:cNvSpPr/>
          <p:nvPr/>
        </p:nvSpPr>
        <p:spPr>
          <a:xfrm>
            <a:off x="606153" y="411002"/>
            <a:ext cx="936475" cy="369332"/>
          </a:xfrm>
          <a:prstGeom prst="rect">
            <a:avLst/>
          </a:prstGeom>
        </p:spPr>
        <p:txBody>
          <a:bodyPr wrap="none">
            <a:spAutoFit/>
          </a:bodyPr>
          <a:lstStyle/>
          <a:p>
            <a:r>
              <a:rPr lang="zh-CN" altLang="en-US" dirty="0"/>
              <a:t>R-Drop</a:t>
            </a:r>
          </a:p>
        </p:txBody>
      </p:sp>
      <p:pic>
        <p:nvPicPr>
          <p:cNvPr id="7" name="图片 6"/>
          <p:cNvPicPr>
            <a:picLocks noChangeAspect="1"/>
          </p:cNvPicPr>
          <p:nvPr/>
        </p:nvPicPr>
        <p:blipFill>
          <a:blip r:embed="rId2"/>
          <a:stretch>
            <a:fillRect/>
          </a:stretch>
        </p:blipFill>
        <p:spPr>
          <a:xfrm>
            <a:off x="2545656" y="477546"/>
            <a:ext cx="7159606" cy="3344866"/>
          </a:xfrm>
          <a:prstGeom prst="rect">
            <a:avLst/>
          </a:prstGeom>
        </p:spPr>
      </p:pic>
      <p:sp>
        <p:nvSpPr>
          <p:cNvPr id="8" name="矩形 7"/>
          <p:cNvSpPr/>
          <p:nvPr/>
        </p:nvSpPr>
        <p:spPr>
          <a:xfrm>
            <a:off x="3106097" y="3811722"/>
            <a:ext cx="6275295" cy="646331"/>
          </a:xfrm>
          <a:prstGeom prst="rect">
            <a:avLst/>
          </a:prstGeom>
        </p:spPr>
        <p:txBody>
          <a:bodyPr wrap="square">
            <a:spAutoFit/>
          </a:bodyPr>
          <a:lstStyle/>
          <a:p>
            <a:r>
              <a:rPr lang="zh-CN" altLang="en-US" dirty="0" smtClean="0"/>
              <a:t>左</a:t>
            </a:r>
            <a:r>
              <a:rPr lang="zh-CN" altLang="en-US" dirty="0" smtClean="0"/>
              <a:t>图</a:t>
            </a:r>
            <a:r>
              <a:rPr lang="zh-CN" altLang="en-US" dirty="0"/>
              <a:t>表示</a:t>
            </a:r>
            <a:r>
              <a:rPr lang="zh-CN" altLang="en-US" dirty="0" smtClean="0"/>
              <a:t>一</a:t>
            </a:r>
            <a:r>
              <a:rPr lang="zh-CN" altLang="en-US" dirty="0"/>
              <a:t>个输入</a:t>
            </a:r>
            <a:r>
              <a:rPr lang="en-US" altLang="zh-CN" dirty="0" smtClean="0"/>
              <a:t>x</a:t>
            </a:r>
            <a:r>
              <a:rPr lang="zh-CN" altLang="en-US" dirty="0" smtClean="0"/>
              <a:t>遍历</a:t>
            </a:r>
            <a:r>
              <a:rPr lang="zh-CN" altLang="en-US" dirty="0"/>
              <a:t>模型两次，得到两个分布</a:t>
            </a:r>
            <a:r>
              <a:rPr lang="en-US" altLang="zh-CN" dirty="0"/>
              <a:t>p1</a:t>
            </a:r>
            <a:r>
              <a:rPr lang="zh-CN" altLang="en-US" dirty="0"/>
              <a:t>和</a:t>
            </a:r>
            <a:r>
              <a:rPr lang="en-US" altLang="zh-CN" dirty="0" smtClean="0"/>
              <a:t>P2</a:t>
            </a:r>
            <a:endParaRPr lang="en-US" altLang="zh-CN" dirty="0"/>
          </a:p>
          <a:p>
            <a:r>
              <a:rPr lang="zh-CN" altLang="en-US" dirty="0" smtClean="0"/>
              <a:t>右</a:t>
            </a:r>
            <a:r>
              <a:rPr lang="zh-CN" altLang="en-US" dirty="0" smtClean="0"/>
              <a:t>图</a:t>
            </a:r>
            <a:r>
              <a:rPr lang="zh-CN" altLang="en-US" dirty="0"/>
              <a:t>表示</a:t>
            </a:r>
            <a:r>
              <a:rPr lang="en-US" altLang="zh-CN" dirty="0" smtClean="0"/>
              <a:t>dropout</a:t>
            </a:r>
            <a:r>
              <a:rPr lang="zh-CN" altLang="en-US" dirty="0"/>
              <a:t>产生的两个不同的</a:t>
            </a:r>
            <a:r>
              <a:rPr lang="zh-CN" altLang="en-US" dirty="0" smtClean="0"/>
              <a:t>子模型</a:t>
            </a:r>
            <a:endParaRPr lang="zh-CN" altLang="en-US" dirty="0"/>
          </a:p>
        </p:txBody>
      </p:sp>
    </p:spTree>
    <p:extLst>
      <p:ext uri="{BB962C8B-B14F-4D97-AF65-F5344CB8AC3E}">
        <p14:creationId xmlns:p14="http://schemas.microsoft.com/office/powerpoint/2010/main" val="36299501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764568" y="361390"/>
            <a:ext cx="7761484" cy="5411881"/>
          </a:xfrm>
          <a:prstGeom prst="rect">
            <a:avLst/>
          </a:prstGeom>
        </p:spPr>
      </p:pic>
      <mc:AlternateContent xmlns:mc="http://schemas.openxmlformats.org/markup-compatibility/2006" xmlns:a14="http://schemas.microsoft.com/office/drawing/2010/main">
        <mc:Choice Requires="a14">
          <p:sp>
            <p:nvSpPr>
              <p:cNvPr id="5" name="文本框 4"/>
              <p:cNvSpPr txBox="1"/>
              <p:nvPr/>
            </p:nvSpPr>
            <p:spPr>
              <a:xfrm>
                <a:off x="3200535" y="6061872"/>
                <a:ext cx="5198360" cy="5186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𝐿</m:t>
                          </m:r>
                          <m:r>
                            <m:rPr>
                              <m:sty m:val="p"/>
                            </m:rPr>
                            <a:rPr lang="en-US" altLang="zh-CN" i="1">
                              <a:latin typeface="Cambria Math" panose="02040503050406030204" pitchFamily="18" charset="0"/>
                            </a:rPr>
                            <m:t>o</m:t>
                          </m:r>
                          <m:r>
                            <a:rPr lang="en-US" altLang="zh-CN" b="0" i="1" smtClean="0">
                              <a:latin typeface="Cambria Math" panose="02040503050406030204" pitchFamily="18" charset="0"/>
                            </a:rPr>
                            <m:t>𝑠𝑠</m:t>
                          </m:r>
                        </m:e>
                        <m:sub>
                          <m:r>
                            <a:rPr lang="en-US" altLang="zh-CN" b="0" i="1" smtClean="0">
                              <a:latin typeface="Cambria Math" panose="02040503050406030204" pitchFamily="18" charset="0"/>
                            </a:rPr>
                            <m:t>𝐾𝐿</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b="0" i="1" smtClean="0">
                                  <a:latin typeface="Cambria Math" panose="02040503050406030204" pitchFamily="18" charset="0"/>
                                </a:rPr>
                                <m:t>𝐾𝐿</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D</m:t>
                              </m:r>
                            </m:e>
                            <m:sub>
                              <m:r>
                                <a:rPr lang="en-US" altLang="zh-CN" i="1">
                                  <a:latin typeface="Cambria Math" panose="02040503050406030204" pitchFamily="18" charset="0"/>
                                </a:rPr>
                                <m:t>𝐾𝐿</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b="0" i="1" smtClean="0">
                                      <a:latin typeface="Cambria Math" panose="02040503050406030204" pitchFamily="18" charset="0"/>
                                    </a:rPr>
                                    <m:t>1</m:t>
                                  </m:r>
                                </m:sub>
                              </m:sSub>
                            </m:e>
                          </m:d>
                        </m:e>
                      </m:d>
                    </m:oMath>
                  </m:oMathPara>
                </a14:m>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3200535" y="6061872"/>
                <a:ext cx="5198360" cy="518604"/>
              </a:xfrm>
              <a:prstGeom prst="rect">
                <a:avLst/>
              </a:prstGeom>
              <a:blipFill>
                <a:blip r:embed="rId3"/>
                <a:stretch>
                  <a:fillRect/>
                </a:stretch>
              </a:blipFill>
            </p:spPr>
            <p:txBody>
              <a:bodyPr/>
              <a:lstStyle/>
              <a:p>
                <a:r>
                  <a:rPr lang="zh-CN" altLang="en-US">
                    <a:noFill/>
                  </a:rPr>
                  <a:t> </a:t>
                </a:r>
              </a:p>
            </p:txBody>
          </p:sp>
        </mc:Fallback>
      </mc:AlternateContent>
      <p:sp>
        <p:nvSpPr>
          <p:cNvPr id="3" name="文本框 2"/>
          <p:cNvSpPr txBox="1"/>
          <p:nvPr/>
        </p:nvSpPr>
        <p:spPr>
          <a:xfrm>
            <a:off x="641837" y="773724"/>
            <a:ext cx="1723293" cy="369332"/>
          </a:xfrm>
          <a:prstGeom prst="rect">
            <a:avLst/>
          </a:prstGeom>
          <a:noFill/>
        </p:spPr>
        <p:txBody>
          <a:bodyPr wrap="square" rtlCol="0">
            <a:spAutoFit/>
          </a:bodyPr>
          <a:lstStyle/>
          <a:p>
            <a:r>
              <a:rPr lang="zh-CN" altLang="en-US" dirty="0" smtClean="0"/>
              <a:t>两种实现方式</a:t>
            </a:r>
            <a:endParaRPr lang="zh-CN" altLang="en-US" dirty="0"/>
          </a:p>
        </p:txBody>
      </p:sp>
    </p:spTree>
    <p:extLst>
      <p:ext uri="{BB962C8B-B14F-4D97-AF65-F5344CB8AC3E}">
        <p14:creationId xmlns:p14="http://schemas.microsoft.com/office/powerpoint/2010/main" val="38867881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9215</TotalTime>
  <Words>1382</Words>
  <Application>Microsoft Office PowerPoint</Application>
  <PresentationFormat>宽屏</PresentationFormat>
  <Paragraphs>91</Paragraphs>
  <Slides>17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17</vt:i4>
      </vt:variant>
    </vt:vector>
  </HeadingPairs>
  <TitlesOfParts>
    <vt:vector size="22" baseType="lpstr">
      <vt:lpstr>等线</vt:lpstr>
      <vt:lpstr>等线 Light</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 R 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User</dc:creator>
  <cp:lastModifiedBy>Windows User</cp:lastModifiedBy>
  <cp:revision>141</cp:revision>
  <dcterms:created xsi:type="dcterms:W3CDTF">2021-08-12T02:50:06Z</dcterms:created>
  <dcterms:modified xsi:type="dcterms:W3CDTF">2021-11-19T09:33:54Z</dcterms:modified>
</cp:coreProperties>
</file>