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85" r:id="rId4"/>
    <p:sldId id="300" r:id="rId5"/>
    <p:sldId id="279" r:id="rId6"/>
    <p:sldId id="274" r:id="rId7"/>
    <p:sldId id="287" r:id="rId8"/>
    <p:sldId id="267" r:id="rId9"/>
    <p:sldId id="288" r:id="rId10"/>
    <p:sldId id="289" r:id="rId11"/>
    <p:sldId id="290" r:id="rId12"/>
    <p:sldId id="276" r:id="rId13"/>
    <p:sldId id="291" r:id="rId14"/>
    <p:sldId id="268" r:id="rId15"/>
    <p:sldId id="280" r:id="rId16"/>
    <p:sldId id="281" r:id="rId17"/>
    <p:sldId id="282" r:id="rId18"/>
    <p:sldId id="284" r:id="rId19"/>
    <p:sldId id="283" r:id="rId20"/>
    <p:sldId id="278" r:id="rId21"/>
    <p:sldId id="292" r:id="rId22"/>
    <p:sldId id="293" r:id="rId23"/>
    <p:sldId id="294" r:id="rId24"/>
    <p:sldId id="295" r:id="rId25"/>
    <p:sldId id="296" r:id="rId26"/>
    <p:sldId id="297" r:id="rId27"/>
    <p:sldId id="298" r:id="rId28"/>
    <p:sldId id="29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115" d="100"/>
          <a:sy n="115" d="100"/>
        </p:scale>
        <p:origin x="2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44009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410367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15400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09897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305950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237374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347922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261781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375666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04762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05627CB-F314-4605-BC87-886D43ADC48F}"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8105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627CB-F314-4605-BC87-886D43ADC48F}" type="datetimeFigureOut">
              <a:rPr lang="zh-CN" altLang="en-US" smtClean="0"/>
              <a:t>2022/3/10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232104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33083" y="1405686"/>
            <a:ext cx="11743764" cy="4663420"/>
          </a:xfrm>
        </p:spPr>
        <p:txBody>
          <a:bodyPr/>
          <a:lstStyle/>
          <a:p>
            <a:r>
              <a:rPr lang="en-US" altLang="zh-CN" sz="2800" dirty="0"/>
              <a:t>Topology-Preserving Deep Image Segmentation</a:t>
            </a:r>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sz="2000" dirty="0" smtClean="0"/>
              <a:t>分享人：高凯珺</a:t>
            </a:r>
            <a:endParaRPr lang="zh-CN" altLang="en-US" sz="2000" dirty="0"/>
          </a:p>
        </p:txBody>
      </p:sp>
    </p:spTree>
    <p:extLst>
      <p:ext uri="{BB962C8B-B14F-4D97-AF65-F5344CB8AC3E}">
        <p14:creationId xmlns:p14="http://schemas.microsoft.com/office/powerpoint/2010/main" val="244637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4425" y="3931414"/>
            <a:ext cx="9896474" cy="1477328"/>
          </a:xfrm>
          <a:prstGeom prst="rect">
            <a:avLst/>
          </a:prstGeom>
        </p:spPr>
        <p:txBody>
          <a:bodyPr wrap="square">
            <a:spAutoFit/>
          </a:bodyPr>
          <a:lstStyle/>
          <a:p>
            <a:r>
              <a:rPr lang="zh-CN" altLang="en-US" dirty="0">
                <a:latin typeface="Arial" panose="020B0604020202020204" pitchFamily="34" charset="0"/>
              </a:rPr>
              <a:t>然而，简单地比较</a:t>
            </a:r>
            <a:r>
              <a:rPr lang="en-US" altLang="zh-CN" dirty="0">
                <a:latin typeface="Arial" panose="020B0604020202020204" pitchFamily="34" charset="0"/>
              </a:rPr>
              <a:t>X</a:t>
            </a:r>
            <a:r>
              <a:rPr lang="zh-CN" altLang="en-US" dirty="0">
                <a:latin typeface="Arial" panose="020B0604020202020204" pitchFamily="34" charset="0"/>
              </a:rPr>
              <a:t>和</a:t>
            </a:r>
            <a:r>
              <a:rPr lang="en-US" altLang="zh-CN" dirty="0">
                <a:latin typeface="Arial" panose="020B0604020202020204" pitchFamily="34" charset="0"/>
              </a:rPr>
              <a:t>g</a:t>
            </a:r>
            <a:r>
              <a:rPr lang="zh-CN" altLang="en-US" dirty="0" smtClean="0">
                <a:latin typeface="Arial" panose="020B0604020202020204" pitchFamily="34" charset="0"/>
              </a:rPr>
              <a:t>的</a:t>
            </a:r>
            <a:r>
              <a:rPr lang="en-US" altLang="zh-CN" dirty="0" err="1"/>
              <a:t>Betti</a:t>
            </a:r>
            <a:r>
              <a:rPr lang="en-US" altLang="zh-CN" dirty="0"/>
              <a:t> numbers</a:t>
            </a:r>
            <a:r>
              <a:rPr lang="zh-CN" altLang="en-US" dirty="0" smtClean="0">
                <a:latin typeface="Arial" panose="020B0604020202020204" pitchFamily="34" charset="0"/>
              </a:rPr>
              <a:t>将</a:t>
            </a:r>
            <a:r>
              <a:rPr lang="zh-CN" altLang="en-US" dirty="0">
                <a:latin typeface="Arial" panose="020B0604020202020204" pitchFamily="34" charset="0"/>
              </a:rPr>
              <a:t>得到一个离散的数。为了将拓扑先验整合到深度神经网络中，我们需要构造一个连续值函数来揭示相似结构之间的细微差别</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两</a:t>
            </a:r>
            <a:r>
              <a:rPr lang="zh-CN" altLang="en-US" dirty="0">
                <a:latin typeface="Arial" panose="020B0604020202020204" pitchFamily="34" charset="0"/>
              </a:rPr>
              <a:t>个似然图</a:t>
            </a:r>
            <a:r>
              <a:rPr lang="en-US" altLang="zh-CN" dirty="0">
                <a:latin typeface="Arial" panose="020B0604020202020204" pitchFamily="34" charset="0"/>
              </a:rPr>
              <a:t>f</a:t>
            </a:r>
            <a:r>
              <a:rPr lang="zh-CN" altLang="en-US" dirty="0">
                <a:latin typeface="Arial" panose="020B0604020202020204" pitchFamily="34" charset="0"/>
              </a:rPr>
              <a:t>和</a:t>
            </a:r>
            <a:r>
              <a:rPr lang="en-US" altLang="zh-CN" dirty="0">
                <a:latin typeface="Arial" panose="020B0604020202020204" pitchFamily="34" charset="0"/>
              </a:rPr>
              <a:t>f</a:t>
            </a:r>
            <a:r>
              <a:rPr lang="zh-CN" altLang="en-US" dirty="0">
                <a:latin typeface="Arial" panose="020B0604020202020204" pitchFamily="34" charset="0"/>
              </a:rPr>
              <a:t>‘ </a:t>
            </a:r>
            <a:r>
              <a:rPr lang="zh-CN" altLang="en-US" dirty="0" smtClean="0">
                <a:latin typeface="Arial" panose="020B0604020202020204" pitchFamily="34" charset="0"/>
              </a:rPr>
              <a:t>，</a:t>
            </a:r>
            <a:r>
              <a:rPr lang="en-US" altLang="zh-CN" dirty="0">
                <a:latin typeface="Arial" panose="020B0604020202020204" pitchFamily="34" charset="0"/>
              </a:rPr>
              <a:t>f</a:t>
            </a:r>
            <a:r>
              <a:rPr lang="zh-CN" altLang="en-US" dirty="0" smtClean="0">
                <a:latin typeface="Arial" panose="020B0604020202020204" pitchFamily="34" charset="0"/>
              </a:rPr>
              <a:t>更好一些，为了</a:t>
            </a:r>
            <a:r>
              <a:rPr lang="zh-CN" altLang="en-US" dirty="0">
                <a:latin typeface="Arial" panose="020B0604020202020204" pitchFamily="34" charset="0"/>
              </a:rPr>
              <a:t>修复</a:t>
            </a:r>
            <a:r>
              <a:rPr lang="zh-CN" altLang="en-US" dirty="0" smtClean="0">
                <a:latin typeface="Arial" panose="020B0604020202020204" pitchFamily="34" charset="0"/>
              </a:rPr>
              <a:t>图</a:t>
            </a:r>
            <a:r>
              <a:rPr lang="en-US" altLang="zh-CN" dirty="0" smtClean="0">
                <a:latin typeface="Arial" panose="020B0604020202020204" pitchFamily="34" charset="0"/>
              </a:rPr>
              <a:t>(</a:t>
            </a:r>
            <a:r>
              <a:rPr lang="en-US" altLang="zh-CN" dirty="0">
                <a:latin typeface="Arial" panose="020B0604020202020204" pitchFamily="34" charset="0"/>
              </a:rPr>
              <a:t>d)</a:t>
            </a:r>
            <a:r>
              <a:rPr lang="zh-CN" altLang="en-US" dirty="0">
                <a:latin typeface="Arial" panose="020B0604020202020204" pitchFamily="34" charset="0"/>
              </a:rPr>
              <a:t>中破损</a:t>
            </a:r>
            <a:r>
              <a:rPr lang="zh-CN" altLang="en-US" dirty="0" smtClean="0">
                <a:latin typeface="Arial" panose="020B0604020202020204" pitchFamily="34" charset="0"/>
              </a:rPr>
              <a:t>的</a:t>
            </a:r>
            <a:r>
              <a:rPr lang="zh-CN" altLang="en-US" dirty="0">
                <a:latin typeface="Arial" panose="020B0604020202020204" pitchFamily="34" charset="0"/>
              </a:rPr>
              <a:t>空洞</a:t>
            </a:r>
            <a:r>
              <a:rPr lang="zh-CN" altLang="en-US" dirty="0" smtClean="0">
                <a:latin typeface="Arial" panose="020B0604020202020204" pitchFamily="34" charset="0"/>
              </a:rPr>
              <a:t>，</a:t>
            </a:r>
            <a:r>
              <a:rPr lang="zh-CN" altLang="en-US" dirty="0">
                <a:latin typeface="Arial" panose="020B0604020202020204" pitchFamily="34" charset="0"/>
              </a:rPr>
              <a:t>我们需要花费更多</a:t>
            </a:r>
            <a:r>
              <a:rPr lang="zh-CN" altLang="en-US" dirty="0" smtClean="0">
                <a:latin typeface="Arial" panose="020B0604020202020204" pitchFamily="34" charset="0"/>
              </a:rPr>
              <a:t>的</a:t>
            </a:r>
            <a:r>
              <a:rPr lang="zh-CN" altLang="en-US" dirty="0">
                <a:latin typeface="Arial" panose="020B0604020202020204" pitchFamily="34" charset="0"/>
              </a:rPr>
              <a:t>努力</a:t>
            </a:r>
            <a:r>
              <a:rPr lang="zh-CN" altLang="en-US" dirty="0" smtClean="0">
                <a:latin typeface="Arial" panose="020B0604020202020204" pitchFamily="34" charset="0"/>
              </a:rPr>
              <a:t>来</a:t>
            </a:r>
            <a:r>
              <a:rPr lang="zh-CN" altLang="en-US" dirty="0">
                <a:latin typeface="Arial" panose="020B0604020202020204" pitchFamily="34" charset="0"/>
              </a:rPr>
              <a:t>填补比</a:t>
            </a:r>
            <a:r>
              <a:rPr lang="zh-CN" altLang="en-US" dirty="0" smtClean="0">
                <a:latin typeface="Arial" panose="020B0604020202020204" pitchFamily="34" charset="0"/>
              </a:rPr>
              <a:t>图</a:t>
            </a:r>
            <a:r>
              <a:rPr lang="en-US" altLang="zh-CN" dirty="0" smtClean="0">
                <a:latin typeface="Arial" panose="020B0604020202020204" pitchFamily="34" charset="0"/>
              </a:rPr>
              <a:t>(</a:t>
            </a:r>
            <a:r>
              <a:rPr lang="en-US" altLang="zh-CN" dirty="0">
                <a:latin typeface="Arial" panose="020B0604020202020204" pitchFamily="34" charset="0"/>
              </a:rPr>
              <a:t>c)</a:t>
            </a:r>
            <a:r>
              <a:rPr lang="zh-CN" altLang="en-US" dirty="0">
                <a:latin typeface="Arial" panose="020B0604020202020204" pitchFamily="34" charset="0"/>
              </a:rPr>
              <a:t>更深的</a:t>
            </a:r>
            <a:r>
              <a:rPr lang="zh-CN" altLang="en-US" dirty="0" smtClean="0">
                <a:latin typeface="Arial" panose="020B0604020202020204" pitchFamily="34" charset="0"/>
              </a:rPr>
              <a:t>缺口，使</a:t>
            </a:r>
            <a:r>
              <a:rPr lang="en-US" altLang="zh-CN" dirty="0">
                <a:latin typeface="Arial" panose="020B0604020202020204" pitchFamily="34" charset="0"/>
              </a:rPr>
              <a:t>X</a:t>
            </a:r>
            <a:r>
              <a:rPr lang="zh-CN" altLang="en-US" dirty="0">
                <a:latin typeface="Arial" panose="020B0604020202020204" pitchFamily="34" charset="0"/>
              </a:rPr>
              <a:t>与</a:t>
            </a:r>
            <a:r>
              <a:rPr lang="en-US" altLang="zh-CN" dirty="0">
                <a:latin typeface="Arial" panose="020B0604020202020204" pitchFamily="34" charset="0"/>
              </a:rPr>
              <a:t>g</a:t>
            </a:r>
            <a:r>
              <a:rPr lang="zh-CN" altLang="en-US" dirty="0">
                <a:latin typeface="Arial" panose="020B0604020202020204" pitchFamily="34" charset="0"/>
              </a:rPr>
              <a:t>相同</a:t>
            </a:r>
            <a:r>
              <a:rPr lang="zh-CN" altLang="en-US" dirty="0" smtClean="0">
                <a:latin typeface="Arial" panose="020B0604020202020204" pitchFamily="34" charset="0"/>
              </a:rPr>
              <a:t>。两</a:t>
            </a:r>
            <a:r>
              <a:rPr lang="zh-CN" altLang="en-US" dirty="0">
                <a:latin typeface="Arial" panose="020B0604020202020204" pitchFamily="34" charset="0"/>
              </a:rPr>
              <a:t>个</a:t>
            </a:r>
            <a:r>
              <a:rPr lang="zh-CN" altLang="en-US" dirty="0" smtClean="0">
                <a:latin typeface="Arial" panose="020B0604020202020204" pitchFamily="34" charset="0"/>
              </a:rPr>
              <a:t>连接组件之间断桥附近也是如此。</a:t>
            </a:r>
            <a:endParaRPr lang="zh-CN" altLang="en-US" dirty="0"/>
          </a:p>
        </p:txBody>
      </p:sp>
      <p:pic>
        <p:nvPicPr>
          <p:cNvPr id="3" name="图片 2"/>
          <p:cNvPicPr>
            <a:picLocks noChangeAspect="1"/>
          </p:cNvPicPr>
          <p:nvPr/>
        </p:nvPicPr>
        <p:blipFill>
          <a:blip r:embed="rId2"/>
          <a:stretch>
            <a:fillRect/>
          </a:stretch>
        </p:blipFill>
        <p:spPr>
          <a:xfrm>
            <a:off x="1023936" y="1119036"/>
            <a:ext cx="9801225" cy="2362200"/>
          </a:xfrm>
          <a:prstGeom prst="rect">
            <a:avLst/>
          </a:prstGeom>
        </p:spPr>
      </p:pic>
    </p:spTree>
    <p:extLst>
      <p:ext uri="{BB962C8B-B14F-4D97-AF65-F5344CB8AC3E}">
        <p14:creationId xmlns:p14="http://schemas.microsoft.com/office/powerpoint/2010/main" val="1537375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8250" y="2547462"/>
            <a:ext cx="9829800" cy="1200329"/>
          </a:xfrm>
          <a:prstGeom prst="rect">
            <a:avLst/>
          </a:prstGeom>
        </p:spPr>
        <p:txBody>
          <a:bodyPr wrap="square">
            <a:spAutoFit/>
          </a:bodyPr>
          <a:lstStyle/>
          <a:p>
            <a:r>
              <a:rPr lang="zh-CN" altLang="en-US" dirty="0">
                <a:latin typeface="Arial" panose="020B0604020202020204" pitchFamily="34" charset="0"/>
              </a:rPr>
              <a:t>为了捕捉</a:t>
            </a:r>
            <a:r>
              <a:rPr lang="zh-CN" altLang="en-US" dirty="0" smtClean="0">
                <a:latin typeface="Arial" panose="020B0604020202020204" pitchFamily="34" charset="0"/>
              </a:rPr>
              <a:t>不同</a:t>
            </a:r>
            <a:r>
              <a:rPr lang="zh-CN" altLang="en-US" dirty="0">
                <a:latin typeface="Arial" panose="020B0604020202020204" pitchFamily="34" charset="0"/>
              </a:rPr>
              <a:t>似然</a:t>
            </a:r>
            <a:r>
              <a:rPr lang="zh-CN" altLang="en-US" dirty="0" smtClean="0">
                <a:latin typeface="Arial" panose="020B0604020202020204" pitchFamily="34" charset="0"/>
              </a:rPr>
              <a:t>图</a:t>
            </a:r>
            <a:r>
              <a:rPr lang="zh-CN" altLang="en-US" dirty="0">
                <a:latin typeface="Arial" panose="020B0604020202020204" pitchFamily="34" charset="0"/>
              </a:rPr>
              <a:t>之间的微妙结构差异</a:t>
            </a:r>
            <a:r>
              <a:rPr lang="zh-CN" altLang="en-US" dirty="0" smtClean="0">
                <a:latin typeface="Arial" panose="020B0604020202020204" pitchFamily="34" charset="0"/>
              </a:rPr>
              <a:t>，我们</a:t>
            </a:r>
            <a:r>
              <a:rPr lang="zh-CN" altLang="en-US" dirty="0">
                <a:latin typeface="Arial" panose="020B0604020202020204" pitchFamily="34" charset="0"/>
              </a:rPr>
              <a:t>使用了</a:t>
            </a:r>
            <a:r>
              <a:rPr lang="zh-CN" altLang="en-US" b="1" dirty="0">
                <a:latin typeface="Arial" panose="020B0604020202020204" pitchFamily="34" charset="0"/>
              </a:rPr>
              <a:t>持久</a:t>
            </a:r>
            <a:r>
              <a:rPr lang="zh-CN" altLang="en-US" b="1" dirty="0" smtClean="0">
                <a:latin typeface="Arial" panose="020B0604020202020204" pitchFamily="34" charset="0"/>
              </a:rPr>
              <a:t>同源理论</a:t>
            </a:r>
            <a:endParaRPr lang="en-US" altLang="zh-CN" dirty="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持久同源</a:t>
            </a:r>
            <a:r>
              <a:rPr lang="zh-CN" altLang="en-US" dirty="0">
                <a:latin typeface="Arial" panose="020B0604020202020204" pitchFamily="34" charset="0"/>
              </a:rPr>
              <a:t>理论</a:t>
            </a:r>
            <a:r>
              <a:rPr lang="zh-CN" altLang="en-US" dirty="0" smtClean="0">
                <a:latin typeface="Arial" panose="020B0604020202020204" pitchFamily="34" charset="0"/>
              </a:rPr>
              <a:t>没有</a:t>
            </a:r>
            <a:r>
              <a:rPr lang="zh-CN" altLang="en-US" dirty="0">
                <a:latin typeface="Arial" panose="020B0604020202020204" pitchFamily="34" charset="0"/>
              </a:rPr>
              <a:t>使用</a:t>
            </a:r>
            <a:r>
              <a:rPr lang="zh-CN" altLang="en-US" dirty="0" smtClean="0">
                <a:latin typeface="Arial" panose="020B0604020202020204" pitchFamily="34" charset="0"/>
              </a:rPr>
              <a:t>一</a:t>
            </a:r>
            <a:r>
              <a:rPr lang="zh-CN" altLang="en-US" dirty="0">
                <a:latin typeface="Arial" panose="020B0604020202020204" pitchFamily="34" charset="0"/>
              </a:rPr>
              <a:t>个固定的阈值，而是从所有的阈值中捕获所有可能的拓扑结构，并将</a:t>
            </a:r>
            <a:r>
              <a:rPr lang="zh-CN" altLang="en-US" dirty="0" smtClean="0">
                <a:latin typeface="Arial" panose="020B0604020202020204" pitchFamily="34" charset="0"/>
              </a:rPr>
              <a:t>所有信息</a:t>
            </a:r>
            <a:r>
              <a:rPr lang="zh-CN" altLang="en-US" dirty="0">
                <a:latin typeface="Arial" panose="020B0604020202020204" pitchFamily="34" charset="0"/>
              </a:rPr>
              <a:t>以一种简洁</a:t>
            </a:r>
            <a:r>
              <a:rPr lang="zh-CN" altLang="en-US" dirty="0" smtClean="0">
                <a:latin typeface="Arial" panose="020B0604020202020204" pitchFamily="34" charset="0"/>
              </a:rPr>
              <a:t>的</a:t>
            </a:r>
            <a:r>
              <a:rPr lang="zh-CN" altLang="en-US" dirty="0">
                <a:latin typeface="Arial" panose="020B0604020202020204" pitchFamily="34" charset="0"/>
              </a:rPr>
              <a:t>形式</a:t>
            </a:r>
            <a:r>
              <a:rPr lang="zh-CN" altLang="en-US" dirty="0" smtClean="0">
                <a:latin typeface="Arial" panose="020B0604020202020204" pitchFamily="34" charset="0"/>
              </a:rPr>
              <a:t>总结</a:t>
            </a:r>
            <a:r>
              <a:rPr lang="zh-CN" altLang="en-US" dirty="0">
                <a:latin typeface="Arial" panose="020B0604020202020204" pitchFamily="34" charset="0"/>
              </a:rPr>
              <a:t>出来，称为持久性</a:t>
            </a:r>
            <a:r>
              <a:rPr lang="zh-CN" altLang="en-US" dirty="0" smtClean="0">
                <a:latin typeface="Arial" panose="020B0604020202020204" pitchFamily="34" charset="0"/>
              </a:rPr>
              <a:t>图（</a:t>
            </a:r>
            <a:r>
              <a:rPr lang="en-US" altLang="zh-CN" dirty="0"/>
              <a:t>persistence diagram</a:t>
            </a:r>
            <a:r>
              <a:rPr lang="zh-CN" altLang="en-US" dirty="0" smtClean="0">
                <a:latin typeface="Arial" panose="020B0604020202020204" pitchFamily="34" charset="0"/>
              </a:rPr>
              <a:t>）</a:t>
            </a:r>
            <a:endParaRPr lang="zh-CN" altLang="en-US" dirty="0"/>
          </a:p>
        </p:txBody>
      </p:sp>
    </p:spTree>
    <p:extLst>
      <p:ext uri="{BB962C8B-B14F-4D97-AF65-F5344CB8AC3E}">
        <p14:creationId xmlns:p14="http://schemas.microsoft.com/office/powerpoint/2010/main" val="310689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23083" y="172761"/>
            <a:ext cx="8061659" cy="4274139"/>
          </a:xfrm>
          <a:prstGeom prst="rect">
            <a:avLst/>
          </a:prstGeom>
        </p:spPr>
      </p:pic>
      <p:sp>
        <p:nvSpPr>
          <p:cNvPr id="5" name="矩形 4"/>
          <p:cNvSpPr/>
          <p:nvPr/>
        </p:nvSpPr>
        <p:spPr>
          <a:xfrm>
            <a:off x="849036" y="4532625"/>
            <a:ext cx="10809751" cy="2031325"/>
          </a:xfrm>
          <a:prstGeom prst="rect">
            <a:avLst/>
          </a:prstGeom>
        </p:spPr>
        <p:txBody>
          <a:bodyPr wrap="square">
            <a:spAutoFit/>
          </a:bodyPr>
          <a:lstStyle/>
          <a:p>
            <a:r>
              <a:rPr lang="zh-CN" altLang="en-US" dirty="0">
                <a:latin typeface="Arial" panose="020B0604020202020204" pitchFamily="34" charset="0"/>
              </a:rPr>
              <a:t>图</a:t>
            </a:r>
            <a:r>
              <a:rPr lang="en-US" altLang="zh-CN" dirty="0" smtClean="0">
                <a:latin typeface="Arial" panose="020B0604020202020204" pitchFamily="34" charset="0"/>
              </a:rPr>
              <a:t>4:</a:t>
            </a:r>
            <a:r>
              <a:rPr lang="zh-CN" altLang="en-US" dirty="0">
                <a:latin typeface="Arial" panose="020B0604020202020204" pitchFamily="34" charset="0"/>
              </a:rPr>
              <a:t>持久</a:t>
            </a:r>
            <a:r>
              <a:rPr lang="zh-CN" altLang="en-US" dirty="0" smtClean="0">
                <a:latin typeface="Arial" panose="020B0604020202020204" pitchFamily="34" charset="0"/>
              </a:rPr>
              <a:t>同源的</a:t>
            </a:r>
            <a:r>
              <a:rPr lang="zh-CN" altLang="en-US" dirty="0">
                <a:latin typeface="Arial" panose="020B0604020202020204" pitchFamily="34" charset="0"/>
              </a:rPr>
              <a:t>解释</a:t>
            </a:r>
            <a:r>
              <a:rPr lang="zh-CN" altLang="en-US" dirty="0" smtClean="0">
                <a:latin typeface="Arial" panose="020B0604020202020204" pitchFamily="34" charset="0"/>
              </a:rPr>
              <a:t>。左边，</a:t>
            </a:r>
            <a:r>
              <a:rPr lang="en-US" altLang="zh-CN" dirty="0" smtClean="0"/>
              <a:t>GT</a:t>
            </a:r>
            <a:r>
              <a:rPr lang="zh-CN" altLang="en-US" dirty="0" smtClean="0"/>
              <a:t>函数</a:t>
            </a:r>
            <a:r>
              <a:rPr lang="en-US" altLang="zh-CN" dirty="0" smtClean="0"/>
              <a:t>g</a:t>
            </a:r>
            <a:r>
              <a:rPr lang="zh-CN" altLang="en-US" dirty="0"/>
              <a:t>和似然函数</a:t>
            </a:r>
            <a:r>
              <a:rPr lang="en-US" altLang="zh-CN" dirty="0"/>
              <a:t>f</a:t>
            </a:r>
            <a:r>
              <a:rPr lang="zh-CN" altLang="en-US" dirty="0"/>
              <a:t>的过滤</a:t>
            </a:r>
            <a:r>
              <a:rPr lang="zh-CN" altLang="en-US" dirty="0" smtClean="0">
                <a:latin typeface="Arial" panose="020B0604020202020204" pitchFamily="34" charset="0"/>
              </a:rPr>
              <a:t>。</a:t>
            </a:r>
            <a:r>
              <a:rPr lang="zh-CN" altLang="en-US" dirty="0">
                <a:latin typeface="Arial" panose="020B0604020202020204" pitchFamily="34" charset="0"/>
              </a:rPr>
              <a:t>蓝色</a:t>
            </a:r>
            <a:r>
              <a:rPr lang="zh-CN" altLang="en-US" dirty="0" smtClean="0">
                <a:latin typeface="Arial" panose="020B0604020202020204" pitchFamily="34" charset="0"/>
              </a:rPr>
              <a:t>和暗红色</a:t>
            </a:r>
            <a:r>
              <a:rPr lang="zh-CN" altLang="en-US" dirty="0">
                <a:latin typeface="Arial" panose="020B0604020202020204" pitchFamily="34" charset="0"/>
              </a:rPr>
              <a:t>的条</a:t>
            </a:r>
            <a:r>
              <a:rPr lang="zh-CN" altLang="en-US" dirty="0" smtClean="0">
                <a:latin typeface="Arial" panose="020B0604020202020204" pitchFamily="34" charset="0"/>
              </a:rPr>
              <a:t>分别表示连接组件和</a:t>
            </a:r>
            <a:r>
              <a:rPr lang="zh-CN" altLang="en-US" dirty="0">
                <a:latin typeface="Arial" panose="020B0604020202020204" pitchFamily="34" charset="0"/>
              </a:rPr>
              <a:t>空洞</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对于</a:t>
            </a:r>
            <a:r>
              <a:rPr lang="en-US" altLang="zh-CN" dirty="0">
                <a:latin typeface="Arial" panose="020B0604020202020204" pitchFamily="34" charset="0"/>
              </a:rPr>
              <a:t>g</a:t>
            </a:r>
            <a:r>
              <a:rPr lang="zh-CN" altLang="en-US" dirty="0">
                <a:latin typeface="Arial" panose="020B0604020202020204" pitchFamily="34" charset="0"/>
              </a:rPr>
              <a:t>，所有结构都在</a:t>
            </a:r>
            <a:r>
              <a:rPr lang="en-US" altLang="zh-CN" dirty="0">
                <a:latin typeface="Arial" panose="020B0604020202020204" pitchFamily="34" charset="0"/>
              </a:rPr>
              <a:t>α = 1.0</a:t>
            </a:r>
            <a:r>
              <a:rPr lang="zh-CN" altLang="en-US" dirty="0">
                <a:latin typeface="Arial" panose="020B0604020202020204" pitchFamily="34" charset="0"/>
              </a:rPr>
              <a:t>时诞生，在</a:t>
            </a:r>
            <a:r>
              <a:rPr lang="en-US" altLang="zh-CN" dirty="0">
                <a:latin typeface="Arial" panose="020B0604020202020204" pitchFamily="34" charset="0"/>
              </a:rPr>
              <a:t>α = 0</a:t>
            </a:r>
            <a:r>
              <a:rPr lang="zh-CN" altLang="en-US" dirty="0">
                <a:latin typeface="Arial" panose="020B0604020202020204" pitchFamily="34" charset="0"/>
              </a:rPr>
              <a:t>时死亡</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a:t>
            </a:r>
            <a:r>
              <a:rPr lang="en-US" altLang="zh-CN" dirty="0">
                <a:latin typeface="Arial" panose="020B0604020202020204" pitchFamily="34" charset="0"/>
              </a:rPr>
              <a:t>d)</a:t>
            </a:r>
            <a:r>
              <a:rPr lang="zh-CN" altLang="en-US" dirty="0">
                <a:latin typeface="Arial" panose="020B0604020202020204" pitchFamily="34" charset="0"/>
              </a:rPr>
              <a:t>对于</a:t>
            </a:r>
            <a:r>
              <a:rPr lang="en-US" altLang="zh-CN" dirty="0">
                <a:latin typeface="Arial" panose="020B0604020202020204" pitchFamily="34" charset="0"/>
              </a:rPr>
              <a:t>f</a:t>
            </a:r>
            <a:r>
              <a:rPr lang="zh-CN" altLang="en-US" dirty="0">
                <a:latin typeface="Arial" panose="020B0604020202020204" pitchFamily="34" charset="0"/>
              </a:rPr>
              <a:t>，从左到右</a:t>
            </a:r>
            <a:r>
              <a:rPr lang="zh-CN" altLang="en-US" dirty="0" smtClean="0">
                <a:latin typeface="Arial" panose="020B0604020202020204" pitchFamily="34" charset="0"/>
              </a:rPr>
              <a:t>，</a:t>
            </a:r>
            <a:r>
              <a:rPr lang="zh-CN" altLang="en-US" dirty="0">
                <a:latin typeface="Arial" panose="020B0604020202020204" pitchFamily="34" charset="0"/>
              </a:rPr>
              <a:t>在</a:t>
            </a:r>
            <a:r>
              <a:rPr lang="en-US" altLang="zh-CN" dirty="0">
                <a:latin typeface="Arial" panose="020B0604020202020204" pitchFamily="34" charset="0"/>
              </a:rPr>
              <a:t>α = 1</a:t>
            </a:r>
            <a:r>
              <a:rPr lang="zh-CN" altLang="en-US" dirty="0" smtClean="0">
                <a:latin typeface="Arial" panose="020B0604020202020204" pitchFamily="34" charset="0"/>
              </a:rPr>
              <a:t>处，两个连接组件诞生，在</a:t>
            </a:r>
            <a:r>
              <a:rPr lang="en-US" altLang="zh-CN" dirty="0">
                <a:latin typeface="Arial" panose="020B0604020202020204" pitchFamily="34" charset="0"/>
              </a:rPr>
              <a:t>α = </a:t>
            </a:r>
            <a:r>
              <a:rPr lang="en-US" altLang="zh-CN" dirty="0" smtClean="0">
                <a:latin typeface="Arial" panose="020B0604020202020204" pitchFamily="34" charset="0"/>
              </a:rPr>
              <a:t>0.47</a:t>
            </a:r>
            <a:r>
              <a:rPr lang="zh-CN" altLang="en-US" dirty="0" smtClean="0">
                <a:latin typeface="Arial" panose="020B0604020202020204" pitchFamily="34" charset="0"/>
              </a:rPr>
              <a:t>处，小空洞诞生，</a:t>
            </a:r>
            <a:r>
              <a:rPr lang="zh-CN" altLang="en-US" dirty="0">
                <a:latin typeface="Arial" panose="020B0604020202020204" pitchFamily="34" charset="0"/>
              </a:rPr>
              <a:t>在</a:t>
            </a:r>
            <a:r>
              <a:rPr lang="en-US" altLang="zh-CN" dirty="0">
                <a:latin typeface="Arial" panose="020B0604020202020204" pitchFamily="34" charset="0"/>
              </a:rPr>
              <a:t>α = </a:t>
            </a:r>
            <a:r>
              <a:rPr lang="en-US" altLang="zh-CN" dirty="0" smtClean="0">
                <a:latin typeface="Arial" panose="020B0604020202020204" pitchFamily="34" charset="0"/>
              </a:rPr>
              <a:t>0.4</a:t>
            </a:r>
            <a:r>
              <a:rPr lang="zh-CN" altLang="en-US" dirty="0" smtClean="0">
                <a:latin typeface="Arial" panose="020B0604020202020204" pitchFamily="34" charset="0"/>
              </a:rPr>
              <a:t>处，短连接组件死亡，</a:t>
            </a:r>
            <a:r>
              <a:rPr lang="zh-CN" altLang="en-US" dirty="0">
                <a:latin typeface="Arial" panose="020B0604020202020204" pitchFamily="34" charset="0"/>
              </a:rPr>
              <a:t>在</a:t>
            </a:r>
            <a:r>
              <a:rPr lang="en-US" altLang="zh-CN" dirty="0">
                <a:latin typeface="Arial" panose="020B0604020202020204" pitchFamily="34" charset="0"/>
              </a:rPr>
              <a:t>α = </a:t>
            </a:r>
            <a:r>
              <a:rPr lang="en-US" altLang="zh-CN" dirty="0" smtClean="0">
                <a:latin typeface="Arial" panose="020B0604020202020204" pitchFamily="34" charset="0"/>
              </a:rPr>
              <a:t>0.05</a:t>
            </a:r>
            <a:r>
              <a:rPr lang="zh-CN" altLang="en-US" dirty="0" smtClean="0">
                <a:latin typeface="Arial" panose="020B0604020202020204" pitchFamily="34" charset="0"/>
              </a:rPr>
              <a:t>处</a:t>
            </a:r>
            <a:r>
              <a:rPr lang="zh-CN" altLang="en-US" dirty="0">
                <a:latin typeface="Arial" panose="020B0604020202020204" pitchFamily="34" charset="0"/>
              </a:rPr>
              <a:t>，</a:t>
            </a:r>
            <a:r>
              <a:rPr lang="zh-CN" altLang="en-US" dirty="0" smtClean="0">
                <a:latin typeface="Arial" panose="020B0604020202020204" pitchFamily="34" charset="0"/>
              </a:rPr>
              <a:t>两个空洞死亡。</a:t>
            </a:r>
            <a:endParaRPr lang="en-US" altLang="zh-CN" dirty="0" smtClean="0">
              <a:latin typeface="Arial" panose="020B0604020202020204" pitchFamily="34" charset="0"/>
            </a:endParaRPr>
          </a:p>
          <a:p>
            <a:r>
              <a:rPr lang="en-US" altLang="zh-CN" dirty="0" smtClean="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和</a:t>
            </a:r>
            <a:r>
              <a:rPr lang="en-US" altLang="zh-CN" dirty="0">
                <a:latin typeface="Arial" panose="020B0604020202020204" pitchFamily="34" charset="0"/>
              </a:rPr>
              <a:t>(</a:t>
            </a:r>
            <a:r>
              <a:rPr lang="en-US" altLang="zh-CN" dirty="0" smtClean="0">
                <a:latin typeface="Arial" panose="020B0604020202020204" pitchFamily="34" charset="0"/>
              </a:rPr>
              <a:t>e)</a:t>
            </a:r>
            <a:r>
              <a:rPr lang="zh-CN" altLang="en-US" dirty="0" smtClean="0">
                <a:latin typeface="Arial" panose="020B0604020202020204" pitchFamily="34" charset="0"/>
              </a:rPr>
              <a:t>表示</a:t>
            </a:r>
            <a:r>
              <a:rPr lang="en-US" altLang="zh-CN" dirty="0" smtClean="0">
                <a:latin typeface="Arial" panose="020B0604020202020204" pitchFamily="34" charset="0"/>
              </a:rPr>
              <a:t>g</a:t>
            </a:r>
            <a:r>
              <a:rPr lang="zh-CN" altLang="en-US" dirty="0">
                <a:latin typeface="Arial" panose="020B0604020202020204" pitchFamily="34" charset="0"/>
              </a:rPr>
              <a:t>和</a:t>
            </a:r>
            <a:r>
              <a:rPr lang="en-US" altLang="zh-CN" dirty="0">
                <a:latin typeface="Arial" panose="020B0604020202020204" pitchFamily="34" charset="0"/>
              </a:rPr>
              <a:t>f</a:t>
            </a:r>
            <a:r>
              <a:rPr lang="zh-CN" altLang="en-US" dirty="0">
                <a:latin typeface="Arial" panose="020B0604020202020204" pitchFamily="34" charset="0"/>
              </a:rPr>
              <a:t>的持久性</a:t>
            </a:r>
            <a:r>
              <a:rPr lang="zh-CN" altLang="en-US" dirty="0" smtClean="0">
                <a:latin typeface="Arial" panose="020B0604020202020204" pitchFamily="34" charset="0"/>
              </a:rPr>
              <a:t>图</a:t>
            </a:r>
            <a:r>
              <a:rPr lang="en-US" altLang="zh-CN" dirty="0" err="1">
                <a:latin typeface="Arial" panose="020B0604020202020204" pitchFamily="34" charset="0"/>
              </a:rPr>
              <a:t>Dgm</a:t>
            </a:r>
            <a:r>
              <a:rPr lang="en-US" altLang="zh-CN" dirty="0">
                <a:latin typeface="Arial" panose="020B0604020202020204" pitchFamily="34" charset="0"/>
              </a:rPr>
              <a:t>(g)</a:t>
            </a:r>
            <a:r>
              <a:rPr lang="zh-CN" altLang="en-US" dirty="0">
                <a:latin typeface="Arial" panose="020B0604020202020204" pitchFamily="34" charset="0"/>
              </a:rPr>
              <a:t>与</a:t>
            </a:r>
            <a:r>
              <a:rPr lang="en-US" altLang="zh-CN" dirty="0" err="1">
                <a:latin typeface="Arial" panose="020B0604020202020204" pitchFamily="34" charset="0"/>
              </a:rPr>
              <a:t>Dgm</a:t>
            </a:r>
            <a:r>
              <a:rPr lang="en-US" altLang="zh-CN" dirty="0">
                <a:latin typeface="Arial" panose="020B0604020202020204" pitchFamily="34" charset="0"/>
              </a:rPr>
              <a:t>(f) </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a:t>
            </a:r>
            <a:r>
              <a:rPr lang="en-US" altLang="zh-CN" dirty="0">
                <a:latin typeface="Arial" panose="020B0604020202020204" pitchFamily="34" charset="0"/>
              </a:rPr>
              <a:t>c</a:t>
            </a:r>
            <a:r>
              <a:rPr lang="en-US" altLang="zh-CN" dirty="0" smtClean="0">
                <a:latin typeface="Arial" panose="020B0604020202020204" pitchFamily="34" charset="0"/>
              </a:rPr>
              <a:t>)</a:t>
            </a:r>
            <a:r>
              <a:rPr lang="en-US" altLang="zh-CN" dirty="0">
                <a:latin typeface="Arial" panose="020B0604020202020204" pitchFamily="34" charset="0"/>
              </a:rPr>
              <a:t> </a:t>
            </a:r>
            <a:r>
              <a:rPr lang="en-US" altLang="zh-CN" dirty="0" err="1">
                <a:latin typeface="Arial" panose="020B0604020202020204" pitchFamily="34" charset="0"/>
              </a:rPr>
              <a:t>Dgm</a:t>
            </a:r>
            <a:r>
              <a:rPr lang="en-US" altLang="zh-CN" dirty="0">
                <a:latin typeface="Arial" panose="020B0604020202020204" pitchFamily="34" charset="0"/>
              </a:rPr>
              <a:t>(g)</a:t>
            </a:r>
            <a:r>
              <a:rPr lang="zh-CN" altLang="en-US" dirty="0" smtClean="0">
                <a:latin typeface="Arial" panose="020B0604020202020204" pitchFamily="34" charset="0"/>
              </a:rPr>
              <a:t>与</a:t>
            </a:r>
            <a:r>
              <a:rPr lang="en-US" altLang="zh-CN" dirty="0" err="1" smtClean="0">
                <a:latin typeface="Arial" panose="020B0604020202020204" pitchFamily="34" charset="0"/>
              </a:rPr>
              <a:t>Dgm</a:t>
            </a:r>
            <a:r>
              <a:rPr lang="en-US" altLang="zh-CN" dirty="0" smtClean="0">
                <a:latin typeface="Arial" panose="020B0604020202020204" pitchFamily="34" charset="0"/>
              </a:rPr>
              <a:t>(f)</a:t>
            </a:r>
            <a:r>
              <a:rPr lang="zh-CN" altLang="en-US" dirty="0">
                <a:latin typeface="Arial" panose="020B0604020202020204" pitchFamily="34" charset="0"/>
              </a:rPr>
              <a:t>的叠加</a:t>
            </a:r>
            <a:r>
              <a:rPr lang="zh-CN" altLang="en-US" dirty="0" smtClean="0">
                <a:latin typeface="Arial" panose="020B0604020202020204" pitchFamily="34" charset="0"/>
              </a:rPr>
              <a:t>。</a:t>
            </a:r>
            <a:r>
              <a:rPr lang="zh-CN" altLang="en-US" dirty="0">
                <a:latin typeface="Arial" panose="020B0604020202020204" pitchFamily="34" charset="0"/>
              </a:rPr>
              <a:t>橙色箭头表示持续点之间的匹配</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a:t>
            </a:r>
            <a:r>
              <a:rPr lang="en-US" altLang="zh-CN" dirty="0">
                <a:latin typeface="Arial" panose="020B0604020202020204" pitchFamily="34" charset="0"/>
              </a:rPr>
              <a:t>f</a:t>
            </a:r>
            <a:r>
              <a:rPr lang="en-US" altLang="zh-CN" dirty="0" smtClean="0">
                <a:latin typeface="Arial" panose="020B0604020202020204" pitchFamily="34" charset="0"/>
              </a:rPr>
              <a:t>)</a:t>
            </a:r>
            <a:r>
              <a:rPr lang="en-US" altLang="zh-CN" dirty="0">
                <a:latin typeface="Arial" panose="020B0604020202020204" pitchFamily="34" charset="0"/>
              </a:rPr>
              <a:t> </a:t>
            </a:r>
            <a:r>
              <a:rPr lang="en-US" altLang="zh-CN" dirty="0" err="1">
                <a:latin typeface="Arial" panose="020B0604020202020204" pitchFamily="34" charset="0"/>
              </a:rPr>
              <a:t>Dgm</a:t>
            </a:r>
            <a:r>
              <a:rPr lang="en-US" altLang="zh-CN" dirty="0">
                <a:latin typeface="Arial" panose="020B0604020202020204" pitchFamily="34" charset="0"/>
              </a:rPr>
              <a:t>(g)</a:t>
            </a:r>
            <a:r>
              <a:rPr lang="zh-CN" altLang="en-US" dirty="0" smtClean="0">
                <a:latin typeface="Arial" panose="020B0604020202020204" pitchFamily="34" charset="0"/>
              </a:rPr>
              <a:t>与较差的</a:t>
            </a:r>
            <a:r>
              <a:rPr lang="en-US" altLang="zh-CN" dirty="0" err="1" smtClean="0">
                <a:latin typeface="Arial" panose="020B0604020202020204" pitchFamily="34" charset="0"/>
              </a:rPr>
              <a:t>Dgm</a:t>
            </a:r>
            <a:r>
              <a:rPr lang="en-US" altLang="zh-CN" dirty="0" smtClean="0">
                <a:latin typeface="Arial" panose="020B0604020202020204" pitchFamily="34" charset="0"/>
              </a:rPr>
              <a:t>(f’)</a:t>
            </a:r>
            <a:r>
              <a:rPr lang="zh-CN" altLang="en-US" dirty="0">
                <a:latin typeface="Arial" panose="020B0604020202020204" pitchFamily="34" charset="0"/>
              </a:rPr>
              <a:t>的叠加，匹配的代价明显更大。</a:t>
            </a:r>
            <a:endParaRPr lang="zh-CN" altLang="en-US" dirty="0"/>
          </a:p>
        </p:txBody>
      </p:sp>
    </p:spTree>
    <p:extLst>
      <p:ext uri="{BB962C8B-B14F-4D97-AF65-F5344CB8AC3E}">
        <p14:creationId xmlns:p14="http://schemas.microsoft.com/office/powerpoint/2010/main" val="3629950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7274" y="2079963"/>
            <a:ext cx="10410825" cy="2308324"/>
          </a:xfrm>
          <a:prstGeom prst="rect">
            <a:avLst/>
          </a:prstGeom>
        </p:spPr>
        <p:txBody>
          <a:bodyPr wrap="square">
            <a:spAutoFit/>
          </a:bodyPr>
          <a:lstStyle/>
          <a:p>
            <a:r>
              <a:rPr lang="zh-CN" altLang="en-US" dirty="0">
                <a:latin typeface="Arial" panose="020B0604020202020204" pitchFamily="34" charset="0"/>
              </a:rPr>
              <a:t>所有不同的阈值</a:t>
            </a:r>
            <a:r>
              <a:rPr lang="en-US" altLang="zh-CN" dirty="0">
                <a:latin typeface="Arial" panose="020B0604020202020204" pitchFamily="34" charset="0"/>
              </a:rPr>
              <a:t>α</a:t>
            </a:r>
            <a:r>
              <a:rPr lang="zh-CN" altLang="en-US" dirty="0">
                <a:latin typeface="Arial" panose="020B0604020202020204" pitchFamily="34" charset="0"/>
              </a:rPr>
              <a:t>构成一个过滤</a:t>
            </a:r>
            <a:r>
              <a:rPr lang="zh-CN" altLang="en-US" dirty="0" smtClean="0">
                <a:latin typeface="Arial" panose="020B0604020202020204" pitchFamily="34" charset="0"/>
              </a:rPr>
              <a:t>，降低</a:t>
            </a:r>
            <a:r>
              <a:rPr lang="zh-CN" altLang="en-US" dirty="0">
                <a:latin typeface="Arial" panose="020B0604020202020204" pitchFamily="34" charset="0"/>
              </a:rPr>
              <a:t>阈值</a:t>
            </a:r>
            <a:r>
              <a:rPr lang="en-US" altLang="zh-CN" dirty="0">
                <a:latin typeface="Arial" panose="020B0604020202020204" pitchFamily="34" charset="0"/>
              </a:rPr>
              <a:t>α</a:t>
            </a:r>
            <a:r>
              <a:rPr lang="zh-CN" altLang="en-US" dirty="0">
                <a:latin typeface="Arial" panose="020B0604020202020204" pitchFamily="34" charset="0"/>
              </a:rPr>
              <a:t>引起的单调增长序列</a:t>
            </a:r>
            <a:r>
              <a:rPr lang="en-US" altLang="zh-CN" dirty="0" smtClean="0">
                <a:latin typeface="Arial" panose="020B0604020202020204" pitchFamily="34" charset="0"/>
              </a:rPr>
              <a:t>:</a:t>
            </a:r>
          </a:p>
          <a:p>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其中</a:t>
            </a:r>
            <a:r>
              <a:rPr lang="en-US" altLang="zh-CN" dirty="0">
                <a:latin typeface="Arial" panose="020B0604020202020204" pitchFamily="34" charset="0"/>
              </a:rPr>
              <a:t>α1≥α2≥…≥αn</a:t>
            </a:r>
            <a:r>
              <a:rPr lang="zh-CN" altLang="en-US" dirty="0">
                <a:latin typeface="Arial" panose="020B0604020202020204" pitchFamily="34" charset="0"/>
              </a:rPr>
              <a:t>，</a:t>
            </a:r>
            <a:r>
              <a:rPr lang="zh-CN" altLang="en-US" dirty="0" smtClean="0">
                <a:latin typeface="Arial" panose="020B0604020202020204" pitchFamily="34" charset="0"/>
              </a:rPr>
              <a:t>且</a:t>
            </a:r>
            <a:endParaRPr lang="en-US" altLang="zh-CN" dirty="0" smtClean="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随着</a:t>
            </a:r>
            <a:r>
              <a:rPr lang="en-US" altLang="zh-CN" dirty="0">
                <a:latin typeface="Arial" panose="020B0604020202020204" pitchFamily="34" charset="0"/>
              </a:rPr>
              <a:t>α</a:t>
            </a:r>
            <a:r>
              <a:rPr lang="zh-CN" altLang="en-US" dirty="0">
                <a:latin typeface="Arial" panose="020B0604020202020204" pitchFamily="34" charset="0"/>
              </a:rPr>
              <a:t>的减小，</a:t>
            </a:r>
            <a:r>
              <a:rPr lang="en-US" altLang="zh-CN" dirty="0" smtClean="0">
                <a:latin typeface="Arial" panose="020B0604020202020204" pitchFamily="34" charset="0"/>
              </a:rPr>
              <a:t>fα</a:t>
            </a:r>
            <a:r>
              <a:rPr lang="zh-CN" altLang="en-US" dirty="0">
                <a:latin typeface="Arial" panose="020B0604020202020204" pitchFamily="34" charset="0"/>
              </a:rPr>
              <a:t>的拓扑发生</a:t>
            </a:r>
            <a:r>
              <a:rPr lang="zh-CN" altLang="en-US" dirty="0" smtClean="0">
                <a:latin typeface="Arial" panose="020B0604020202020204" pitchFamily="34" charset="0"/>
              </a:rPr>
              <a:t>变化，这</a:t>
            </a:r>
            <a:r>
              <a:rPr lang="zh-CN" altLang="en-US" dirty="0">
                <a:latin typeface="Arial" panose="020B0604020202020204" pitchFamily="34" charset="0"/>
              </a:rPr>
              <a:t>意味着在</a:t>
            </a:r>
            <a:r>
              <a:rPr lang="zh-CN" altLang="en-US" b="1" dirty="0">
                <a:latin typeface="Arial" panose="020B0604020202020204" pitchFamily="34" charset="0"/>
              </a:rPr>
              <a:t>原有的拓扑结构</a:t>
            </a:r>
            <a:r>
              <a:rPr lang="zh-CN" altLang="en-US" dirty="0">
                <a:latin typeface="Arial" panose="020B0604020202020204" pitchFamily="34" charset="0"/>
              </a:rPr>
              <a:t>被杀死的</a:t>
            </a:r>
            <a:r>
              <a:rPr lang="zh-CN" altLang="en-US" dirty="0" smtClean="0">
                <a:latin typeface="Arial" panose="020B0604020202020204" pitchFamily="34" charset="0"/>
              </a:rPr>
              <a:t>同时</a:t>
            </a:r>
            <a:r>
              <a:rPr lang="zh-CN" altLang="en-US" dirty="0">
                <a:latin typeface="Arial" panose="020B0604020202020204" pitchFamily="34" charset="0"/>
              </a:rPr>
              <a:t>会产生</a:t>
            </a:r>
            <a:r>
              <a:rPr lang="zh-CN" altLang="en-US" b="1" dirty="0" smtClean="0">
                <a:latin typeface="Arial" panose="020B0604020202020204" pitchFamily="34" charset="0"/>
              </a:rPr>
              <a:t>新</a:t>
            </a:r>
            <a:r>
              <a:rPr lang="zh-CN" altLang="en-US" b="1" dirty="0">
                <a:latin typeface="Arial" panose="020B0604020202020204" pitchFamily="34" charset="0"/>
              </a:rPr>
              <a:t>的</a:t>
            </a:r>
            <a:r>
              <a:rPr lang="zh-CN" altLang="en-US" b="1" dirty="0" smtClean="0">
                <a:latin typeface="Arial" panose="020B0604020202020204" pitchFamily="34" charset="0"/>
              </a:rPr>
              <a:t>拓扑结构</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zh-CN" altLang="en-US" dirty="0" smtClean="0">
                <a:latin typeface="Arial" panose="020B0604020202020204" pitchFamily="34" charset="0"/>
              </a:rPr>
              <a:t>当</a:t>
            </a:r>
            <a:r>
              <a:rPr lang="en-US" altLang="zh-CN" dirty="0">
                <a:latin typeface="Arial" panose="020B0604020202020204" pitchFamily="34" charset="0"/>
              </a:rPr>
              <a:t>α &lt; αn</a:t>
            </a:r>
            <a:r>
              <a:rPr lang="zh-CN" altLang="en-US" dirty="0">
                <a:latin typeface="Arial" panose="020B0604020202020204" pitchFamily="34" charset="0"/>
              </a:rPr>
              <a:t>时，只有一个</a:t>
            </a:r>
            <a:r>
              <a:rPr lang="zh-CN" altLang="en-US" dirty="0" smtClean="0">
                <a:latin typeface="Arial" panose="020B0604020202020204" pitchFamily="34" charset="0"/>
              </a:rPr>
              <a:t>连接组件</a:t>
            </a:r>
            <a:r>
              <a:rPr lang="zh-CN" altLang="en-US" dirty="0">
                <a:latin typeface="Arial" panose="020B0604020202020204" pitchFamily="34" charset="0"/>
              </a:rPr>
              <a:t>存活</a:t>
            </a:r>
            <a:r>
              <a:rPr lang="zh-CN" altLang="en-US" dirty="0" smtClean="0">
                <a:latin typeface="Arial" panose="020B0604020202020204" pitchFamily="34" charset="0"/>
              </a:rPr>
              <a:t>，并且不会</a:t>
            </a:r>
            <a:r>
              <a:rPr lang="zh-CN" altLang="en-US" dirty="0">
                <a:latin typeface="Arial" panose="020B0604020202020204" pitchFamily="34" charset="0"/>
              </a:rPr>
              <a:t>被杀死</a:t>
            </a:r>
            <a:r>
              <a:rPr lang="zh-CN" altLang="en-US" dirty="0" smtClean="0">
                <a:latin typeface="Arial" panose="020B0604020202020204" pitchFamily="34" charset="0"/>
              </a:rPr>
              <a:t>。</a:t>
            </a:r>
            <a:endParaRPr lang="zh-CN" altLang="en-US" dirty="0"/>
          </a:p>
        </p:txBody>
      </p:sp>
      <p:pic>
        <p:nvPicPr>
          <p:cNvPr id="5" name="图片 4"/>
          <p:cNvPicPr>
            <a:picLocks noChangeAspect="1"/>
          </p:cNvPicPr>
          <p:nvPr/>
        </p:nvPicPr>
        <p:blipFill>
          <a:blip r:embed="rId2"/>
          <a:stretch>
            <a:fillRect/>
          </a:stretch>
        </p:blipFill>
        <p:spPr>
          <a:xfrm>
            <a:off x="4219575" y="2538412"/>
            <a:ext cx="3638550" cy="257175"/>
          </a:xfrm>
          <a:prstGeom prst="rect">
            <a:avLst/>
          </a:prstGeom>
        </p:spPr>
      </p:pic>
      <p:pic>
        <p:nvPicPr>
          <p:cNvPr id="6" name="图片 5"/>
          <p:cNvPicPr>
            <a:picLocks noChangeAspect="1"/>
          </p:cNvPicPr>
          <p:nvPr/>
        </p:nvPicPr>
        <p:blipFill>
          <a:blip r:embed="rId3"/>
          <a:stretch>
            <a:fillRect/>
          </a:stretch>
        </p:blipFill>
        <p:spPr>
          <a:xfrm>
            <a:off x="3567112" y="2968286"/>
            <a:ext cx="2828925" cy="285750"/>
          </a:xfrm>
          <a:prstGeom prst="rect">
            <a:avLst/>
          </a:prstGeom>
        </p:spPr>
      </p:pic>
    </p:spTree>
    <p:extLst>
      <p:ext uri="{BB962C8B-B14F-4D97-AF65-F5344CB8AC3E}">
        <p14:creationId xmlns:p14="http://schemas.microsoft.com/office/powerpoint/2010/main" val="225631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8089" y="882134"/>
            <a:ext cx="3595921" cy="369332"/>
          </a:xfrm>
          <a:prstGeom prst="rect">
            <a:avLst/>
          </a:prstGeom>
        </p:spPr>
        <p:txBody>
          <a:bodyPr wrap="none">
            <a:spAutoFit/>
          </a:bodyPr>
          <a:lstStyle/>
          <a:p>
            <a:r>
              <a:rPr lang="en-US" altLang="zh-CN" dirty="0">
                <a:latin typeface="Arial" panose="020B0604020202020204" pitchFamily="34" charset="0"/>
              </a:rPr>
              <a:t>Topological loss and the Gradient</a:t>
            </a:r>
            <a:endParaRPr lang="zh-CN" altLang="en-US" dirty="0"/>
          </a:p>
        </p:txBody>
      </p:sp>
      <p:sp>
        <p:nvSpPr>
          <p:cNvPr id="5" name="矩形 4"/>
          <p:cNvSpPr/>
          <p:nvPr/>
        </p:nvSpPr>
        <p:spPr>
          <a:xfrm>
            <a:off x="1133475" y="1855738"/>
            <a:ext cx="9515476" cy="1477328"/>
          </a:xfrm>
          <a:prstGeom prst="rect">
            <a:avLst/>
          </a:prstGeom>
        </p:spPr>
        <p:txBody>
          <a:bodyPr wrap="square">
            <a:spAutoFit/>
          </a:bodyPr>
          <a:lstStyle/>
          <a:p>
            <a:pPr algn="just"/>
            <a:r>
              <a:rPr lang="zh-CN" altLang="en-US" b="1" dirty="0" smtClean="0">
                <a:latin typeface="Arial" panose="020B0604020202020204" pitchFamily="34" charset="0"/>
              </a:rPr>
              <a:t>拓扑损失</a:t>
            </a:r>
            <a:r>
              <a:rPr lang="zh-CN" altLang="en-US" dirty="0" smtClean="0">
                <a:latin typeface="Arial" panose="020B0604020202020204" pitchFamily="34" charset="0"/>
              </a:rPr>
              <a:t>度量了</a:t>
            </a:r>
            <a:r>
              <a:rPr lang="en-US" altLang="zh-CN" dirty="0" smtClean="0">
                <a:latin typeface="Arial" panose="020B0604020202020204" pitchFamily="34" charset="0"/>
              </a:rPr>
              <a:t>f</a:t>
            </a:r>
            <a:r>
              <a:rPr lang="zh-CN" altLang="en-US" dirty="0" smtClean="0">
                <a:latin typeface="Arial" panose="020B0604020202020204" pitchFamily="34" charset="0"/>
              </a:rPr>
              <a:t>和</a:t>
            </a:r>
            <a:r>
              <a:rPr lang="en-US" altLang="zh-CN" dirty="0" smtClean="0">
                <a:latin typeface="Arial" panose="020B0604020202020204" pitchFamily="34" charset="0"/>
              </a:rPr>
              <a:t>g</a:t>
            </a:r>
            <a:r>
              <a:rPr lang="zh-CN" altLang="en-US" dirty="0">
                <a:latin typeface="Arial" panose="020B0604020202020204" pitchFamily="34" charset="0"/>
              </a:rPr>
              <a:t>之间的拓扑相似性</a:t>
            </a:r>
            <a:r>
              <a:rPr lang="zh-CN" altLang="en-US" dirty="0" smtClean="0">
                <a:latin typeface="Arial" panose="020B0604020202020204" pitchFamily="34" charset="0"/>
              </a:rPr>
              <a:t>。我们使用</a:t>
            </a:r>
            <a:r>
              <a:rPr lang="en-US" altLang="zh-CN" dirty="0" err="1">
                <a:latin typeface="Arial" panose="020B0604020202020204" pitchFamily="34" charset="0"/>
              </a:rPr>
              <a:t>Dgm</a:t>
            </a:r>
            <a:r>
              <a:rPr lang="en-US" altLang="zh-CN" dirty="0">
                <a:latin typeface="Arial" panose="020B0604020202020204" pitchFamily="34" charset="0"/>
              </a:rPr>
              <a:t>(f)</a:t>
            </a:r>
            <a:r>
              <a:rPr lang="zh-CN" altLang="en-US" dirty="0" smtClean="0">
                <a:latin typeface="Arial" panose="020B0604020202020204" pitchFamily="34" charset="0"/>
              </a:rPr>
              <a:t>中</a:t>
            </a:r>
            <a:r>
              <a:rPr lang="zh-CN" altLang="en-US" dirty="0">
                <a:latin typeface="Arial" panose="020B0604020202020204" pitchFamily="34" charset="0"/>
              </a:rPr>
              <a:t>的点，因为</a:t>
            </a:r>
            <a:r>
              <a:rPr lang="zh-CN" altLang="en-US" dirty="0" smtClean="0">
                <a:latin typeface="Arial" panose="020B0604020202020204" pitchFamily="34" charset="0"/>
              </a:rPr>
              <a:t>它们</a:t>
            </a:r>
            <a:r>
              <a:rPr lang="zh-CN" altLang="en-US" dirty="0">
                <a:latin typeface="Arial" panose="020B0604020202020204" pitchFamily="34" charset="0"/>
              </a:rPr>
              <a:t>包含</a:t>
            </a:r>
            <a:r>
              <a:rPr lang="zh-CN" altLang="en-US" dirty="0" smtClean="0">
                <a:latin typeface="Arial" panose="020B0604020202020204" pitchFamily="34" charset="0"/>
              </a:rPr>
              <a:t>了</a:t>
            </a:r>
            <a:r>
              <a:rPr lang="en-US" altLang="zh-CN" dirty="0" smtClean="0">
                <a:latin typeface="Arial" panose="020B0604020202020204" pitchFamily="34" charset="0"/>
              </a:rPr>
              <a:t>f</a:t>
            </a:r>
            <a:r>
              <a:rPr lang="zh-CN" altLang="en-US" dirty="0" smtClean="0">
                <a:latin typeface="Arial" panose="020B0604020202020204" pitchFamily="34" charset="0"/>
              </a:rPr>
              <a:t>所有可能的拓扑结构</a:t>
            </a:r>
            <a:r>
              <a:rPr lang="zh-CN" altLang="en-US" dirty="0">
                <a:latin typeface="Arial" panose="020B0604020202020204" pitchFamily="34" charset="0"/>
              </a:rPr>
              <a:t>。我们稍微修改了</a:t>
            </a:r>
            <a:r>
              <a:rPr lang="zh-CN" altLang="en-US" dirty="0" smtClean="0">
                <a:latin typeface="Arial" panose="020B0604020202020204" pitchFamily="34" charset="0"/>
              </a:rPr>
              <a:t>持久</a:t>
            </a:r>
            <a:r>
              <a:rPr lang="zh-CN" altLang="en-US" dirty="0">
                <a:latin typeface="Arial" panose="020B0604020202020204" pitchFamily="34" charset="0"/>
              </a:rPr>
              <a:t>性</a:t>
            </a:r>
            <a:r>
              <a:rPr lang="zh-CN" altLang="en-US" dirty="0" smtClean="0">
                <a:latin typeface="Arial" panose="020B0604020202020204" pitchFamily="34" charset="0"/>
              </a:rPr>
              <a:t>图的</a:t>
            </a:r>
            <a:r>
              <a:rPr lang="en-US" altLang="zh-CN" dirty="0"/>
              <a:t>Wasserstein distance </a:t>
            </a:r>
            <a:r>
              <a:rPr lang="zh-CN" altLang="en-US" dirty="0" smtClean="0">
                <a:latin typeface="Arial" panose="020B0604020202020204" pitchFamily="34" charset="0"/>
              </a:rPr>
              <a:t>。</a:t>
            </a:r>
            <a:r>
              <a:rPr lang="zh-CN" altLang="en-US" dirty="0">
                <a:latin typeface="Arial" panose="020B0604020202020204" pitchFamily="34" charset="0"/>
              </a:rPr>
              <a:t>对于持久性图</a:t>
            </a:r>
            <a:r>
              <a:rPr lang="en-US" altLang="zh-CN" dirty="0" err="1">
                <a:latin typeface="Arial" panose="020B0604020202020204" pitchFamily="34" charset="0"/>
              </a:rPr>
              <a:t>Dgm</a:t>
            </a:r>
            <a:r>
              <a:rPr lang="en-US" altLang="zh-CN" dirty="0">
                <a:latin typeface="Arial" panose="020B0604020202020204" pitchFamily="34" charset="0"/>
              </a:rPr>
              <a:t>(f)</a:t>
            </a:r>
            <a:r>
              <a:rPr lang="zh-CN" altLang="en-US" dirty="0">
                <a:latin typeface="Arial" panose="020B0604020202020204" pitchFamily="34" charset="0"/>
              </a:rPr>
              <a:t>和</a:t>
            </a:r>
            <a:r>
              <a:rPr lang="en-US" altLang="zh-CN" dirty="0" err="1">
                <a:latin typeface="Arial" panose="020B0604020202020204" pitchFamily="34" charset="0"/>
              </a:rPr>
              <a:t>Dgm</a:t>
            </a:r>
            <a:r>
              <a:rPr lang="en-US" altLang="zh-CN" dirty="0">
                <a:latin typeface="Arial" panose="020B0604020202020204" pitchFamily="34" charset="0"/>
              </a:rPr>
              <a:t>(g)</a:t>
            </a:r>
            <a:r>
              <a:rPr lang="zh-CN" altLang="en-US" dirty="0">
                <a:latin typeface="Arial" panose="020B0604020202020204" pitchFamily="34" charset="0"/>
              </a:rPr>
              <a:t>，我们找到了两组点</a:t>
            </a:r>
            <a:r>
              <a:rPr lang="zh-CN" altLang="en-US" dirty="0" smtClean="0">
                <a:latin typeface="Arial" panose="020B0604020202020204" pitchFamily="34" charset="0"/>
              </a:rPr>
              <a:t>之间</a:t>
            </a:r>
            <a:r>
              <a:rPr lang="zh-CN" altLang="en-US" dirty="0">
                <a:latin typeface="Arial" panose="020B0604020202020204" pitchFamily="34" charset="0"/>
              </a:rPr>
              <a:t>最佳</a:t>
            </a:r>
            <a:r>
              <a:rPr lang="zh-CN" altLang="en-US" dirty="0" smtClean="0">
                <a:latin typeface="Arial" panose="020B0604020202020204" pitchFamily="34" charset="0"/>
              </a:rPr>
              <a:t>的一一对应关系</a:t>
            </a:r>
            <a:r>
              <a:rPr lang="zh-CN" altLang="en-US" dirty="0">
                <a:latin typeface="Arial" panose="020B0604020202020204" pitchFamily="34" charset="0"/>
              </a:rPr>
              <a:t>，</a:t>
            </a:r>
            <a:r>
              <a:rPr lang="zh-CN" altLang="en-US" dirty="0" smtClean="0">
                <a:latin typeface="Arial" panose="020B0604020202020204" pitchFamily="34" charset="0"/>
              </a:rPr>
              <a:t>并</a:t>
            </a:r>
            <a:r>
              <a:rPr lang="zh-CN" altLang="en-US" dirty="0">
                <a:latin typeface="Arial" panose="020B0604020202020204" pitchFamily="34" charset="0"/>
              </a:rPr>
              <a:t>计算</a:t>
            </a:r>
            <a:r>
              <a:rPr lang="zh-CN" altLang="en-US" dirty="0" smtClean="0">
                <a:latin typeface="Arial" panose="020B0604020202020204" pitchFamily="34" charset="0"/>
              </a:rPr>
              <a:t>了它们的</a:t>
            </a:r>
            <a:r>
              <a:rPr lang="zh-CN" altLang="en-US" dirty="0">
                <a:latin typeface="Arial" panose="020B0604020202020204" pitchFamily="34" charset="0"/>
              </a:rPr>
              <a:t>总平方距离</a:t>
            </a:r>
            <a:r>
              <a:rPr lang="zh-CN" altLang="en-US" dirty="0" smtClean="0">
                <a:latin typeface="Arial" panose="020B0604020202020204" pitchFamily="34" charset="0"/>
              </a:rPr>
              <a:t>。</a:t>
            </a:r>
            <a:endParaRPr lang="en-US" altLang="zh-CN" dirty="0" smtClean="0">
              <a:latin typeface="Arial" panose="020B0604020202020204" pitchFamily="34" charset="0"/>
            </a:endParaRPr>
          </a:p>
          <a:p>
            <a:pPr algn="just"/>
            <a:endParaRPr lang="en-US" altLang="zh-CN" dirty="0" smtClean="0">
              <a:latin typeface="Arial" panose="020B0604020202020204" pitchFamily="34" charset="0"/>
            </a:endParaRPr>
          </a:p>
          <a:p>
            <a:pPr algn="just"/>
            <a:r>
              <a:rPr lang="zh-CN" altLang="en-US" dirty="0" smtClean="0">
                <a:latin typeface="Arial" panose="020B0604020202020204" pitchFamily="34" charset="0"/>
              </a:rPr>
              <a:t>设</a:t>
            </a:r>
            <a:r>
              <a:rPr lang="en-US" altLang="zh-CN" dirty="0">
                <a:latin typeface="Arial" panose="020B0604020202020204" pitchFamily="34" charset="0"/>
              </a:rPr>
              <a:t>Γ</a:t>
            </a:r>
            <a:r>
              <a:rPr lang="zh-CN" altLang="en-US" dirty="0">
                <a:latin typeface="Arial" panose="020B0604020202020204" pitchFamily="34" charset="0"/>
              </a:rPr>
              <a:t>是</a:t>
            </a:r>
            <a:r>
              <a:rPr lang="en-US" altLang="zh-CN" dirty="0" err="1">
                <a:latin typeface="Arial" panose="020B0604020202020204" pitchFamily="34" charset="0"/>
              </a:rPr>
              <a:t>Dgm</a:t>
            </a:r>
            <a:r>
              <a:rPr lang="en-US" altLang="zh-CN" dirty="0">
                <a:latin typeface="Arial" panose="020B0604020202020204" pitchFamily="34" charset="0"/>
              </a:rPr>
              <a:t>(f)</a:t>
            </a:r>
            <a:r>
              <a:rPr lang="zh-CN" altLang="en-US" dirty="0">
                <a:latin typeface="Arial" panose="020B0604020202020204" pitchFamily="34" charset="0"/>
              </a:rPr>
              <a:t>和</a:t>
            </a:r>
            <a:r>
              <a:rPr lang="en-US" altLang="zh-CN" dirty="0" err="1">
                <a:latin typeface="Arial" panose="020B0604020202020204" pitchFamily="34" charset="0"/>
              </a:rPr>
              <a:t>Dgm</a:t>
            </a:r>
            <a:r>
              <a:rPr lang="en-US" altLang="zh-CN" dirty="0">
                <a:latin typeface="Arial" panose="020B0604020202020204" pitchFamily="34" charset="0"/>
              </a:rPr>
              <a:t>(g)</a:t>
            </a:r>
            <a:r>
              <a:rPr lang="zh-CN" altLang="en-US" dirty="0">
                <a:latin typeface="Arial" panose="020B0604020202020204" pitchFamily="34" charset="0"/>
              </a:rPr>
              <a:t>之间所有可能的双射的</a:t>
            </a:r>
            <a:r>
              <a:rPr lang="zh-CN" altLang="en-US" dirty="0" smtClean="0">
                <a:latin typeface="Arial" panose="020B0604020202020204" pitchFamily="34" charset="0"/>
              </a:rPr>
              <a:t>集合，拓扑</a:t>
            </a:r>
            <a:r>
              <a:rPr lang="zh-CN" altLang="en-US" dirty="0">
                <a:latin typeface="Arial" panose="020B0604020202020204" pitchFamily="34" charset="0"/>
              </a:rPr>
              <a:t>损失</a:t>
            </a:r>
            <a:r>
              <a:rPr lang="en-US" altLang="zh-CN" dirty="0" err="1" smtClean="0">
                <a:latin typeface="Arial" panose="020B0604020202020204" pitchFamily="34" charset="0"/>
              </a:rPr>
              <a:t>Ltopo</a:t>
            </a:r>
            <a:r>
              <a:rPr lang="en-US" altLang="zh-CN" dirty="0" smtClean="0">
                <a:latin typeface="Arial" panose="020B0604020202020204" pitchFamily="34" charset="0"/>
              </a:rPr>
              <a:t>(f</a:t>
            </a:r>
            <a:r>
              <a:rPr lang="en-US" altLang="zh-CN" dirty="0">
                <a:latin typeface="Arial" panose="020B0604020202020204" pitchFamily="34" charset="0"/>
              </a:rPr>
              <a:t>, g)</a:t>
            </a:r>
            <a:r>
              <a:rPr lang="zh-CN" altLang="en-US" dirty="0">
                <a:latin typeface="Arial" panose="020B0604020202020204" pitchFamily="34" charset="0"/>
              </a:rPr>
              <a:t>为</a:t>
            </a:r>
            <a:r>
              <a:rPr lang="en-US" altLang="zh-CN" dirty="0">
                <a:latin typeface="Arial" panose="020B0604020202020204" pitchFamily="34" charset="0"/>
              </a:rPr>
              <a:t>:</a:t>
            </a:r>
            <a:endParaRPr lang="zh-CN" altLang="en-US" dirty="0"/>
          </a:p>
        </p:txBody>
      </p:sp>
      <p:pic>
        <p:nvPicPr>
          <p:cNvPr id="6" name="图片 5"/>
          <p:cNvPicPr>
            <a:picLocks noChangeAspect="1"/>
          </p:cNvPicPr>
          <p:nvPr/>
        </p:nvPicPr>
        <p:blipFill rotWithShape="1">
          <a:blip r:embed="rId2"/>
          <a:srcRect b="7863"/>
          <a:stretch/>
        </p:blipFill>
        <p:spPr>
          <a:xfrm>
            <a:off x="1223961" y="3670639"/>
            <a:ext cx="9529764" cy="667183"/>
          </a:xfrm>
          <a:prstGeom prst="rect">
            <a:avLst/>
          </a:prstGeom>
        </p:spPr>
      </p:pic>
      <p:sp>
        <p:nvSpPr>
          <p:cNvPr id="11" name="矩形 10"/>
          <p:cNvSpPr/>
          <p:nvPr/>
        </p:nvSpPr>
        <p:spPr>
          <a:xfrm>
            <a:off x="1133473" y="4712970"/>
            <a:ext cx="9705975" cy="1200329"/>
          </a:xfrm>
          <a:prstGeom prst="rect">
            <a:avLst/>
          </a:prstGeom>
        </p:spPr>
        <p:txBody>
          <a:bodyPr wrap="square">
            <a:spAutoFit/>
          </a:bodyPr>
          <a:lstStyle/>
          <a:p>
            <a:pPr algn="just"/>
            <a:r>
              <a:rPr lang="zh-CN" altLang="en-US" dirty="0">
                <a:latin typeface="Arial" panose="020B0604020202020204" pitchFamily="34" charset="0"/>
              </a:rPr>
              <a:t>其中，</a:t>
            </a:r>
            <a:r>
              <a:rPr lang="en-US" altLang="zh-CN" dirty="0">
                <a:latin typeface="Arial" panose="020B0604020202020204" pitchFamily="34" charset="0"/>
              </a:rPr>
              <a:t>γ *</a:t>
            </a:r>
            <a:r>
              <a:rPr lang="zh-CN" altLang="en-US" dirty="0">
                <a:latin typeface="Arial" panose="020B0604020202020204" pitchFamily="34" charset="0"/>
              </a:rPr>
              <a:t>是两个不同点集之间的最佳匹配</a:t>
            </a:r>
            <a:endParaRPr lang="zh-CN" altLang="en-US" dirty="0"/>
          </a:p>
          <a:p>
            <a:pPr algn="just"/>
            <a:endParaRPr lang="en-US" altLang="zh-CN" dirty="0" smtClean="0">
              <a:latin typeface="Arial" panose="020B0604020202020204" pitchFamily="34" charset="0"/>
            </a:endParaRPr>
          </a:p>
          <a:p>
            <a:pPr algn="just"/>
            <a:r>
              <a:rPr lang="zh-CN" altLang="en-US" dirty="0" smtClean="0">
                <a:latin typeface="Arial" panose="020B0604020202020204" pitchFamily="34" charset="0"/>
              </a:rPr>
              <a:t>准确</a:t>
            </a:r>
            <a:r>
              <a:rPr lang="zh-CN" altLang="en-US" dirty="0">
                <a:latin typeface="Arial" panose="020B0604020202020204" pitchFamily="34" charset="0"/>
              </a:rPr>
              <a:t>地说，匹配需要</a:t>
            </a:r>
            <a:r>
              <a:rPr lang="zh-CN" altLang="en-US" dirty="0" smtClean="0">
                <a:latin typeface="Arial" panose="020B0604020202020204" pitchFamily="34" charset="0"/>
              </a:rPr>
              <a:t>在</a:t>
            </a:r>
            <a:r>
              <a:rPr lang="zh-CN" altLang="en-US" dirty="0">
                <a:latin typeface="Arial" panose="020B0604020202020204" pitchFamily="34" charset="0"/>
              </a:rPr>
              <a:t>对应</a:t>
            </a:r>
            <a:r>
              <a:rPr lang="zh-CN" altLang="en-US" dirty="0" smtClean="0">
                <a:latin typeface="Arial" panose="020B0604020202020204" pitchFamily="34" charset="0"/>
              </a:rPr>
              <a:t>的</a:t>
            </a:r>
            <a:r>
              <a:rPr lang="zh-CN" altLang="en-US" dirty="0">
                <a:latin typeface="Arial" panose="020B0604020202020204" pitchFamily="34" charset="0"/>
              </a:rPr>
              <a:t>维度上进行</a:t>
            </a:r>
            <a:r>
              <a:rPr lang="zh-CN" altLang="en-US" dirty="0" smtClean="0">
                <a:latin typeface="Arial" panose="020B0604020202020204" pitchFamily="34" charset="0"/>
              </a:rPr>
              <a:t>。</a:t>
            </a:r>
            <a:r>
              <a:rPr lang="en-US" altLang="zh-CN" dirty="0" smtClean="0">
                <a:latin typeface="Arial" panose="020B0604020202020204" pitchFamily="34" charset="0"/>
              </a:rPr>
              <a:t> </a:t>
            </a:r>
            <a:r>
              <a:rPr lang="zh-CN" altLang="en-US" dirty="0" smtClean="0">
                <a:latin typeface="Arial" panose="020B0604020202020204" pitchFamily="34" charset="0"/>
              </a:rPr>
              <a:t>图</a:t>
            </a:r>
            <a:r>
              <a:rPr lang="en-US" altLang="zh-CN" dirty="0">
                <a:latin typeface="Arial" panose="020B0604020202020204" pitchFamily="34" charset="0"/>
              </a:rPr>
              <a:t>4(b)</a:t>
            </a:r>
            <a:r>
              <a:rPr lang="zh-CN" altLang="en-US" dirty="0">
                <a:latin typeface="Arial" panose="020B0604020202020204" pitchFamily="34" charset="0"/>
              </a:rPr>
              <a:t>和图</a:t>
            </a:r>
            <a:r>
              <a:rPr lang="en-US" altLang="zh-CN" dirty="0">
                <a:latin typeface="Arial" panose="020B0604020202020204" pitchFamily="34" charset="0"/>
              </a:rPr>
              <a:t>4(e)</a:t>
            </a:r>
            <a:r>
              <a:rPr lang="zh-CN" altLang="en-US" dirty="0">
                <a:latin typeface="Arial" panose="020B0604020202020204" pitchFamily="34" charset="0"/>
              </a:rPr>
              <a:t>中的蓝色</a:t>
            </a:r>
            <a:r>
              <a:rPr lang="zh-CN" altLang="en-US" dirty="0" smtClean="0">
                <a:latin typeface="Arial" panose="020B0604020202020204" pitchFamily="34" charset="0"/>
              </a:rPr>
              <a:t>标记相互匹配（</a:t>
            </a:r>
            <a:r>
              <a:rPr lang="en-US" altLang="zh-CN" dirty="0">
                <a:latin typeface="Arial" panose="020B0604020202020204" pitchFamily="34" charset="0"/>
              </a:rPr>
              <a:t> 0-dim</a:t>
            </a:r>
            <a:r>
              <a:rPr lang="zh-CN" altLang="en-US" dirty="0">
                <a:latin typeface="Arial" panose="020B0604020202020204" pitchFamily="34" charset="0"/>
              </a:rPr>
              <a:t>结构的点</a:t>
            </a:r>
            <a:r>
              <a:rPr lang="zh-CN" altLang="en-US" dirty="0" smtClean="0">
                <a:latin typeface="Arial" panose="020B0604020202020204" pitchFamily="34" charset="0"/>
              </a:rPr>
              <a:t>）；图</a:t>
            </a:r>
            <a:r>
              <a:rPr lang="en-US" altLang="zh-CN" dirty="0">
                <a:latin typeface="Arial" panose="020B0604020202020204" pitchFamily="34" charset="0"/>
              </a:rPr>
              <a:t>4(b)</a:t>
            </a:r>
            <a:r>
              <a:rPr lang="zh-CN" altLang="en-US" dirty="0">
                <a:latin typeface="Arial" panose="020B0604020202020204" pitchFamily="34" charset="0"/>
              </a:rPr>
              <a:t>和图</a:t>
            </a:r>
            <a:r>
              <a:rPr lang="en-US" altLang="zh-CN" dirty="0">
                <a:latin typeface="Arial" panose="020B0604020202020204" pitchFamily="34" charset="0"/>
              </a:rPr>
              <a:t>4(e)</a:t>
            </a:r>
            <a:r>
              <a:rPr lang="zh-CN" altLang="en-US" dirty="0">
                <a:latin typeface="Arial" panose="020B0604020202020204" pitchFamily="34" charset="0"/>
              </a:rPr>
              <a:t>中的红色</a:t>
            </a:r>
            <a:r>
              <a:rPr lang="zh-CN" altLang="en-US" dirty="0" smtClean="0">
                <a:latin typeface="Arial" panose="020B0604020202020204" pitchFamily="34" charset="0"/>
              </a:rPr>
              <a:t>标记相互匹配（</a:t>
            </a:r>
            <a:r>
              <a:rPr lang="en-US" altLang="zh-CN" dirty="0" smtClean="0">
                <a:latin typeface="Arial" panose="020B0604020202020204" pitchFamily="34" charset="0"/>
              </a:rPr>
              <a:t> </a:t>
            </a:r>
            <a:r>
              <a:rPr lang="en-US" altLang="zh-CN" dirty="0">
                <a:latin typeface="Arial" panose="020B0604020202020204" pitchFamily="34" charset="0"/>
              </a:rPr>
              <a:t>1-dim</a:t>
            </a:r>
            <a:r>
              <a:rPr lang="zh-CN" altLang="en-US" dirty="0">
                <a:latin typeface="Arial" panose="020B0604020202020204" pitchFamily="34" charset="0"/>
              </a:rPr>
              <a:t>结构的点</a:t>
            </a:r>
            <a:r>
              <a:rPr lang="zh-CN" altLang="en-US" dirty="0" smtClean="0">
                <a:latin typeface="Arial" panose="020B0604020202020204" pitchFamily="34" charset="0"/>
              </a:rPr>
              <a:t>） 。</a:t>
            </a:r>
            <a:endParaRPr lang="zh-CN" altLang="en-US" dirty="0">
              <a:effectLst/>
              <a:latin typeface="Arial" panose="020B0604020202020204" pitchFamily="34" charset="0"/>
            </a:endParaRPr>
          </a:p>
        </p:txBody>
      </p:sp>
    </p:spTree>
    <p:extLst>
      <p:ext uri="{BB962C8B-B14F-4D97-AF65-F5344CB8AC3E}">
        <p14:creationId xmlns:p14="http://schemas.microsoft.com/office/powerpoint/2010/main" val="2962956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1050" y="4650165"/>
            <a:ext cx="10877549" cy="1754326"/>
          </a:xfrm>
          <a:prstGeom prst="rect">
            <a:avLst/>
          </a:prstGeom>
        </p:spPr>
        <p:txBody>
          <a:bodyPr wrap="square">
            <a:spAutoFit/>
          </a:bodyPr>
          <a:lstStyle/>
          <a:p>
            <a:r>
              <a:rPr lang="zh-CN" altLang="en-US" dirty="0" smtClean="0">
                <a:latin typeface="Arial" panose="020B0604020202020204" pitchFamily="34" charset="0"/>
              </a:rPr>
              <a:t>这种</a:t>
            </a:r>
            <a:r>
              <a:rPr lang="zh-CN" altLang="en-US" dirty="0">
                <a:latin typeface="Arial" panose="020B0604020202020204" pitchFamily="34" charset="0"/>
              </a:rPr>
              <a:t>损失</a:t>
            </a:r>
            <a:r>
              <a:rPr lang="zh-CN" altLang="en-US" b="1" dirty="0">
                <a:latin typeface="Arial" panose="020B0604020202020204" pitchFamily="34" charset="0"/>
              </a:rPr>
              <a:t>度量</a:t>
            </a:r>
            <a:r>
              <a:rPr lang="zh-CN" altLang="en-US" b="1" dirty="0" smtClean="0">
                <a:latin typeface="Arial" panose="020B0604020202020204" pitchFamily="34" charset="0"/>
              </a:rPr>
              <a:t>了所有</a:t>
            </a:r>
            <a:r>
              <a:rPr lang="en-US" altLang="zh-CN" b="1" dirty="0" err="1">
                <a:latin typeface="Arial" panose="020B0604020202020204" pitchFamily="34" charset="0"/>
              </a:rPr>
              <a:t>Dgm</a:t>
            </a:r>
            <a:r>
              <a:rPr lang="en-US" altLang="zh-CN" b="1" dirty="0">
                <a:latin typeface="Arial" panose="020B0604020202020204" pitchFamily="34" charset="0"/>
              </a:rPr>
              <a:t>(f</a:t>
            </a:r>
            <a:r>
              <a:rPr lang="en-US" altLang="zh-CN" b="1" dirty="0" smtClean="0">
                <a:latin typeface="Arial" panose="020B0604020202020204" pitchFamily="34" charset="0"/>
              </a:rPr>
              <a:t>)</a:t>
            </a:r>
            <a:r>
              <a:rPr lang="zh-CN" altLang="en-US" b="1" dirty="0" smtClean="0">
                <a:latin typeface="Arial" panose="020B0604020202020204" pitchFamily="34" charset="0"/>
              </a:rPr>
              <a:t>中的点</a:t>
            </a:r>
            <a:r>
              <a:rPr lang="zh-CN" altLang="en-US" b="1" dirty="0">
                <a:latin typeface="Arial" panose="020B0604020202020204" pitchFamily="34" charset="0"/>
              </a:rPr>
              <a:t>移</a:t>
            </a:r>
            <a:r>
              <a:rPr lang="zh-CN" altLang="en-US" b="1" dirty="0" smtClean="0">
                <a:latin typeface="Arial" panose="020B0604020202020204" pitchFamily="34" charset="0"/>
              </a:rPr>
              <a:t>向</a:t>
            </a:r>
            <a:r>
              <a:rPr lang="en-US" altLang="zh-CN" b="1" dirty="0" err="1">
                <a:latin typeface="Arial" panose="020B0604020202020204" pitchFamily="34" charset="0"/>
              </a:rPr>
              <a:t>Dgm</a:t>
            </a:r>
            <a:r>
              <a:rPr lang="en-US" altLang="zh-CN" b="1" dirty="0">
                <a:latin typeface="Arial" panose="020B0604020202020204" pitchFamily="34" charset="0"/>
              </a:rPr>
              <a:t>(g</a:t>
            </a:r>
            <a:r>
              <a:rPr lang="en-US" altLang="zh-CN" b="1" dirty="0" smtClean="0">
                <a:latin typeface="Arial" panose="020B0604020202020204" pitchFamily="34" charset="0"/>
              </a:rPr>
              <a:t>)</a:t>
            </a:r>
            <a:r>
              <a:rPr lang="zh-CN" altLang="en-US" b="1" dirty="0" smtClean="0">
                <a:latin typeface="Arial" panose="020B0604020202020204" pitchFamily="34" charset="0"/>
              </a:rPr>
              <a:t>中的匹配点所</a:t>
            </a:r>
            <a:r>
              <a:rPr lang="zh-CN" altLang="en-US" b="1" dirty="0">
                <a:latin typeface="Arial" panose="020B0604020202020204" pitchFamily="34" charset="0"/>
              </a:rPr>
              <a:t>需要的最小</a:t>
            </a:r>
            <a:r>
              <a:rPr lang="zh-CN" altLang="en-US" b="1" dirty="0" smtClean="0">
                <a:latin typeface="Arial" panose="020B0604020202020204" pitchFamily="34" charset="0"/>
              </a:rPr>
              <a:t>工作量</a:t>
            </a:r>
            <a:endParaRPr lang="en-US" altLang="zh-CN" b="1"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注意，通常</a:t>
            </a:r>
            <a:r>
              <a:rPr lang="en-US" altLang="zh-CN" dirty="0" err="1" smtClean="0">
                <a:latin typeface="Arial" panose="020B0604020202020204" pitchFamily="34" charset="0"/>
              </a:rPr>
              <a:t>Dgm</a:t>
            </a:r>
            <a:r>
              <a:rPr lang="en-US" altLang="zh-CN" dirty="0" smtClean="0">
                <a:latin typeface="Arial" panose="020B0604020202020204" pitchFamily="34" charset="0"/>
              </a:rPr>
              <a:t>(f</a:t>
            </a:r>
            <a:r>
              <a:rPr lang="en-US" altLang="zh-CN" dirty="0">
                <a:latin typeface="Arial" panose="020B0604020202020204" pitchFamily="34" charset="0"/>
              </a:rPr>
              <a:t>)(</a:t>
            </a:r>
            <a:r>
              <a:rPr lang="zh-CN" altLang="en-US" dirty="0">
                <a:latin typeface="Arial" panose="020B0604020202020204" pitchFamily="34" charset="0"/>
              </a:rPr>
              <a:t>图</a:t>
            </a:r>
            <a:r>
              <a:rPr lang="en-US" altLang="zh-CN" dirty="0">
                <a:latin typeface="Arial" panose="020B0604020202020204" pitchFamily="34" charset="0"/>
              </a:rPr>
              <a:t>4(c))</a:t>
            </a:r>
            <a:r>
              <a:rPr lang="zh-CN" altLang="en-US" dirty="0" smtClean="0">
                <a:latin typeface="Arial" panose="020B0604020202020204" pitchFamily="34" charset="0"/>
              </a:rPr>
              <a:t>比</a:t>
            </a:r>
            <a:r>
              <a:rPr lang="en-US" altLang="zh-CN" dirty="0" err="1" smtClean="0">
                <a:latin typeface="Arial" panose="020B0604020202020204" pitchFamily="34" charset="0"/>
              </a:rPr>
              <a:t>Dgm</a:t>
            </a:r>
            <a:r>
              <a:rPr lang="en-US" altLang="zh-CN" dirty="0" smtClean="0">
                <a:latin typeface="Arial" panose="020B0604020202020204" pitchFamily="34" charset="0"/>
              </a:rPr>
              <a:t>(g</a:t>
            </a:r>
            <a:r>
              <a:rPr lang="en-US" altLang="zh-CN" dirty="0">
                <a:latin typeface="Arial" panose="020B0604020202020204" pitchFamily="34" charset="0"/>
              </a:rPr>
              <a:t>)(</a:t>
            </a:r>
            <a:r>
              <a:rPr lang="zh-CN" altLang="en-US" dirty="0">
                <a:latin typeface="Arial" panose="020B0604020202020204" pitchFamily="34" charset="0"/>
              </a:rPr>
              <a:t>图</a:t>
            </a:r>
            <a:r>
              <a:rPr lang="en-US" altLang="zh-CN" dirty="0">
                <a:latin typeface="Arial" panose="020B0604020202020204" pitchFamily="34" charset="0"/>
              </a:rPr>
              <a:t>4(b</a:t>
            </a:r>
            <a:r>
              <a:rPr lang="en-US" altLang="zh-CN" dirty="0" smtClean="0">
                <a:latin typeface="Arial" panose="020B0604020202020204" pitchFamily="34" charset="0"/>
              </a:rPr>
              <a:t>))</a:t>
            </a:r>
            <a:r>
              <a:rPr lang="zh-CN" altLang="en-US" dirty="0" smtClean="0">
                <a:latin typeface="Arial" panose="020B0604020202020204" pitchFamily="34" charset="0"/>
              </a:rPr>
              <a:t>有</a:t>
            </a:r>
            <a:r>
              <a:rPr lang="zh-CN" altLang="en-US" dirty="0">
                <a:latin typeface="Arial" panose="020B0604020202020204" pitchFamily="34" charset="0"/>
              </a:rPr>
              <a:t>更多的</a:t>
            </a:r>
            <a:r>
              <a:rPr lang="zh-CN" altLang="en-US" dirty="0" smtClean="0">
                <a:latin typeface="Arial" panose="020B0604020202020204" pitchFamily="34" charset="0"/>
              </a:rPr>
              <a:t>点（</a:t>
            </a:r>
            <a:r>
              <a:rPr lang="zh-CN" altLang="en-US" dirty="0">
                <a:latin typeface="Arial" panose="020B0604020202020204" pitchFamily="34" charset="0"/>
              </a:rPr>
              <a:t>预测的似然图通常会产生一些噪声</a:t>
            </a:r>
            <a:r>
              <a:rPr lang="zh-CN" altLang="en-US" dirty="0" smtClean="0">
                <a:latin typeface="Arial" panose="020B0604020202020204" pitchFamily="34" charset="0"/>
              </a:rPr>
              <a:t>）。</a:t>
            </a:r>
            <a:r>
              <a:rPr lang="zh-CN" altLang="en-US" dirty="0">
                <a:latin typeface="Arial" panose="020B0604020202020204" pitchFamily="34" charset="0"/>
              </a:rPr>
              <a:t>如果一个点不能匹配，</a:t>
            </a:r>
            <a:r>
              <a:rPr lang="zh-CN" altLang="en-US" dirty="0" smtClean="0">
                <a:latin typeface="Arial" panose="020B0604020202020204" pitchFamily="34" charset="0"/>
              </a:rPr>
              <a:t>我们就将</a:t>
            </a:r>
            <a:r>
              <a:rPr lang="zh-CN" altLang="en-US" dirty="0">
                <a:latin typeface="Arial" panose="020B0604020202020204" pitchFamily="34" charset="0"/>
              </a:rPr>
              <a:t>它匹配</a:t>
            </a:r>
            <a:r>
              <a:rPr lang="zh-CN" altLang="en-US" dirty="0" smtClean="0">
                <a:latin typeface="Arial" panose="020B0604020202020204" pitchFamily="34" charset="0"/>
              </a:rPr>
              <a:t>到对角线</a:t>
            </a:r>
            <a:r>
              <a:rPr lang="zh-CN" altLang="en-US" dirty="0">
                <a:latin typeface="Arial" panose="020B0604020202020204" pitchFamily="34" charset="0"/>
              </a:rPr>
              <a:t>上的投影，</a:t>
            </a:r>
            <a:r>
              <a:rPr lang="en-US" altLang="zh-CN" dirty="0">
                <a:latin typeface="Arial" panose="020B0604020202020204" pitchFamily="34" charset="0"/>
              </a:rPr>
              <a:t>{(d, b)|d = b</a:t>
            </a:r>
            <a:r>
              <a:rPr lang="en-US" altLang="zh-CN" dirty="0" smtClean="0">
                <a:latin typeface="Arial" panose="020B0604020202020204" pitchFamily="34" charset="0"/>
              </a:rPr>
              <a:t>}</a:t>
            </a:r>
            <a:r>
              <a:rPr lang="zh-CN" altLang="en-US" dirty="0" smtClean="0">
                <a:latin typeface="Arial" panose="020B0604020202020204" pitchFamily="34" charset="0"/>
              </a:rPr>
              <a:t>，这</a:t>
            </a:r>
            <a:r>
              <a:rPr lang="zh-CN" altLang="en-US" dirty="0">
                <a:latin typeface="Arial" panose="020B0604020202020204" pitchFamily="34" charset="0"/>
              </a:rPr>
              <a:t>意味着我们认为它是应该被去除</a:t>
            </a:r>
            <a:r>
              <a:rPr lang="zh-CN" altLang="en-US" dirty="0" smtClean="0">
                <a:latin typeface="Arial" panose="020B0604020202020204" pitchFamily="34" charset="0"/>
              </a:rPr>
              <a:t>的噪声（</a:t>
            </a:r>
            <a:r>
              <a:rPr lang="en-US" altLang="zh-CN" dirty="0" err="1" smtClean="0">
                <a:latin typeface="Arial" panose="020B0604020202020204" pitchFamily="34" charset="0"/>
              </a:rPr>
              <a:t>Dgm</a:t>
            </a:r>
            <a:r>
              <a:rPr lang="en-US" altLang="zh-CN" dirty="0" smtClean="0">
                <a:latin typeface="Arial" panose="020B0604020202020204" pitchFamily="34" charset="0"/>
              </a:rPr>
              <a:t>(f</a:t>
            </a:r>
            <a:r>
              <a:rPr lang="en-US" altLang="zh-CN" dirty="0">
                <a:latin typeface="Arial" panose="020B0604020202020204" pitchFamily="34" charset="0"/>
              </a:rPr>
              <a:t>)</a:t>
            </a:r>
            <a:r>
              <a:rPr lang="zh-CN" altLang="en-US" dirty="0">
                <a:latin typeface="Arial" panose="020B0604020202020204" pitchFamily="34" charset="0"/>
              </a:rPr>
              <a:t>中多余的连接组件</a:t>
            </a:r>
            <a:r>
              <a:rPr lang="en-US" altLang="zh-CN" dirty="0">
                <a:latin typeface="Arial" panose="020B0604020202020204" pitchFamily="34" charset="0"/>
              </a:rPr>
              <a:t>(</a:t>
            </a:r>
            <a:r>
              <a:rPr lang="zh-CN" altLang="en-US" dirty="0">
                <a:latin typeface="Arial" panose="020B0604020202020204" pitchFamily="34" charset="0"/>
              </a:rPr>
              <a:t>蓝色十字</a:t>
            </a:r>
            <a:r>
              <a:rPr lang="en-US" altLang="zh-CN" dirty="0" smtClean="0">
                <a:latin typeface="Arial" panose="020B0604020202020204" pitchFamily="34" charset="0"/>
              </a:rPr>
              <a:t>)</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zh-CN" altLang="en-US" dirty="0" smtClean="0">
                <a:latin typeface="Arial" panose="020B0604020202020204" pitchFamily="34" charset="0"/>
              </a:rPr>
              <a:t>我们也在</a:t>
            </a:r>
            <a:r>
              <a:rPr lang="zh-CN" altLang="en-US" dirty="0">
                <a:latin typeface="Arial" panose="020B0604020202020204" pitchFamily="34" charset="0"/>
              </a:rPr>
              <a:t>图</a:t>
            </a:r>
            <a:r>
              <a:rPr lang="en-US" altLang="zh-CN" dirty="0">
                <a:latin typeface="Arial" panose="020B0604020202020204" pitchFamily="34" charset="0"/>
              </a:rPr>
              <a:t>4 (f</a:t>
            </a:r>
            <a:r>
              <a:rPr lang="en-US" altLang="zh-CN" dirty="0" smtClean="0">
                <a:latin typeface="Arial" panose="020B0604020202020204" pitchFamily="34" charset="0"/>
              </a:rPr>
              <a:t>)</a:t>
            </a:r>
            <a:r>
              <a:rPr lang="zh-CN" altLang="en-US" dirty="0">
                <a:latin typeface="Arial" panose="020B0604020202020204" pitchFamily="34" charset="0"/>
              </a:rPr>
              <a:t>展示</a:t>
            </a:r>
            <a:r>
              <a:rPr lang="zh-CN" altLang="en-US" dirty="0" smtClean="0">
                <a:latin typeface="Arial" panose="020B0604020202020204" pitchFamily="34" charset="0"/>
              </a:rPr>
              <a:t>了</a:t>
            </a:r>
            <a:r>
              <a:rPr lang="zh-CN" altLang="en-US" dirty="0">
                <a:latin typeface="Arial" panose="020B0604020202020204" pitchFamily="34" charset="0"/>
              </a:rPr>
              <a:t>更</a:t>
            </a:r>
            <a:r>
              <a:rPr lang="zh-CN" altLang="en-US" dirty="0" smtClean="0">
                <a:latin typeface="Arial" panose="020B0604020202020204" pitchFamily="34" charset="0"/>
              </a:rPr>
              <a:t>差的</a:t>
            </a:r>
            <a:r>
              <a:rPr lang="en-US" altLang="zh-CN" dirty="0" smtClean="0">
                <a:latin typeface="Arial" panose="020B0604020202020204" pitchFamily="34" charset="0"/>
              </a:rPr>
              <a:t>f</a:t>
            </a:r>
            <a:r>
              <a:rPr lang="zh-CN" altLang="en-US" dirty="0" smtClean="0">
                <a:latin typeface="Arial" panose="020B0604020202020204" pitchFamily="34" charset="0"/>
              </a:rPr>
              <a:t>‘和</a:t>
            </a:r>
            <a:r>
              <a:rPr lang="en-US" altLang="zh-CN" dirty="0" smtClean="0">
                <a:latin typeface="Arial" panose="020B0604020202020204" pitchFamily="34" charset="0"/>
              </a:rPr>
              <a:t>g</a:t>
            </a:r>
            <a:r>
              <a:rPr lang="zh-CN" altLang="en-US" dirty="0" smtClean="0">
                <a:latin typeface="Arial" panose="020B0604020202020204" pitchFamily="34" charset="0"/>
              </a:rPr>
              <a:t>匹配的情况，匹配</a:t>
            </a:r>
            <a:r>
              <a:rPr lang="zh-CN" altLang="en-US" dirty="0">
                <a:latin typeface="Arial" panose="020B0604020202020204" pitchFamily="34" charset="0"/>
              </a:rPr>
              <a:t>的成本</a:t>
            </a:r>
            <a:r>
              <a:rPr lang="zh-CN" altLang="en-US" dirty="0" smtClean="0">
                <a:latin typeface="Arial" panose="020B0604020202020204" pitchFamily="34" charset="0"/>
              </a:rPr>
              <a:t>显然更高，也就是说</a:t>
            </a:r>
            <a:r>
              <a:rPr lang="en-US" altLang="zh-CN" dirty="0" err="1" smtClean="0">
                <a:latin typeface="Arial" panose="020B0604020202020204" pitchFamily="34" charset="0"/>
              </a:rPr>
              <a:t>Ltopo</a:t>
            </a:r>
            <a:r>
              <a:rPr lang="en-US" altLang="zh-CN" dirty="0" smtClean="0">
                <a:latin typeface="Arial" panose="020B0604020202020204" pitchFamily="34" charset="0"/>
              </a:rPr>
              <a:t> ( f</a:t>
            </a:r>
            <a:r>
              <a:rPr lang="zh-CN" altLang="en-US" dirty="0" smtClean="0">
                <a:latin typeface="Arial" panose="020B0604020202020204" pitchFamily="34" charset="0"/>
              </a:rPr>
              <a:t>’</a:t>
            </a:r>
            <a:r>
              <a:rPr lang="en-US" altLang="zh-CN" dirty="0" smtClean="0">
                <a:latin typeface="Arial" panose="020B0604020202020204" pitchFamily="34" charset="0"/>
              </a:rPr>
              <a:t>, </a:t>
            </a:r>
            <a:r>
              <a:rPr lang="en-US" altLang="zh-CN" dirty="0">
                <a:latin typeface="Arial" panose="020B0604020202020204" pitchFamily="34" charset="0"/>
              </a:rPr>
              <a:t>g) &gt; </a:t>
            </a:r>
            <a:r>
              <a:rPr lang="en-US" altLang="zh-CN" dirty="0" err="1">
                <a:latin typeface="Arial" panose="020B0604020202020204" pitchFamily="34" charset="0"/>
              </a:rPr>
              <a:t>Ltopo</a:t>
            </a:r>
            <a:r>
              <a:rPr lang="en-US" altLang="zh-CN" dirty="0">
                <a:latin typeface="Arial" panose="020B0604020202020204" pitchFamily="34" charset="0"/>
              </a:rPr>
              <a:t> (f, g</a:t>
            </a:r>
            <a:r>
              <a:rPr lang="en-US" altLang="zh-CN" dirty="0" smtClean="0">
                <a:latin typeface="Arial" panose="020B0604020202020204" pitchFamily="34" charset="0"/>
              </a:rPr>
              <a:t>)</a:t>
            </a:r>
          </a:p>
        </p:txBody>
      </p:sp>
      <p:pic>
        <p:nvPicPr>
          <p:cNvPr id="8" name="图片 7"/>
          <p:cNvPicPr>
            <a:picLocks noChangeAspect="1"/>
          </p:cNvPicPr>
          <p:nvPr/>
        </p:nvPicPr>
        <p:blipFill>
          <a:blip r:embed="rId2"/>
          <a:stretch>
            <a:fillRect/>
          </a:stretch>
        </p:blipFill>
        <p:spPr>
          <a:xfrm>
            <a:off x="2340499" y="382311"/>
            <a:ext cx="7758650" cy="4113489"/>
          </a:xfrm>
          <a:prstGeom prst="rect">
            <a:avLst/>
          </a:prstGeom>
        </p:spPr>
      </p:pic>
    </p:spTree>
    <p:extLst>
      <p:ext uri="{BB962C8B-B14F-4D97-AF65-F5344CB8AC3E}">
        <p14:creationId xmlns:p14="http://schemas.microsoft.com/office/powerpoint/2010/main" val="3714648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5" y="1386832"/>
            <a:ext cx="9187130" cy="923330"/>
          </a:xfrm>
          <a:prstGeom prst="rect">
            <a:avLst/>
          </a:prstGeom>
        </p:spPr>
        <p:txBody>
          <a:bodyPr wrap="none">
            <a:spAutoFit/>
          </a:bodyPr>
          <a:lstStyle/>
          <a:p>
            <a:r>
              <a:rPr lang="zh-CN" altLang="en-US" dirty="0">
                <a:latin typeface="Arial" panose="020B0604020202020204" pitchFamily="34" charset="0"/>
              </a:rPr>
              <a:t>关于正确性，我们提出以下定理。证明是相对简单的</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a:latin typeface="Arial" panose="020B0604020202020204" pitchFamily="34" charset="0"/>
              </a:rPr>
              <a:t>定理</a:t>
            </a:r>
            <a:r>
              <a:rPr lang="en-US" altLang="zh-CN" dirty="0">
                <a:latin typeface="Arial" panose="020B0604020202020204" pitchFamily="34" charset="0"/>
              </a:rPr>
              <a:t>1(</a:t>
            </a:r>
            <a:r>
              <a:rPr lang="zh-CN" altLang="en-US" dirty="0">
                <a:latin typeface="Arial" panose="020B0604020202020204" pitchFamily="34" charset="0"/>
              </a:rPr>
              <a:t>拓扑正确性</a:t>
            </a:r>
            <a:r>
              <a:rPr lang="en-US" altLang="zh-CN" dirty="0">
                <a:latin typeface="Arial" panose="020B0604020202020204" pitchFamily="34" charset="0"/>
              </a:rPr>
              <a:t>)</a:t>
            </a:r>
            <a:r>
              <a:rPr lang="zh-CN" altLang="en-US" dirty="0">
                <a:latin typeface="Arial" panose="020B0604020202020204" pitchFamily="34" charset="0"/>
              </a:rPr>
              <a:t>：当损失函数</a:t>
            </a:r>
            <a:r>
              <a:rPr lang="en-US" altLang="zh-CN" dirty="0" err="1">
                <a:latin typeface="Arial" panose="020B0604020202020204" pitchFamily="34" charset="0"/>
              </a:rPr>
              <a:t>Ltopo</a:t>
            </a:r>
            <a:r>
              <a:rPr lang="en-US" altLang="zh-CN" dirty="0">
                <a:latin typeface="Arial" panose="020B0604020202020204" pitchFamily="34" charset="0"/>
              </a:rPr>
              <a:t>(f, g)</a:t>
            </a:r>
            <a:r>
              <a:rPr lang="zh-CN" altLang="en-US" dirty="0">
                <a:latin typeface="Arial" panose="020B0604020202020204" pitchFamily="34" charset="0"/>
              </a:rPr>
              <a:t>为零时，</a:t>
            </a:r>
            <a:r>
              <a:rPr lang="en-US" altLang="zh-CN" dirty="0">
                <a:latin typeface="Arial" panose="020B0604020202020204" pitchFamily="34" charset="0"/>
              </a:rPr>
              <a:t>f</a:t>
            </a:r>
            <a:r>
              <a:rPr lang="zh-CN" altLang="en-US" dirty="0">
                <a:latin typeface="Arial" panose="020B0604020202020204" pitchFamily="34" charset="0"/>
              </a:rPr>
              <a:t>在阈值</a:t>
            </a:r>
            <a:r>
              <a:rPr lang="en-US" altLang="zh-CN" dirty="0">
                <a:latin typeface="Arial" panose="020B0604020202020204" pitchFamily="34" charset="0"/>
              </a:rPr>
              <a:t>0.5</a:t>
            </a:r>
            <a:r>
              <a:rPr lang="zh-CN" altLang="en-US" dirty="0">
                <a:latin typeface="Arial" panose="020B0604020202020204" pitchFamily="34" charset="0"/>
              </a:rPr>
              <a:t>处分割的</a:t>
            </a:r>
            <a:r>
              <a:rPr lang="en-US" altLang="zh-CN" dirty="0" err="1">
                <a:latin typeface="Arial" panose="020B0604020202020204" pitchFamily="34" charset="0"/>
              </a:rPr>
              <a:t>Betti</a:t>
            </a:r>
            <a:r>
              <a:rPr lang="zh-CN" altLang="en-US" dirty="0">
                <a:latin typeface="Arial" panose="020B0604020202020204" pitchFamily="34" charset="0"/>
              </a:rPr>
              <a:t>数与</a:t>
            </a:r>
            <a:r>
              <a:rPr lang="en-US" altLang="zh-CN" dirty="0">
                <a:latin typeface="Arial" panose="020B0604020202020204" pitchFamily="34" charset="0"/>
              </a:rPr>
              <a:t>g</a:t>
            </a:r>
            <a:r>
              <a:rPr lang="zh-CN" altLang="en-US" dirty="0">
                <a:latin typeface="Arial" panose="020B0604020202020204" pitchFamily="34" charset="0"/>
              </a:rPr>
              <a:t>相同</a:t>
            </a:r>
            <a:r>
              <a:rPr lang="zh-CN" altLang="en-US" dirty="0" smtClean="0">
                <a:latin typeface="Arial" panose="020B0604020202020204" pitchFamily="34" charset="0"/>
              </a:rPr>
              <a:t>。</a:t>
            </a:r>
            <a:endParaRPr lang="zh-CN" altLang="en-US" dirty="0"/>
          </a:p>
        </p:txBody>
      </p:sp>
      <p:sp>
        <p:nvSpPr>
          <p:cNvPr id="5" name="矩形 4"/>
          <p:cNvSpPr/>
          <p:nvPr/>
        </p:nvSpPr>
        <p:spPr>
          <a:xfrm>
            <a:off x="904875" y="2935070"/>
            <a:ext cx="10153650" cy="646331"/>
          </a:xfrm>
          <a:prstGeom prst="rect">
            <a:avLst/>
          </a:prstGeom>
        </p:spPr>
        <p:txBody>
          <a:bodyPr wrap="square">
            <a:spAutoFit/>
          </a:bodyPr>
          <a:lstStyle/>
          <a:p>
            <a:r>
              <a:rPr lang="zh-CN" altLang="en-US" dirty="0">
                <a:latin typeface="Arial" panose="020B0604020202020204" pitchFamily="34" charset="0"/>
              </a:rPr>
              <a:t>证明。假设</a:t>
            </a:r>
            <a:r>
              <a:rPr lang="en-US" altLang="zh-CN" dirty="0" err="1">
                <a:latin typeface="Arial" panose="020B0604020202020204" pitchFamily="34" charset="0"/>
              </a:rPr>
              <a:t>Ltopo</a:t>
            </a:r>
            <a:r>
              <a:rPr lang="en-US" altLang="zh-CN" dirty="0">
                <a:latin typeface="Arial" panose="020B0604020202020204" pitchFamily="34" charset="0"/>
              </a:rPr>
              <a:t>(f, g)</a:t>
            </a:r>
            <a:r>
              <a:rPr lang="zh-CN" altLang="en-US" dirty="0">
                <a:latin typeface="Arial" panose="020B0604020202020204" pitchFamily="34" charset="0"/>
              </a:rPr>
              <a:t>为零。根据式</a:t>
            </a:r>
            <a:r>
              <a:rPr lang="en-US" altLang="zh-CN" dirty="0">
                <a:latin typeface="Arial" panose="020B0604020202020204" pitchFamily="34" charset="0"/>
              </a:rPr>
              <a:t>(2.2)</a:t>
            </a:r>
            <a:r>
              <a:rPr lang="zh-CN" altLang="en-US" dirty="0">
                <a:latin typeface="Arial" panose="020B0604020202020204" pitchFamily="34" charset="0"/>
              </a:rPr>
              <a:t>，</a:t>
            </a:r>
            <a:r>
              <a:rPr lang="en-US" altLang="zh-CN" dirty="0" err="1">
                <a:latin typeface="Arial" panose="020B0604020202020204" pitchFamily="34" charset="0"/>
              </a:rPr>
              <a:t>Dgm</a:t>
            </a:r>
            <a:r>
              <a:rPr lang="en-US" altLang="zh-CN" dirty="0">
                <a:latin typeface="Arial" panose="020B0604020202020204" pitchFamily="34" charset="0"/>
              </a:rPr>
              <a:t>(f)</a:t>
            </a:r>
            <a:r>
              <a:rPr lang="zh-CN" altLang="en-US" dirty="0">
                <a:latin typeface="Arial" panose="020B0604020202020204" pitchFamily="34" charset="0"/>
              </a:rPr>
              <a:t>和</a:t>
            </a:r>
            <a:r>
              <a:rPr lang="en-US" altLang="zh-CN" dirty="0" err="1">
                <a:latin typeface="Arial" panose="020B0604020202020204" pitchFamily="34" charset="0"/>
              </a:rPr>
              <a:t>Dgm</a:t>
            </a:r>
            <a:r>
              <a:rPr lang="en-US" altLang="zh-CN" dirty="0">
                <a:latin typeface="Arial" panose="020B0604020202020204" pitchFamily="34" charset="0"/>
              </a:rPr>
              <a:t>(g)</a:t>
            </a:r>
            <a:r>
              <a:rPr lang="zh-CN" altLang="en-US" dirty="0">
                <a:latin typeface="Arial" panose="020B0604020202020204" pitchFamily="34" charset="0"/>
              </a:rPr>
              <a:t>完全匹配，即</a:t>
            </a:r>
            <a:r>
              <a:rPr lang="en-US" altLang="zh-CN" dirty="0">
                <a:latin typeface="Arial" panose="020B0604020202020204" pitchFamily="34" charset="0"/>
              </a:rPr>
              <a:t>p = γ∗(p)</a:t>
            </a:r>
            <a:r>
              <a:rPr lang="zh-CN" altLang="en-US" dirty="0">
                <a:latin typeface="Arial" panose="020B0604020202020204" pitchFamily="34" charset="0"/>
              </a:rPr>
              <a:t>，∀</a:t>
            </a:r>
            <a:r>
              <a:rPr lang="en-US" altLang="zh-CN" dirty="0" err="1">
                <a:latin typeface="Arial" panose="020B0604020202020204" pitchFamily="34" charset="0"/>
              </a:rPr>
              <a:t>p∈Dgm</a:t>
            </a:r>
            <a:r>
              <a:rPr lang="en-US" altLang="zh-CN" dirty="0">
                <a:latin typeface="Arial" panose="020B0604020202020204" pitchFamily="34" charset="0"/>
              </a:rPr>
              <a:t>(f)</a:t>
            </a:r>
            <a:r>
              <a:rPr lang="zh-CN" altLang="en-US" dirty="0">
                <a:latin typeface="Arial" panose="020B0604020202020204" pitchFamily="34" charset="0"/>
              </a:rPr>
              <a:t>。这两个图是相同的，并且有相同数量的点。</a:t>
            </a:r>
            <a:endParaRPr lang="zh-CN" altLang="en-US" dirty="0"/>
          </a:p>
        </p:txBody>
      </p:sp>
      <p:pic>
        <p:nvPicPr>
          <p:cNvPr id="8" name="图片 7"/>
          <p:cNvPicPr>
            <a:picLocks noChangeAspect="1"/>
          </p:cNvPicPr>
          <p:nvPr/>
        </p:nvPicPr>
        <p:blipFill rotWithShape="1">
          <a:blip r:embed="rId2"/>
          <a:srcRect b="7863"/>
          <a:stretch/>
        </p:blipFill>
        <p:spPr>
          <a:xfrm>
            <a:off x="904875" y="3907888"/>
            <a:ext cx="10153650" cy="710862"/>
          </a:xfrm>
          <a:prstGeom prst="rect">
            <a:avLst/>
          </a:prstGeom>
        </p:spPr>
      </p:pic>
    </p:spTree>
    <p:extLst>
      <p:ext uri="{BB962C8B-B14F-4D97-AF65-F5344CB8AC3E}">
        <p14:creationId xmlns:p14="http://schemas.microsoft.com/office/powerpoint/2010/main" val="545580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7775" y="1098114"/>
            <a:ext cx="9791700" cy="3139321"/>
          </a:xfrm>
          <a:prstGeom prst="rect">
            <a:avLst/>
          </a:prstGeom>
        </p:spPr>
        <p:txBody>
          <a:bodyPr wrap="square">
            <a:spAutoFit/>
          </a:bodyPr>
          <a:lstStyle/>
          <a:p>
            <a:r>
              <a:rPr lang="zh-CN" altLang="en-US" dirty="0">
                <a:latin typeface="Arial" panose="020B0604020202020204" pitchFamily="34" charset="0"/>
              </a:rPr>
              <a:t>拓扑</a:t>
            </a:r>
            <a:r>
              <a:rPr lang="zh-CN" altLang="en-US" dirty="0" smtClean="0">
                <a:latin typeface="Arial" panose="020B0604020202020204" pitchFamily="34" charset="0"/>
              </a:rPr>
              <a:t>梯度</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损失函数取决于</a:t>
            </a:r>
            <a:r>
              <a:rPr lang="zh-CN" altLang="en-US" dirty="0">
                <a:latin typeface="Arial" panose="020B0604020202020204" pitchFamily="34" charset="0"/>
              </a:rPr>
              <a:t>拓扑变化发生的关键阈值，如图中不同点</a:t>
            </a:r>
            <a:r>
              <a:rPr lang="zh-CN" altLang="en-US" dirty="0" smtClean="0">
                <a:latin typeface="Arial" panose="020B0604020202020204" pitchFamily="34" charset="0"/>
              </a:rPr>
              <a:t>的</a:t>
            </a:r>
            <a:r>
              <a:rPr lang="en-US" altLang="zh-CN" dirty="0" smtClean="0">
                <a:latin typeface="Arial" panose="020B0604020202020204" pitchFamily="34" charset="0"/>
              </a:rPr>
              <a:t>birth/</a:t>
            </a:r>
            <a:r>
              <a:rPr lang="en-US" altLang="zh-CN" dirty="0">
                <a:latin typeface="Arial" panose="020B0604020202020204" pitchFamily="34" charset="0"/>
              </a:rPr>
              <a:t>death</a:t>
            </a:r>
            <a:r>
              <a:rPr lang="zh-CN" altLang="en-US" dirty="0" smtClean="0">
                <a:latin typeface="Arial" panose="020B0604020202020204" pitchFamily="34" charset="0"/>
              </a:rPr>
              <a:t>时间</a:t>
            </a:r>
            <a:r>
              <a:rPr lang="zh-CN" altLang="en-US" dirty="0">
                <a:latin typeface="Arial" panose="020B0604020202020204" pitchFamily="34" charset="0"/>
              </a:rPr>
              <a:t>。这些关键的阈值是由拓扑变化发生的位置唯一确定的。</a:t>
            </a:r>
            <a:r>
              <a:rPr lang="zh-CN" altLang="en-US" dirty="0" smtClean="0">
                <a:latin typeface="Arial" panose="020B0604020202020204" pitchFamily="34" charset="0"/>
              </a:rPr>
              <a:t>当函数</a:t>
            </a:r>
            <a:r>
              <a:rPr lang="en-US" altLang="zh-CN" dirty="0">
                <a:latin typeface="Arial" panose="020B0604020202020204" pitchFamily="34" charset="0"/>
              </a:rPr>
              <a:t>f</a:t>
            </a:r>
            <a:r>
              <a:rPr lang="zh-CN" altLang="en-US" dirty="0">
                <a:latin typeface="Arial" panose="020B0604020202020204" pitchFamily="34" charset="0"/>
              </a:rPr>
              <a:t>可微时，这些关键位置正是临界点，即梯度为零的点</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在</a:t>
            </a:r>
            <a:r>
              <a:rPr lang="zh-CN" altLang="en-US" dirty="0">
                <a:latin typeface="Arial" panose="020B0604020202020204" pitchFamily="34" charset="0"/>
              </a:rPr>
              <a:t>训练环境中，我们的似然函数</a:t>
            </a:r>
            <a:r>
              <a:rPr lang="en-US" altLang="zh-CN" dirty="0">
                <a:latin typeface="Arial" panose="020B0604020202020204" pitchFamily="34" charset="0"/>
              </a:rPr>
              <a:t>f</a:t>
            </a:r>
            <a:r>
              <a:rPr lang="zh-CN" altLang="en-US" dirty="0">
                <a:latin typeface="Arial" panose="020B0604020202020204" pitchFamily="34" charset="0"/>
              </a:rPr>
              <a:t>是一个分段线性函数，由</a:t>
            </a:r>
            <a:r>
              <a:rPr lang="zh-CN" altLang="en-US" dirty="0" smtClean="0">
                <a:latin typeface="Arial" panose="020B0604020202020204" pitchFamily="34" charset="0"/>
              </a:rPr>
              <a:t>神经网络预测控制</a:t>
            </a:r>
            <a:r>
              <a:rPr lang="zh-CN" altLang="en-US" dirty="0">
                <a:latin typeface="Arial" panose="020B0604020202020204" pitchFamily="34" charset="0"/>
              </a:rPr>
              <a:t>。对于这样的</a:t>
            </a:r>
            <a:r>
              <a:rPr lang="en-US" altLang="zh-CN" dirty="0">
                <a:latin typeface="Arial" panose="020B0604020202020204" pitchFamily="34" charset="0"/>
              </a:rPr>
              <a:t>f</a:t>
            </a:r>
            <a:r>
              <a:rPr lang="zh-CN" altLang="en-US" dirty="0">
                <a:latin typeface="Arial" panose="020B0604020202020204" pitchFamily="34" charset="0"/>
              </a:rPr>
              <a:t>，临界点总是一个像素，因为拓扑变化总是发生在像素处。用</a:t>
            </a:r>
            <a:r>
              <a:rPr lang="en-US" altLang="zh-CN" dirty="0">
                <a:latin typeface="Arial" panose="020B0604020202020204" pitchFamily="34" charset="0"/>
              </a:rPr>
              <a:t>ω</a:t>
            </a:r>
            <a:r>
              <a:rPr lang="zh-CN" altLang="en-US" dirty="0">
                <a:latin typeface="Arial" panose="020B0604020202020204" pitchFamily="34" charset="0"/>
              </a:rPr>
              <a:t>表示神经网络参数。对于每个点</a:t>
            </a:r>
            <a:r>
              <a:rPr lang="en-US" altLang="zh-CN" dirty="0" err="1">
                <a:latin typeface="Arial" panose="020B0604020202020204" pitchFamily="34" charset="0"/>
              </a:rPr>
              <a:t>p∈Dgm</a:t>
            </a:r>
            <a:r>
              <a:rPr lang="en-US" altLang="zh-CN" dirty="0">
                <a:latin typeface="Arial" panose="020B0604020202020204" pitchFamily="34" charset="0"/>
              </a:rPr>
              <a:t>(f)</a:t>
            </a:r>
            <a:r>
              <a:rPr lang="zh-CN" altLang="en-US" dirty="0">
                <a:latin typeface="Arial" panose="020B0604020202020204" pitchFamily="34" charset="0"/>
              </a:rPr>
              <a:t>，我们用</a:t>
            </a:r>
            <a:r>
              <a:rPr lang="en-US" altLang="zh-CN" dirty="0" err="1">
                <a:latin typeface="Arial" panose="020B0604020202020204" pitchFamily="34" charset="0"/>
              </a:rPr>
              <a:t>cb</a:t>
            </a:r>
            <a:r>
              <a:rPr lang="en-US" altLang="zh-CN" dirty="0">
                <a:latin typeface="Arial" panose="020B0604020202020204" pitchFamily="34" charset="0"/>
              </a:rPr>
              <a:t>(p)</a:t>
            </a:r>
            <a:r>
              <a:rPr lang="zh-CN" altLang="en-US" dirty="0">
                <a:latin typeface="Arial" panose="020B0604020202020204" pitchFamily="34" charset="0"/>
              </a:rPr>
              <a:t>和</a:t>
            </a:r>
            <a:r>
              <a:rPr lang="en-US" altLang="zh-CN" dirty="0">
                <a:latin typeface="Arial" panose="020B0604020202020204" pitchFamily="34" charset="0"/>
              </a:rPr>
              <a:t>cd(p)</a:t>
            </a:r>
            <a:r>
              <a:rPr lang="zh-CN" altLang="en-US" dirty="0">
                <a:latin typeface="Arial" panose="020B0604020202020204" pitchFamily="34" charset="0"/>
              </a:rPr>
              <a:t>表示相应拓扑结构的生灭</a:t>
            </a:r>
            <a:r>
              <a:rPr lang="zh-CN" altLang="en-US" dirty="0" smtClean="0">
                <a:latin typeface="Arial" panose="020B0604020202020204" pitchFamily="34" charset="0"/>
              </a:rPr>
              <a:t>临界点。</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a:t>从形式上，我们可以证明拓扑损耗∇</a:t>
            </a:r>
            <a:r>
              <a:rPr lang="en-US" altLang="zh-CN" dirty="0" err="1"/>
              <a:t>ωLtopo</a:t>
            </a:r>
            <a:r>
              <a:rPr lang="en-US" altLang="zh-CN" dirty="0"/>
              <a:t>(f, g)</a:t>
            </a:r>
            <a:r>
              <a:rPr lang="zh-CN" altLang="en-US" dirty="0"/>
              <a:t>的梯度为</a:t>
            </a:r>
            <a:r>
              <a:rPr lang="en-US" altLang="zh-CN" dirty="0"/>
              <a:t>:</a:t>
            </a:r>
            <a:endParaRPr lang="zh-CN" altLang="en-US" dirty="0"/>
          </a:p>
        </p:txBody>
      </p:sp>
      <p:pic>
        <p:nvPicPr>
          <p:cNvPr id="3" name="图片 2"/>
          <p:cNvPicPr>
            <a:picLocks noChangeAspect="1"/>
          </p:cNvPicPr>
          <p:nvPr/>
        </p:nvPicPr>
        <p:blipFill>
          <a:blip r:embed="rId2"/>
          <a:stretch>
            <a:fillRect/>
          </a:stretch>
        </p:blipFill>
        <p:spPr>
          <a:xfrm>
            <a:off x="1038225" y="4614862"/>
            <a:ext cx="10001250" cy="828675"/>
          </a:xfrm>
          <a:prstGeom prst="rect">
            <a:avLst/>
          </a:prstGeom>
        </p:spPr>
      </p:pic>
    </p:spTree>
    <p:extLst>
      <p:ext uri="{BB962C8B-B14F-4D97-AF65-F5344CB8AC3E}">
        <p14:creationId xmlns:p14="http://schemas.microsoft.com/office/powerpoint/2010/main" val="2741108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04901" y="3998863"/>
            <a:ext cx="10220324" cy="1477328"/>
          </a:xfrm>
          <a:prstGeom prst="rect">
            <a:avLst/>
          </a:prstGeom>
        </p:spPr>
        <p:txBody>
          <a:bodyPr wrap="square">
            <a:spAutoFit/>
          </a:bodyPr>
          <a:lstStyle/>
          <a:p>
            <a:r>
              <a:rPr lang="zh-CN" altLang="en-US" dirty="0">
                <a:latin typeface="Arial" panose="020B0604020202020204" pitchFamily="34" charset="0"/>
              </a:rPr>
              <a:t>为了证明这一点，在</a:t>
            </a:r>
            <a:r>
              <a:rPr lang="en-US" altLang="zh-CN" dirty="0">
                <a:latin typeface="Arial" panose="020B0604020202020204" pitchFamily="34" charset="0"/>
              </a:rPr>
              <a:t>f</a:t>
            </a:r>
            <a:r>
              <a:rPr lang="zh-CN" altLang="en-US" dirty="0">
                <a:latin typeface="Arial" panose="020B0604020202020204" pitchFamily="34" charset="0"/>
              </a:rPr>
              <a:t>的一个足够小的邻域内，任何其他分段线性函数都将具有与</a:t>
            </a:r>
            <a:r>
              <a:rPr lang="en-US" altLang="zh-CN" dirty="0">
                <a:latin typeface="Arial" panose="020B0604020202020204" pitchFamily="34" charset="0"/>
              </a:rPr>
              <a:t>f</a:t>
            </a:r>
            <a:r>
              <a:rPr lang="zh-CN" altLang="en-US" dirty="0">
                <a:latin typeface="Arial" panose="020B0604020202020204" pitchFamily="34" charset="0"/>
              </a:rPr>
              <a:t>相同的超水平集过滤。</a:t>
            </a:r>
            <a:r>
              <a:rPr lang="en-US" altLang="zh-CN" dirty="0" err="1">
                <a:latin typeface="Arial" panose="020B0604020202020204" pitchFamily="34" charset="0"/>
              </a:rPr>
              <a:t>Dgm</a:t>
            </a:r>
            <a:r>
              <a:rPr lang="en-US" altLang="zh-CN" dirty="0">
                <a:latin typeface="Arial" panose="020B0604020202020204" pitchFamily="34" charset="0"/>
              </a:rPr>
              <a:t>(f)</a:t>
            </a:r>
            <a:r>
              <a:rPr lang="zh-CN" altLang="en-US" dirty="0">
                <a:latin typeface="Arial" panose="020B0604020202020204" pitchFamily="34" charset="0"/>
              </a:rPr>
              <a:t>中每个持久点的临界点在这样的小邻域内保持不变。最佳映射</a:t>
            </a:r>
            <a:r>
              <a:rPr lang="en-US" altLang="zh-CN" dirty="0">
                <a:latin typeface="Arial" panose="020B0604020202020204" pitchFamily="34" charset="0"/>
              </a:rPr>
              <a:t>γ *</a:t>
            </a:r>
            <a:r>
              <a:rPr lang="zh-CN" altLang="en-US" dirty="0">
                <a:latin typeface="Arial" panose="020B0604020202020204" pitchFamily="34" charset="0"/>
              </a:rPr>
              <a:t>也是如此。因此，根据链式法则可以直接计算出梯度，如式</a:t>
            </a:r>
            <a:r>
              <a:rPr lang="en-US" altLang="zh-CN" dirty="0">
                <a:latin typeface="Arial" panose="020B0604020202020204" pitchFamily="34" charset="0"/>
              </a:rPr>
              <a:t>(2.3)</a:t>
            </a:r>
            <a:r>
              <a:rPr lang="zh-CN" altLang="en-US" dirty="0">
                <a:latin typeface="Arial" panose="020B0604020202020204" pitchFamily="34" charset="0"/>
              </a:rPr>
              <a:t>。当函数值在不同的顶点相同时，梯度不存在。然而，这些情况在似然函数空间中构成了</a:t>
            </a:r>
            <a:r>
              <a:rPr lang="zh-CN" altLang="en-US" dirty="0">
                <a:solidFill>
                  <a:srgbClr val="FF0000"/>
                </a:solidFill>
                <a:latin typeface="Arial" panose="020B0604020202020204" pitchFamily="34" charset="0"/>
              </a:rPr>
              <a:t>测度零子空间</a:t>
            </a:r>
            <a:r>
              <a:rPr lang="zh-CN" altLang="en-US" dirty="0">
                <a:latin typeface="Arial" panose="020B0604020202020204" pitchFamily="34" charset="0"/>
              </a:rPr>
              <a:t>。综上所述，</a:t>
            </a:r>
            <a:r>
              <a:rPr lang="en-US" altLang="zh-CN" dirty="0" err="1">
                <a:latin typeface="Arial" panose="020B0604020202020204" pitchFamily="34" charset="0"/>
              </a:rPr>
              <a:t>Ltopo</a:t>
            </a:r>
            <a:r>
              <a:rPr lang="en-US" altLang="zh-CN" dirty="0">
                <a:latin typeface="Arial" panose="020B0604020202020204" pitchFamily="34" charset="0"/>
              </a:rPr>
              <a:t>(f, g)</a:t>
            </a:r>
            <a:r>
              <a:rPr lang="zh-CN" altLang="en-US" dirty="0">
                <a:latin typeface="Arial" panose="020B0604020202020204" pitchFamily="34" charset="0"/>
              </a:rPr>
              <a:t>是在所有可能的似然函数</a:t>
            </a:r>
            <a:r>
              <a:rPr lang="en-US" altLang="zh-CN" dirty="0">
                <a:latin typeface="Arial" panose="020B0604020202020204" pitchFamily="34" charset="0"/>
              </a:rPr>
              <a:t>f</a:t>
            </a:r>
            <a:r>
              <a:rPr lang="zh-CN" altLang="en-US" dirty="0">
                <a:latin typeface="Arial" panose="020B0604020202020204" pitchFamily="34" charset="0"/>
              </a:rPr>
              <a:t>的空间上的一个分段可微损失函数。</a:t>
            </a:r>
            <a:endParaRPr lang="zh-CN" altLang="en-US" dirty="0"/>
          </a:p>
        </p:txBody>
      </p:sp>
      <p:sp>
        <p:nvSpPr>
          <p:cNvPr id="5" name="矩形 4"/>
          <p:cNvSpPr/>
          <p:nvPr/>
        </p:nvSpPr>
        <p:spPr>
          <a:xfrm>
            <a:off x="1104901" y="1477566"/>
            <a:ext cx="10220324" cy="2031325"/>
          </a:xfrm>
          <a:prstGeom prst="rect">
            <a:avLst/>
          </a:prstGeom>
        </p:spPr>
        <p:txBody>
          <a:bodyPr wrap="square">
            <a:spAutoFit/>
          </a:bodyPr>
          <a:lstStyle/>
          <a:p>
            <a:r>
              <a:rPr lang="en-US" altLang="zh-CN" dirty="0">
                <a:latin typeface="Arial" panose="020B0604020202020204" pitchFamily="34" charset="0"/>
              </a:rPr>
              <a:t>To see this, within a sufficiently small neighborhood of f, any other piecewise linear function will have the same super level set filtration as f. The critical points of each persistent dot in </a:t>
            </a:r>
            <a:r>
              <a:rPr lang="en-US" altLang="zh-CN" dirty="0" err="1">
                <a:latin typeface="Arial" panose="020B0604020202020204" pitchFamily="34" charset="0"/>
              </a:rPr>
              <a:t>Dgm</a:t>
            </a:r>
            <a:r>
              <a:rPr lang="en-US" altLang="zh-CN" dirty="0">
                <a:latin typeface="Arial" panose="020B0604020202020204" pitchFamily="34" charset="0"/>
              </a:rPr>
              <a:t>(f) remains constant within such small neighborhood. So does the optimal mapping γ∗. Therefore, the gradient can be straightforwardly computed based on the chain rule, as Eq. (2.3). When function values at different vertices are the same, the gradient does not exist. However, these cases constitute a </a:t>
            </a:r>
            <a:r>
              <a:rPr lang="en-US" altLang="zh-CN" dirty="0">
                <a:solidFill>
                  <a:srgbClr val="FF0000"/>
                </a:solidFill>
                <a:latin typeface="Arial" panose="020B0604020202020204" pitchFamily="34" charset="0"/>
              </a:rPr>
              <a:t>measure zero subspace </a:t>
            </a:r>
            <a:r>
              <a:rPr lang="en-US" altLang="zh-CN" dirty="0">
                <a:latin typeface="Arial" panose="020B0604020202020204" pitchFamily="34" charset="0"/>
              </a:rPr>
              <a:t>in the space of likelihood functions. In summary, </a:t>
            </a:r>
            <a:r>
              <a:rPr lang="en-US" altLang="zh-CN" dirty="0" err="1">
                <a:latin typeface="Arial" panose="020B0604020202020204" pitchFamily="34" charset="0"/>
              </a:rPr>
              <a:t>Ltopo</a:t>
            </a:r>
            <a:r>
              <a:rPr lang="en-US" altLang="zh-CN" dirty="0">
                <a:latin typeface="Arial" panose="020B0604020202020204" pitchFamily="34" charset="0"/>
              </a:rPr>
              <a:t>(f, g) is a piecewise differentiable loss function over the space of all possible likelihood functions f.</a:t>
            </a:r>
            <a:endParaRPr lang="zh-CN" altLang="en-US" dirty="0"/>
          </a:p>
        </p:txBody>
      </p:sp>
    </p:spTree>
    <p:extLst>
      <p:ext uri="{BB962C8B-B14F-4D97-AF65-F5344CB8AC3E}">
        <p14:creationId xmlns:p14="http://schemas.microsoft.com/office/powerpoint/2010/main" val="1333741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84948" y="486467"/>
            <a:ext cx="3603811" cy="369332"/>
          </a:xfrm>
          <a:prstGeom prst="rect">
            <a:avLst/>
          </a:prstGeom>
        </p:spPr>
        <p:txBody>
          <a:bodyPr wrap="square">
            <a:spAutoFit/>
          </a:bodyPr>
          <a:lstStyle/>
          <a:p>
            <a:r>
              <a:rPr lang="zh-CN" altLang="en-US" dirty="0" smtClean="0"/>
              <a:t>训练神经网络</a:t>
            </a:r>
            <a:endParaRPr lang="en-US" altLang="zh-CN" b="1" dirty="0"/>
          </a:p>
        </p:txBody>
      </p:sp>
      <p:sp>
        <p:nvSpPr>
          <p:cNvPr id="2" name="矩形 1"/>
          <p:cNvSpPr/>
          <p:nvPr/>
        </p:nvSpPr>
        <p:spPr>
          <a:xfrm>
            <a:off x="921683" y="1105585"/>
            <a:ext cx="9660591" cy="369332"/>
          </a:xfrm>
          <a:prstGeom prst="rect">
            <a:avLst/>
          </a:prstGeom>
        </p:spPr>
        <p:txBody>
          <a:bodyPr wrap="square">
            <a:spAutoFit/>
          </a:bodyPr>
          <a:lstStyle/>
          <a:p>
            <a:r>
              <a:rPr lang="zh-CN" altLang="en-US" dirty="0">
                <a:latin typeface="Arial" panose="020B0604020202020204" pitchFamily="34" charset="0"/>
              </a:rPr>
              <a:t>由于计算复杂</a:t>
            </a:r>
            <a:r>
              <a:rPr lang="zh-CN" altLang="en-US" dirty="0" smtClean="0">
                <a:latin typeface="Arial" panose="020B0604020202020204" pitchFamily="34" charset="0"/>
              </a:rPr>
              <a:t>度，</a:t>
            </a:r>
            <a:r>
              <a:rPr lang="zh-CN" altLang="en-US" dirty="0">
                <a:latin typeface="Arial" panose="020B0604020202020204" pitchFamily="34" charset="0"/>
              </a:rPr>
              <a:t>我们在整个训练过程中使用的</a:t>
            </a:r>
            <a:r>
              <a:rPr lang="en-US" altLang="zh-CN" dirty="0">
                <a:latin typeface="Arial" panose="020B0604020202020204" pitchFamily="34" charset="0"/>
              </a:rPr>
              <a:t>patch</a:t>
            </a:r>
            <a:r>
              <a:rPr lang="zh-CN" altLang="en-US" dirty="0">
                <a:latin typeface="Arial" panose="020B0604020202020204" pitchFamily="34" charset="0"/>
              </a:rPr>
              <a:t>大小为</a:t>
            </a:r>
            <a:r>
              <a:rPr lang="en-US" altLang="zh-CN" dirty="0">
                <a:latin typeface="Arial" panose="020B0604020202020204" pitchFamily="34" charset="0"/>
              </a:rPr>
              <a:t>65 × 65</a:t>
            </a:r>
            <a:endParaRPr lang="zh-CN" altLang="en-US" dirty="0"/>
          </a:p>
        </p:txBody>
      </p:sp>
      <p:sp>
        <p:nvSpPr>
          <p:cNvPr id="3" name="矩形 2"/>
          <p:cNvSpPr/>
          <p:nvPr/>
        </p:nvSpPr>
        <p:spPr>
          <a:xfrm>
            <a:off x="1186126" y="4991746"/>
            <a:ext cx="10720123" cy="1477328"/>
          </a:xfrm>
          <a:prstGeom prst="rect">
            <a:avLst/>
          </a:prstGeom>
        </p:spPr>
        <p:txBody>
          <a:bodyPr wrap="square">
            <a:spAutoFit/>
          </a:bodyPr>
          <a:lstStyle/>
          <a:p>
            <a:r>
              <a:rPr lang="zh-CN" altLang="en-US" dirty="0">
                <a:latin typeface="Arial" panose="020B0604020202020204" pitchFamily="34" charset="0"/>
              </a:rPr>
              <a:t>我们使用</a:t>
            </a:r>
            <a:r>
              <a:rPr lang="zh-CN" altLang="en-US" dirty="0" smtClean="0">
                <a:latin typeface="Arial" panose="020B0604020202020204" pitchFamily="34" charset="0"/>
              </a:rPr>
              <a:t>小</a:t>
            </a:r>
            <a:r>
              <a:rPr lang="en-US" altLang="zh-CN" dirty="0" smtClean="0">
                <a:latin typeface="Arial" panose="020B0604020202020204" pitchFamily="34" charset="0"/>
              </a:rPr>
              <a:t>patch</a:t>
            </a:r>
            <a:r>
              <a:rPr lang="zh-CN" altLang="en-US" dirty="0" smtClean="0">
                <a:latin typeface="Arial" panose="020B0604020202020204" pitchFamily="34" charset="0"/>
              </a:rPr>
              <a:t>代替大</a:t>
            </a:r>
            <a:r>
              <a:rPr lang="en-US" altLang="zh-CN" dirty="0" smtClean="0">
                <a:latin typeface="Arial" panose="020B0604020202020204" pitchFamily="34" charset="0"/>
              </a:rPr>
              <a:t>patch/</a:t>
            </a:r>
            <a:r>
              <a:rPr lang="zh-CN" altLang="en-US" dirty="0">
                <a:latin typeface="Arial" panose="020B0604020202020204" pitchFamily="34" charset="0"/>
              </a:rPr>
              <a:t>整张</a:t>
            </a:r>
            <a:r>
              <a:rPr lang="zh-CN" altLang="en-US" dirty="0" smtClean="0">
                <a:latin typeface="Arial" panose="020B0604020202020204" pitchFamily="34" charset="0"/>
              </a:rPr>
              <a:t>图片，原因</a:t>
            </a:r>
            <a:r>
              <a:rPr lang="zh-CN" altLang="en-US" dirty="0">
                <a:latin typeface="Arial" panose="020B0604020202020204" pitchFamily="34" charset="0"/>
              </a:rPr>
              <a:t>有两</a:t>
            </a:r>
            <a:r>
              <a:rPr lang="zh-CN" altLang="en-US" dirty="0" smtClean="0">
                <a:latin typeface="Arial" panose="020B0604020202020204" pitchFamily="34" charset="0"/>
              </a:rPr>
              <a:t>方面</a:t>
            </a:r>
            <a:r>
              <a:rPr lang="zh-CN" altLang="en-US" dirty="0">
                <a:latin typeface="Arial" panose="020B0604020202020204" pitchFamily="34" charset="0"/>
              </a:rPr>
              <a:t>：</a:t>
            </a:r>
            <a:endParaRPr lang="en-US" altLang="zh-CN" dirty="0" smtClean="0">
              <a:latin typeface="Arial" panose="020B0604020202020204" pitchFamily="34" charset="0"/>
            </a:endParaRPr>
          </a:p>
          <a:p>
            <a:r>
              <a:rPr lang="zh-CN" altLang="en-US" dirty="0" smtClean="0">
                <a:latin typeface="Arial" panose="020B0604020202020204" pitchFamily="34" charset="0"/>
              </a:rPr>
              <a:t>（</a:t>
            </a:r>
            <a:r>
              <a:rPr lang="en-US" altLang="zh-CN" dirty="0" smtClean="0">
                <a:latin typeface="Arial" panose="020B0604020202020204" pitchFamily="34" charset="0"/>
              </a:rPr>
              <a:t>1</a:t>
            </a:r>
            <a:r>
              <a:rPr lang="zh-CN" altLang="en-US" dirty="0" smtClean="0">
                <a:latin typeface="Arial" panose="020B0604020202020204" pitchFamily="34" charset="0"/>
              </a:rPr>
              <a:t>）拓扑</a:t>
            </a:r>
            <a:r>
              <a:rPr lang="zh-CN" altLang="en-US" dirty="0">
                <a:latin typeface="Arial" panose="020B0604020202020204" pitchFamily="34" charset="0"/>
              </a:rPr>
              <a:t>信息的计算复杂度较高。持久同源的计算复杂度为</a:t>
            </a:r>
            <a:r>
              <a:rPr lang="en-US" altLang="zh-CN" dirty="0">
                <a:latin typeface="Arial" panose="020B0604020202020204" pitchFamily="34" charset="0"/>
              </a:rPr>
              <a:t>O(n3)</a:t>
            </a:r>
            <a:r>
              <a:rPr lang="zh-CN" altLang="en-US" dirty="0">
                <a:latin typeface="Arial" panose="020B0604020202020204" pitchFamily="34" charset="0"/>
              </a:rPr>
              <a:t>，其中</a:t>
            </a:r>
            <a:r>
              <a:rPr lang="en-US" altLang="zh-CN" dirty="0">
                <a:latin typeface="Arial" panose="020B0604020202020204" pitchFamily="34" charset="0"/>
              </a:rPr>
              <a:t>n</a:t>
            </a:r>
            <a:r>
              <a:rPr lang="zh-CN" altLang="en-US" dirty="0">
                <a:latin typeface="Arial" panose="020B0604020202020204" pitchFamily="34" charset="0"/>
              </a:rPr>
              <a:t>为</a:t>
            </a:r>
            <a:r>
              <a:rPr lang="en-US" altLang="zh-CN" dirty="0">
                <a:latin typeface="Arial" panose="020B0604020202020204" pitchFamily="34" charset="0"/>
              </a:rPr>
              <a:t>patch</a:t>
            </a:r>
            <a:r>
              <a:rPr lang="zh-CN" altLang="en-US" dirty="0">
                <a:latin typeface="Arial" panose="020B0604020202020204" pitchFamily="34" charset="0"/>
              </a:rPr>
              <a:t>大小</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zh-CN" altLang="en-US" dirty="0" smtClean="0">
                <a:latin typeface="Arial" panose="020B0604020202020204" pitchFamily="34" charset="0"/>
              </a:rPr>
              <a:t>（</a:t>
            </a:r>
            <a:r>
              <a:rPr lang="en-US" altLang="zh-CN" dirty="0" smtClean="0">
                <a:latin typeface="Arial" panose="020B0604020202020204" pitchFamily="34" charset="0"/>
              </a:rPr>
              <a:t>2</a:t>
            </a:r>
            <a:r>
              <a:rPr lang="zh-CN" altLang="en-US" dirty="0" smtClean="0">
                <a:latin typeface="Arial" panose="020B0604020202020204" pitchFamily="34" charset="0"/>
              </a:rPr>
              <a:t>）预测</a:t>
            </a:r>
            <a:r>
              <a:rPr lang="zh-CN" altLang="en-US" dirty="0">
                <a:latin typeface="Arial" panose="020B0604020202020204" pitchFamily="34" charset="0"/>
              </a:rPr>
              <a:t>似然</a:t>
            </a:r>
            <a:r>
              <a:rPr lang="zh-CN" altLang="en-US" dirty="0" smtClean="0">
                <a:latin typeface="Arial" panose="020B0604020202020204" pitchFamily="34" charset="0"/>
              </a:rPr>
              <a:t>图与</a:t>
            </a:r>
            <a:r>
              <a:rPr lang="en-US" altLang="zh-CN" dirty="0" smtClean="0">
                <a:latin typeface="Arial" panose="020B0604020202020204" pitchFamily="34" charset="0"/>
              </a:rPr>
              <a:t>GT</a:t>
            </a:r>
            <a:r>
              <a:rPr lang="zh-CN" altLang="en-US" dirty="0" smtClean="0">
                <a:latin typeface="Arial" panose="020B0604020202020204" pitchFamily="34" charset="0"/>
              </a:rPr>
              <a:t>之间</a:t>
            </a:r>
            <a:r>
              <a:rPr lang="zh-CN" altLang="en-US" dirty="0">
                <a:latin typeface="Arial" panose="020B0604020202020204" pitchFamily="34" charset="0"/>
              </a:rPr>
              <a:t>的持久图</a:t>
            </a:r>
            <a:r>
              <a:rPr lang="zh-CN" altLang="en-US" dirty="0" smtClean="0">
                <a:latin typeface="Arial" panose="020B0604020202020204" pitchFamily="34" charset="0"/>
              </a:rPr>
              <a:t>匹配过程比较困难。如果</a:t>
            </a:r>
            <a:r>
              <a:rPr lang="en-US" altLang="zh-CN" dirty="0" smtClean="0">
                <a:latin typeface="Arial" panose="020B0604020202020204" pitchFamily="34" charset="0"/>
              </a:rPr>
              <a:t>patch</a:t>
            </a:r>
            <a:r>
              <a:rPr lang="zh-CN" altLang="en-US" dirty="0" smtClean="0">
                <a:latin typeface="Arial" panose="020B0604020202020204" pitchFamily="34" charset="0"/>
              </a:rPr>
              <a:t>太</a:t>
            </a:r>
            <a:r>
              <a:rPr lang="zh-CN" altLang="en-US" dirty="0">
                <a:latin typeface="Arial" panose="020B0604020202020204" pitchFamily="34" charset="0"/>
              </a:rPr>
              <a:t>大，在</a:t>
            </a:r>
            <a:r>
              <a:rPr lang="zh-CN" altLang="en-US" dirty="0" smtClean="0">
                <a:latin typeface="Arial" panose="020B0604020202020204" pitchFamily="34" charset="0"/>
              </a:rPr>
              <a:t>图</a:t>
            </a:r>
            <a:r>
              <a:rPr lang="en-US" altLang="zh-CN" dirty="0" smtClean="0">
                <a:latin typeface="Arial" panose="020B0604020202020204" pitchFamily="34" charset="0"/>
              </a:rPr>
              <a:t>(</a:t>
            </a:r>
            <a:r>
              <a:rPr lang="en-US" altLang="zh-CN" dirty="0">
                <a:latin typeface="Arial" panose="020B0604020202020204" pitchFamily="34" charset="0"/>
              </a:rPr>
              <a:t>b)</a:t>
            </a:r>
            <a:r>
              <a:rPr lang="zh-CN" altLang="en-US" dirty="0" smtClean="0">
                <a:latin typeface="Arial" panose="020B0604020202020204" pitchFamily="34" charset="0"/>
              </a:rPr>
              <a:t>中会</a:t>
            </a:r>
            <a:r>
              <a:rPr lang="zh-CN" altLang="en-US" dirty="0">
                <a:latin typeface="Arial" panose="020B0604020202020204" pitchFamily="34" charset="0"/>
              </a:rPr>
              <a:t>出现</a:t>
            </a:r>
            <a:r>
              <a:rPr lang="zh-CN" altLang="en-US" dirty="0" smtClean="0">
                <a:latin typeface="Arial" panose="020B0604020202020204" pitchFamily="34" charset="0"/>
              </a:rPr>
              <a:t>很多点</a:t>
            </a:r>
            <a:r>
              <a:rPr lang="zh-CN" altLang="en-US" dirty="0">
                <a:latin typeface="Arial" panose="020B0604020202020204" pitchFamily="34" charset="0"/>
              </a:rPr>
              <a:t>，而在</a:t>
            </a:r>
            <a:r>
              <a:rPr lang="zh-CN" altLang="en-US" dirty="0" smtClean="0">
                <a:latin typeface="Arial" panose="020B0604020202020204" pitchFamily="34" charset="0"/>
              </a:rPr>
              <a:t>图</a:t>
            </a:r>
            <a:r>
              <a:rPr lang="en-US" altLang="zh-CN" dirty="0" smtClean="0">
                <a:latin typeface="Arial" panose="020B0604020202020204" pitchFamily="34" charset="0"/>
              </a:rPr>
              <a:t>(</a:t>
            </a:r>
            <a:r>
              <a:rPr lang="en-US" altLang="zh-CN" dirty="0">
                <a:latin typeface="Arial" panose="020B0604020202020204" pitchFamily="34" charset="0"/>
              </a:rPr>
              <a:t>e)</a:t>
            </a:r>
            <a:r>
              <a:rPr lang="zh-CN" altLang="en-US" dirty="0">
                <a:latin typeface="Arial" panose="020B0604020202020204" pitchFamily="34" charset="0"/>
              </a:rPr>
              <a:t>中则会出现更多</a:t>
            </a:r>
            <a:r>
              <a:rPr lang="zh-CN" altLang="en-US" dirty="0" smtClean="0">
                <a:latin typeface="Arial" panose="020B0604020202020204" pitchFamily="34" charset="0"/>
              </a:rPr>
              <a:t>的预测点，图</a:t>
            </a:r>
            <a:r>
              <a:rPr lang="en-US" altLang="zh-CN" dirty="0" smtClean="0">
                <a:latin typeface="Arial" panose="020B0604020202020204" pitchFamily="34" charset="0"/>
              </a:rPr>
              <a:t>(c)</a:t>
            </a:r>
            <a:r>
              <a:rPr lang="zh-CN" altLang="en-US" dirty="0" smtClean="0">
                <a:latin typeface="Arial" panose="020B0604020202020204" pitchFamily="34" charset="0"/>
              </a:rPr>
              <a:t>的</a:t>
            </a:r>
            <a:r>
              <a:rPr lang="zh-CN" altLang="en-US" dirty="0">
                <a:latin typeface="Arial" panose="020B0604020202020204" pitchFamily="34" charset="0"/>
              </a:rPr>
              <a:t>匹配</a:t>
            </a:r>
            <a:r>
              <a:rPr lang="zh-CN" altLang="en-US" dirty="0" smtClean="0">
                <a:latin typeface="Arial" panose="020B0604020202020204" pitchFamily="34" charset="0"/>
              </a:rPr>
              <a:t>过程复杂</a:t>
            </a:r>
            <a:r>
              <a:rPr lang="zh-CN" altLang="en-US" dirty="0">
                <a:latin typeface="Arial" panose="020B0604020202020204" pitchFamily="34" charset="0"/>
              </a:rPr>
              <a:t>，容易出错</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zh-CN" altLang="en-US" dirty="0" smtClean="0">
                <a:latin typeface="Arial" panose="020B0604020202020204" pitchFamily="34" charset="0"/>
              </a:rPr>
              <a:t>通过</a:t>
            </a:r>
            <a:r>
              <a:rPr lang="zh-CN" altLang="en-US" dirty="0">
                <a:latin typeface="Arial" panose="020B0604020202020204" pitchFamily="34" charset="0"/>
              </a:rPr>
              <a:t>关注较小</a:t>
            </a:r>
            <a:r>
              <a:rPr lang="zh-CN" altLang="en-US" dirty="0" smtClean="0">
                <a:latin typeface="Arial" panose="020B0604020202020204" pitchFamily="34" charset="0"/>
              </a:rPr>
              <a:t>的</a:t>
            </a:r>
            <a:r>
              <a:rPr lang="en-US" altLang="zh-CN" dirty="0" smtClean="0">
                <a:latin typeface="Arial" panose="020B0604020202020204" pitchFamily="34" charset="0"/>
              </a:rPr>
              <a:t>patch</a:t>
            </a:r>
            <a:r>
              <a:rPr lang="zh-CN" altLang="en-US" dirty="0">
                <a:latin typeface="Arial" panose="020B0604020202020204" pitchFamily="34" charset="0"/>
              </a:rPr>
              <a:t>来</a:t>
            </a:r>
            <a:r>
              <a:rPr lang="zh-CN" altLang="en-US" dirty="0" smtClean="0">
                <a:latin typeface="Arial" panose="020B0604020202020204" pitchFamily="34" charset="0"/>
              </a:rPr>
              <a:t>定位</a:t>
            </a:r>
            <a:r>
              <a:rPr lang="zh-CN" altLang="en-US" dirty="0">
                <a:latin typeface="Arial" panose="020B0604020202020204" pitchFamily="34" charset="0"/>
              </a:rPr>
              <a:t>拓扑结构并逐个修复。</a:t>
            </a:r>
            <a:endParaRPr lang="zh-CN" altLang="en-US" dirty="0"/>
          </a:p>
        </p:txBody>
      </p:sp>
      <p:pic>
        <p:nvPicPr>
          <p:cNvPr id="6" name="图片 5"/>
          <p:cNvPicPr>
            <a:picLocks noChangeAspect="1"/>
          </p:cNvPicPr>
          <p:nvPr/>
        </p:nvPicPr>
        <p:blipFill>
          <a:blip r:embed="rId2"/>
          <a:stretch>
            <a:fillRect/>
          </a:stretch>
        </p:blipFill>
        <p:spPr>
          <a:xfrm>
            <a:off x="2603965" y="1564315"/>
            <a:ext cx="6296025" cy="3338033"/>
          </a:xfrm>
          <a:prstGeom prst="rect">
            <a:avLst/>
          </a:prstGeom>
        </p:spPr>
      </p:pic>
    </p:spTree>
    <p:extLst>
      <p:ext uri="{BB962C8B-B14F-4D97-AF65-F5344CB8AC3E}">
        <p14:creationId xmlns:p14="http://schemas.microsoft.com/office/powerpoint/2010/main" val="1091003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71599" y="1724525"/>
            <a:ext cx="9852212" cy="1754326"/>
          </a:xfrm>
          <a:prstGeom prst="rect">
            <a:avLst/>
          </a:prstGeom>
          <a:noFill/>
        </p:spPr>
        <p:txBody>
          <a:bodyPr wrap="square" rtlCol="0">
            <a:spAutoFit/>
          </a:bodyPr>
          <a:lstStyle/>
          <a:p>
            <a:r>
              <a:rPr lang="zh-CN" altLang="en-US" dirty="0"/>
              <a:t>分割算法在精细结构上容易产生拓扑错误，如连接断裂</a:t>
            </a:r>
            <a:r>
              <a:rPr lang="zh-CN" altLang="en-US" dirty="0" smtClean="0"/>
              <a:t>。</a:t>
            </a:r>
            <a:r>
              <a:rPr lang="zh-CN" altLang="en-US" dirty="0"/>
              <a:t>这些精细的结构可能对分析对象的功能至关重要。</a:t>
            </a:r>
            <a:endParaRPr lang="en-US" altLang="zh-CN" dirty="0" smtClean="0"/>
          </a:p>
          <a:p>
            <a:endParaRPr lang="en-US" altLang="zh-CN" dirty="0"/>
          </a:p>
          <a:p>
            <a:r>
              <a:rPr lang="zh-CN" altLang="en-US" dirty="0"/>
              <a:t>在生物医学图像中，对神经元膜和血管</a:t>
            </a:r>
            <a:r>
              <a:rPr lang="zh-CN" altLang="en-US" dirty="0" smtClean="0"/>
              <a:t>等瘦物体</a:t>
            </a:r>
            <a:r>
              <a:rPr lang="zh-CN" altLang="en-US" dirty="0"/>
              <a:t>的正确</a:t>
            </a:r>
            <a:r>
              <a:rPr lang="zh-CN" altLang="en-US" dirty="0" smtClean="0"/>
              <a:t>描绘，对于精确的形态</a:t>
            </a:r>
            <a:r>
              <a:rPr lang="zh-CN" altLang="en-US" dirty="0"/>
              <a:t>和结构量化是至关重要的</a:t>
            </a:r>
            <a:r>
              <a:rPr lang="zh-CN" altLang="en-US" dirty="0" smtClean="0"/>
              <a:t>。一个断开</a:t>
            </a:r>
            <a:r>
              <a:rPr lang="zh-CN" altLang="en-US" dirty="0"/>
              <a:t>的连接或丢失</a:t>
            </a:r>
            <a:r>
              <a:rPr lang="zh-CN" altLang="en-US" dirty="0" smtClean="0"/>
              <a:t>的组件，可能</a:t>
            </a:r>
            <a:r>
              <a:rPr lang="zh-CN" altLang="en-US" dirty="0"/>
              <a:t>只会导致微小</a:t>
            </a:r>
            <a:r>
              <a:rPr lang="zh-CN" altLang="en-US" dirty="0" smtClean="0"/>
              <a:t>的像素</a:t>
            </a:r>
            <a:r>
              <a:rPr lang="zh-CN" altLang="en-US" dirty="0"/>
              <a:t>错误</a:t>
            </a:r>
            <a:r>
              <a:rPr lang="zh-CN" altLang="en-US" dirty="0" smtClean="0"/>
              <a:t>，</a:t>
            </a:r>
            <a:r>
              <a:rPr lang="zh-CN" altLang="en-US" dirty="0"/>
              <a:t>却</a:t>
            </a:r>
            <a:r>
              <a:rPr lang="zh-CN" altLang="en-US" dirty="0" smtClean="0"/>
              <a:t>会</a:t>
            </a:r>
            <a:r>
              <a:rPr lang="zh-CN" altLang="en-US" dirty="0"/>
              <a:t>导致灾难性的功能错误。</a:t>
            </a:r>
            <a:endParaRPr lang="en-US" altLang="zh-CN" dirty="0" smtClean="0"/>
          </a:p>
        </p:txBody>
      </p:sp>
      <p:sp>
        <p:nvSpPr>
          <p:cNvPr id="5" name="文本框 4"/>
          <p:cNvSpPr txBox="1"/>
          <p:nvPr/>
        </p:nvSpPr>
        <p:spPr>
          <a:xfrm>
            <a:off x="1371599" y="905435"/>
            <a:ext cx="1344706" cy="523220"/>
          </a:xfrm>
          <a:prstGeom prst="rect">
            <a:avLst/>
          </a:prstGeom>
          <a:noFill/>
        </p:spPr>
        <p:txBody>
          <a:bodyPr wrap="square" rtlCol="0">
            <a:spAutoFit/>
          </a:bodyPr>
          <a:lstStyle/>
          <a:p>
            <a:r>
              <a:rPr lang="zh-CN" altLang="en-US" sz="2800" dirty="0" smtClean="0"/>
              <a:t>介绍</a:t>
            </a:r>
            <a:endParaRPr lang="zh-CN" altLang="en-US" sz="2800" dirty="0"/>
          </a:p>
        </p:txBody>
      </p:sp>
      <p:pic>
        <p:nvPicPr>
          <p:cNvPr id="2" name="图片 1"/>
          <p:cNvPicPr>
            <a:picLocks noChangeAspect="1"/>
          </p:cNvPicPr>
          <p:nvPr/>
        </p:nvPicPr>
        <p:blipFill>
          <a:blip r:embed="rId2"/>
          <a:stretch>
            <a:fillRect/>
          </a:stretch>
        </p:blipFill>
        <p:spPr>
          <a:xfrm>
            <a:off x="3109492" y="3887016"/>
            <a:ext cx="6376425" cy="1863641"/>
          </a:xfrm>
          <a:prstGeom prst="rect">
            <a:avLst/>
          </a:prstGeom>
        </p:spPr>
      </p:pic>
      <p:sp>
        <p:nvSpPr>
          <p:cNvPr id="3" name="矩形 2"/>
          <p:cNvSpPr/>
          <p:nvPr/>
        </p:nvSpPr>
        <p:spPr>
          <a:xfrm>
            <a:off x="3550799" y="5934232"/>
            <a:ext cx="5493812" cy="369332"/>
          </a:xfrm>
          <a:prstGeom prst="rect">
            <a:avLst/>
          </a:prstGeom>
        </p:spPr>
        <p:txBody>
          <a:bodyPr wrap="none">
            <a:spAutoFit/>
          </a:bodyPr>
          <a:lstStyle/>
          <a:p>
            <a:r>
              <a:rPr lang="zh-CN" altLang="en-US" dirty="0">
                <a:latin typeface="Arial" panose="020B0604020202020204" pitchFamily="34" charset="0"/>
              </a:rPr>
              <a:t>拓扑正确性在神经元图像分割任务中的重要性的说明</a:t>
            </a:r>
            <a:endParaRPr lang="zh-CN" altLang="en-US" dirty="0"/>
          </a:p>
        </p:txBody>
      </p:sp>
    </p:spTree>
    <p:extLst>
      <p:ext uri="{BB962C8B-B14F-4D97-AF65-F5344CB8AC3E}">
        <p14:creationId xmlns:p14="http://schemas.microsoft.com/office/powerpoint/2010/main" val="869651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01032" y="3671282"/>
            <a:ext cx="1819275" cy="1809750"/>
          </a:xfrm>
          <a:prstGeom prst="rect">
            <a:avLst/>
          </a:prstGeom>
        </p:spPr>
      </p:pic>
      <p:sp>
        <p:nvSpPr>
          <p:cNvPr id="4" name="矩形 3"/>
          <p:cNvSpPr/>
          <p:nvPr/>
        </p:nvSpPr>
        <p:spPr>
          <a:xfrm>
            <a:off x="1349433" y="1381959"/>
            <a:ext cx="9258300" cy="1754326"/>
          </a:xfrm>
          <a:prstGeom prst="rect">
            <a:avLst/>
          </a:prstGeom>
        </p:spPr>
        <p:txBody>
          <a:bodyPr wrap="square">
            <a:spAutoFit/>
          </a:bodyPr>
          <a:lstStyle/>
          <a:p>
            <a:r>
              <a:rPr lang="zh-CN" altLang="en-US" dirty="0" smtClean="0">
                <a:latin typeface="Arial" panose="020B0604020202020204" pitchFamily="34" charset="0"/>
              </a:rPr>
              <a:t>小</a:t>
            </a:r>
            <a:r>
              <a:rPr lang="en-US" altLang="zh-CN" dirty="0" smtClean="0">
                <a:latin typeface="Arial" panose="020B0604020202020204" pitchFamily="34" charset="0"/>
              </a:rPr>
              <a:t>patch(65 </a:t>
            </a:r>
            <a:r>
              <a:rPr lang="en-US" altLang="zh-CN" dirty="0">
                <a:latin typeface="Arial" panose="020B0604020202020204" pitchFamily="34" charset="0"/>
              </a:rPr>
              <a:t>× 65)</a:t>
            </a:r>
            <a:r>
              <a:rPr lang="zh-CN" altLang="en-US" dirty="0">
                <a:latin typeface="Arial" panose="020B0604020202020204" pitchFamily="34" charset="0"/>
              </a:rPr>
              <a:t>通常只包含部分分支结构，</a:t>
            </a:r>
            <a:r>
              <a:rPr lang="zh-CN" altLang="en-US" dirty="0" smtClean="0">
                <a:latin typeface="Arial" panose="020B0604020202020204" pitchFamily="34" charset="0"/>
              </a:rPr>
              <a:t>而</a:t>
            </a:r>
            <a:r>
              <a:rPr lang="zh-CN" altLang="en-US" dirty="0">
                <a:latin typeface="Arial" panose="020B0604020202020204" pitchFamily="34" charset="0"/>
              </a:rPr>
              <a:t>没有</a:t>
            </a:r>
            <a:r>
              <a:rPr lang="zh-CN" altLang="en-US" dirty="0" smtClean="0">
                <a:latin typeface="Arial" panose="020B0604020202020204" pitchFamily="34" charset="0"/>
              </a:rPr>
              <a:t>闭合</a:t>
            </a:r>
            <a:r>
              <a:rPr lang="zh-CN" altLang="en-US" dirty="0">
                <a:latin typeface="Arial" panose="020B0604020202020204" pitchFamily="34" charset="0"/>
              </a:rPr>
              <a:t>环。为了在这些小块上得到有意义的</a:t>
            </a:r>
            <a:r>
              <a:rPr lang="zh-CN" altLang="en-US" dirty="0" smtClean="0">
                <a:latin typeface="Arial" panose="020B0604020202020204" pitchFamily="34" charset="0"/>
              </a:rPr>
              <a:t>拓扑</a:t>
            </a:r>
            <a:r>
              <a:rPr lang="zh-CN" altLang="en-US" dirty="0">
                <a:latin typeface="Arial" panose="020B0604020202020204" pitchFamily="34" charset="0"/>
              </a:rPr>
              <a:t>评价</a:t>
            </a:r>
            <a:r>
              <a:rPr lang="zh-CN" altLang="en-US" dirty="0" smtClean="0">
                <a:latin typeface="Arial" panose="020B0604020202020204" pitchFamily="34" charset="0"/>
              </a:rPr>
              <a:t>，</a:t>
            </a:r>
            <a:r>
              <a:rPr lang="zh-CN" altLang="en-US" dirty="0">
                <a:latin typeface="Arial" panose="020B0604020202020204" pitchFamily="34" charset="0"/>
              </a:rPr>
              <a:t>我们将相对持久</a:t>
            </a:r>
            <a:r>
              <a:rPr lang="zh-CN" altLang="en-US" dirty="0" smtClean="0">
                <a:latin typeface="Arial" panose="020B0604020202020204" pitchFamily="34" charset="0"/>
              </a:rPr>
              <a:t>同源作为</a:t>
            </a:r>
            <a:r>
              <a:rPr lang="zh-CN" altLang="en-US" dirty="0">
                <a:latin typeface="Arial" panose="020B0604020202020204" pitchFamily="34" charset="0"/>
              </a:rPr>
              <a:t>一</a:t>
            </a:r>
            <a:r>
              <a:rPr lang="zh-CN" altLang="en-US" dirty="0" smtClean="0">
                <a:latin typeface="Arial" panose="020B0604020202020204" pitchFamily="34" charset="0"/>
              </a:rPr>
              <a:t>种</a:t>
            </a:r>
            <a:r>
              <a:rPr lang="zh-CN" altLang="en-US" dirty="0">
                <a:latin typeface="Arial" panose="020B0604020202020204" pitchFamily="34" charset="0"/>
              </a:rPr>
              <a:t>更</a:t>
            </a:r>
            <a:r>
              <a:rPr lang="zh-CN" altLang="en-US" dirty="0" smtClean="0">
                <a:latin typeface="Arial" panose="020B0604020202020204" pitchFamily="34" charset="0"/>
              </a:rPr>
              <a:t>局部的拓扑结构计算方法</a:t>
            </a:r>
            <a:r>
              <a:rPr lang="zh-CN" altLang="en-US" dirty="0">
                <a:latin typeface="Arial" panose="020B0604020202020204" pitchFamily="34" charset="0"/>
              </a:rPr>
              <a:t>。特别地，对于每个</a:t>
            </a:r>
            <a:r>
              <a:rPr lang="en-US" altLang="zh-CN" dirty="0">
                <a:latin typeface="Arial" panose="020B0604020202020204" pitchFamily="34" charset="0"/>
              </a:rPr>
              <a:t>patch</a:t>
            </a:r>
            <a:r>
              <a:rPr lang="zh-CN" altLang="en-US" dirty="0">
                <a:latin typeface="Arial" panose="020B0604020202020204" pitchFamily="34" charset="0"/>
              </a:rPr>
              <a:t>，我们考虑相对于边界的拓扑结构。它相当于填充一个黑色</a:t>
            </a:r>
            <a:r>
              <a:rPr lang="zh-CN" altLang="en-US" dirty="0" smtClean="0">
                <a:latin typeface="Arial" panose="020B0604020202020204" pitchFamily="34" charset="0"/>
              </a:rPr>
              <a:t>框的边界并计算</a:t>
            </a:r>
            <a:r>
              <a:rPr lang="zh-CN" altLang="en-US" dirty="0">
                <a:latin typeface="Arial" panose="020B0604020202020204" pitchFamily="34" charset="0"/>
              </a:rPr>
              <a:t>拓扑，以避免琐碎的拓扑结构。如右图所示，</a:t>
            </a:r>
            <a:r>
              <a:rPr lang="zh-CN" altLang="en-US" dirty="0" smtClean="0">
                <a:latin typeface="Arial" panose="020B0604020202020204" pitchFamily="34" charset="0"/>
              </a:rPr>
              <a:t>随着额外的边框，</a:t>
            </a:r>
            <a:r>
              <a:rPr lang="zh-CN" altLang="en-US" dirty="0">
                <a:latin typeface="Arial" panose="020B0604020202020204" pitchFamily="34" charset="0"/>
              </a:rPr>
              <a:t>在</a:t>
            </a:r>
            <a:r>
              <a:rPr lang="en-US" altLang="zh-CN" dirty="0">
                <a:latin typeface="Arial" panose="020B0604020202020204" pitchFamily="34" charset="0"/>
              </a:rPr>
              <a:t>patch</a:t>
            </a:r>
            <a:r>
              <a:rPr lang="zh-CN" altLang="en-US" dirty="0">
                <a:latin typeface="Arial" panose="020B0604020202020204" pitchFamily="34" charset="0"/>
              </a:rPr>
              <a:t>中</a:t>
            </a:r>
            <a:r>
              <a:rPr lang="zh-CN" altLang="en-US" dirty="0" smtClean="0">
                <a:latin typeface="Arial" panose="020B0604020202020204" pitchFamily="34" charset="0"/>
              </a:rPr>
              <a:t>裁剪出的</a:t>
            </a:r>
            <a:r>
              <a:rPr lang="en-US" altLang="zh-CN" dirty="0">
                <a:latin typeface="Arial" panose="020B0604020202020204" pitchFamily="34" charset="0"/>
              </a:rPr>
              <a:t>Y</a:t>
            </a:r>
            <a:r>
              <a:rPr lang="zh-CN" altLang="en-US" dirty="0">
                <a:latin typeface="Arial" panose="020B0604020202020204" pitchFamily="34" charset="0"/>
              </a:rPr>
              <a:t>形分支结构将</a:t>
            </a:r>
            <a:r>
              <a:rPr lang="zh-CN" altLang="en-US" dirty="0" smtClean="0">
                <a:latin typeface="Arial" panose="020B0604020202020204" pitchFamily="34" charset="0"/>
              </a:rPr>
              <a:t>产生</a:t>
            </a:r>
            <a:r>
              <a:rPr lang="zh-CN" altLang="en-US" dirty="0" smtClean="0">
                <a:solidFill>
                  <a:srgbClr val="FF0000"/>
                </a:solidFill>
                <a:latin typeface="Arial" panose="020B0604020202020204" pitchFamily="34" charset="0"/>
              </a:rPr>
              <a:t>三（两）</a:t>
            </a:r>
            <a:r>
              <a:rPr lang="zh-CN" altLang="en-US" dirty="0" smtClean="0">
                <a:latin typeface="Arial" panose="020B0604020202020204" pitchFamily="34" charset="0"/>
              </a:rPr>
              <a:t>个空洞。</a:t>
            </a:r>
            <a:r>
              <a:rPr lang="zh-CN" altLang="en-US" dirty="0">
                <a:latin typeface="Arial" panose="020B0604020202020204" pitchFamily="34" charset="0"/>
              </a:rPr>
              <a:t>通过随机的</a:t>
            </a:r>
            <a:r>
              <a:rPr lang="en-US" altLang="zh-CN" dirty="0">
                <a:latin typeface="Arial" panose="020B0604020202020204" pitchFamily="34" charset="0"/>
              </a:rPr>
              <a:t>patch</a:t>
            </a:r>
            <a:r>
              <a:rPr lang="zh-CN" altLang="en-US" dirty="0">
                <a:latin typeface="Arial" panose="020B0604020202020204" pitchFamily="34" charset="0"/>
              </a:rPr>
              <a:t>采样，使用这些局部</a:t>
            </a:r>
            <a:r>
              <a:rPr lang="zh-CN" altLang="en-US" dirty="0" smtClean="0">
                <a:latin typeface="Arial" panose="020B0604020202020204" pitchFamily="34" charset="0"/>
              </a:rPr>
              <a:t>拓扑</a:t>
            </a:r>
            <a:r>
              <a:rPr lang="zh-CN" altLang="en-US" dirty="0">
                <a:latin typeface="Arial" panose="020B0604020202020204" pitchFamily="34" charset="0"/>
              </a:rPr>
              <a:t>损失</a:t>
            </a:r>
            <a:r>
              <a:rPr lang="zh-CN" altLang="en-US" dirty="0" smtClean="0">
                <a:latin typeface="Arial" panose="020B0604020202020204" pitchFamily="34" charset="0"/>
              </a:rPr>
              <a:t>进行</a:t>
            </a:r>
            <a:r>
              <a:rPr lang="zh-CN" altLang="en-US" dirty="0">
                <a:latin typeface="Arial" panose="020B0604020202020204" pitchFamily="34" charset="0"/>
              </a:rPr>
              <a:t>训练是非常有效的。</a:t>
            </a:r>
            <a:endParaRPr lang="zh-CN" altLang="en-US" dirty="0"/>
          </a:p>
        </p:txBody>
      </p:sp>
    </p:spTree>
    <p:extLst>
      <p:ext uri="{BB962C8B-B14F-4D97-AF65-F5344CB8AC3E}">
        <p14:creationId xmlns:p14="http://schemas.microsoft.com/office/powerpoint/2010/main" val="954394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612391" y="400050"/>
            <a:ext cx="6122284" cy="6129337"/>
          </a:xfrm>
          <a:prstGeom prst="rect">
            <a:avLst/>
          </a:prstGeom>
        </p:spPr>
      </p:pic>
      <p:sp>
        <p:nvSpPr>
          <p:cNvPr id="5" name="矩形 4"/>
          <p:cNvSpPr/>
          <p:nvPr/>
        </p:nvSpPr>
        <p:spPr>
          <a:xfrm>
            <a:off x="323850" y="742861"/>
            <a:ext cx="4095750" cy="2031325"/>
          </a:xfrm>
          <a:prstGeom prst="rect">
            <a:avLst/>
          </a:prstGeom>
        </p:spPr>
        <p:txBody>
          <a:bodyPr wrap="square">
            <a:spAutoFit/>
          </a:bodyPr>
          <a:lstStyle/>
          <a:p>
            <a:r>
              <a:rPr lang="zh-CN" altLang="en-US" dirty="0">
                <a:latin typeface="Arial" panose="020B0604020202020204" pitchFamily="34" charset="0"/>
              </a:rPr>
              <a:t>评价</a:t>
            </a:r>
            <a:r>
              <a:rPr lang="zh-CN" altLang="en-US" dirty="0" smtClean="0">
                <a:latin typeface="Arial" panose="020B0604020202020204" pitchFamily="34" charset="0"/>
              </a:rPr>
              <a:t>指标</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我们</a:t>
            </a:r>
            <a:r>
              <a:rPr lang="zh-CN" altLang="en-US" dirty="0">
                <a:latin typeface="Arial" panose="020B0604020202020204" pitchFamily="34" charset="0"/>
              </a:rPr>
              <a:t>使用四种不同</a:t>
            </a:r>
            <a:r>
              <a:rPr lang="zh-CN" altLang="en-US" dirty="0" smtClean="0">
                <a:latin typeface="Arial" panose="020B0604020202020204" pitchFamily="34" charset="0"/>
              </a:rPr>
              <a:t>的</a:t>
            </a:r>
            <a:r>
              <a:rPr lang="zh-CN" altLang="en-US" dirty="0">
                <a:latin typeface="Arial" panose="020B0604020202020204" pitchFamily="34" charset="0"/>
              </a:rPr>
              <a:t>评价</a:t>
            </a:r>
            <a:r>
              <a:rPr lang="zh-CN" altLang="en-US" dirty="0" smtClean="0">
                <a:latin typeface="Arial" panose="020B0604020202020204" pitchFamily="34" charset="0"/>
              </a:rPr>
              <a:t>指标</a:t>
            </a:r>
            <a:r>
              <a:rPr lang="zh-CN" altLang="en-US" dirty="0">
                <a:latin typeface="Arial" panose="020B0604020202020204" pitchFamily="34" charset="0"/>
              </a:rPr>
              <a:t>。像素级精度是正确分类像素的百分比。其余三个指标与拓扑更相关。其中最重要的是</a:t>
            </a:r>
            <a:r>
              <a:rPr lang="en-US" altLang="zh-CN" dirty="0" err="1">
                <a:latin typeface="Arial" panose="020B0604020202020204" pitchFamily="34" charset="0"/>
              </a:rPr>
              <a:t>Betti</a:t>
            </a:r>
            <a:r>
              <a:rPr lang="zh-CN" altLang="en-US" dirty="0">
                <a:latin typeface="Arial" panose="020B0604020202020204" pitchFamily="34" charset="0"/>
              </a:rPr>
              <a:t>数字错误，它直接比较了</a:t>
            </a:r>
            <a:r>
              <a:rPr lang="zh-CN" altLang="en-US" dirty="0" smtClean="0">
                <a:latin typeface="Arial" panose="020B0604020202020204" pitchFamily="34" charset="0"/>
              </a:rPr>
              <a:t>分割和</a:t>
            </a:r>
            <a:r>
              <a:rPr lang="en-US" altLang="zh-CN" dirty="0" smtClean="0">
                <a:latin typeface="Arial" panose="020B0604020202020204" pitchFamily="34" charset="0"/>
              </a:rPr>
              <a:t>GT</a:t>
            </a:r>
            <a:r>
              <a:rPr lang="zh-CN" altLang="en-US" dirty="0" smtClean="0">
                <a:latin typeface="Arial" panose="020B0604020202020204" pitchFamily="34" charset="0"/>
              </a:rPr>
              <a:t>的拓扑结构。</a:t>
            </a:r>
            <a:endParaRPr lang="zh-CN" altLang="en-US" dirty="0"/>
          </a:p>
        </p:txBody>
      </p:sp>
    </p:spTree>
    <p:extLst>
      <p:ext uri="{BB962C8B-B14F-4D97-AF65-F5344CB8AC3E}">
        <p14:creationId xmlns:p14="http://schemas.microsoft.com/office/powerpoint/2010/main" val="3504978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47724" y="5700236"/>
            <a:ext cx="10525125" cy="923330"/>
          </a:xfrm>
          <a:prstGeom prst="rect">
            <a:avLst/>
          </a:prstGeom>
        </p:spPr>
        <p:txBody>
          <a:bodyPr wrap="square">
            <a:spAutoFit/>
          </a:bodyPr>
          <a:lstStyle/>
          <a:p>
            <a:pPr algn="just"/>
            <a:r>
              <a:rPr lang="zh-CN" altLang="en-US" dirty="0">
                <a:latin typeface="Arial" panose="020B0604020202020204" pitchFamily="34" charset="0"/>
              </a:rPr>
              <a:t>我们证明，在不牺牲像素精度的情况下，我们的方法在拓扑精度方面显著优于现有的</a:t>
            </a:r>
            <a:r>
              <a:rPr lang="zh-CN" altLang="en-US" dirty="0" smtClean="0">
                <a:latin typeface="Arial" panose="020B0604020202020204" pitchFamily="34" charset="0"/>
              </a:rPr>
              <a:t>方法。</a:t>
            </a:r>
            <a:r>
              <a:rPr lang="zh-CN" altLang="en-US" dirty="0">
                <a:latin typeface="Arial" panose="020B0604020202020204" pitchFamily="34" charset="0"/>
              </a:rPr>
              <a:t>定性结果如图</a:t>
            </a:r>
            <a:r>
              <a:rPr lang="en-US" altLang="zh-CN" dirty="0">
                <a:latin typeface="Arial" panose="020B0604020202020204" pitchFamily="34" charset="0"/>
              </a:rPr>
              <a:t>5</a:t>
            </a:r>
            <a:r>
              <a:rPr lang="zh-CN" altLang="en-US" dirty="0">
                <a:latin typeface="Arial" panose="020B0604020202020204" pitchFamily="34" charset="0"/>
              </a:rPr>
              <a:t>所示。</a:t>
            </a:r>
            <a:r>
              <a:rPr lang="en-US" altLang="zh-CN" dirty="0" err="1">
                <a:latin typeface="Arial" panose="020B0604020202020204" pitchFamily="34" charset="0"/>
              </a:rPr>
              <a:t>TopoNet</a:t>
            </a:r>
            <a:r>
              <a:rPr lang="zh-CN" altLang="en-US" dirty="0">
                <a:latin typeface="Arial" panose="020B0604020202020204" pitchFamily="34" charset="0"/>
              </a:rPr>
              <a:t>在结构和拓扑方面表现出更多的一致性。它能正确地分割薄膜、道路和船舶等精细结构，而其他所有方法都不能做到这一点。</a:t>
            </a:r>
            <a:endParaRPr lang="zh-CN" altLang="en-US" dirty="0"/>
          </a:p>
        </p:txBody>
      </p:sp>
      <p:pic>
        <p:nvPicPr>
          <p:cNvPr id="2" name="图片 1"/>
          <p:cNvPicPr>
            <a:picLocks noChangeAspect="1"/>
          </p:cNvPicPr>
          <p:nvPr/>
        </p:nvPicPr>
        <p:blipFill>
          <a:blip r:embed="rId2"/>
          <a:stretch>
            <a:fillRect/>
          </a:stretch>
        </p:blipFill>
        <p:spPr>
          <a:xfrm>
            <a:off x="2014536" y="286948"/>
            <a:ext cx="8191500" cy="5258463"/>
          </a:xfrm>
          <a:prstGeom prst="rect">
            <a:avLst/>
          </a:prstGeom>
        </p:spPr>
      </p:pic>
    </p:spTree>
    <p:extLst>
      <p:ext uri="{BB962C8B-B14F-4D97-AF65-F5344CB8AC3E}">
        <p14:creationId xmlns:p14="http://schemas.microsoft.com/office/powerpoint/2010/main" val="2688876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66850" y="361950"/>
            <a:ext cx="8800240" cy="3676650"/>
          </a:xfrm>
          <a:prstGeom prst="rect">
            <a:avLst/>
          </a:prstGeom>
        </p:spPr>
      </p:pic>
      <p:sp>
        <p:nvSpPr>
          <p:cNvPr id="4" name="矩形 3"/>
          <p:cNvSpPr/>
          <p:nvPr/>
        </p:nvSpPr>
        <p:spPr>
          <a:xfrm>
            <a:off x="1114424" y="4293111"/>
            <a:ext cx="9344025" cy="369332"/>
          </a:xfrm>
          <a:prstGeom prst="rect">
            <a:avLst/>
          </a:prstGeom>
        </p:spPr>
        <p:txBody>
          <a:bodyPr wrap="square">
            <a:spAutoFit/>
          </a:bodyPr>
          <a:lstStyle/>
          <a:p>
            <a:r>
              <a:rPr lang="zh-CN" altLang="en-US" dirty="0">
                <a:latin typeface="Arial" panose="020B0604020202020204" pitchFamily="34" charset="0"/>
              </a:rPr>
              <a:t>图</a:t>
            </a:r>
            <a:r>
              <a:rPr lang="en-US" altLang="zh-CN" dirty="0">
                <a:latin typeface="Arial" panose="020B0604020202020204" pitchFamily="34" charset="0"/>
              </a:rPr>
              <a:t>6:(a)</a:t>
            </a:r>
            <a:r>
              <a:rPr lang="zh-CN" altLang="en-US" dirty="0">
                <a:latin typeface="Arial" panose="020B0604020202020204" pitchFamily="34" charset="0"/>
              </a:rPr>
              <a:t>基于</a:t>
            </a:r>
            <a:r>
              <a:rPr lang="en-US" altLang="zh-CN" dirty="0">
                <a:latin typeface="Arial" panose="020B0604020202020204" pitchFamily="34" charset="0"/>
              </a:rPr>
              <a:t>patch</a:t>
            </a:r>
            <a:r>
              <a:rPr lang="zh-CN" altLang="en-US" dirty="0">
                <a:latin typeface="Arial" panose="020B0604020202020204" pitchFamily="34" charset="0"/>
              </a:rPr>
              <a:t>大小的拓扑计算复杂度。</a:t>
            </a:r>
            <a:r>
              <a:rPr lang="en-US" altLang="zh-CN" dirty="0">
                <a:latin typeface="Arial" panose="020B0604020202020204" pitchFamily="34" charset="0"/>
              </a:rPr>
              <a:t>(b)</a:t>
            </a:r>
            <a:r>
              <a:rPr lang="zh-CN" altLang="en-US" dirty="0">
                <a:latin typeface="Arial" panose="020B0604020202020204" pitchFamily="34" charset="0"/>
              </a:rPr>
              <a:t>训练时段的交叉熵损失、拓扑损失和总损失。</a:t>
            </a:r>
            <a:endParaRPr lang="zh-CN" altLang="en-US" dirty="0"/>
          </a:p>
        </p:txBody>
      </p:sp>
      <p:sp>
        <p:nvSpPr>
          <p:cNvPr id="5" name="矩形 4"/>
          <p:cNvSpPr/>
          <p:nvPr/>
        </p:nvSpPr>
        <p:spPr>
          <a:xfrm>
            <a:off x="1114424" y="4916954"/>
            <a:ext cx="9915526" cy="646331"/>
          </a:xfrm>
          <a:prstGeom prst="rect">
            <a:avLst/>
          </a:prstGeom>
        </p:spPr>
        <p:txBody>
          <a:bodyPr wrap="square">
            <a:spAutoFit/>
          </a:bodyPr>
          <a:lstStyle/>
          <a:p>
            <a:r>
              <a:rPr lang="en-US" altLang="zh-CN" dirty="0" smtClean="0">
                <a:latin typeface="Arial" panose="020B0604020202020204" pitchFamily="34" charset="0"/>
              </a:rPr>
              <a:t>patch</a:t>
            </a:r>
            <a:r>
              <a:rPr lang="zh-CN" altLang="en-US" dirty="0" smtClean="0">
                <a:latin typeface="Arial" panose="020B0604020202020204" pitchFamily="34" charset="0"/>
              </a:rPr>
              <a:t>越</a:t>
            </a:r>
            <a:r>
              <a:rPr lang="zh-CN" altLang="en-US" dirty="0">
                <a:latin typeface="Arial" panose="020B0604020202020204" pitchFamily="34" charset="0"/>
              </a:rPr>
              <a:t>大，计算的时间就越长。匹配过程也会更加复杂，容易</a:t>
            </a:r>
            <a:r>
              <a:rPr lang="zh-CN" altLang="en-US" dirty="0" smtClean="0">
                <a:latin typeface="Arial" panose="020B0604020202020204" pitchFamily="34" charset="0"/>
              </a:rPr>
              <a:t>出错。</a:t>
            </a:r>
            <a:r>
              <a:rPr lang="zh-CN" altLang="en-US" dirty="0">
                <a:latin typeface="Arial" panose="020B0604020202020204" pitchFamily="34" charset="0"/>
              </a:rPr>
              <a:t>为了平衡模型的训练时间和性能</a:t>
            </a:r>
            <a:r>
              <a:rPr lang="zh-CN" altLang="en-US" dirty="0" smtClean="0">
                <a:latin typeface="Arial" panose="020B0604020202020204" pitchFamily="34" charset="0"/>
              </a:rPr>
              <a:t>，我们最终选择</a:t>
            </a:r>
            <a:r>
              <a:rPr lang="en-US" altLang="zh-CN" dirty="0">
                <a:latin typeface="Arial" panose="020B0604020202020204" pitchFamily="34" charset="0"/>
              </a:rPr>
              <a:t>65 × </a:t>
            </a:r>
            <a:r>
              <a:rPr lang="en-US" altLang="zh-CN" dirty="0" smtClean="0">
                <a:latin typeface="Arial" panose="020B0604020202020204" pitchFamily="34" charset="0"/>
              </a:rPr>
              <a:t>65</a:t>
            </a:r>
            <a:r>
              <a:rPr lang="zh-CN" altLang="en-US" dirty="0" smtClean="0">
                <a:latin typeface="Arial" panose="020B0604020202020204" pitchFamily="34" charset="0"/>
              </a:rPr>
              <a:t>。</a:t>
            </a:r>
            <a:endParaRPr lang="zh-CN" altLang="en-US" dirty="0"/>
          </a:p>
        </p:txBody>
      </p:sp>
      <p:sp>
        <p:nvSpPr>
          <p:cNvPr id="7" name="矩形 6"/>
          <p:cNvSpPr/>
          <p:nvPr/>
        </p:nvSpPr>
        <p:spPr>
          <a:xfrm>
            <a:off x="1114424" y="5817796"/>
            <a:ext cx="9915526" cy="646331"/>
          </a:xfrm>
          <a:prstGeom prst="rect">
            <a:avLst/>
          </a:prstGeom>
        </p:spPr>
        <p:txBody>
          <a:bodyPr wrap="square">
            <a:spAutoFit/>
          </a:bodyPr>
          <a:lstStyle/>
          <a:p>
            <a:r>
              <a:rPr lang="zh-CN" altLang="en-US" dirty="0" smtClean="0">
                <a:latin typeface="Arial" panose="020B0604020202020204" pitchFamily="34" charset="0"/>
              </a:rPr>
              <a:t>从</a:t>
            </a:r>
            <a:r>
              <a:rPr lang="en-US" altLang="zh-CN" dirty="0" smtClean="0">
                <a:latin typeface="Arial" panose="020B0604020202020204" pitchFamily="34" charset="0"/>
              </a:rPr>
              <a:t>b</a:t>
            </a:r>
            <a:r>
              <a:rPr lang="zh-CN" altLang="en-US" dirty="0" smtClean="0">
                <a:latin typeface="Arial" panose="020B0604020202020204" pitchFamily="34" charset="0"/>
              </a:rPr>
              <a:t>图</a:t>
            </a:r>
            <a:r>
              <a:rPr lang="zh-CN" altLang="en-US" dirty="0">
                <a:latin typeface="Arial" panose="020B0604020202020204" pitchFamily="34" charset="0"/>
              </a:rPr>
              <a:t>中可以看出，经过一定时间后</a:t>
            </a:r>
            <a:r>
              <a:rPr lang="en-US" altLang="zh-CN" dirty="0">
                <a:latin typeface="Arial" panose="020B0604020202020204" pitchFamily="34" charset="0"/>
              </a:rPr>
              <a:t>(</a:t>
            </a:r>
            <a:r>
              <a:rPr lang="zh-CN" altLang="en-US" dirty="0" smtClean="0">
                <a:latin typeface="Arial" panose="020B0604020202020204" pitchFamily="34" charset="0"/>
              </a:rPr>
              <a:t>特别是</a:t>
            </a:r>
            <a:r>
              <a:rPr lang="en-US" altLang="zh-CN" dirty="0" smtClean="0">
                <a:latin typeface="Arial" panose="020B0604020202020204" pitchFamily="34" charset="0"/>
              </a:rPr>
              <a:t>30</a:t>
            </a:r>
            <a:r>
              <a:rPr lang="zh-CN" altLang="en-US" dirty="0" smtClean="0">
                <a:latin typeface="Arial" panose="020B0604020202020204" pitchFamily="34" charset="0"/>
              </a:rPr>
              <a:t>个</a:t>
            </a:r>
            <a:r>
              <a:rPr lang="en-US" altLang="zh-CN" dirty="0">
                <a:latin typeface="Arial" panose="020B0604020202020204" pitchFamily="34" charset="0"/>
              </a:rPr>
              <a:t>epoch</a:t>
            </a:r>
            <a:r>
              <a:rPr lang="zh-CN" altLang="en-US" dirty="0" smtClean="0">
                <a:latin typeface="Arial" panose="020B0604020202020204" pitchFamily="34" charset="0"/>
              </a:rPr>
              <a:t>后</a:t>
            </a:r>
            <a:r>
              <a:rPr lang="en-US" altLang="zh-CN" dirty="0">
                <a:latin typeface="Arial" panose="020B0604020202020204" pitchFamily="34" charset="0"/>
              </a:rPr>
              <a:t>)</a:t>
            </a:r>
            <a:r>
              <a:rPr lang="zh-CN" altLang="en-US" dirty="0">
                <a:latin typeface="Arial" panose="020B0604020202020204" pitchFamily="34" charset="0"/>
              </a:rPr>
              <a:t>，</a:t>
            </a:r>
            <a:r>
              <a:rPr lang="zh-CN" altLang="en-US" dirty="0" smtClean="0">
                <a:latin typeface="Arial" panose="020B0604020202020204" pitchFamily="34" charset="0"/>
              </a:rPr>
              <a:t>总</a:t>
            </a:r>
            <a:r>
              <a:rPr lang="zh-CN" altLang="en-US" dirty="0">
                <a:latin typeface="Arial" panose="020B0604020202020204" pitchFamily="34" charset="0"/>
              </a:rPr>
              <a:t>损失</a:t>
            </a:r>
            <a:r>
              <a:rPr lang="zh-CN" altLang="en-US" dirty="0" smtClean="0">
                <a:latin typeface="Arial" panose="020B0604020202020204" pitchFamily="34" charset="0"/>
              </a:rPr>
              <a:t>趋于</a:t>
            </a:r>
            <a:r>
              <a:rPr lang="zh-CN" altLang="en-US" dirty="0">
                <a:latin typeface="Arial" panose="020B0604020202020204" pitchFamily="34" charset="0"/>
              </a:rPr>
              <a:t>稳定，而随着</a:t>
            </a:r>
            <a:r>
              <a:rPr lang="zh-CN" altLang="en-US" dirty="0" smtClean="0">
                <a:latin typeface="Arial" panose="020B0604020202020204" pitchFamily="34" charset="0"/>
              </a:rPr>
              <a:t>拓扑</a:t>
            </a:r>
            <a:r>
              <a:rPr lang="zh-CN" altLang="en-US" dirty="0">
                <a:latin typeface="Arial" panose="020B0604020202020204" pitchFamily="34" charset="0"/>
              </a:rPr>
              <a:t>损失</a:t>
            </a:r>
            <a:r>
              <a:rPr lang="zh-CN" altLang="en-US" dirty="0" smtClean="0">
                <a:latin typeface="Arial" panose="020B0604020202020204" pitchFamily="34" charset="0"/>
              </a:rPr>
              <a:t>的</a:t>
            </a:r>
            <a:r>
              <a:rPr lang="zh-CN" altLang="en-US" dirty="0">
                <a:latin typeface="Arial" panose="020B0604020202020204" pitchFamily="34" charset="0"/>
              </a:rPr>
              <a:t>减小，交叉</a:t>
            </a:r>
            <a:r>
              <a:rPr lang="zh-CN" altLang="en-US" dirty="0" smtClean="0">
                <a:latin typeface="Arial" panose="020B0604020202020204" pitchFamily="34" charset="0"/>
              </a:rPr>
              <a:t>熵损失略</a:t>
            </a:r>
            <a:r>
              <a:rPr lang="zh-CN" altLang="en-US" dirty="0">
                <a:latin typeface="Arial" panose="020B0604020202020204" pitchFamily="34" charset="0"/>
              </a:rPr>
              <a:t>有</a:t>
            </a:r>
            <a:r>
              <a:rPr lang="zh-CN" altLang="en-US" dirty="0" smtClean="0">
                <a:latin typeface="Arial" panose="020B0604020202020204" pitchFamily="34" charset="0"/>
              </a:rPr>
              <a:t>增加，这</a:t>
            </a:r>
            <a:r>
              <a:rPr lang="zh-CN" altLang="en-US" dirty="0">
                <a:latin typeface="Arial" panose="020B0604020202020204" pitchFamily="34" charset="0"/>
              </a:rPr>
              <a:t>是合理</a:t>
            </a:r>
            <a:r>
              <a:rPr lang="zh-CN" altLang="en-US" dirty="0" smtClean="0">
                <a:latin typeface="Arial" panose="020B0604020202020204" pitchFamily="34" charset="0"/>
              </a:rPr>
              <a:t>的。</a:t>
            </a:r>
            <a:endParaRPr lang="zh-CN" altLang="en-US" dirty="0"/>
          </a:p>
        </p:txBody>
      </p:sp>
    </p:spTree>
    <p:extLst>
      <p:ext uri="{BB962C8B-B14F-4D97-AF65-F5344CB8AC3E}">
        <p14:creationId xmlns:p14="http://schemas.microsoft.com/office/powerpoint/2010/main" val="4284023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28737" y="1947862"/>
            <a:ext cx="9382125" cy="1857375"/>
          </a:xfrm>
          <a:prstGeom prst="rect">
            <a:avLst/>
          </a:prstGeom>
        </p:spPr>
      </p:pic>
      <p:sp>
        <p:nvSpPr>
          <p:cNvPr id="4" name="矩形 3"/>
          <p:cNvSpPr/>
          <p:nvPr/>
        </p:nvSpPr>
        <p:spPr>
          <a:xfrm>
            <a:off x="1533524" y="4657636"/>
            <a:ext cx="9363075" cy="923330"/>
          </a:xfrm>
          <a:prstGeom prst="rect">
            <a:avLst/>
          </a:prstGeom>
        </p:spPr>
        <p:txBody>
          <a:bodyPr wrap="square">
            <a:spAutoFit/>
          </a:bodyPr>
          <a:lstStyle/>
          <a:p>
            <a:r>
              <a:rPr lang="zh-CN" altLang="en-US" dirty="0">
                <a:latin typeface="Arial" panose="020B0604020202020204" pitchFamily="34" charset="0"/>
              </a:rPr>
              <a:t>我们绘制了不同时期的阈值结果，以说明我们提出的</a:t>
            </a:r>
            <a:r>
              <a:rPr lang="zh-CN" altLang="en-US" dirty="0" smtClean="0">
                <a:latin typeface="Arial" panose="020B0604020202020204" pitchFamily="34" charset="0"/>
              </a:rPr>
              <a:t>拓扑损失的</a:t>
            </a:r>
            <a:r>
              <a:rPr lang="zh-CN" altLang="en-US" dirty="0">
                <a:latin typeface="Arial" panose="020B0604020202020204" pitchFamily="34" charset="0"/>
              </a:rPr>
              <a:t>有效性</a:t>
            </a:r>
            <a:r>
              <a:rPr lang="en-US" altLang="zh-CN" dirty="0">
                <a:latin typeface="Arial" panose="020B0604020202020204" pitchFamily="34" charset="0"/>
              </a:rPr>
              <a:t>(</a:t>
            </a:r>
            <a:r>
              <a:rPr lang="zh-CN" altLang="en-US" dirty="0">
                <a:latin typeface="Arial" panose="020B0604020202020204" pitchFamily="34" charset="0"/>
              </a:rPr>
              <a:t>图</a:t>
            </a:r>
            <a:r>
              <a:rPr lang="en-US" altLang="zh-CN" dirty="0">
                <a:latin typeface="Arial" panose="020B0604020202020204" pitchFamily="34" charset="0"/>
              </a:rPr>
              <a:t>7(b)</a:t>
            </a:r>
            <a:r>
              <a:rPr lang="zh-CN" altLang="en-US" dirty="0">
                <a:latin typeface="Arial" panose="020B0604020202020204" pitchFamily="34" charset="0"/>
              </a:rPr>
              <a:t>至</a:t>
            </a:r>
            <a:r>
              <a:rPr lang="en-US" altLang="zh-CN" dirty="0">
                <a:latin typeface="Arial" panose="020B0604020202020204" pitchFamily="34" charset="0"/>
              </a:rPr>
              <a:t>7(f))</a:t>
            </a:r>
            <a:r>
              <a:rPr lang="zh-CN" altLang="en-US" dirty="0">
                <a:latin typeface="Arial" panose="020B0604020202020204" pitchFamily="34" charset="0"/>
              </a:rPr>
              <a:t>。随着训练的进行，膜的精细结构变得更加拓扑一致。这意味着我们的</a:t>
            </a:r>
            <a:r>
              <a:rPr lang="zh-CN" altLang="en-US" dirty="0" smtClean="0">
                <a:latin typeface="Arial" panose="020B0604020202020204" pitchFamily="34" charset="0"/>
              </a:rPr>
              <a:t>拓扑</a:t>
            </a:r>
            <a:r>
              <a:rPr lang="zh-CN" altLang="en-US" dirty="0">
                <a:latin typeface="Arial" panose="020B0604020202020204" pitchFamily="34" charset="0"/>
              </a:rPr>
              <a:t>损失</a:t>
            </a:r>
            <a:r>
              <a:rPr lang="zh-CN" altLang="en-US" dirty="0" smtClean="0">
                <a:latin typeface="Arial" panose="020B0604020202020204" pitchFamily="34" charset="0"/>
              </a:rPr>
              <a:t>在拓扑结构方面</a:t>
            </a:r>
            <a:r>
              <a:rPr lang="zh-CN" altLang="en-US" dirty="0">
                <a:latin typeface="Arial" panose="020B0604020202020204" pitchFamily="34" charset="0"/>
              </a:rPr>
              <a:t>提高了预测的质量。</a:t>
            </a:r>
            <a:endParaRPr lang="zh-CN" altLang="en-US" dirty="0"/>
          </a:p>
        </p:txBody>
      </p:sp>
    </p:spTree>
    <p:extLst>
      <p:ext uri="{BB962C8B-B14F-4D97-AF65-F5344CB8AC3E}">
        <p14:creationId xmlns:p14="http://schemas.microsoft.com/office/powerpoint/2010/main" val="1427282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3450" y="2551837"/>
            <a:ext cx="9696450" cy="1477328"/>
          </a:xfrm>
          <a:prstGeom prst="rect">
            <a:avLst/>
          </a:prstGeom>
        </p:spPr>
        <p:txBody>
          <a:bodyPr wrap="square">
            <a:spAutoFit/>
          </a:bodyPr>
          <a:lstStyle/>
          <a:p>
            <a:r>
              <a:rPr lang="zh-CN" altLang="en-US" dirty="0" smtClean="0">
                <a:latin typeface="Arial" panose="020B0604020202020204" pitchFamily="34" charset="0"/>
              </a:rPr>
              <a:t>总结</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我们</a:t>
            </a:r>
            <a:r>
              <a:rPr lang="zh-CN" altLang="en-US" dirty="0">
                <a:latin typeface="Arial" panose="020B0604020202020204" pitchFamily="34" charset="0"/>
              </a:rPr>
              <a:t>引入了一种新的由持久同源驱动的</a:t>
            </a:r>
            <a:r>
              <a:rPr lang="zh-CN" altLang="en-US" dirty="0" smtClean="0">
                <a:latin typeface="Arial" panose="020B0604020202020204" pitchFamily="34" charset="0"/>
              </a:rPr>
              <a:t>拓扑</a:t>
            </a:r>
            <a:r>
              <a:rPr lang="zh-CN" altLang="en-US" dirty="0">
                <a:latin typeface="Arial" panose="020B0604020202020204" pitchFamily="34" charset="0"/>
              </a:rPr>
              <a:t>损失</a:t>
            </a:r>
            <a:r>
              <a:rPr lang="zh-CN" altLang="en-US" dirty="0" smtClean="0">
                <a:latin typeface="Arial" panose="020B0604020202020204" pitchFamily="34" charset="0"/>
              </a:rPr>
              <a:t>，</a:t>
            </a:r>
            <a:r>
              <a:rPr lang="zh-CN" altLang="en-US" dirty="0">
                <a:latin typeface="Arial" panose="020B0604020202020204" pitchFamily="34" charset="0"/>
              </a:rPr>
              <a:t>并将其纳入到深度神经网络的端到端训练中。该方法特别适用于精细结构图像的分割。定量和定性的结果表明，所提出的</a:t>
            </a:r>
            <a:r>
              <a:rPr lang="zh-CN" altLang="en-US" dirty="0" smtClean="0">
                <a:latin typeface="Arial" panose="020B0604020202020204" pitchFamily="34" charset="0"/>
              </a:rPr>
              <a:t>拓扑损失有助于</a:t>
            </a:r>
            <a:r>
              <a:rPr lang="zh-CN" altLang="en-US" dirty="0">
                <a:latin typeface="Arial" panose="020B0604020202020204" pitchFamily="34" charset="0"/>
              </a:rPr>
              <a:t>在</a:t>
            </a:r>
            <a:r>
              <a:rPr lang="zh-CN" altLang="en-US" dirty="0" smtClean="0">
                <a:latin typeface="Arial" panose="020B0604020202020204" pitchFamily="34" charset="0"/>
              </a:rPr>
              <a:t>拓扑度量中获得</a:t>
            </a:r>
            <a:r>
              <a:rPr lang="zh-CN" altLang="en-US" dirty="0">
                <a:latin typeface="Arial" panose="020B0604020202020204" pitchFamily="34" charset="0"/>
              </a:rPr>
              <a:t>更好的性能。我们提出的</a:t>
            </a:r>
            <a:r>
              <a:rPr lang="zh-CN" altLang="en-US" dirty="0" smtClean="0">
                <a:latin typeface="Arial" panose="020B0604020202020204" pitchFamily="34" charset="0"/>
              </a:rPr>
              <a:t>拓扑</a:t>
            </a:r>
            <a:r>
              <a:rPr lang="zh-CN" altLang="en-US" dirty="0">
                <a:latin typeface="Arial" panose="020B0604020202020204" pitchFamily="34" charset="0"/>
              </a:rPr>
              <a:t>损失</a:t>
            </a:r>
            <a:r>
              <a:rPr lang="zh-CN" altLang="en-US" dirty="0" smtClean="0">
                <a:latin typeface="Arial" panose="020B0604020202020204" pitchFamily="34" charset="0"/>
              </a:rPr>
              <a:t>是</a:t>
            </a:r>
            <a:r>
              <a:rPr lang="zh-CN" altLang="en-US" dirty="0">
                <a:latin typeface="Arial" panose="020B0604020202020204" pitchFamily="34" charset="0"/>
              </a:rPr>
              <a:t>通用的，可以合并到不同的体系结构中。</a:t>
            </a:r>
            <a:endParaRPr lang="zh-CN" altLang="en-US" dirty="0"/>
          </a:p>
        </p:txBody>
      </p:sp>
    </p:spTree>
    <p:extLst>
      <p:ext uri="{BB962C8B-B14F-4D97-AF65-F5344CB8AC3E}">
        <p14:creationId xmlns:p14="http://schemas.microsoft.com/office/powerpoint/2010/main" val="2531880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73" y="259388"/>
            <a:ext cx="2508078" cy="2508078"/>
          </a:xfrm>
          <a:prstGeom prst="rect">
            <a:avLst/>
          </a:prstGeom>
        </p:spPr>
      </p:pic>
      <p:sp>
        <p:nvSpPr>
          <p:cNvPr id="5" name="矩形 4"/>
          <p:cNvSpPr/>
          <p:nvPr/>
        </p:nvSpPr>
        <p:spPr>
          <a:xfrm>
            <a:off x="312291" y="6142003"/>
            <a:ext cx="2015273" cy="369332"/>
          </a:xfrm>
          <a:prstGeom prst="rect">
            <a:avLst/>
          </a:prstGeom>
        </p:spPr>
        <p:txBody>
          <a:bodyPr wrap="square">
            <a:spAutoFit/>
          </a:bodyPr>
          <a:lstStyle/>
          <a:p>
            <a:r>
              <a:rPr lang="en-US" altLang="zh-CN" dirty="0" err="1" smtClean="0"/>
              <a:t>Toposize</a:t>
            </a:r>
            <a:r>
              <a:rPr lang="en-US" altLang="zh-CN" dirty="0" smtClean="0"/>
              <a:t> = 256</a:t>
            </a:r>
          </a:p>
        </p:txBody>
      </p:sp>
      <p:graphicFrame>
        <p:nvGraphicFramePr>
          <p:cNvPr id="6" name="表格 5"/>
          <p:cNvGraphicFramePr>
            <a:graphicFrameLocks noGrp="1"/>
          </p:cNvGraphicFramePr>
          <p:nvPr>
            <p:extLst>
              <p:ext uri="{D42A27DB-BD31-4B8C-83A1-F6EECF244321}">
                <p14:modId xmlns:p14="http://schemas.microsoft.com/office/powerpoint/2010/main" val="1955956469"/>
              </p:ext>
            </p:extLst>
          </p:nvPr>
        </p:nvGraphicFramePr>
        <p:xfrm>
          <a:off x="2453165" y="5955829"/>
          <a:ext cx="7954369" cy="741680"/>
        </p:xfrm>
        <a:graphic>
          <a:graphicData uri="http://schemas.openxmlformats.org/drawingml/2006/table">
            <a:tbl>
              <a:tblPr firstRow="1" bandRow="1">
                <a:tableStyleId>{5C22544A-7EE6-4342-B048-85BDC9FD1C3A}</a:tableStyleId>
              </a:tblPr>
              <a:tblGrid>
                <a:gridCol w="1117402">
                  <a:extLst>
                    <a:ext uri="{9D8B030D-6E8A-4147-A177-3AD203B41FA5}">
                      <a16:colId xmlns:a16="http://schemas.microsoft.com/office/drawing/2014/main" val="3151074990"/>
                    </a:ext>
                  </a:extLst>
                </a:gridCol>
                <a:gridCol w="850471">
                  <a:extLst>
                    <a:ext uri="{9D8B030D-6E8A-4147-A177-3AD203B41FA5}">
                      <a16:colId xmlns:a16="http://schemas.microsoft.com/office/drawing/2014/main" val="2101261596"/>
                    </a:ext>
                  </a:extLst>
                </a:gridCol>
                <a:gridCol w="850471">
                  <a:extLst>
                    <a:ext uri="{9D8B030D-6E8A-4147-A177-3AD203B41FA5}">
                      <a16:colId xmlns:a16="http://schemas.microsoft.com/office/drawing/2014/main" val="2897215715"/>
                    </a:ext>
                  </a:extLst>
                </a:gridCol>
                <a:gridCol w="897457">
                  <a:extLst>
                    <a:ext uri="{9D8B030D-6E8A-4147-A177-3AD203B41FA5}">
                      <a16:colId xmlns:a16="http://schemas.microsoft.com/office/drawing/2014/main" val="911440682"/>
                    </a:ext>
                  </a:extLst>
                </a:gridCol>
                <a:gridCol w="897457">
                  <a:extLst>
                    <a:ext uri="{9D8B030D-6E8A-4147-A177-3AD203B41FA5}">
                      <a16:colId xmlns:a16="http://schemas.microsoft.com/office/drawing/2014/main" val="3906252606"/>
                    </a:ext>
                  </a:extLst>
                </a:gridCol>
                <a:gridCol w="897457">
                  <a:extLst>
                    <a:ext uri="{9D8B030D-6E8A-4147-A177-3AD203B41FA5}">
                      <a16:colId xmlns:a16="http://schemas.microsoft.com/office/drawing/2014/main" val="701758041"/>
                    </a:ext>
                  </a:extLst>
                </a:gridCol>
                <a:gridCol w="897457">
                  <a:extLst>
                    <a:ext uri="{9D8B030D-6E8A-4147-A177-3AD203B41FA5}">
                      <a16:colId xmlns:a16="http://schemas.microsoft.com/office/drawing/2014/main" val="396395824"/>
                    </a:ext>
                  </a:extLst>
                </a:gridCol>
                <a:gridCol w="1546197">
                  <a:extLst>
                    <a:ext uri="{9D8B030D-6E8A-4147-A177-3AD203B41FA5}">
                      <a16:colId xmlns:a16="http://schemas.microsoft.com/office/drawing/2014/main" val="288357276"/>
                    </a:ext>
                  </a:extLst>
                </a:gridCol>
              </a:tblGrid>
              <a:tr h="370840">
                <a:tc>
                  <a:txBody>
                    <a:bodyPr/>
                    <a:lstStyle/>
                    <a:p>
                      <a:endParaRPr lang="zh-CN" altLang="en-US" dirty="0"/>
                    </a:p>
                  </a:txBody>
                  <a:tcPr/>
                </a:tc>
                <a:tc>
                  <a:txBody>
                    <a:bodyPr/>
                    <a:lstStyle/>
                    <a:p>
                      <a:r>
                        <a:rPr lang="en-US" altLang="zh-CN" dirty="0" smtClean="0"/>
                        <a:t>LH</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extLst>
                  <a:ext uri="{0D108BD9-81ED-4DB2-BD59-A6C34878D82A}">
                    <a16:rowId xmlns:a16="http://schemas.microsoft.com/office/drawing/2014/main" val="2570456768"/>
                  </a:ext>
                </a:extLst>
              </a:tr>
              <a:tr h="370840">
                <a:tc>
                  <a:txBody>
                    <a:bodyPr/>
                    <a:lstStyle/>
                    <a:p>
                      <a:r>
                        <a:rPr lang="en-US" altLang="zh-CN" dirty="0" err="1" smtClean="0"/>
                        <a:t>ToloLoss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0.3811</a:t>
                      </a:r>
                      <a:endParaRPr lang="zh-CN" altLang="en-US" dirty="0" smtClean="0"/>
                    </a:p>
                  </a:txBody>
                  <a:tcPr/>
                </a:tc>
                <a:tc>
                  <a:txBody>
                    <a:bodyPr/>
                    <a:lstStyle/>
                    <a:p>
                      <a:r>
                        <a:rPr lang="en-US" altLang="zh-CN" dirty="0" smtClean="0"/>
                        <a:t>2.3811</a:t>
                      </a:r>
                      <a:endParaRPr lang="zh-CN" altLang="en-US" dirty="0"/>
                    </a:p>
                  </a:txBody>
                  <a:tcPr/>
                </a:tc>
                <a:tc>
                  <a:txBody>
                    <a:bodyPr/>
                    <a:lstStyle/>
                    <a:p>
                      <a:r>
                        <a:rPr lang="en-US" altLang="zh-CN" dirty="0" smtClean="0"/>
                        <a:t>1.3811</a:t>
                      </a:r>
                      <a:endParaRPr lang="zh-CN" altLang="en-US" dirty="0"/>
                    </a:p>
                  </a:txBody>
                  <a:tcPr/>
                </a:tc>
                <a:tc>
                  <a:txBody>
                    <a:bodyPr/>
                    <a:lstStyle/>
                    <a:p>
                      <a:r>
                        <a:rPr lang="en-US" altLang="zh-CN" dirty="0" smtClean="0"/>
                        <a:t>5.3811</a:t>
                      </a:r>
                      <a:endParaRPr lang="zh-CN" altLang="en-US" dirty="0"/>
                    </a:p>
                  </a:txBody>
                  <a:tcPr/>
                </a:tc>
                <a:tc>
                  <a:txBody>
                    <a:bodyPr/>
                    <a:lstStyle/>
                    <a:p>
                      <a:r>
                        <a:rPr lang="en-US" altLang="zh-CN" dirty="0" smtClean="0"/>
                        <a:t>1.4549</a:t>
                      </a:r>
                      <a:endParaRPr lang="zh-CN" altLang="en-US" dirty="0"/>
                    </a:p>
                  </a:txBody>
                  <a:tcPr/>
                </a:tc>
                <a:tc>
                  <a:txBody>
                    <a:bodyPr/>
                    <a:lstStyle/>
                    <a:p>
                      <a:r>
                        <a:rPr lang="en-US" altLang="zh-CN" dirty="0" smtClean="0"/>
                        <a:t>4.6213</a:t>
                      </a:r>
                      <a:endParaRPr lang="zh-CN" altLang="en-US" dirty="0"/>
                    </a:p>
                  </a:txBody>
                  <a:tcPr/>
                </a:tc>
                <a:tc>
                  <a:txBody>
                    <a:bodyPr/>
                    <a:lstStyle/>
                    <a:p>
                      <a:r>
                        <a:rPr lang="en-US" altLang="zh-CN" dirty="0" smtClean="0"/>
                        <a:t>5.6213</a:t>
                      </a:r>
                      <a:endParaRPr lang="zh-CN" altLang="en-US" dirty="0"/>
                    </a:p>
                  </a:txBody>
                  <a:tcPr/>
                </a:tc>
                <a:extLst>
                  <a:ext uri="{0D108BD9-81ED-4DB2-BD59-A6C34878D82A}">
                    <a16:rowId xmlns:a16="http://schemas.microsoft.com/office/drawing/2014/main" val="335101864"/>
                  </a:ext>
                </a:extLst>
              </a:tr>
            </a:tbl>
          </a:graphicData>
        </a:graphic>
      </p:graphicFrame>
      <p:sp>
        <p:nvSpPr>
          <p:cNvPr id="9" name="矩形 8"/>
          <p:cNvSpPr/>
          <p:nvPr/>
        </p:nvSpPr>
        <p:spPr>
          <a:xfrm>
            <a:off x="1465916" y="2767061"/>
            <a:ext cx="476744" cy="369332"/>
          </a:xfrm>
          <a:prstGeom prst="rect">
            <a:avLst/>
          </a:prstGeom>
        </p:spPr>
        <p:txBody>
          <a:bodyPr wrap="square">
            <a:spAutoFit/>
          </a:bodyPr>
          <a:lstStyle/>
          <a:p>
            <a:r>
              <a:rPr lang="en-US" altLang="zh-CN" dirty="0" smtClean="0"/>
              <a:t>GT</a:t>
            </a: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884" y="3153018"/>
            <a:ext cx="2508078" cy="2508078"/>
          </a:xfrm>
          <a:prstGeom prst="rect">
            <a:avLst/>
          </a:prstGeom>
        </p:spPr>
      </p:pic>
      <p:sp>
        <p:nvSpPr>
          <p:cNvPr id="28" name="矩形 27"/>
          <p:cNvSpPr/>
          <p:nvPr/>
        </p:nvSpPr>
        <p:spPr>
          <a:xfrm>
            <a:off x="3723798" y="5090160"/>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3697" y="3153017"/>
            <a:ext cx="2507673" cy="2507673"/>
          </a:xfrm>
          <a:prstGeom prst="rect">
            <a:avLst/>
          </a:prstGeom>
        </p:spPr>
      </p:pic>
      <p:sp>
        <p:nvSpPr>
          <p:cNvPr id="30" name="矩形 29"/>
          <p:cNvSpPr/>
          <p:nvPr/>
        </p:nvSpPr>
        <p:spPr>
          <a:xfrm>
            <a:off x="9392232" y="5092520"/>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918705" y="3781880"/>
            <a:ext cx="299258" cy="218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1041205" y="3525339"/>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930025" y="4868076"/>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1190834" y="4021158"/>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993" y="3153018"/>
            <a:ext cx="2507673" cy="2507673"/>
          </a:xfrm>
          <a:prstGeom prst="rect">
            <a:avLst/>
          </a:prstGeom>
        </p:spPr>
      </p:pic>
      <p:sp>
        <p:nvSpPr>
          <p:cNvPr id="36" name="矩形 35"/>
          <p:cNvSpPr/>
          <p:nvPr/>
        </p:nvSpPr>
        <p:spPr>
          <a:xfrm>
            <a:off x="6572528" y="5090160"/>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034188" y="4863578"/>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034188" y="3781880"/>
            <a:ext cx="299258" cy="218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349458" y="4021158"/>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055" y="3153016"/>
            <a:ext cx="2507673" cy="2507673"/>
          </a:xfrm>
          <a:prstGeom prst="rect">
            <a:avLst/>
          </a:prstGeom>
        </p:spPr>
      </p:pic>
      <p:pic>
        <p:nvPicPr>
          <p:cNvPr id="46" name="图片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3993" y="259388"/>
            <a:ext cx="2507673" cy="2507673"/>
          </a:xfrm>
          <a:prstGeom prst="rect">
            <a:avLst/>
          </a:prstGeom>
        </p:spPr>
      </p:pic>
      <p:pic>
        <p:nvPicPr>
          <p:cNvPr id="47" name="图片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3697" y="259388"/>
            <a:ext cx="2507673" cy="2507673"/>
          </a:xfrm>
          <a:prstGeom prst="rect">
            <a:avLst/>
          </a:prstGeom>
        </p:spPr>
      </p:pic>
      <p:sp>
        <p:nvSpPr>
          <p:cNvPr id="48" name="矩形 47"/>
          <p:cNvSpPr/>
          <p:nvPr/>
        </p:nvSpPr>
        <p:spPr>
          <a:xfrm>
            <a:off x="8199829" y="360961"/>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1041205" y="360961"/>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068334" y="532550"/>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0217963" y="2302884"/>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0891576" y="1998029"/>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3884" y="268577"/>
            <a:ext cx="2507673" cy="2507673"/>
          </a:xfrm>
          <a:prstGeom prst="rect">
            <a:avLst/>
          </a:prstGeom>
        </p:spPr>
      </p:pic>
      <p:sp>
        <p:nvSpPr>
          <p:cNvPr id="54" name="矩形 53"/>
          <p:cNvSpPr/>
          <p:nvPr/>
        </p:nvSpPr>
        <p:spPr>
          <a:xfrm>
            <a:off x="1465916" y="5673326"/>
            <a:ext cx="476744" cy="369332"/>
          </a:xfrm>
          <a:prstGeom prst="rect">
            <a:avLst/>
          </a:prstGeom>
        </p:spPr>
        <p:txBody>
          <a:bodyPr wrap="square">
            <a:spAutoFit/>
          </a:bodyPr>
          <a:lstStyle/>
          <a:p>
            <a:r>
              <a:rPr lang="en-US" altLang="zh-CN" dirty="0" smtClean="0"/>
              <a:t>LH</a:t>
            </a:r>
          </a:p>
        </p:txBody>
      </p:sp>
      <p:sp>
        <p:nvSpPr>
          <p:cNvPr id="55" name="矩形 54"/>
          <p:cNvSpPr/>
          <p:nvPr/>
        </p:nvSpPr>
        <p:spPr>
          <a:xfrm>
            <a:off x="4468461" y="482030"/>
            <a:ext cx="379125" cy="340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29348" y="2767061"/>
            <a:ext cx="476744" cy="369332"/>
          </a:xfrm>
          <a:prstGeom prst="rect">
            <a:avLst/>
          </a:prstGeom>
        </p:spPr>
        <p:txBody>
          <a:bodyPr wrap="square">
            <a:spAutoFit/>
          </a:bodyPr>
          <a:lstStyle/>
          <a:p>
            <a:r>
              <a:rPr lang="en-US" altLang="zh-CN" dirty="0" smtClean="0"/>
              <a:t>a</a:t>
            </a:r>
          </a:p>
        </p:txBody>
      </p:sp>
      <p:sp>
        <p:nvSpPr>
          <p:cNvPr id="57" name="矩形 56"/>
          <p:cNvSpPr/>
          <p:nvPr/>
        </p:nvSpPr>
        <p:spPr>
          <a:xfrm>
            <a:off x="7349255" y="2750746"/>
            <a:ext cx="476744" cy="369332"/>
          </a:xfrm>
          <a:prstGeom prst="rect">
            <a:avLst/>
          </a:prstGeom>
        </p:spPr>
        <p:txBody>
          <a:bodyPr wrap="square">
            <a:spAutoFit/>
          </a:bodyPr>
          <a:lstStyle/>
          <a:p>
            <a:r>
              <a:rPr lang="en-US" altLang="zh-CN" dirty="0" smtClean="0"/>
              <a:t>b</a:t>
            </a:r>
          </a:p>
        </p:txBody>
      </p:sp>
      <p:sp>
        <p:nvSpPr>
          <p:cNvPr id="58" name="矩形 57"/>
          <p:cNvSpPr/>
          <p:nvPr/>
        </p:nvSpPr>
        <p:spPr>
          <a:xfrm>
            <a:off x="10169161" y="2745238"/>
            <a:ext cx="476744" cy="369332"/>
          </a:xfrm>
          <a:prstGeom prst="rect">
            <a:avLst/>
          </a:prstGeom>
        </p:spPr>
        <p:txBody>
          <a:bodyPr wrap="square">
            <a:spAutoFit/>
          </a:bodyPr>
          <a:lstStyle/>
          <a:p>
            <a:r>
              <a:rPr lang="en-US" altLang="zh-CN" dirty="0" smtClean="0"/>
              <a:t>c</a:t>
            </a:r>
          </a:p>
        </p:txBody>
      </p:sp>
      <p:sp>
        <p:nvSpPr>
          <p:cNvPr id="59" name="矩形 58"/>
          <p:cNvSpPr/>
          <p:nvPr/>
        </p:nvSpPr>
        <p:spPr>
          <a:xfrm>
            <a:off x="4529348" y="5615170"/>
            <a:ext cx="476744" cy="369332"/>
          </a:xfrm>
          <a:prstGeom prst="rect">
            <a:avLst/>
          </a:prstGeom>
        </p:spPr>
        <p:txBody>
          <a:bodyPr wrap="square">
            <a:spAutoFit/>
          </a:bodyPr>
          <a:lstStyle/>
          <a:p>
            <a:r>
              <a:rPr lang="en-US" altLang="zh-CN" dirty="0" smtClean="0"/>
              <a:t>d</a:t>
            </a:r>
          </a:p>
        </p:txBody>
      </p:sp>
      <p:sp>
        <p:nvSpPr>
          <p:cNvPr id="60" name="矩形 59"/>
          <p:cNvSpPr/>
          <p:nvPr/>
        </p:nvSpPr>
        <p:spPr>
          <a:xfrm>
            <a:off x="7349255" y="5611436"/>
            <a:ext cx="476744" cy="369332"/>
          </a:xfrm>
          <a:prstGeom prst="rect">
            <a:avLst/>
          </a:prstGeom>
        </p:spPr>
        <p:txBody>
          <a:bodyPr wrap="square">
            <a:spAutoFit/>
          </a:bodyPr>
          <a:lstStyle/>
          <a:p>
            <a:r>
              <a:rPr lang="en-US" altLang="zh-CN" dirty="0" smtClean="0"/>
              <a:t>e</a:t>
            </a:r>
          </a:p>
        </p:txBody>
      </p:sp>
      <p:sp>
        <p:nvSpPr>
          <p:cNvPr id="61" name="矩形 60"/>
          <p:cNvSpPr/>
          <p:nvPr/>
        </p:nvSpPr>
        <p:spPr>
          <a:xfrm>
            <a:off x="10129220" y="5627655"/>
            <a:ext cx="476744" cy="369332"/>
          </a:xfrm>
          <a:prstGeom prst="rect">
            <a:avLst/>
          </a:prstGeom>
        </p:spPr>
        <p:txBody>
          <a:bodyPr wrap="square">
            <a:spAutoFit/>
          </a:bodyPr>
          <a:lstStyle/>
          <a:p>
            <a:r>
              <a:rPr lang="en-US" altLang="zh-CN" dirty="0" smtClean="0"/>
              <a:t>f</a:t>
            </a:r>
          </a:p>
        </p:txBody>
      </p:sp>
    </p:spTree>
    <p:extLst>
      <p:ext uri="{BB962C8B-B14F-4D97-AF65-F5344CB8AC3E}">
        <p14:creationId xmlns:p14="http://schemas.microsoft.com/office/powerpoint/2010/main" val="593194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22" y="1875182"/>
            <a:ext cx="2508078" cy="2508078"/>
          </a:xfrm>
          <a:prstGeom prst="rect">
            <a:avLst/>
          </a:prstGeom>
        </p:spPr>
      </p:pic>
      <p:sp>
        <p:nvSpPr>
          <p:cNvPr id="5" name="矩形 4"/>
          <p:cNvSpPr/>
          <p:nvPr/>
        </p:nvSpPr>
        <p:spPr>
          <a:xfrm>
            <a:off x="453607" y="6243749"/>
            <a:ext cx="2514038" cy="369332"/>
          </a:xfrm>
          <a:prstGeom prst="rect">
            <a:avLst/>
          </a:prstGeom>
        </p:spPr>
        <p:txBody>
          <a:bodyPr wrap="square">
            <a:spAutoFit/>
          </a:bodyPr>
          <a:lstStyle/>
          <a:p>
            <a:r>
              <a:rPr lang="en-US" altLang="zh-CN" dirty="0" err="1" smtClean="0"/>
              <a:t>Toposize</a:t>
            </a:r>
            <a:r>
              <a:rPr lang="en-US" altLang="zh-CN" dirty="0" smtClean="0"/>
              <a:t> = 256</a:t>
            </a:r>
          </a:p>
        </p:txBody>
      </p:sp>
      <p:graphicFrame>
        <p:nvGraphicFramePr>
          <p:cNvPr id="6" name="表格 5"/>
          <p:cNvGraphicFramePr>
            <a:graphicFrameLocks noGrp="1"/>
          </p:cNvGraphicFramePr>
          <p:nvPr>
            <p:extLst>
              <p:ext uri="{D42A27DB-BD31-4B8C-83A1-F6EECF244321}">
                <p14:modId xmlns:p14="http://schemas.microsoft.com/office/powerpoint/2010/main" val="3372443325"/>
              </p:ext>
            </p:extLst>
          </p:nvPr>
        </p:nvGraphicFramePr>
        <p:xfrm>
          <a:off x="3372655" y="5982682"/>
          <a:ext cx="4699002" cy="741680"/>
        </p:xfrm>
        <a:graphic>
          <a:graphicData uri="http://schemas.openxmlformats.org/drawingml/2006/table">
            <a:tbl>
              <a:tblPr firstRow="1" bandRow="1">
                <a:tableStyleId>{5C22544A-7EE6-4342-B048-85BDC9FD1C3A}</a:tableStyleId>
              </a:tblPr>
              <a:tblGrid>
                <a:gridCol w="1103630">
                  <a:extLst>
                    <a:ext uri="{9D8B030D-6E8A-4147-A177-3AD203B41FA5}">
                      <a16:colId xmlns:a16="http://schemas.microsoft.com/office/drawing/2014/main" val="3151074990"/>
                    </a:ext>
                  </a:extLst>
                </a:gridCol>
                <a:gridCol w="898843">
                  <a:extLst>
                    <a:ext uri="{9D8B030D-6E8A-4147-A177-3AD203B41FA5}">
                      <a16:colId xmlns:a16="http://schemas.microsoft.com/office/drawing/2014/main" val="2897215715"/>
                    </a:ext>
                  </a:extLst>
                </a:gridCol>
                <a:gridCol w="898843">
                  <a:extLst>
                    <a:ext uri="{9D8B030D-6E8A-4147-A177-3AD203B41FA5}">
                      <a16:colId xmlns:a16="http://schemas.microsoft.com/office/drawing/2014/main" val="911440682"/>
                    </a:ext>
                  </a:extLst>
                </a:gridCol>
                <a:gridCol w="898843">
                  <a:extLst>
                    <a:ext uri="{9D8B030D-6E8A-4147-A177-3AD203B41FA5}">
                      <a16:colId xmlns:a16="http://schemas.microsoft.com/office/drawing/2014/main" val="3906252606"/>
                    </a:ext>
                  </a:extLst>
                </a:gridCol>
                <a:gridCol w="898843">
                  <a:extLst>
                    <a:ext uri="{9D8B030D-6E8A-4147-A177-3AD203B41FA5}">
                      <a16:colId xmlns:a16="http://schemas.microsoft.com/office/drawing/2014/main" val="396395824"/>
                    </a:ext>
                  </a:extLst>
                </a:gridCol>
              </a:tblGrid>
              <a:tr h="370840">
                <a:tc>
                  <a:txBody>
                    <a:bodyPr/>
                    <a:lstStyle/>
                    <a:p>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err="1" smtClean="0"/>
                        <a:t>i</a:t>
                      </a:r>
                      <a:endParaRPr lang="zh-CN" altLang="en-US" dirty="0"/>
                    </a:p>
                  </a:txBody>
                  <a:tcPr/>
                </a:tc>
                <a:tc>
                  <a:txBody>
                    <a:bodyPr/>
                    <a:lstStyle/>
                    <a:p>
                      <a:r>
                        <a:rPr lang="en-US" altLang="zh-CN" dirty="0" smtClean="0"/>
                        <a:t>j</a:t>
                      </a:r>
                      <a:endParaRPr lang="zh-CN" altLang="en-US" dirty="0"/>
                    </a:p>
                  </a:txBody>
                  <a:tcPr/>
                </a:tc>
                <a:extLst>
                  <a:ext uri="{0D108BD9-81ED-4DB2-BD59-A6C34878D82A}">
                    <a16:rowId xmlns:a16="http://schemas.microsoft.com/office/drawing/2014/main" val="2570456768"/>
                  </a:ext>
                </a:extLst>
              </a:tr>
              <a:tr h="370840">
                <a:tc>
                  <a:txBody>
                    <a:bodyPr/>
                    <a:lstStyle/>
                    <a:p>
                      <a:r>
                        <a:rPr lang="en-US" altLang="zh-CN" dirty="0" err="1" smtClean="0"/>
                        <a:t>ToloLoss</a:t>
                      </a:r>
                      <a:endParaRPr lang="zh-CN" altLang="en-US" dirty="0"/>
                    </a:p>
                  </a:txBody>
                  <a:tcPr/>
                </a:tc>
                <a:tc>
                  <a:txBody>
                    <a:bodyPr/>
                    <a:lstStyle/>
                    <a:p>
                      <a:r>
                        <a:rPr lang="en-US" altLang="zh-CN" dirty="0" smtClean="0"/>
                        <a:t>1.3811</a:t>
                      </a:r>
                      <a:endParaRPr lang="zh-CN" altLang="en-US" dirty="0"/>
                    </a:p>
                  </a:txBody>
                  <a:tcPr/>
                </a:tc>
                <a:tc>
                  <a:txBody>
                    <a:bodyPr/>
                    <a:lstStyle/>
                    <a:p>
                      <a:r>
                        <a:rPr lang="en-US" altLang="zh-CN" dirty="0" smtClean="0"/>
                        <a:t>2.3811</a:t>
                      </a:r>
                      <a:endParaRPr lang="zh-CN" altLang="en-US" dirty="0"/>
                    </a:p>
                  </a:txBody>
                  <a:tcPr/>
                </a:tc>
                <a:tc>
                  <a:txBody>
                    <a:bodyPr/>
                    <a:lstStyle/>
                    <a:p>
                      <a:r>
                        <a:rPr lang="en-US" altLang="zh-CN" dirty="0" smtClean="0"/>
                        <a:t>1.3811</a:t>
                      </a:r>
                      <a:endParaRPr lang="zh-CN" altLang="en-US" dirty="0"/>
                    </a:p>
                  </a:txBody>
                  <a:tcPr/>
                </a:tc>
                <a:tc>
                  <a:txBody>
                    <a:bodyPr/>
                    <a:lstStyle/>
                    <a:p>
                      <a:r>
                        <a:rPr lang="en-US" altLang="zh-CN" dirty="0" smtClean="0"/>
                        <a:t>2.3811</a:t>
                      </a:r>
                      <a:endParaRPr lang="zh-CN" altLang="en-US" dirty="0"/>
                    </a:p>
                  </a:txBody>
                  <a:tcPr/>
                </a:tc>
                <a:extLst>
                  <a:ext uri="{0D108BD9-81ED-4DB2-BD59-A6C34878D82A}">
                    <a16:rowId xmlns:a16="http://schemas.microsoft.com/office/drawing/2014/main" val="335101864"/>
                  </a:ext>
                </a:extLst>
              </a:tr>
            </a:tbl>
          </a:graphicData>
        </a:graphic>
      </p:graphicFrame>
      <p:sp>
        <p:nvSpPr>
          <p:cNvPr id="9" name="矩形 8"/>
          <p:cNvSpPr/>
          <p:nvPr/>
        </p:nvSpPr>
        <p:spPr>
          <a:xfrm>
            <a:off x="2598965" y="4382855"/>
            <a:ext cx="476744" cy="369332"/>
          </a:xfrm>
          <a:prstGeom prst="rect">
            <a:avLst/>
          </a:prstGeom>
        </p:spPr>
        <p:txBody>
          <a:bodyPr wrap="square">
            <a:spAutoFit/>
          </a:bodyPr>
          <a:lstStyle/>
          <a:p>
            <a:r>
              <a:rPr lang="en-US" altLang="zh-CN" dirty="0" smtClean="0"/>
              <a:t>GT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76" y="212636"/>
            <a:ext cx="2510138" cy="2510138"/>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875" y="212636"/>
            <a:ext cx="2510140" cy="251014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2676" y="3027534"/>
            <a:ext cx="2510138" cy="2510138"/>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5875" y="3027533"/>
            <a:ext cx="2510140" cy="2510140"/>
          </a:xfrm>
          <a:prstGeom prst="rect">
            <a:avLst/>
          </a:prstGeom>
        </p:spPr>
      </p:pic>
      <p:sp>
        <p:nvSpPr>
          <p:cNvPr id="22" name="矩形 21"/>
          <p:cNvSpPr/>
          <p:nvPr/>
        </p:nvSpPr>
        <p:spPr>
          <a:xfrm>
            <a:off x="5948725" y="484908"/>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691925" y="484908"/>
            <a:ext cx="299258" cy="224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436702" y="2006138"/>
            <a:ext cx="634955" cy="3713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743379" y="4455299"/>
            <a:ext cx="526890" cy="2968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464827" y="4455299"/>
            <a:ext cx="498765" cy="216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908056" y="4170381"/>
            <a:ext cx="327384" cy="501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39373" y="2699765"/>
            <a:ext cx="476744" cy="369332"/>
          </a:xfrm>
          <a:prstGeom prst="rect">
            <a:avLst/>
          </a:prstGeom>
        </p:spPr>
        <p:txBody>
          <a:bodyPr wrap="square">
            <a:spAutoFit/>
          </a:bodyPr>
          <a:lstStyle/>
          <a:p>
            <a:r>
              <a:rPr lang="en-US" altLang="zh-CN" dirty="0" smtClean="0"/>
              <a:t>g</a:t>
            </a:r>
          </a:p>
        </p:txBody>
      </p:sp>
      <p:sp>
        <p:nvSpPr>
          <p:cNvPr id="29" name="矩形 28"/>
          <p:cNvSpPr/>
          <p:nvPr/>
        </p:nvSpPr>
        <p:spPr>
          <a:xfrm>
            <a:off x="8182572" y="2699765"/>
            <a:ext cx="476744" cy="369332"/>
          </a:xfrm>
          <a:prstGeom prst="rect">
            <a:avLst/>
          </a:prstGeom>
        </p:spPr>
        <p:txBody>
          <a:bodyPr wrap="square">
            <a:spAutoFit/>
          </a:bodyPr>
          <a:lstStyle/>
          <a:p>
            <a:r>
              <a:rPr lang="en-US" altLang="zh-CN" dirty="0" smtClean="0"/>
              <a:t>h</a:t>
            </a:r>
          </a:p>
        </p:txBody>
      </p:sp>
      <p:sp>
        <p:nvSpPr>
          <p:cNvPr id="30" name="矩形 29"/>
          <p:cNvSpPr/>
          <p:nvPr/>
        </p:nvSpPr>
        <p:spPr>
          <a:xfrm>
            <a:off x="5439373" y="5492384"/>
            <a:ext cx="476744" cy="369332"/>
          </a:xfrm>
          <a:prstGeom prst="rect">
            <a:avLst/>
          </a:prstGeom>
        </p:spPr>
        <p:txBody>
          <a:bodyPr wrap="square">
            <a:spAutoFit/>
          </a:bodyPr>
          <a:lstStyle/>
          <a:p>
            <a:r>
              <a:rPr lang="en-US" altLang="zh-CN" dirty="0" err="1" smtClean="0"/>
              <a:t>i</a:t>
            </a:r>
            <a:endParaRPr lang="en-US" altLang="zh-CN" dirty="0" smtClean="0"/>
          </a:p>
        </p:txBody>
      </p:sp>
      <p:sp>
        <p:nvSpPr>
          <p:cNvPr id="31" name="矩形 30"/>
          <p:cNvSpPr/>
          <p:nvPr/>
        </p:nvSpPr>
        <p:spPr>
          <a:xfrm>
            <a:off x="8182572" y="5492384"/>
            <a:ext cx="476744" cy="369332"/>
          </a:xfrm>
          <a:prstGeom prst="rect">
            <a:avLst/>
          </a:prstGeom>
        </p:spPr>
        <p:txBody>
          <a:bodyPr wrap="square">
            <a:spAutoFit/>
          </a:bodyPr>
          <a:lstStyle/>
          <a:p>
            <a:r>
              <a:rPr lang="en-US" altLang="zh-CN" dirty="0" smtClean="0"/>
              <a:t>j</a:t>
            </a:r>
          </a:p>
        </p:txBody>
      </p:sp>
    </p:spTree>
    <p:extLst>
      <p:ext uri="{BB962C8B-B14F-4D97-AF65-F5344CB8AC3E}">
        <p14:creationId xmlns:p14="http://schemas.microsoft.com/office/powerpoint/2010/main" val="902074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689251212"/>
              </p:ext>
            </p:extLst>
          </p:nvPr>
        </p:nvGraphicFramePr>
        <p:xfrm>
          <a:off x="4087549" y="5059970"/>
          <a:ext cx="2901316" cy="741680"/>
        </p:xfrm>
        <a:graphic>
          <a:graphicData uri="http://schemas.openxmlformats.org/drawingml/2006/table">
            <a:tbl>
              <a:tblPr firstRow="1" bandRow="1">
                <a:tableStyleId>{5C22544A-7EE6-4342-B048-85BDC9FD1C3A}</a:tableStyleId>
              </a:tblPr>
              <a:tblGrid>
                <a:gridCol w="1103630">
                  <a:extLst>
                    <a:ext uri="{9D8B030D-6E8A-4147-A177-3AD203B41FA5}">
                      <a16:colId xmlns:a16="http://schemas.microsoft.com/office/drawing/2014/main" val="3151074990"/>
                    </a:ext>
                  </a:extLst>
                </a:gridCol>
                <a:gridCol w="898843">
                  <a:extLst>
                    <a:ext uri="{9D8B030D-6E8A-4147-A177-3AD203B41FA5}">
                      <a16:colId xmlns:a16="http://schemas.microsoft.com/office/drawing/2014/main" val="2897215715"/>
                    </a:ext>
                  </a:extLst>
                </a:gridCol>
                <a:gridCol w="898843">
                  <a:extLst>
                    <a:ext uri="{9D8B030D-6E8A-4147-A177-3AD203B41FA5}">
                      <a16:colId xmlns:a16="http://schemas.microsoft.com/office/drawing/2014/main" val="911440682"/>
                    </a:ext>
                  </a:extLst>
                </a:gridCol>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extLst>
                  <a:ext uri="{0D108BD9-81ED-4DB2-BD59-A6C34878D82A}">
                    <a16:rowId xmlns:a16="http://schemas.microsoft.com/office/drawing/2014/main" val="2570456768"/>
                  </a:ext>
                </a:extLst>
              </a:tr>
              <a:tr h="370840">
                <a:tc>
                  <a:txBody>
                    <a:bodyPr/>
                    <a:lstStyle/>
                    <a:p>
                      <a:r>
                        <a:rPr lang="en-US" altLang="zh-CN" dirty="0" err="1" smtClean="0"/>
                        <a:t>ToloLoss</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1.0</a:t>
                      </a:r>
                      <a:endParaRPr lang="zh-CN" altLang="en-US" dirty="0"/>
                    </a:p>
                  </a:txBody>
                  <a:tcPr/>
                </a:tc>
                <a:extLst>
                  <a:ext uri="{0D108BD9-81ED-4DB2-BD59-A6C34878D82A}">
                    <a16:rowId xmlns:a16="http://schemas.microsoft.com/office/drawing/2014/main" val="335101864"/>
                  </a:ext>
                </a:extLst>
              </a:tr>
            </a:tbl>
          </a:graphicData>
        </a:graphic>
      </p:graphicFrame>
      <p:pic>
        <p:nvPicPr>
          <p:cNvPr id="13" name="图片 12"/>
          <p:cNvPicPr>
            <a:picLocks noChangeAspect="1"/>
          </p:cNvPicPr>
          <p:nvPr/>
        </p:nvPicPr>
        <p:blipFill>
          <a:blip r:embed="rId2"/>
          <a:stretch>
            <a:fillRect/>
          </a:stretch>
        </p:blipFill>
        <p:spPr>
          <a:xfrm>
            <a:off x="2025449" y="1239375"/>
            <a:ext cx="3411076" cy="2766345"/>
          </a:xfrm>
          <a:prstGeom prst="rect">
            <a:avLst/>
          </a:prstGeom>
        </p:spPr>
      </p:pic>
      <p:pic>
        <p:nvPicPr>
          <p:cNvPr id="14" name="图片 13"/>
          <p:cNvPicPr>
            <a:picLocks noChangeAspect="1"/>
          </p:cNvPicPr>
          <p:nvPr/>
        </p:nvPicPr>
        <p:blipFill>
          <a:blip r:embed="rId3"/>
          <a:stretch>
            <a:fillRect/>
          </a:stretch>
        </p:blipFill>
        <p:spPr>
          <a:xfrm>
            <a:off x="5647373" y="1239376"/>
            <a:ext cx="3421814" cy="2765780"/>
          </a:xfrm>
          <a:prstGeom prst="rect">
            <a:avLst/>
          </a:prstGeom>
        </p:spPr>
      </p:pic>
    </p:spTree>
    <p:extLst>
      <p:ext uri="{BB962C8B-B14F-4D97-AF65-F5344CB8AC3E}">
        <p14:creationId xmlns:p14="http://schemas.microsoft.com/office/powerpoint/2010/main" val="2315020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30" y="2233028"/>
            <a:ext cx="10395284" cy="1477328"/>
          </a:xfrm>
          <a:prstGeom prst="rect">
            <a:avLst/>
          </a:prstGeom>
        </p:spPr>
        <p:txBody>
          <a:bodyPr wrap="square">
            <a:spAutoFit/>
          </a:bodyPr>
          <a:lstStyle/>
          <a:p>
            <a:r>
              <a:rPr lang="zh-CN" altLang="en-US" b="1" dirty="0" smtClean="0">
                <a:latin typeface="Arial" panose="020B0604020202020204" pitchFamily="34" charset="0"/>
              </a:rPr>
              <a:t>拓扑性质</a:t>
            </a:r>
            <a:r>
              <a:rPr lang="zh-CN" altLang="en-US" dirty="0" smtClean="0">
                <a:latin typeface="Arial" panose="020B0604020202020204" pitchFamily="34" charset="0"/>
              </a:rPr>
              <a:t>，</a:t>
            </a:r>
            <a:r>
              <a:rPr lang="zh-CN" altLang="en-US" dirty="0"/>
              <a:t>包括</a:t>
            </a:r>
            <a:r>
              <a:rPr lang="zh-CN" altLang="en-US" dirty="0" smtClean="0"/>
              <a:t>多样</a:t>
            </a:r>
            <a:r>
              <a:rPr lang="zh-CN" altLang="en-US" dirty="0"/>
              <a:t>的</a:t>
            </a:r>
            <a:r>
              <a:rPr lang="zh-CN" altLang="en-US" dirty="0" smtClean="0"/>
              <a:t>连接、环、腔</a:t>
            </a:r>
            <a:r>
              <a:rPr lang="zh-CN" altLang="en-US" dirty="0"/>
              <a:t>和高维</a:t>
            </a:r>
            <a:r>
              <a:rPr lang="zh-CN" altLang="en-US" dirty="0" smtClean="0"/>
              <a:t>结构，这</a:t>
            </a:r>
            <a:r>
              <a:rPr lang="zh-CN" altLang="en-US" dirty="0"/>
              <a:t>类特征已被证明对提升机器学习预测能力很</a:t>
            </a:r>
            <a:r>
              <a:rPr lang="zh-CN" altLang="en-US" dirty="0" smtClean="0"/>
              <a:t>有用。</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拓扑</a:t>
            </a:r>
            <a:r>
              <a:rPr lang="zh-CN" altLang="en-US" dirty="0">
                <a:latin typeface="Arial" panose="020B0604020202020204" pitchFamily="34" charset="0"/>
              </a:rPr>
              <a:t>约束，如连通性和无环性</a:t>
            </a:r>
            <a:r>
              <a:rPr lang="zh-CN" altLang="en-US" dirty="0" smtClean="0">
                <a:latin typeface="Arial" panose="020B0604020202020204" pitchFamily="34" charset="0"/>
              </a:rPr>
              <a:t>，已经</a:t>
            </a:r>
            <a:r>
              <a:rPr lang="zh-CN" altLang="en-US" dirty="0">
                <a:latin typeface="Arial" panose="020B0604020202020204" pitchFamily="34" charset="0"/>
              </a:rPr>
              <a:t>被纳入一些基于</a:t>
            </a:r>
            <a:r>
              <a:rPr lang="en-US" altLang="zh-CN" dirty="0" smtClean="0">
                <a:latin typeface="Arial" panose="020B0604020202020204" pitchFamily="34" charset="0"/>
              </a:rPr>
              <a:t>MRF/CRF</a:t>
            </a:r>
            <a:r>
              <a:rPr lang="zh-CN" altLang="en-US" dirty="0" smtClean="0">
                <a:latin typeface="Arial" panose="020B0604020202020204" pitchFamily="34" charset="0"/>
              </a:rPr>
              <a:t>的</a:t>
            </a:r>
            <a:r>
              <a:rPr lang="zh-CN" altLang="en-US" dirty="0">
                <a:latin typeface="Arial" panose="020B0604020202020204" pitchFamily="34" charset="0"/>
              </a:rPr>
              <a:t>分割</a:t>
            </a:r>
            <a:r>
              <a:rPr lang="zh-CN" altLang="en-US" dirty="0" smtClean="0">
                <a:latin typeface="Arial" panose="020B0604020202020204" pitchFamily="34" charset="0"/>
              </a:rPr>
              <a:t>方法。然而</a:t>
            </a:r>
            <a:r>
              <a:rPr lang="zh-CN" altLang="en-US" dirty="0">
                <a:latin typeface="Arial" panose="020B0604020202020204" pitchFamily="34" charset="0"/>
              </a:rPr>
              <a:t>，这些方法侧重于在推理阶段加强拓扑约束，而训练的模型不知道拓扑先验。</a:t>
            </a:r>
            <a:r>
              <a:rPr lang="zh-CN" altLang="en-US" dirty="0"/>
              <a:t>据我们所知，目前还没有任何工作将拓扑信息作为训练端到端深度神经网络的损失</a:t>
            </a:r>
            <a:r>
              <a:rPr lang="zh-CN" altLang="en-US" dirty="0" smtClean="0"/>
              <a:t>。</a:t>
            </a:r>
          </a:p>
        </p:txBody>
      </p:sp>
    </p:spTree>
    <p:extLst>
      <p:ext uri="{BB962C8B-B14F-4D97-AF65-F5344CB8AC3E}">
        <p14:creationId xmlns:p14="http://schemas.microsoft.com/office/powerpoint/2010/main" val="3909315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93426" y="1918802"/>
            <a:ext cx="9852212" cy="1754326"/>
          </a:xfrm>
          <a:prstGeom prst="rect">
            <a:avLst/>
          </a:prstGeom>
          <a:noFill/>
        </p:spPr>
        <p:txBody>
          <a:bodyPr wrap="square" rtlCol="0">
            <a:spAutoFit/>
          </a:bodyPr>
          <a:lstStyle/>
          <a:p>
            <a:r>
              <a:rPr lang="zh-CN" altLang="en-US" dirty="0"/>
              <a:t>本文</a:t>
            </a:r>
            <a:r>
              <a:rPr lang="zh-CN" altLang="en-US" dirty="0" smtClean="0"/>
              <a:t>提出</a:t>
            </a:r>
            <a:r>
              <a:rPr lang="zh-CN" altLang="en-US" dirty="0"/>
              <a:t>了一种新</a:t>
            </a:r>
            <a:r>
              <a:rPr lang="zh-CN" altLang="en-US" dirty="0" smtClean="0"/>
              <a:t>的</a:t>
            </a:r>
            <a:r>
              <a:rPr lang="zh-CN" altLang="en-US" dirty="0"/>
              <a:t>拓扑</a:t>
            </a:r>
            <a:r>
              <a:rPr lang="zh-CN" altLang="en-US" dirty="0" smtClean="0"/>
              <a:t>损失，强制</a:t>
            </a:r>
            <a:r>
              <a:rPr lang="zh-CN" altLang="en-US" dirty="0"/>
              <a:t>分割</a:t>
            </a:r>
            <a:r>
              <a:rPr lang="zh-CN" altLang="en-US" dirty="0" smtClean="0"/>
              <a:t>结果与</a:t>
            </a:r>
            <a:r>
              <a:rPr lang="en-US" altLang="zh-CN" dirty="0" smtClean="0"/>
              <a:t>GT</a:t>
            </a:r>
            <a:r>
              <a:rPr lang="zh-CN" altLang="en-US" dirty="0" smtClean="0"/>
              <a:t>具有相同</a:t>
            </a:r>
            <a:r>
              <a:rPr lang="zh-CN" altLang="en-US" dirty="0"/>
              <a:t>的</a:t>
            </a:r>
            <a:r>
              <a:rPr lang="zh-CN" altLang="en-US" dirty="0" smtClean="0"/>
              <a:t>拓扑结构，</a:t>
            </a:r>
            <a:r>
              <a:rPr lang="zh-CN" altLang="en-US" dirty="0"/>
              <a:t>即具有相同</a:t>
            </a:r>
            <a:r>
              <a:rPr lang="zh-CN" altLang="en-US" dirty="0" smtClean="0"/>
              <a:t>的</a:t>
            </a:r>
            <a:r>
              <a:rPr lang="en-US" altLang="zh-CN" dirty="0" err="1"/>
              <a:t>Betti</a:t>
            </a:r>
            <a:r>
              <a:rPr lang="en-US" altLang="zh-CN" dirty="0"/>
              <a:t>  </a:t>
            </a:r>
            <a:r>
              <a:rPr lang="en-US" altLang="zh-CN" dirty="0" smtClean="0"/>
              <a:t>number(</a:t>
            </a:r>
            <a:r>
              <a:rPr lang="en-US" altLang="zh-CN" dirty="0"/>
              <a:t>number of connected components and </a:t>
            </a:r>
            <a:r>
              <a:rPr lang="en-US" altLang="zh-CN" dirty="0" smtClean="0"/>
              <a:t>handles</a:t>
            </a:r>
            <a:r>
              <a:rPr lang="zh-CN" altLang="en-US" dirty="0" smtClean="0"/>
              <a:t>，连接</a:t>
            </a:r>
            <a:r>
              <a:rPr lang="zh-CN" altLang="en-US" dirty="0"/>
              <a:t>组件</a:t>
            </a:r>
            <a:r>
              <a:rPr lang="zh-CN" altLang="en-US" dirty="0" smtClean="0"/>
              <a:t>和</a:t>
            </a:r>
            <a:r>
              <a:rPr lang="zh-CN" altLang="en-US" dirty="0"/>
              <a:t>空洞</a:t>
            </a:r>
            <a:r>
              <a:rPr lang="zh-CN" altLang="en-US" dirty="0" smtClean="0"/>
              <a:t>的</a:t>
            </a:r>
            <a:r>
              <a:rPr lang="zh-CN" altLang="en-US" dirty="0"/>
              <a:t>数量</a:t>
            </a:r>
            <a:r>
              <a:rPr lang="en-US" altLang="zh-CN" dirty="0"/>
              <a:t>)</a:t>
            </a:r>
            <a:r>
              <a:rPr lang="zh-CN" altLang="en-US" dirty="0" smtClean="0"/>
              <a:t>。</a:t>
            </a:r>
            <a:endParaRPr lang="en-US" altLang="zh-CN" dirty="0" smtClean="0"/>
          </a:p>
          <a:p>
            <a:endParaRPr lang="en-US" altLang="zh-CN" dirty="0" smtClean="0"/>
          </a:p>
          <a:p>
            <a:r>
              <a:rPr lang="zh-CN" altLang="en-US" dirty="0" smtClean="0"/>
              <a:t>用这种损失训练</a:t>
            </a:r>
            <a:r>
              <a:rPr lang="zh-CN" altLang="en-US" dirty="0"/>
              <a:t>的神经网络将在不</a:t>
            </a:r>
            <a:r>
              <a:rPr lang="zh-CN" altLang="en-US" dirty="0" smtClean="0"/>
              <a:t>牺牲像素</a:t>
            </a:r>
            <a:r>
              <a:rPr lang="zh-CN" altLang="en-US" dirty="0"/>
              <a:t>精度的情况下</a:t>
            </a:r>
            <a:r>
              <a:rPr lang="zh-CN" altLang="en-US" dirty="0" smtClean="0"/>
              <a:t>获得较高的拓扑</a:t>
            </a:r>
            <a:r>
              <a:rPr lang="zh-CN" altLang="en-US" dirty="0"/>
              <a:t>保真度。设计</a:t>
            </a:r>
            <a:r>
              <a:rPr lang="zh-CN" altLang="en-US" dirty="0" smtClean="0"/>
              <a:t>这种</a:t>
            </a:r>
            <a:r>
              <a:rPr lang="zh-CN" altLang="en-US" dirty="0"/>
              <a:t>损失</a:t>
            </a:r>
            <a:r>
              <a:rPr lang="zh-CN" altLang="en-US" dirty="0" smtClean="0"/>
              <a:t>的</a:t>
            </a:r>
            <a:r>
              <a:rPr lang="zh-CN" altLang="en-US" dirty="0"/>
              <a:t>主要挑战是拓扑</a:t>
            </a:r>
            <a:r>
              <a:rPr lang="zh-CN" altLang="en-US" dirty="0" smtClean="0"/>
              <a:t>信息</a:t>
            </a:r>
            <a:r>
              <a:rPr lang="en-US" altLang="zh-CN" dirty="0"/>
              <a:t>——</a:t>
            </a:r>
            <a:r>
              <a:rPr lang="zh-CN" altLang="en-US" dirty="0" smtClean="0"/>
              <a:t>贝蒂数</a:t>
            </a:r>
            <a:r>
              <a:rPr lang="zh-CN" altLang="en-US" dirty="0"/>
              <a:t>，是离散值。我们需要一个连续</a:t>
            </a:r>
            <a:r>
              <a:rPr lang="zh-CN" altLang="en-US" dirty="0" smtClean="0"/>
              <a:t>值来度量</a:t>
            </a:r>
            <a:r>
              <a:rPr lang="zh-CN" altLang="en-US" dirty="0"/>
              <a:t>预测</a:t>
            </a:r>
            <a:r>
              <a:rPr lang="zh-CN" altLang="en-US" dirty="0" smtClean="0"/>
              <a:t>和</a:t>
            </a:r>
            <a:r>
              <a:rPr lang="en-US" altLang="zh-CN" dirty="0"/>
              <a:t>GT</a:t>
            </a:r>
            <a:r>
              <a:rPr lang="zh-CN" altLang="en-US" dirty="0" smtClean="0"/>
              <a:t>之间</a:t>
            </a:r>
            <a:r>
              <a:rPr lang="zh-CN" altLang="en-US" dirty="0"/>
              <a:t>的拓扑</a:t>
            </a:r>
            <a:r>
              <a:rPr lang="zh-CN" altLang="en-US" dirty="0" smtClean="0"/>
              <a:t>相似性；</a:t>
            </a:r>
            <a:r>
              <a:rPr lang="zh-CN" altLang="en-US" dirty="0"/>
              <a:t>该</a:t>
            </a:r>
            <a:r>
              <a:rPr lang="zh-CN" altLang="en-US" dirty="0" smtClean="0"/>
              <a:t>测量</a:t>
            </a:r>
            <a:r>
              <a:rPr lang="zh-CN" altLang="en-US" dirty="0"/>
              <a:t>需要是可微的，以便通过网络反向传播。</a:t>
            </a:r>
            <a:endParaRPr lang="en-US" altLang="zh-CN" dirty="0" smtClean="0"/>
          </a:p>
        </p:txBody>
      </p:sp>
    </p:spTree>
    <p:extLst>
      <p:ext uri="{BB962C8B-B14F-4D97-AF65-F5344CB8AC3E}">
        <p14:creationId xmlns:p14="http://schemas.microsoft.com/office/powerpoint/2010/main" val="734815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488" y="854399"/>
            <a:ext cx="9852212" cy="2585323"/>
          </a:xfrm>
          <a:prstGeom prst="rect">
            <a:avLst/>
          </a:prstGeom>
        </p:spPr>
        <p:txBody>
          <a:bodyPr wrap="square">
            <a:spAutoFit/>
          </a:bodyPr>
          <a:lstStyle/>
          <a:p>
            <a:r>
              <a:rPr lang="en-US" altLang="zh-CN" dirty="0" err="1">
                <a:latin typeface="Arial" panose="020B0604020202020204" pitchFamily="34" charset="0"/>
              </a:rPr>
              <a:t>TopoNet</a:t>
            </a:r>
            <a:r>
              <a:rPr lang="zh-CN" altLang="en-US" dirty="0">
                <a:latin typeface="Arial" panose="020B0604020202020204" pitchFamily="34" charset="0"/>
              </a:rPr>
              <a:t>是第一个保证拓扑正确性的端到端深度分割网络</a:t>
            </a:r>
            <a:r>
              <a:rPr lang="zh-CN" altLang="en-US" dirty="0" smtClean="0">
                <a:latin typeface="Arial" panose="020B0604020202020204" pitchFamily="34" charset="0"/>
              </a:rPr>
              <a:t>。</a:t>
            </a:r>
            <a:r>
              <a:rPr lang="zh-CN" altLang="en-US" dirty="0" smtClean="0"/>
              <a:t>我们</a:t>
            </a:r>
            <a:r>
              <a:rPr lang="zh-CN" altLang="en-US" dirty="0"/>
              <a:t>的方法证明了拓扑计算和深度学习是可以互惠互利的</a:t>
            </a:r>
            <a:r>
              <a:rPr lang="zh-CN" altLang="en-US" dirty="0" smtClean="0"/>
              <a:t>。</a:t>
            </a:r>
            <a:endParaRPr lang="en-US" altLang="zh-CN" dirty="0" smtClean="0">
              <a:latin typeface="Arial" panose="020B0604020202020204" pitchFamily="34" charset="0"/>
            </a:endParaRPr>
          </a:p>
          <a:p>
            <a:pPr algn="just"/>
            <a:endParaRPr lang="en-US" altLang="zh-CN" dirty="0">
              <a:latin typeface="Arial" panose="020B0604020202020204" pitchFamily="34" charset="0"/>
            </a:endParaRPr>
          </a:p>
          <a:p>
            <a:pPr algn="just"/>
            <a:r>
              <a:rPr lang="zh-CN" altLang="en-US" dirty="0" smtClean="0">
                <a:latin typeface="Arial" panose="020B0604020202020204" pitchFamily="34" charset="0"/>
              </a:rPr>
              <a:t>为此</a:t>
            </a:r>
            <a:r>
              <a:rPr lang="zh-CN" altLang="en-US" dirty="0">
                <a:latin typeface="Arial" panose="020B0604020202020204" pitchFamily="34" charset="0"/>
              </a:rPr>
              <a:t>，我们建议使用计算</a:t>
            </a:r>
            <a:r>
              <a:rPr lang="zh-CN" altLang="en-US" dirty="0" smtClean="0">
                <a:latin typeface="Arial" panose="020B0604020202020204" pitchFamily="34" charset="0"/>
              </a:rPr>
              <a:t>拓扑理论，能从连续</a:t>
            </a:r>
            <a:r>
              <a:rPr lang="zh-CN" altLang="en-US" dirty="0">
                <a:latin typeface="Arial" panose="020B0604020202020204" pitchFamily="34" charset="0"/>
              </a:rPr>
              <a:t>值函数</a:t>
            </a:r>
            <a:r>
              <a:rPr lang="zh-CN" altLang="en-US" dirty="0" smtClean="0">
                <a:latin typeface="Arial" panose="020B0604020202020204" pitchFamily="34" charset="0"/>
              </a:rPr>
              <a:t>总结拓扑信息。持久同源（</a:t>
            </a:r>
            <a:r>
              <a:rPr lang="en-US" altLang="zh-CN" dirty="0" smtClean="0"/>
              <a:t>persistent homology</a:t>
            </a:r>
            <a:r>
              <a:rPr lang="zh-CN" altLang="en-US" dirty="0" smtClean="0">
                <a:latin typeface="Arial" panose="020B0604020202020204" pitchFamily="34" charset="0"/>
              </a:rPr>
              <a:t>）捕获似然函数</a:t>
            </a:r>
            <a:r>
              <a:rPr lang="en-US" altLang="zh-CN" dirty="0" smtClean="0">
                <a:latin typeface="Arial" panose="020B0604020202020204" pitchFamily="34" charset="0"/>
              </a:rPr>
              <a:t>f</a:t>
            </a:r>
            <a:r>
              <a:rPr lang="zh-CN" altLang="en-US" dirty="0">
                <a:latin typeface="Arial" panose="020B0604020202020204" pitchFamily="34" charset="0"/>
              </a:rPr>
              <a:t>中</a:t>
            </a:r>
            <a:r>
              <a:rPr lang="zh-CN" altLang="en-US" dirty="0" smtClean="0">
                <a:latin typeface="Arial" panose="020B0604020202020204" pitchFamily="34" charset="0"/>
              </a:rPr>
              <a:t>所有阈值</a:t>
            </a:r>
            <a:r>
              <a:rPr lang="zh-CN" altLang="en-US" dirty="0">
                <a:latin typeface="Arial" panose="020B0604020202020204" pitchFamily="34" charset="0"/>
              </a:rPr>
              <a:t>上携带的拓扑</a:t>
            </a:r>
            <a:r>
              <a:rPr lang="zh-CN" altLang="en-US" dirty="0" smtClean="0">
                <a:latin typeface="Arial" panose="020B0604020202020204" pitchFamily="34" charset="0"/>
              </a:rPr>
              <a:t>信息（似然函数</a:t>
            </a:r>
            <a:r>
              <a:rPr lang="en-US" altLang="zh-CN" dirty="0" smtClean="0">
                <a:latin typeface="Arial" panose="020B0604020202020204" pitchFamily="34" charset="0"/>
              </a:rPr>
              <a:t>f</a:t>
            </a:r>
            <a:r>
              <a:rPr lang="zh-CN" altLang="en-US" dirty="0" smtClean="0">
                <a:latin typeface="Arial" panose="020B0604020202020204" pitchFamily="34" charset="0"/>
              </a:rPr>
              <a:t>是神经网络的输出），而不仅仅通过用阈值</a:t>
            </a:r>
            <a:r>
              <a:rPr lang="en-US" altLang="zh-CN" dirty="0" smtClean="0">
                <a:latin typeface="Arial" panose="020B0604020202020204" pitchFamily="34" charset="0"/>
              </a:rPr>
              <a:t>0.5</a:t>
            </a:r>
            <a:r>
              <a:rPr lang="zh-CN" altLang="en-US" dirty="0" smtClean="0">
                <a:latin typeface="Arial" panose="020B0604020202020204" pitchFamily="34" charset="0"/>
              </a:rPr>
              <a:t>来</a:t>
            </a:r>
            <a:r>
              <a:rPr lang="zh-CN" altLang="en-US" dirty="0">
                <a:latin typeface="Arial" panose="020B0604020202020204" pitchFamily="34" charset="0"/>
              </a:rPr>
              <a:t>获取</a:t>
            </a:r>
            <a:r>
              <a:rPr lang="zh-CN" altLang="en-US" dirty="0" smtClean="0">
                <a:latin typeface="Arial" panose="020B0604020202020204" pitchFamily="34" charset="0"/>
              </a:rPr>
              <a:t>分割的拓扑信息。</a:t>
            </a:r>
            <a:endParaRPr lang="en-US" altLang="zh-CN" dirty="0" smtClean="0">
              <a:latin typeface="Arial" panose="020B0604020202020204" pitchFamily="34" charset="0"/>
            </a:endParaRPr>
          </a:p>
          <a:p>
            <a:pPr algn="just"/>
            <a:endParaRPr lang="en-US" altLang="zh-CN" dirty="0">
              <a:latin typeface="Arial" panose="020B0604020202020204" pitchFamily="34" charset="0"/>
            </a:endParaRPr>
          </a:p>
          <a:p>
            <a:pPr algn="just"/>
            <a:r>
              <a:rPr lang="zh-CN" altLang="en-US" dirty="0" smtClean="0">
                <a:latin typeface="Arial" panose="020B0604020202020204" pitchFamily="34" charset="0"/>
              </a:rPr>
              <a:t>这</a:t>
            </a:r>
            <a:r>
              <a:rPr lang="zh-CN" altLang="en-US" dirty="0">
                <a:latin typeface="Arial" panose="020B0604020202020204" pitchFamily="34" charset="0"/>
              </a:rPr>
              <a:t>提供了一</a:t>
            </a:r>
            <a:r>
              <a:rPr lang="zh-CN" altLang="en-US" dirty="0" smtClean="0">
                <a:latin typeface="Arial" panose="020B0604020202020204" pitchFamily="34" charset="0"/>
              </a:rPr>
              <a:t>种可微的</a:t>
            </a:r>
            <a:r>
              <a:rPr lang="zh-CN" altLang="en-US" dirty="0">
                <a:latin typeface="Arial" panose="020B0604020202020204" pitchFamily="34" charset="0"/>
              </a:rPr>
              <a:t>方法来测量</a:t>
            </a:r>
            <a:r>
              <a:rPr lang="en-US" altLang="zh-CN" dirty="0">
                <a:latin typeface="Arial" panose="020B0604020202020204" pitchFamily="34" charset="0"/>
              </a:rPr>
              <a:t>f</a:t>
            </a:r>
            <a:r>
              <a:rPr lang="zh-CN" altLang="en-US" dirty="0" smtClean="0">
                <a:latin typeface="Arial" panose="020B0604020202020204" pitchFamily="34" charset="0"/>
              </a:rPr>
              <a:t>和</a:t>
            </a:r>
            <a:r>
              <a:rPr lang="en-US" altLang="zh-CN" dirty="0" smtClean="0">
                <a:latin typeface="Arial" panose="020B0604020202020204" pitchFamily="34" charset="0"/>
              </a:rPr>
              <a:t>GT</a:t>
            </a:r>
            <a:r>
              <a:rPr lang="zh-CN" altLang="en-US" dirty="0" smtClean="0">
                <a:latin typeface="Arial" panose="020B0604020202020204" pitchFamily="34" charset="0"/>
              </a:rPr>
              <a:t>之间</a:t>
            </a:r>
            <a:r>
              <a:rPr lang="zh-CN" altLang="en-US" dirty="0">
                <a:latin typeface="Arial" panose="020B0604020202020204" pitchFamily="34" charset="0"/>
              </a:rPr>
              <a:t>的拓扑相似度，</a:t>
            </a:r>
            <a:r>
              <a:rPr lang="zh-CN" altLang="en-US" dirty="0" smtClean="0">
                <a:latin typeface="Arial" panose="020B0604020202020204" pitchFamily="34" charset="0"/>
              </a:rPr>
              <a:t>称为</a:t>
            </a:r>
            <a:r>
              <a:rPr lang="en-US" altLang="zh-CN" dirty="0"/>
              <a:t>topological loss </a:t>
            </a:r>
            <a:r>
              <a:rPr lang="zh-CN" altLang="en-US" dirty="0" smtClean="0">
                <a:latin typeface="Arial" panose="020B0604020202020204" pitchFamily="34" charset="0"/>
              </a:rPr>
              <a:t>。</a:t>
            </a:r>
            <a:r>
              <a:rPr lang="zh-CN" altLang="en-US" dirty="0">
                <a:latin typeface="Arial" panose="020B0604020202020204" pitchFamily="34" charset="0"/>
              </a:rPr>
              <a:t>我们推导</a:t>
            </a:r>
            <a:r>
              <a:rPr lang="zh-CN" altLang="en-US" dirty="0" smtClean="0">
                <a:latin typeface="Arial" panose="020B0604020202020204" pitchFamily="34" charset="0"/>
              </a:rPr>
              <a:t>出损失的</a:t>
            </a:r>
            <a:r>
              <a:rPr lang="zh-CN" altLang="en-US" dirty="0">
                <a:latin typeface="Arial" panose="020B0604020202020204" pitchFamily="34" charset="0"/>
              </a:rPr>
              <a:t>梯度，从而使</a:t>
            </a:r>
            <a:r>
              <a:rPr lang="zh-CN" altLang="en-US" dirty="0" smtClean="0">
                <a:latin typeface="Arial" panose="020B0604020202020204" pitchFamily="34" charset="0"/>
              </a:rPr>
              <a:t>网络训练能基于拓扑损失进行</a:t>
            </a:r>
            <a:r>
              <a:rPr lang="zh-CN" altLang="en-US" dirty="0">
                <a:latin typeface="Arial" panose="020B0604020202020204" pitchFamily="34" charset="0"/>
              </a:rPr>
              <a:t>优化。</a:t>
            </a:r>
            <a:endParaRPr lang="zh-CN" altLang="en-US" dirty="0">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2605164" y="3806456"/>
            <a:ext cx="6987723" cy="839871"/>
          </a:xfrm>
          <a:prstGeom prst="rect">
            <a:avLst/>
          </a:prstGeom>
        </p:spPr>
      </p:pic>
      <p:sp>
        <p:nvSpPr>
          <p:cNvPr id="5" name="矩形 4"/>
          <p:cNvSpPr/>
          <p:nvPr/>
        </p:nvSpPr>
        <p:spPr>
          <a:xfrm>
            <a:off x="2364096" y="4953085"/>
            <a:ext cx="5258675" cy="369332"/>
          </a:xfrm>
          <a:prstGeom prst="rect">
            <a:avLst/>
          </a:prstGeom>
        </p:spPr>
        <p:txBody>
          <a:bodyPr wrap="square">
            <a:spAutoFit/>
          </a:bodyPr>
          <a:lstStyle/>
          <a:p>
            <a:r>
              <a:rPr lang="zh-CN" altLang="en-US" dirty="0" smtClean="0">
                <a:latin typeface="Arial" panose="020B0604020202020204" pitchFamily="34" charset="0"/>
              </a:rPr>
              <a:t>其中，</a:t>
            </a:r>
            <a:r>
              <a:rPr lang="en-US" altLang="zh-CN" dirty="0" smtClean="0">
                <a:latin typeface="Arial" panose="020B0604020202020204" pitchFamily="34" charset="0"/>
              </a:rPr>
              <a:t>f</a:t>
            </a:r>
            <a:r>
              <a:rPr lang="zh-CN" altLang="en-US" dirty="0">
                <a:latin typeface="Arial" panose="020B0604020202020204" pitchFamily="34" charset="0"/>
              </a:rPr>
              <a:t>是网络预测的似然图，</a:t>
            </a:r>
            <a:r>
              <a:rPr lang="en-US" altLang="zh-CN" dirty="0">
                <a:latin typeface="Arial" panose="020B0604020202020204" pitchFamily="34" charset="0"/>
              </a:rPr>
              <a:t>g</a:t>
            </a:r>
            <a:r>
              <a:rPr lang="zh-CN" altLang="en-US" dirty="0" smtClean="0">
                <a:latin typeface="Arial" panose="020B0604020202020204" pitchFamily="34" charset="0"/>
              </a:rPr>
              <a:t>是</a:t>
            </a:r>
            <a:r>
              <a:rPr lang="en-US" altLang="zh-CN" dirty="0" smtClean="0">
                <a:latin typeface="Arial" panose="020B0604020202020204" pitchFamily="34" charset="0"/>
              </a:rPr>
              <a:t>GT</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305166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0173" y="2167192"/>
            <a:ext cx="9593179" cy="1200329"/>
          </a:xfrm>
          <a:prstGeom prst="rect">
            <a:avLst/>
          </a:prstGeom>
        </p:spPr>
        <p:txBody>
          <a:bodyPr wrap="square">
            <a:spAutoFit/>
          </a:bodyPr>
          <a:lstStyle/>
          <a:p>
            <a:r>
              <a:rPr lang="zh-CN" altLang="en-US" dirty="0">
                <a:latin typeface="Arial" panose="020B0604020202020204" pitchFamily="34" charset="0"/>
              </a:rPr>
              <a:t>在第</a:t>
            </a:r>
            <a:r>
              <a:rPr lang="en-US" altLang="zh-CN" dirty="0">
                <a:latin typeface="Arial" panose="020B0604020202020204" pitchFamily="34" charset="0"/>
              </a:rPr>
              <a:t>2.1</a:t>
            </a:r>
            <a:r>
              <a:rPr lang="zh-CN" altLang="en-US" dirty="0">
                <a:latin typeface="Arial" panose="020B0604020202020204" pitchFamily="34" charset="0"/>
              </a:rPr>
              <a:t>节中，我们介绍了拓扑的数学基础，以及如何使用持久</a:t>
            </a:r>
            <a:r>
              <a:rPr lang="zh-CN" altLang="en-US" dirty="0" smtClean="0">
                <a:latin typeface="Arial" panose="020B0604020202020204" pitchFamily="34" charset="0"/>
              </a:rPr>
              <a:t>同源</a:t>
            </a:r>
            <a:r>
              <a:rPr lang="zh-CN" altLang="en-US" dirty="0">
                <a:latin typeface="Arial" panose="020B0604020202020204" pitchFamily="34" charset="0"/>
              </a:rPr>
              <a:t>来</a:t>
            </a:r>
            <a:r>
              <a:rPr lang="zh-CN" altLang="en-US" dirty="0" smtClean="0">
                <a:latin typeface="Arial" panose="020B0604020202020204" pitchFamily="34" charset="0"/>
              </a:rPr>
              <a:t>度量</a:t>
            </a:r>
            <a:r>
              <a:rPr lang="zh-CN" altLang="en-US" dirty="0">
                <a:latin typeface="Arial" panose="020B0604020202020204" pitchFamily="34" charset="0"/>
              </a:rPr>
              <a:t>似然图的</a:t>
            </a:r>
            <a:r>
              <a:rPr lang="zh-CN" altLang="en-US" dirty="0" smtClean="0">
                <a:latin typeface="Arial" panose="020B0604020202020204" pitchFamily="34" charset="0"/>
              </a:rPr>
              <a:t>拓扑</a:t>
            </a:r>
            <a:endParaRPr lang="en-US" altLang="zh-CN" dirty="0" smtClean="0">
              <a:latin typeface="Arial" panose="020B0604020202020204" pitchFamily="34" charset="0"/>
            </a:endParaRPr>
          </a:p>
          <a:p>
            <a:r>
              <a:rPr lang="zh-CN" altLang="en-US" dirty="0" smtClean="0">
                <a:latin typeface="Arial" panose="020B0604020202020204" pitchFamily="34" charset="0"/>
              </a:rPr>
              <a:t>在</a:t>
            </a:r>
            <a:r>
              <a:rPr lang="zh-CN" altLang="en-US" dirty="0">
                <a:latin typeface="Arial" panose="020B0604020202020204" pitchFamily="34" charset="0"/>
              </a:rPr>
              <a:t>第</a:t>
            </a:r>
            <a:r>
              <a:rPr lang="en-US" altLang="zh-CN" dirty="0">
                <a:latin typeface="Arial" panose="020B0604020202020204" pitchFamily="34" charset="0"/>
              </a:rPr>
              <a:t>2.2</a:t>
            </a:r>
            <a:r>
              <a:rPr lang="zh-CN" altLang="en-US" dirty="0">
                <a:latin typeface="Arial" panose="020B0604020202020204" pitchFamily="34" charset="0"/>
              </a:rPr>
              <a:t>节中，我们将拓扑损失形式化为</a:t>
            </a:r>
            <a:r>
              <a:rPr lang="en-US" altLang="zh-CN" dirty="0">
                <a:latin typeface="Arial" panose="020B0604020202020204" pitchFamily="34" charset="0"/>
              </a:rPr>
              <a:t>f</a:t>
            </a:r>
            <a:r>
              <a:rPr lang="zh-CN" altLang="en-US" dirty="0">
                <a:latin typeface="Arial" panose="020B0604020202020204" pitchFamily="34" charset="0"/>
              </a:rPr>
              <a:t>和</a:t>
            </a:r>
            <a:r>
              <a:rPr lang="en-US" altLang="zh-CN" dirty="0">
                <a:latin typeface="Arial" panose="020B0604020202020204" pitchFamily="34" charset="0"/>
              </a:rPr>
              <a:t>g</a:t>
            </a:r>
            <a:r>
              <a:rPr lang="zh-CN" altLang="en-US" dirty="0">
                <a:latin typeface="Arial" panose="020B0604020202020204" pitchFamily="34" charset="0"/>
              </a:rPr>
              <a:t>的持久</a:t>
            </a:r>
            <a:r>
              <a:rPr lang="zh-CN" altLang="en-US" dirty="0" smtClean="0">
                <a:latin typeface="Arial" panose="020B0604020202020204" pitchFamily="34" charset="0"/>
              </a:rPr>
              <a:t>同源之间</a:t>
            </a:r>
            <a:r>
              <a:rPr lang="zh-CN" altLang="en-US" dirty="0">
                <a:latin typeface="Arial" panose="020B0604020202020204" pitchFamily="34" charset="0"/>
              </a:rPr>
              <a:t>的</a:t>
            </a:r>
            <a:r>
              <a:rPr lang="zh-CN" altLang="en-US" dirty="0" smtClean="0">
                <a:latin typeface="Arial" panose="020B0604020202020204" pitchFamily="34" charset="0"/>
              </a:rPr>
              <a:t>差异，推导</a:t>
            </a:r>
            <a:r>
              <a:rPr lang="zh-CN" altLang="en-US" dirty="0">
                <a:latin typeface="Arial" panose="020B0604020202020204" pitchFamily="34" charset="0"/>
              </a:rPr>
              <a:t>了</a:t>
            </a:r>
            <a:r>
              <a:rPr lang="zh-CN" altLang="en-US" dirty="0" smtClean="0">
                <a:latin typeface="Arial" panose="020B0604020202020204" pitchFamily="34" charset="0"/>
              </a:rPr>
              <a:t>该</a:t>
            </a:r>
            <a:r>
              <a:rPr lang="zh-CN" altLang="en-US" dirty="0">
                <a:latin typeface="Arial" panose="020B0604020202020204" pitchFamily="34" charset="0"/>
              </a:rPr>
              <a:t>损失</a:t>
            </a:r>
            <a:r>
              <a:rPr lang="zh-CN" altLang="en-US" dirty="0" smtClean="0">
                <a:latin typeface="Arial" panose="020B0604020202020204" pitchFamily="34" charset="0"/>
              </a:rPr>
              <a:t>的</a:t>
            </a:r>
            <a:r>
              <a:rPr lang="zh-CN" altLang="en-US" dirty="0">
                <a:latin typeface="Arial" panose="020B0604020202020204" pitchFamily="34" charset="0"/>
              </a:rPr>
              <a:t>梯度并</a:t>
            </a:r>
            <a:r>
              <a:rPr lang="zh-CN" altLang="en-US" dirty="0" smtClean="0">
                <a:latin typeface="Arial" panose="020B0604020202020204" pitchFamily="34" charset="0"/>
              </a:rPr>
              <a:t>证明其正确性</a:t>
            </a:r>
            <a:endParaRPr lang="en-US" altLang="zh-CN" dirty="0" smtClean="0">
              <a:latin typeface="Arial" panose="020B0604020202020204" pitchFamily="34" charset="0"/>
            </a:endParaRPr>
          </a:p>
          <a:p>
            <a:r>
              <a:rPr lang="zh-CN" altLang="en-US" dirty="0" smtClean="0">
                <a:latin typeface="Arial" panose="020B0604020202020204" pitchFamily="34" charset="0"/>
              </a:rPr>
              <a:t>在</a:t>
            </a:r>
            <a:r>
              <a:rPr lang="zh-CN" altLang="en-US" dirty="0">
                <a:latin typeface="Arial" panose="020B0604020202020204" pitchFamily="34" charset="0"/>
              </a:rPr>
              <a:t>第</a:t>
            </a:r>
            <a:r>
              <a:rPr lang="en-US" altLang="zh-CN" dirty="0">
                <a:latin typeface="Arial" panose="020B0604020202020204" pitchFamily="34" charset="0"/>
              </a:rPr>
              <a:t>2.3</a:t>
            </a:r>
            <a:r>
              <a:rPr lang="zh-CN" altLang="en-US" dirty="0">
                <a:latin typeface="Arial" panose="020B0604020202020204" pitchFamily="34" charset="0"/>
              </a:rPr>
              <a:t>节中，我们解释了如何将损失纳入神经网络的训练</a:t>
            </a:r>
            <a:r>
              <a:rPr lang="zh-CN" altLang="en-US" dirty="0" smtClean="0">
                <a:latin typeface="Arial" panose="020B0604020202020204" pitchFamily="34" charset="0"/>
              </a:rPr>
              <a:t>中</a:t>
            </a:r>
            <a:endParaRPr lang="zh-CN" altLang="en-US" dirty="0"/>
          </a:p>
        </p:txBody>
      </p:sp>
    </p:spTree>
    <p:extLst>
      <p:ext uri="{BB962C8B-B14F-4D97-AF65-F5344CB8AC3E}">
        <p14:creationId xmlns:p14="http://schemas.microsoft.com/office/powerpoint/2010/main" val="2663042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514474" y="353156"/>
            <a:ext cx="9631885" cy="4736010"/>
          </a:xfrm>
          <a:prstGeom prst="rect">
            <a:avLst/>
          </a:prstGeom>
        </p:spPr>
      </p:pic>
      <p:sp>
        <p:nvSpPr>
          <p:cNvPr id="2" name="矩形 1"/>
          <p:cNvSpPr/>
          <p:nvPr/>
        </p:nvSpPr>
        <p:spPr>
          <a:xfrm>
            <a:off x="1263117" y="5352187"/>
            <a:ext cx="10134600" cy="923330"/>
          </a:xfrm>
          <a:prstGeom prst="rect">
            <a:avLst/>
          </a:prstGeom>
        </p:spPr>
        <p:txBody>
          <a:bodyPr wrap="square">
            <a:spAutoFit/>
          </a:bodyPr>
          <a:lstStyle/>
          <a:p>
            <a:r>
              <a:rPr lang="zh-CN" altLang="en-US" dirty="0">
                <a:latin typeface="Arial" panose="020B0604020202020204" pitchFamily="34" charset="0"/>
              </a:rPr>
              <a:t>对于连续值函数</a:t>
            </a:r>
            <a:r>
              <a:rPr lang="en-US" altLang="zh-CN" dirty="0">
                <a:latin typeface="Arial" panose="020B0604020202020204" pitchFamily="34" charset="0"/>
              </a:rPr>
              <a:t>f</a:t>
            </a:r>
            <a:r>
              <a:rPr lang="zh-CN" altLang="en-US" dirty="0">
                <a:latin typeface="Arial" panose="020B0604020202020204" pitchFamily="34" charset="0"/>
              </a:rPr>
              <a:t>，其持续图</a:t>
            </a:r>
            <a:r>
              <a:rPr lang="en-US" altLang="zh-CN" dirty="0" err="1">
                <a:latin typeface="Arial" panose="020B0604020202020204" pitchFamily="34" charset="0"/>
              </a:rPr>
              <a:t>Dgm</a:t>
            </a:r>
            <a:r>
              <a:rPr lang="en-US" altLang="zh-CN" dirty="0">
                <a:latin typeface="Arial" panose="020B0604020202020204" pitchFamily="34" charset="0"/>
              </a:rPr>
              <a:t>(f)</a:t>
            </a:r>
            <a:r>
              <a:rPr lang="zh-CN" altLang="en-US" dirty="0">
                <a:latin typeface="Arial" panose="020B0604020202020204" pitchFamily="34" charset="0"/>
              </a:rPr>
              <a:t>包含二维平面上有限数量的点，称为持续</a:t>
            </a:r>
            <a:r>
              <a:rPr lang="zh-CN" altLang="en-US" dirty="0" smtClean="0">
                <a:latin typeface="Arial" panose="020B0604020202020204" pitchFamily="34" charset="0"/>
              </a:rPr>
              <a:t>点（</a:t>
            </a:r>
            <a:r>
              <a:rPr lang="en-US" altLang="zh-CN" dirty="0"/>
              <a:t>persistent dots</a:t>
            </a:r>
            <a:r>
              <a:rPr lang="zh-CN" altLang="en-US" dirty="0" smtClean="0">
                <a:latin typeface="Arial" panose="020B0604020202020204" pitchFamily="34" charset="0"/>
              </a:rPr>
              <a:t>）。</a:t>
            </a:r>
            <a:r>
              <a:rPr lang="zh-CN" altLang="en-US" dirty="0">
                <a:latin typeface="Arial" panose="020B0604020202020204" pitchFamily="34" charset="0"/>
              </a:rPr>
              <a:t>每个持久点</a:t>
            </a:r>
            <a:r>
              <a:rPr lang="en-US" altLang="zh-CN" dirty="0">
                <a:latin typeface="Arial" panose="020B0604020202020204" pitchFamily="34" charset="0"/>
              </a:rPr>
              <a:t>p = (d, b)∈</a:t>
            </a:r>
            <a:r>
              <a:rPr lang="en-US" altLang="zh-CN" dirty="0" err="1">
                <a:latin typeface="Arial" panose="020B0604020202020204" pitchFamily="34" charset="0"/>
              </a:rPr>
              <a:t>Dgm</a:t>
            </a:r>
            <a:r>
              <a:rPr lang="en-US" altLang="zh-CN" dirty="0">
                <a:latin typeface="Arial" panose="020B0604020202020204" pitchFamily="34" charset="0"/>
              </a:rPr>
              <a:t>(f)</a:t>
            </a:r>
            <a:r>
              <a:rPr lang="zh-CN" altLang="en-US" dirty="0">
                <a:latin typeface="Arial" panose="020B0604020202020204" pitchFamily="34" charset="0"/>
              </a:rPr>
              <a:t>对应一个在时间</a:t>
            </a:r>
            <a:r>
              <a:rPr lang="en-US" altLang="zh-CN" dirty="0">
                <a:latin typeface="Arial" panose="020B0604020202020204" pitchFamily="34" charset="0"/>
              </a:rPr>
              <a:t>/</a:t>
            </a:r>
            <a:r>
              <a:rPr lang="zh-CN" altLang="en-US" dirty="0">
                <a:latin typeface="Arial" panose="020B0604020202020204" pitchFamily="34" charset="0"/>
              </a:rPr>
              <a:t>阈值</a:t>
            </a:r>
            <a:r>
              <a:rPr lang="en-US" altLang="zh-CN" dirty="0">
                <a:latin typeface="Arial" panose="020B0604020202020204" pitchFamily="34" charset="0"/>
              </a:rPr>
              <a:t>b</a:t>
            </a:r>
            <a:r>
              <a:rPr lang="zh-CN" altLang="en-US" b="1" dirty="0">
                <a:latin typeface="Arial" panose="020B0604020202020204" pitchFamily="34" charset="0"/>
              </a:rPr>
              <a:t>生成</a:t>
            </a:r>
            <a:r>
              <a:rPr lang="zh-CN" altLang="en-US" dirty="0">
                <a:latin typeface="Arial" panose="020B0604020202020204" pitchFamily="34" charset="0"/>
              </a:rPr>
              <a:t>、在时间</a:t>
            </a:r>
            <a:r>
              <a:rPr lang="en-US" altLang="zh-CN" dirty="0">
                <a:latin typeface="Arial" panose="020B0604020202020204" pitchFamily="34" charset="0"/>
              </a:rPr>
              <a:t>/</a:t>
            </a:r>
            <a:r>
              <a:rPr lang="zh-CN" altLang="en-US" dirty="0">
                <a:latin typeface="Arial" panose="020B0604020202020204" pitchFamily="34" charset="0"/>
              </a:rPr>
              <a:t>阈值</a:t>
            </a:r>
            <a:r>
              <a:rPr lang="en-US" altLang="zh-CN" dirty="0">
                <a:latin typeface="Arial" panose="020B0604020202020204" pitchFamily="34" charset="0"/>
              </a:rPr>
              <a:t>d</a:t>
            </a:r>
            <a:r>
              <a:rPr lang="zh-CN" altLang="en-US" b="1" dirty="0">
                <a:latin typeface="Arial" panose="020B0604020202020204" pitchFamily="34" charset="0"/>
              </a:rPr>
              <a:t>杀死</a:t>
            </a:r>
            <a:r>
              <a:rPr lang="zh-CN" altLang="en-US" dirty="0">
                <a:latin typeface="Arial" panose="020B0604020202020204" pitchFamily="34" charset="0"/>
              </a:rPr>
              <a:t>的拓扑结构</a:t>
            </a:r>
            <a:r>
              <a:rPr lang="zh-CN" altLang="en-US" dirty="0" smtClean="0">
                <a:latin typeface="Arial" panose="020B0604020202020204" pitchFamily="34" charset="0"/>
              </a:rPr>
              <a:t>。用</a:t>
            </a:r>
            <a:r>
              <a:rPr lang="en-US" altLang="zh-CN" dirty="0" smtClean="0">
                <a:latin typeface="Arial" panose="020B0604020202020204" pitchFamily="34" charset="0"/>
              </a:rPr>
              <a:t>birth(p</a:t>
            </a:r>
            <a:r>
              <a:rPr lang="en-US" altLang="zh-CN" dirty="0">
                <a:latin typeface="Arial" panose="020B0604020202020204" pitchFamily="34" charset="0"/>
              </a:rPr>
              <a:t>) = b</a:t>
            </a:r>
            <a:r>
              <a:rPr lang="zh-CN" altLang="en-US" dirty="0" smtClean="0">
                <a:latin typeface="Arial" panose="020B0604020202020204" pitchFamily="34" charset="0"/>
              </a:rPr>
              <a:t>，</a:t>
            </a:r>
            <a:r>
              <a:rPr lang="en-US" altLang="zh-CN" dirty="0">
                <a:latin typeface="Arial" panose="020B0604020202020204" pitchFamily="34" charset="0"/>
              </a:rPr>
              <a:t>death</a:t>
            </a:r>
            <a:r>
              <a:rPr lang="en-US" altLang="zh-CN" dirty="0" smtClean="0">
                <a:latin typeface="Arial" panose="020B0604020202020204" pitchFamily="34" charset="0"/>
              </a:rPr>
              <a:t>(p</a:t>
            </a:r>
            <a:r>
              <a:rPr lang="en-US" altLang="zh-CN" dirty="0">
                <a:latin typeface="Arial" panose="020B0604020202020204" pitchFamily="34" charset="0"/>
              </a:rPr>
              <a:t>) = </a:t>
            </a:r>
            <a:r>
              <a:rPr lang="en-US" altLang="zh-CN" dirty="0" smtClean="0">
                <a:latin typeface="Arial" panose="020B0604020202020204" pitchFamily="34" charset="0"/>
              </a:rPr>
              <a:t>d</a:t>
            </a:r>
            <a:r>
              <a:rPr lang="zh-CN" altLang="en-US" dirty="0" smtClean="0">
                <a:latin typeface="Arial" panose="020B0604020202020204" pitchFamily="34" charset="0"/>
              </a:rPr>
              <a:t>来表示</a:t>
            </a:r>
            <a:endParaRPr lang="zh-CN" altLang="en-US" dirty="0"/>
          </a:p>
        </p:txBody>
      </p:sp>
    </p:spTree>
    <p:extLst>
      <p:ext uri="{BB962C8B-B14F-4D97-AF65-F5344CB8AC3E}">
        <p14:creationId xmlns:p14="http://schemas.microsoft.com/office/powerpoint/2010/main" val="2011746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5359" y="2400025"/>
            <a:ext cx="5631670" cy="523220"/>
          </a:xfrm>
          <a:prstGeom prst="rect">
            <a:avLst/>
          </a:prstGeom>
        </p:spPr>
        <p:txBody>
          <a:bodyPr wrap="none">
            <a:spAutoFit/>
          </a:bodyPr>
          <a:lstStyle/>
          <a:p>
            <a:r>
              <a:rPr lang="en-US" altLang="zh-CN" sz="2800" dirty="0"/>
              <a:t>Topology and Persistent Homology</a:t>
            </a:r>
            <a:endParaRPr lang="zh-CN" altLang="en-US" sz="2800" dirty="0"/>
          </a:p>
        </p:txBody>
      </p:sp>
      <p:sp>
        <p:nvSpPr>
          <p:cNvPr id="6" name="矩形 5"/>
          <p:cNvSpPr/>
          <p:nvPr/>
        </p:nvSpPr>
        <p:spPr>
          <a:xfrm>
            <a:off x="1265359" y="3098374"/>
            <a:ext cx="1800493" cy="369332"/>
          </a:xfrm>
          <a:prstGeom prst="rect">
            <a:avLst/>
          </a:prstGeom>
        </p:spPr>
        <p:txBody>
          <a:bodyPr wrap="none">
            <a:spAutoFit/>
          </a:bodyPr>
          <a:lstStyle/>
          <a:p>
            <a:r>
              <a:rPr lang="zh-CN" altLang="en-US" dirty="0">
                <a:latin typeface="Arial" panose="020B0604020202020204" pitchFamily="34" charset="0"/>
              </a:rPr>
              <a:t>拓扑和持久同源</a:t>
            </a:r>
            <a:endParaRPr lang="zh-CN" altLang="en-US" dirty="0"/>
          </a:p>
        </p:txBody>
      </p:sp>
    </p:spTree>
    <p:extLst>
      <p:ext uri="{BB962C8B-B14F-4D97-AF65-F5344CB8AC3E}">
        <p14:creationId xmlns:p14="http://schemas.microsoft.com/office/powerpoint/2010/main" val="1389570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62060" y="1866361"/>
            <a:ext cx="9801225" cy="2362200"/>
          </a:xfrm>
          <a:prstGeom prst="rect">
            <a:avLst/>
          </a:prstGeom>
        </p:spPr>
      </p:pic>
      <p:sp>
        <p:nvSpPr>
          <p:cNvPr id="8" name="矩形 7"/>
          <p:cNvSpPr/>
          <p:nvPr/>
        </p:nvSpPr>
        <p:spPr>
          <a:xfrm>
            <a:off x="1262061" y="4580919"/>
            <a:ext cx="9801226" cy="1477328"/>
          </a:xfrm>
          <a:prstGeom prst="rect">
            <a:avLst/>
          </a:prstGeom>
        </p:spPr>
        <p:txBody>
          <a:bodyPr wrap="square">
            <a:spAutoFit/>
          </a:bodyPr>
          <a:lstStyle/>
          <a:p>
            <a:r>
              <a:rPr lang="zh-CN" altLang="en-US" dirty="0">
                <a:latin typeface="Arial" panose="020B0604020202020204" pitchFamily="34" charset="0"/>
              </a:rPr>
              <a:t>图</a:t>
            </a:r>
            <a:r>
              <a:rPr lang="en-US" altLang="zh-CN" dirty="0" smtClean="0">
                <a:latin typeface="Arial" panose="020B0604020202020204" pitchFamily="34" charset="0"/>
              </a:rPr>
              <a:t>3</a:t>
            </a:r>
            <a:r>
              <a:rPr lang="zh-CN" altLang="en-US" dirty="0" smtClean="0"/>
              <a:t>，</a:t>
            </a:r>
            <a:r>
              <a:rPr lang="zh-CN" altLang="en-US" dirty="0" smtClean="0">
                <a:latin typeface="Arial" panose="020B0604020202020204" pitchFamily="34" charset="0"/>
              </a:rPr>
              <a:t>为了</a:t>
            </a:r>
            <a:r>
              <a:rPr lang="zh-CN" altLang="en-US" dirty="0">
                <a:latin typeface="Arial" panose="020B0604020202020204" pitchFamily="34" charset="0"/>
              </a:rPr>
              <a:t>便于显示，函数值越高</a:t>
            </a:r>
            <a:r>
              <a:rPr lang="zh-CN" altLang="en-US" dirty="0" smtClean="0">
                <a:latin typeface="Arial" panose="020B0604020202020204" pitchFamily="34" charset="0"/>
              </a:rPr>
              <a:t>，颜色</a:t>
            </a:r>
            <a:r>
              <a:rPr lang="zh-CN" altLang="en-US" dirty="0">
                <a:latin typeface="Arial" panose="020B0604020202020204" pitchFamily="34" charset="0"/>
              </a:rPr>
              <a:t>越深</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(a)</a:t>
            </a:r>
            <a:r>
              <a:rPr lang="zh-CN" altLang="en-US" dirty="0" smtClean="0">
                <a:latin typeface="Arial" panose="020B0604020202020204" pitchFamily="34" charset="0"/>
              </a:rPr>
              <a:t>分割结果</a:t>
            </a:r>
            <a:r>
              <a:rPr lang="en-US" altLang="zh-CN" dirty="0" smtClean="0">
                <a:latin typeface="Arial" panose="020B0604020202020204" pitchFamily="34" charset="0"/>
              </a:rPr>
              <a:t>X</a:t>
            </a:r>
            <a:r>
              <a:rPr lang="zh-CN" altLang="en-US" dirty="0" smtClean="0">
                <a:latin typeface="Arial" panose="020B0604020202020204" pitchFamily="34" charset="0"/>
              </a:rPr>
              <a:t>，包含两</a:t>
            </a:r>
            <a:r>
              <a:rPr lang="zh-CN" altLang="en-US" dirty="0">
                <a:latin typeface="Arial" panose="020B0604020202020204" pitchFamily="34" charset="0"/>
              </a:rPr>
              <a:t>个连接组件和一</a:t>
            </a:r>
            <a:r>
              <a:rPr lang="zh-CN" altLang="en-US" dirty="0" smtClean="0">
                <a:latin typeface="Arial" panose="020B0604020202020204" pitchFamily="34" charset="0"/>
              </a:rPr>
              <a:t>个</a:t>
            </a:r>
            <a:r>
              <a:rPr lang="zh-CN" altLang="en-US" dirty="0">
                <a:latin typeface="Arial" panose="020B0604020202020204" pitchFamily="34" charset="0"/>
              </a:rPr>
              <a:t>空洞</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(b)GT</a:t>
            </a:r>
            <a:r>
              <a:rPr lang="zh-CN" altLang="en-US" dirty="0" smtClean="0">
                <a:latin typeface="Arial" panose="020B0604020202020204" pitchFamily="34" charset="0"/>
              </a:rPr>
              <a:t>，一</a:t>
            </a:r>
            <a:r>
              <a:rPr lang="zh-CN" altLang="en-US" dirty="0">
                <a:latin typeface="Arial" panose="020B0604020202020204" pitchFamily="34" charset="0"/>
              </a:rPr>
              <a:t>个</a:t>
            </a:r>
            <a:r>
              <a:rPr lang="zh-CN" altLang="en-US" dirty="0" smtClean="0">
                <a:latin typeface="Arial" panose="020B0604020202020204" pitchFamily="34" charset="0"/>
              </a:rPr>
              <a:t>连接</a:t>
            </a:r>
            <a:r>
              <a:rPr lang="zh-CN" altLang="en-US" dirty="0">
                <a:latin typeface="Arial" panose="020B0604020202020204" pitchFamily="34" charset="0"/>
              </a:rPr>
              <a:t>组件</a:t>
            </a:r>
            <a:r>
              <a:rPr lang="zh-CN" altLang="en-US" dirty="0" smtClean="0">
                <a:latin typeface="Arial" panose="020B0604020202020204" pitchFamily="34" charset="0"/>
              </a:rPr>
              <a:t>和</a:t>
            </a:r>
            <a:r>
              <a:rPr lang="zh-CN" altLang="en-US" dirty="0">
                <a:latin typeface="Arial" panose="020B0604020202020204" pitchFamily="34" charset="0"/>
              </a:rPr>
              <a:t>两</a:t>
            </a:r>
            <a:r>
              <a:rPr lang="zh-CN" altLang="en-US" dirty="0" smtClean="0">
                <a:latin typeface="Arial" panose="020B0604020202020204" pitchFamily="34" charset="0"/>
              </a:rPr>
              <a:t>个</a:t>
            </a:r>
            <a:r>
              <a:rPr lang="zh-CN" altLang="en-US" dirty="0">
                <a:latin typeface="Arial" panose="020B0604020202020204" pitchFamily="34" charset="0"/>
              </a:rPr>
              <a:t>空洞</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(c)</a:t>
            </a:r>
            <a:r>
              <a:rPr lang="zh-CN" altLang="en-US" dirty="0" smtClean="0">
                <a:latin typeface="Arial" panose="020B0604020202020204" pitchFamily="34" charset="0"/>
              </a:rPr>
              <a:t>分割结果</a:t>
            </a:r>
            <a:r>
              <a:rPr lang="en-US" altLang="zh-CN" dirty="0" smtClean="0">
                <a:latin typeface="Arial" panose="020B0604020202020204" pitchFamily="34" charset="0"/>
              </a:rPr>
              <a:t>X</a:t>
            </a:r>
            <a:r>
              <a:rPr lang="zh-CN" altLang="en-US" dirty="0" smtClean="0">
                <a:latin typeface="Arial" panose="020B0604020202020204" pitchFamily="34" charset="0"/>
              </a:rPr>
              <a:t>的似然</a:t>
            </a:r>
            <a:r>
              <a:rPr lang="zh-CN" altLang="en-US" dirty="0">
                <a:latin typeface="Arial" panose="020B0604020202020204" pitchFamily="34" charset="0"/>
              </a:rPr>
              <a:t>图</a:t>
            </a:r>
            <a:r>
              <a:rPr lang="en-US" altLang="zh-CN" dirty="0" smtClean="0">
                <a:latin typeface="Arial" panose="020B0604020202020204" pitchFamily="34" charset="0"/>
              </a:rPr>
              <a:t>f(</a:t>
            </a:r>
            <a:r>
              <a:rPr lang="zh-CN" altLang="en-US" dirty="0">
                <a:latin typeface="Arial" panose="020B0604020202020204" pitchFamily="34" charset="0"/>
              </a:rPr>
              <a:t>以红色曲线为界</a:t>
            </a:r>
            <a:r>
              <a:rPr lang="en-US" altLang="zh-CN" dirty="0">
                <a:latin typeface="Arial" panose="020B0604020202020204" pitchFamily="34" charset="0"/>
              </a:rPr>
              <a:t>) </a:t>
            </a:r>
            <a:r>
              <a:rPr lang="zh-CN" altLang="en-US" dirty="0">
                <a:latin typeface="Arial" panose="020B0604020202020204" pitchFamily="34" charset="0"/>
              </a:rPr>
              <a:t>，</a:t>
            </a:r>
            <a:r>
              <a:rPr lang="zh-CN" altLang="en-US" dirty="0" smtClean="0">
                <a:latin typeface="Arial" panose="020B0604020202020204" pitchFamily="34" charset="0"/>
              </a:rPr>
              <a:t>以及断桥和</a:t>
            </a:r>
            <a:r>
              <a:rPr lang="zh-CN" altLang="en-US" dirty="0">
                <a:latin typeface="Arial" panose="020B0604020202020204" pitchFamily="34" charset="0"/>
              </a:rPr>
              <a:t>空洞</a:t>
            </a:r>
            <a:r>
              <a:rPr lang="zh-CN" altLang="en-US" dirty="0" smtClean="0">
                <a:latin typeface="Arial" panose="020B0604020202020204" pitchFamily="34" charset="0"/>
              </a:rPr>
              <a:t>附近的视图。</a:t>
            </a:r>
            <a:endParaRPr lang="en-US" altLang="zh-CN" dirty="0" smtClean="0">
              <a:latin typeface="Arial" panose="020B0604020202020204" pitchFamily="34" charset="0"/>
            </a:endParaRPr>
          </a:p>
          <a:p>
            <a:r>
              <a:rPr lang="en-US" altLang="zh-CN" dirty="0" smtClean="0">
                <a:latin typeface="Arial" panose="020B0604020202020204" pitchFamily="34" charset="0"/>
              </a:rPr>
              <a:t>(</a:t>
            </a:r>
            <a:r>
              <a:rPr lang="en-US" altLang="zh-CN" dirty="0">
                <a:latin typeface="Arial" panose="020B0604020202020204" pitchFamily="34" charset="0"/>
              </a:rPr>
              <a:t>d</a:t>
            </a:r>
            <a:r>
              <a:rPr lang="en-US" altLang="zh-CN" dirty="0" smtClean="0">
                <a:latin typeface="Arial" panose="020B0604020202020204" pitchFamily="34" charset="0"/>
              </a:rPr>
              <a:t>)</a:t>
            </a:r>
            <a:r>
              <a:rPr lang="zh-CN" altLang="en-US" dirty="0" smtClean="0">
                <a:latin typeface="Arial" panose="020B0604020202020204" pitchFamily="34" charset="0"/>
              </a:rPr>
              <a:t>分割</a:t>
            </a:r>
            <a:r>
              <a:rPr lang="zh-CN" altLang="en-US" dirty="0">
                <a:latin typeface="Arial" panose="020B0604020202020204" pitchFamily="34" charset="0"/>
              </a:rPr>
              <a:t>结果</a:t>
            </a:r>
            <a:r>
              <a:rPr lang="en-US" altLang="zh-CN" dirty="0" smtClean="0">
                <a:latin typeface="Arial" panose="020B0604020202020204" pitchFamily="34" charset="0"/>
              </a:rPr>
              <a:t>X</a:t>
            </a:r>
            <a:r>
              <a:rPr lang="zh-CN" altLang="en-US" dirty="0" smtClean="0">
                <a:latin typeface="Arial" panose="020B0604020202020204" pitchFamily="34" charset="0"/>
              </a:rPr>
              <a:t>的</a:t>
            </a:r>
            <a:r>
              <a:rPr lang="zh-CN" altLang="en-US" dirty="0">
                <a:latin typeface="Arial" panose="020B0604020202020204" pitchFamily="34" charset="0"/>
              </a:rPr>
              <a:t>另一个似然图</a:t>
            </a:r>
            <a:r>
              <a:rPr lang="en-US" altLang="zh-CN" dirty="0" smtClean="0">
                <a:latin typeface="Arial" panose="020B0604020202020204" pitchFamily="34" charset="0"/>
              </a:rPr>
              <a:t>f</a:t>
            </a:r>
            <a:r>
              <a:rPr lang="zh-CN" altLang="en-US" dirty="0" smtClean="0">
                <a:latin typeface="Arial" panose="020B0604020202020204" pitchFamily="34" charset="0"/>
              </a:rPr>
              <a:t>’，</a:t>
            </a:r>
            <a:r>
              <a:rPr lang="en-US" altLang="zh-CN" dirty="0" smtClean="0">
                <a:latin typeface="Arial" panose="020B0604020202020204" pitchFamily="34" charset="0"/>
              </a:rPr>
              <a:t>f’</a:t>
            </a:r>
            <a:r>
              <a:rPr lang="zh-CN" altLang="en-US" dirty="0" smtClean="0">
                <a:latin typeface="Arial" panose="020B0604020202020204" pitchFamily="34" charset="0"/>
              </a:rPr>
              <a:t>比</a:t>
            </a:r>
            <a:r>
              <a:rPr lang="en-US" altLang="zh-CN" dirty="0" smtClean="0">
                <a:latin typeface="Arial" panose="020B0604020202020204" pitchFamily="34" charset="0"/>
              </a:rPr>
              <a:t>f</a:t>
            </a:r>
            <a:r>
              <a:rPr lang="zh-CN" altLang="en-US" dirty="0" smtClean="0">
                <a:latin typeface="Arial" panose="020B0604020202020204" pitchFamily="34" charset="0"/>
              </a:rPr>
              <a:t>差，因为更深</a:t>
            </a:r>
            <a:r>
              <a:rPr lang="zh-CN" altLang="en-US" dirty="0">
                <a:latin typeface="Arial" panose="020B0604020202020204" pitchFamily="34" charset="0"/>
              </a:rPr>
              <a:t>的</a:t>
            </a:r>
            <a:r>
              <a:rPr lang="zh-CN" altLang="en-US" dirty="0" smtClean="0">
                <a:latin typeface="Arial" panose="020B0604020202020204" pitchFamily="34" charset="0"/>
              </a:rPr>
              <a:t>差距 </a:t>
            </a:r>
            <a:r>
              <a:rPr lang="zh-CN" altLang="en-US" dirty="0">
                <a:latin typeface="Arial" panose="020B0604020202020204" pitchFamily="34" charset="0"/>
              </a:rPr>
              <a:t>。</a:t>
            </a:r>
            <a:endParaRPr lang="zh-CN" altLang="en-US" dirty="0"/>
          </a:p>
        </p:txBody>
      </p:sp>
      <p:sp>
        <p:nvSpPr>
          <p:cNvPr id="10" name="矩形 9"/>
          <p:cNvSpPr/>
          <p:nvPr/>
        </p:nvSpPr>
        <p:spPr>
          <a:xfrm>
            <a:off x="1262060" y="590674"/>
            <a:ext cx="9801225" cy="646331"/>
          </a:xfrm>
          <a:prstGeom prst="rect">
            <a:avLst/>
          </a:prstGeom>
        </p:spPr>
        <p:txBody>
          <a:bodyPr wrap="square">
            <a:spAutoFit/>
          </a:bodyPr>
          <a:lstStyle/>
          <a:p>
            <a:r>
              <a:rPr lang="zh-CN" altLang="en-US" dirty="0">
                <a:latin typeface="Arial" panose="020B0604020202020204" pitchFamily="34" charset="0"/>
              </a:rPr>
              <a:t>给定</a:t>
            </a:r>
            <a:r>
              <a:rPr lang="en-US" altLang="zh-CN" dirty="0">
                <a:latin typeface="Arial" panose="020B0604020202020204" pitchFamily="34" charset="0"/>
              </a:rPr>
              <a:t>X</a:t>
            </a:r>
            <a:r>
              <a:rPr lang="zh-CN" altLang="en-US" dirty="0">
                <a:latin typeface="Arial" panose="020B0604020202020204" pitchFamily="34" charset="0"/>
              </a:rPr>
              <a:t>，它的</a:t>
            </a:r>
            <a:r>
              <a:rPr lang="en-US" altLang="zh-CN" dirty="0">
                <a:latin typeface="Arial" panose="020B0604020202020204" pitchFamily="34" charset="0"/>
              </a:rPr>
              <a:t>d</a:t>
            </a:r>
            <a:r>
              <a:rPr lang="zh-CN" altLang="en-US" dirty="0">
                <a:latin typeface="Arial" panose="020B0604020202020204" pitchFamily="34" charset="0"/>
              </a:rPr>
              <a:t>维拓扑结构称为</a:t>
            </a:r>
            <a:r>
              <a:rPr lang="zh-CN" altLang="en-US" dirty="0" smtClean="0">
                <a:latin typeface="Arial" panose="020B0604020202020204" pitchFamily="34" charset="0"/>
              </a:rPr>
              <a:t>同源类，特别</a:t>
            </a:r>
            <a:r>
              <a:rPr lang="zh-CN" altLang="en-US" dirty="0">
                <a:latin typeface="Arial" panose="020B0604020202020204" pitchFamily="34" charset="0"/>
              </a:rPr>
              <a:t>地，</a:t>
            </a:r>
            <a:r>
              <a:rPr lang="en-US" altLang="zh-CN" dirty="0">
                <a:latin typeface="Arial" panose="020B0604020202020204" pitchFamily="34" charset="0"/>
              </a:rPr>
              <a:t>0-dim</a:t>
            </a:r>
            <a:r>
              <a:rPr lang="zh-CN" altLang="en-US" dirty="0">
                <a:latin typeface="Arial" panose="020B0604020202020204" pitchFamily="34" charset="0"/>
              </a:rPr>
              <a:t>结构和</a:t>
            </a:r>
            <a:r>
              <a:rPr lang="en-US" altLang="zh-CN" dirty="0">
                <a:latin typeface="Arial" panose="020B0604020202020204" pitchFamily="34" charset="0"/>
              </a:rPr>
              <a:t>1-dim</a:t>
            </a:r>
            <a:r>
              <a:rPr lang="zh-CN" altLang="en-US" dirty="0">
                <a:latin typeface="Arial" panose="020B0604020202020204" pitchFamily="34" charset="0"/>
              </a:rPr>
              <a:t>结构分别是连通构件</a:t>
            </a:r>
            <a:r>
              <a:rPr lang="zh-CN" altLang="en-US" dirty="0" smtClean="0">
                <a:latin typeface="Arial" panose="020B0604020202020204" pitchFamily="34" charset="0"/>
              </a:rPr>
              <a:t>和</a:t>
            </a:r>
            <a:r>
              <a:rPr lang="zh-CN" altLang="en-US" dirty="0">
                <a:latin typeface="Arial" panose="020B0604020202020204" pitchFamily="34" charset="0"/>
              </a:rPr>
              <a:t>空洞</a:t>
            </a:r>
            <a:r>
              <a:rPr lang="zh-CN" altLang="en-US" dirty="0" smtClean="0">
                <a:latin typeface="Arial" panose="020B0604020202020204" pitchFamily="34" charset="0"/>
              </a:rPr>
              <a:t>。给定</a:t>
            </a:r>
            <a:r>
              <a:rPr lang="en-US" altLang="zh-CN" dirty="0">
                <a:latin typeface="Arial" panose="020B0604020202020204" pitchFamily="34" charset="0"/>
              </a:rPr>
              <a:t>X</a:t>
            </a:r>
            <a:r>
              <a:rPr lang="zh-CN" altLang="en-US" dirty="0">
                <a:latin typeface="Arial" panose="020B0604020202020204" pitchFamily="34" charset="0"/>
              </a:rPr>
              <a:t>，我们可以计算拓扑结构的数量，称为贝蒂数，并将其</a:t>
            </a:r>
            <a:r>
              <a:rPr lang="zh-CN" altLang="en-US" dirty="0" smtClean="0">
                <a:latin typeface="Arial" panose="020B0604020202020204" pitchFamily="34" charset="0"/>
              </a:rPr>
              <a:t>与</a:t>
            </a:r>
            <a:r>
              <a:rPr lang="en-US" altLang="zh-CN" dirty="0" smtClean="0">
                <a:latin typeface="Arial" panose="020B0604020202020204" pitchFamily="34" charset="0"/>
              </a:rPr>
              <a:t>GT</a:t>
            </a:r>
            <a:r>
              <a:rPr lang="zh-CN" altLang="en-US" dirty="0" smtClean="0">
                <a:latin typeface="Arial" panose="020B0604020202020204" pitchFamily="34" charset="0"/>
              </a:rPr>
              <a:t>的</a:t>
            </a:r>
            <a:r>
              <a:rPr lang="zh-CN" altLang="en-US" dirty="0">
                <a:latin typeface="Arial" panose="020B0604020202020204" pitchFamily="34" charset="0"/>
              </a:rPr>
              <a:t>拓扑结构进行比较。</a:t>
            </a:r>
            <a:endParaRPr lang="zh-CN" altLang="en-US" dirty="0"/>
          </a:p>
        </p:txBody>
      </p:sp>
    </p:spTree>
    <p:extLst>
      <p:ext uri="{BB962C8B-B14F-4D97-AF65-F5344CB8AC3E}">
        <p14:creationId xmlns:p14="http://schemas.microsoft.com/office/powerpoint/2010/main" val="2326919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60806</TotalTime>
  <Words>2614</Words>
  <Application>Microsoft Office PowerPoint</Application>
  <PresentationFormat>宽屏</PresentationFormat>
  <Paragraphs>141</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278</cp:revision>
  <dcterms:created xsi:type="dcterms:W3CDTF">2021-08-12T02:50:06Z</dcterms:created>
  <dcterms:modified xsi:type="dcterms:W3CDTF">2022-03-11T09:26:11Z</dcterms:modified>
</cp:coreProperties>
</file>