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57" r:id="rId4"/>
    <p:sldId id="258" r:id="rId5"/>
    <p:sldId id="259" r:id="rId6"/>
    <p:sldId id="261" r:id="rId7"/>
    <p:sldId id="263" r:id="rId8"/>
    <p:sldId id="262" r:id="rId9"/>
    <p:sldId id="265"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353D6-0B36-44C8-9313-4A9BD40A36E3}" type="datetimeFigureOut">
              <a:rPr lang="zh-CN" altLang="en-US" smtClean="0"/>
              <a:t>2022/1/10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6BFF7-99EC-4E02-ACE3-CA9F6BC309AE}" type="slidenum">
              <a:rPr lang="zh-CN" altLang="en-US" smtClean="0"/>
              <a:t>‹#›</a:t>
            </a:fld>
            <a:endParaRPr lang="zh-CN" altLang="en-US"/>
          </a:p>
        </p:txBody>
      </p:sp>
    </p:spTree>
    <p:extLst>
      <p:ext uri="{BB962C8B-B14F-4D97-AF65-F5344CB8AC3E}">
        <p14:creationId xmlns:p14="http://schemas.microsoft.com/office/powerpoint/2010/main" val="175936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AD29A5-6524-48DA-803E-DBC3D7029103}" type="slidenum">
              <a:rPr lang="zh-CN" altLang="en-US" smtClean="0"/>
              <a:t>2</a:t>
            </a:fld>
            <a:endParaRPr lang="zh-CN" altLang="en-US"/>
          </a:p>
        </p:txBody>
      </p:sp>
    </p:spTree>
    <p:extLst>
      <p:ext uri="{BB962C8B-B14F-4D97-AF65-F5344CB8AC3E}">
        <p14:creationId xmlns:p14="http://schemas.microsoft.com/office/powerpoint/2010/main" val="337054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27ABD-F1BB-40C0-8762-4B8F948D4403}" type="slidenum">
              <a:rPr lang="zh-CN" altLang="en-US" smtClean="0"/>
              <a:t>9</a:t>
            </a:fld>
            <a:endParaRPr lang="zh-CN" altLang="en-US"/>
          </a:p>
        </p:txBody>
      </p:sp>
    </p:spTree>
    <p:extLst>
      <p:ext uri="{BB962C8B-B14F-4D97-AF65-F5344CB8AC3E}">
        <p14:creationId xmlns:p14="http://schemas.microsoft.com/office/powerpoint/2010/main" val="69392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20F4A6F-1766-4239-B27B-3078F6446679}" type="datetimeFigureOut">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2183C9-CCC9-4538-89A0-B0790DBF2C44}" type="slidenum">
              <a:rPr lang="zh-CN" altLang="en-US" smtClean="0"/>
              <a:t>‹#›</a:t>
            </a:fld>
            <a:endParaRPr lang="zh-CN" altLang="en-US"/>
          </a:p>
        </p:txBody>
      </p:sp>
    </p:spTree>
    <p:extLst>
      <p:ext uri="{BB962C8B-B14F-4D97-AF65-F5344CB8AC3E}">
        <p14:creationId xmlns:p14="http://schemas.microsoft.com/office/powerpoint/2010/main" val="3486009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0F4A6F-1766-4239-B27B-3078F6446679}" type="datetimeFigureOut">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2183C9-CCC9-4538-89A0-B0790DBF2C44}" type="slidenum">
              <a:rPr lang="zh-CN" altLang="en-US" smtClean="0"/>
              <a:t>‹#›</a:t>
            </a:fld>
            <a:endParaRPr lang="zh-CN" altLang="en-US"/>
          </a:p>
        </p:txBody>
      </p:sp>
    </p:spTree>
    <p:extLst>
      <p:ext uri="{BB962C8B-B14F-4D97-AF65-F5344CB8AC3E}">
        <p14:creationId xmlns:p14="http://schemas.microsoft.com/office/powerpoint/2010/main" val="3765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0F4A6F-1766-4239-B27B-3078F6446679}" type="datetimeFigureOut">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2183C9-CCC9-4538-89A0-B0790DBF2C44}" type="slidenum">
              <a:rPr lang="zh-CN" altLang="en-US" smtClean="0"/>
              <a:t>‹#›</a:t>
            </a:fld>
            <a:endParaRPr lang="zh-CN" altLang="en-US"/>
          </a:p>
        </p:txBody>
      </p:sp>
    </p:spTree>
    <p:extLst>
      <p:ext uri="{BB962C8B-B14F-4D97-AF65-F5344CB8AC3E}">
        <p14:creationId xmlns:p14="http://schemas.microsoft.com/office/powerpoint/2010/main" val="3887988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5D65D8-4875-421A-B3B2-F2419D5C64FA}" type="datetimeFigureOut">
              <a:rPr lang="zh-CN" altLang="en-US" smtClean="0">
                <a:solidFill>
                  <a:prstClr val="black">
                    <a:tint val="75000"/>
                  </a:prstClr>
                </a:solidFill>
              </a:rPr>
              <a:pPr/>
              <a:t>2022/1/10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EAADA54-20E0-4D83-90FA-857A63C7BED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3460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5D65D8-4875-421A-B3B2-F2419D5C64FA}" type="datetimeFigureOut">
              <a:rPr lang="zh-CN" altLang="en-US" smtClean="0">
                <a:solidFill>
                  <a:prstClr val="black">
                    <a:tint val="75000"/>
                  </a:prstClr>
                </a:solidFill>
              </a:rPr>
              <a:pPr/>
              <a:t>2022/1/10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EAADA54-20E0-4D83-90FA-857A63C7BED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1132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5D65D8-4875-421A-B3B2-F2419D5C64FA}" type="datetimeFigureOut">
              <a:rPr lang="zh-CN" altLang="en-US" smtClean="0">
                <a:solidFill>
                  <a:prstClr val="black">
                    <a:tint val="75000"/>
                  </a:prstClr>
                </a:solidFill>
              </a:rPr>
              <a:pPr/>
              <a:t>2022/1/10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EAADA54-20E0-4D83-90FA-857A63C7BED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3294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5D65D8-4875-421A-B3B2-F2419D5C64FA}" type="datetimeFigureOut">
              <a:rPr lang="zh-CN" altLang="en-US" smtClean="0">
                <a:solidFill>
                  <a:prstClr val="black">
                    <a:tint val="75000"/>
                  </a:prstClr>
                </a:solidFill>
              </a:rPr>
              <a:pPr/>
              <a:t>2022/1/10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EAADA54-20E0-4D83-90FA-857A63C7BED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0781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5D65D8-4875-421A-B3B2-F2419D5C64FA}" type="datetimeFigureOut">
              <a:rPr lang="zh-CN" altLang="en-US" smtClean="0">
                <a:solidFill>
                  <a:prstClr val="black">
                    <a:tint val="75000"/>
                  </a:prstClr>
                </a:solidFill>
              </a:rPr>
              <a:pPr/>
              <a:t>2022/1/10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4EAADA54-20E0-4D83-90FA-857A63C7BED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2369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5D65D8-4875-421A-B3B2-F2419D5C64FA}" type="datetimeFigureOut">
              <a:rPr lang="zh-CN" altLang="en-US" smtClean="0">
                <a:solidFill>
                  <a:prstClr val="black">
                    <a:tint val="75000"/>
                  </a:prstClr>
                </a:solidFill>
              </a:rPr>
              <a:pPr/>
              <a:t>2022/1/10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4EAADA54-20E0-4D83-90FA-857A63C7BED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0623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5D65D8-4875-421A-B3B2-F2419D5C64FA}" type="datetimeFigureOut">
              <a:rPr lang="zh-CN" altLang="en-US" smtClean="0">
                <a:solidFill>
                  <a:prstClr val="black">
                    <a:tint val="75000"/>
                  </a:prstClr>
                </a:solidFill>
              </a:rPr>
              <a:pPr/>
              <a:t>2022/1/10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4EAADA54-20E0-4D83-90FA-857A63C7BED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7941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5D65D8-4875-421A-B3B2-F2419D5C64FA}" type="datetimeFigureOut">
              <a:rPr lang="zh-CN" altLang="en-US" smtClean="0">
                <a:solidFill>
                  <a:prstClr val="black">
                    <a:tint val="75000"/>
                  </a:prstClr>
                </a:solidFill>
              </a:rPr>
              <a:pPr/>
              <a:t>2022/1/10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EAADA54-20E0-4D83-90FA-857A63C7BED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179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0F4A6F-1766-4239-B27B-3078F6446679}" type="datetimeFigureOut">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2183C9-CCC9-4538-89A0-B0790DBF2C44}" type="slidenum">
              <a:rPr lang="zh-CN" altLang="en-US" smtClean="0"/>
              <a:t>‹#›</a:t>
            </a:fld>
            <a:endParaRPr lang="zh-CN" altLang="en-US"/>
          </a:p>
        </p:txBody>
      </p:sp>
    </p:spTree>
    <p:extLst>
      <p:ext uri="{BB962C8B-B14F-4D97-AF65-F5344CB8AC3E}">
        <p14:creationId xmlns:p14="http://schemas.microsoft.com/office/powerpoint/2010/main" val="779868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5D65D8-4875-421A-B3B2-F2419D5C64FA}" type="datetimeFigureOut">
              <a:rPr lang="zh-CN" altLang="en-US" smtClean="0">
                <a:solidFill>
                  <a:prstClr val="black">
                    <a:tint val="75000"/>
                  </a:prstClr>
                </a:solidFill>
              </a:rPr>
              <a:pPr/>
              <a:t>2022/1/10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EAADA54-20E0-4D83-90FA-857A63C7BED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85988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5D65D8-4875-421A-B3B2-F2419D5C64FA}" type="datetimeFigureOut">
              <a:rPr lang="zh-CN" altLang="en-US" smtClean="0">
                <a:solidFill>
                  <a:prstClr val="black">
                    <a:tint val="75000"/>
                  </a:prstClr>
                </a:solidFill>
              </a:rPr>
              <a:pPr/>
              <a:t>2022/1/10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EAADA54-20E0-4D83-90FA-857A63C7BED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78940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5D65D8-4875-421A-B3B2-F2419D5C64FA}" type="datetimeFigureOut">
              <a:rPr lang="zh-CN" altLang="en-US" smtClean="0">
                <a:solidFill>
                  <a:prstClr val="black">
                    <a:tint val="75000"/>
                  </a:prstClr>
                </a:solidFill>
              </a:rPr>
              <a:pPr/>
              <a:t>2022/1/10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EAADA54-20E0-4D83-90FA-857A63C7BED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9274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白色-封面">
    <p:bg>
      <p:bgPr>
        <a:solidFill>
          <a:schemeClr val="bg1"/>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D10D550D-E769-2640-B7FD-B1A2120AC55A}"/>
              </a:ext>
            </a:extLst>
          </p:cNvPr>
          <p:cNvPicPr>
            <a:picLocks noChangeAspect="1"/>
          </p:cNvPicPr>
          <p:nvPr userDrawn="1"/>
        </p:nvPicPr>
        <p:blipFill>
          <a:blip r:embed="rId2"/>
          <a:stretch>
            <a:fillRect/>
          </a:stretch>
        </p:blipFill>
        <p:spPr>
          <a:xfrm>
            <a:off x="9961235" y="5532698"/>
            <a:ext cx="1731656" cy="712913"/>
          </a:xfrm>
          <a:prstGeom prst="rect">
            <a:avLst/>
          </a:prstGeom>
        </p:spPr>
      </p:pic>
      <p:sp>
        <p:nvSpPr>
          <p:cNvPr id="14" name="矩形 13">
            <a:extLst>
              <a:ext uri="{FF2B5EF4-FFF2-40B4-BE49-F238E27FC236}">
                <a16:creationId xmlns:a16="http://schemas.microsoft.com/office/drawing/2014/main" xmlns="" id="{6EA8E5F9-7057-B345-8E3B-B0A1CD8D6451}"/>
              </a:ext>
            </a:extLst>
          </p:cNvPr>
          <p:cNvSpPr/>
          <p:nvPr userDrawn="1"/>
        </p:nvSpPr>
        <p:spPr>
          <a:xfrm rot="16200000">
            <a:off x="-151975" y="2728828"/>
            <a:ext cx="1659583" cy="102782"/>
          </a:xfrm>
          <a:prstGeom prst="rect">
            <a:avLst/>
          </a:prstGeom>
          <a:gradFill flip="none" rotWithShape="1">
            <a:gsLst>
              <a:gs pos="0">
                <a:srgbClr val="27B7C6"/>
              </a:gs>
              <a:gs pos="100000">
                <a:srgbClr val="84BF4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prstClr val="white"/>
              </a:solidFill>
            </a:endParaRPr>
          </a:p>
        </p:txBody>
      </p:sp>
      <p:sp>
        <p:nvSpPr>
          <p:cNvPr id="15" name="矩形 14">
            <a:extLst>
              <a:ext uri="{FF2B5EF4-FFF2-40B4-BE49-F238E27FC236}">
                <a16:creationId xmlns:a16="http://schemas.microsoft.com/office/drawing/2014/main" xmlns="" id="{4270157E-AA98-8341-94F5-FD9C2ACB8AF0}"/>
              </a:ext>
            </a:extLst>
          </p:cNvPr>
          <p:cNvSpPr/>
          <p:nvPr userDrawn="1"/>
        </p:nvSpPr>
        <p:spPr>
          <a:xfrm rot="10800000">
            <a:off x="0" y="6748040"/>
            <a:ext cx="12192000" cy="115748"/>
          </a:xfrm>
          <a:prstGeom prst="rect">
            <a:avLst/>
          </a:prstGeom>
          <a:gradFill flip="none" rotWithShape="1">
            <a:gsLst>
              <a:gs pos="0">
                <a:srgbClr val="27B7C6"/>
              </a:gs>
              <a:gs pos="100000">
                <a:srgbClr val="84BF4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prstClr val="white"/>
              </a:solidFill>
            </a:endParaRPr>
          </a:p>
        </p:txBody>
      </p:sp>
      <p:sp>
        <p:nvSpPr>
          <p:cNvPr id="16" name="矩形 15">
            <a:extLst>
              <a:ext uri="{FF2B5EF4-FFF2-40B4-BE49-F238E27FC236}">
                <a16:creationId xmlns:a16="http://schemas.microsoft.com/office/drawing/2014/main" xmlns="" id="{CC383EC1-4D5A-4941-9F7E-34BE87A5E75C}"/>
              </a:ext>
            </a:extLst>
          </p:cNvPr>
          <p:cNvSpPr/>
          <p:nvPr userDrawn="1"/>
        </p:nvSpPr>
        <p:spPr>
          <a:xfrm rot="10800000">
            <a:off x="0" y="-1"/>
            <a:ext cx="12192000" cy="115748"/>
          </a:xfrm>
          <a:prstGeom prst="rect">
            <a:avLst/>
          </a:prstGeom>
          <a:gradFill flip="none" rotWithShape="1">
            <a:gsLst>
              <a:gs pos="0">
                <a:srgbClr val="27B7C6"/>
              </a:gs>
              <a:gs pos="100000">
                <a:srgbClr val="84BF4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prstClr val="white"/>
              </a:solidFill>
            </a:endParaRPr>
          </a:p>
        </p:txBody>
      </p:sp>
      <p:sp>
        <p:nvSpPr>
          <p:cNvPr id="18" name="文本占位符 51">
            <a:extLst>
              <a:ext uri="{FF2B5EF4-FFF2-40B4-BE49-F238E27FC236}">
                <a16:creationId xmlns:a16="http://schemas.microsoft.com/office/drawing/2014/main" xmlns="" id="{94822543-5EDF-8749-82F2-1CD9952150D9}"/>
              </a:ext>
            </a:extLst>
          </p:cNvPr>
          <p:cNvSpPr>
            <a:spLocks noGrp="1"/>
          </p:cNvSpPr>
          <p:nvPr>
            <p:ph type="body" sz="quarter" idx="13"/>
          </p:nvPr>
        </p:nvSpPr>
        <p:spPr>
          <a:xfrm>
            <a:off x="839904" y="1960309"/>
            <a:ext cx="10655575" cy="641793"/>
          </a:xfrm>
          <a:prstGeom prst="rect">
            <a:avLst/>
          </a:prstGeom>
        </p:spPr>
        <p:txBody>
          <a:bodyPr/>
          <a:lstStyle>
            <a:lvl1pPr marL="0" indent="0" algn="l">
              <a:buFontTx/>
              <a:buNone/>
              <a:defRPr sz="4000" b="0" i="0">
                <a:solidFill>
                  <a:schemeClr val="tx1">
                    <a:lumMod val="75000"/>
                    <a:lumOff val="25000"/>
                  </a:schemeClr>
                </a:solidFill>
                <a:latin typeface="Microsoft YaHei Light" panose="020B0502040204020203" pitchFamily="34" charset="-122"/>
                <a:ea typeface="Microsoft YaHei Light" panose="020B0502040204020203" pitchFamily="34" charset="-122"/>
              </a:defRPr>
            </a:lvl1pPr>
          </a:lstStyle>
          <a:p>
            <a:r>
              <a:rPr kumimoji="1" lang="zh-CN" altLang="en-US" dirty="0"/>
              <a:t>编辑母版文本样式</a:t>
            </a:r>
          </a:p>
        </p:txBody>
      </p:sp>
      <p:sp>
        <p:nvSpPr>
          <p:cNvPr id="19" name="文本占位符 51">
            <a:extLst>
              <a:ext uri="{FF2B5EF4-FFF2-40B4-BE49-F238E27FC236}">
                <a16:creationId xmlns:a16="http://schemas.microsoft.com/office/drawing/2014/main" xmlns="" id="{F44338E1-46B5-DE4F-AF1C-8741AA1D820B}"/>
              </a:ext>
            </a:extLst>
          </p:cNvPr>
          <p:cNvSpPr>
            <a:spLocks noGrp="1"/>
          </p:cNvSpPr>
          <p:nvPr>
            <p:ph type="body" sz="quarter" idx="14"/>
          </p:nvPr>
        </p:nvSpPr>
        <p:spPr>
          <a:xfrm>
            <a:off x="839904" y="2723013"/>
            <a:ext cx="10655575" cy="641793"/>
          </a:xfrm>
          <a:prstGeom prst="rect">
            <a:avLst/>
          </a:prstGeom>
        </p:spPr>
        <p:txBody>
          <a:bodyPr/>
          <a:lstStyle>
            <a:lvl1pPr marL="0" indent="0" algn="l">
              <a:buFontTx/>
              <a:buNone/>
              <a:defRPr sz="3200" b="0" i="0">
                <a:solidFill>
                  <a:schemeClr val="tx1">
                    <a:lumMod val="75000"/>
                    <a:lumOff val="25000"/>
                  </a:schemeClr>
                </a:solidFill>
                <a:latin typeface="Microsoft YaHei Light" panose="020B0502040204020203" pitchFamily="34" charset="-122"/>
                <a:ea typeface="Microsoft YaHei Light" panose="020B0502040204020203" pitchFamily="34" charset="-122"/>
              </a:defRPr>
            </a:lvl1pPr>
          </a:lstStyle>
          <a:p>
            <a:r>
              <a:rPr kumimoji="1" lang="zh-CN" altLang="en-US" dirty="0"/>
              <a:t>编辑母版文本样式</a:t>
            </a:r>
          </a:p>
        </p:txBody>
      </p:sp>
      <p:sp>
        <p:nvSpPr>
          <p:cNvPr id="20" name="文本占位符 51">
            <a:extLst>
              <a:ext uri="{FF2B5EF4-FFF2-40B4-BE49-F238E27FC236}">
                <a16:creationId xmlns:a16="http://schemas.microsoft.com/office/drawing/2014/main" xmlns="" id="{4CBF2BC3-8897-3E41-80CF-567E498A6BC5}"/>
              </a:ext>
            </a:extLst>
          </p:cNvPr>
          <p:cNvSpPr>
            <a:spLocks noGrp="1"/>
          </p:cNvSpPr>
          <p:nvPr>
            <p:ph type="body" sz="quarter" idx="15"/>
          </p:nvPr>
        </p:nvSpPr>
        <p:spPr>
          <a:xfrm>
            <a:off x="839904" y="3331608"/>
            <a:ext cx="10655575" cy="278403"/>
          </a:xfrm>
          <a:prstGeom prst="rect">
            <a:avLst/>
          </a:prstGeom>
        </p:spPr>
        <p:txBody>
          <a:bodyPr/>
          <a:lstStyle>
            <a:lvl1pPr marL="0" indent="0" algn="l">
              <a:buFontTx/>
              <a:buNone/>
              <a:defRPr sz="2000" b="0" i="0">
                <a:solidFill>
                  <a:schemeClr val="tx1">
                    <a:lumMod val="75000"/>
                    <a:lumOff val="25000"/>
                  </a:schemeClr>
                </a:solidFill>
                <a:latin typeface="Microsoft YaHei Light" panose="020B0502040204020203" pitchFamily="34" charset="-122"/>
                <a:ea typeface="Microsoft YaHei Light" panose="020B0502040204020203" pitchFamily="34" charset="-122"/>
              </a:defRPr>
            </a:lvl1pPr>
          </a:lstStyle>
          <a:p>
            <a:r>
              <a:rPr kumimoji="1" lang="zh-CN" altLang="en-US" dirty="0"/>
              <a:t>编辑母版文本样式</a:t>
            </a:r>
          </a:p>
        </p:txBody>
      </p:sp>
    </p:spTree>
    <p:extLst>
      <p:ext uri="{BB962C8B-B14F-4D97-AF65-F5344CB8AC3E}">
        <p14:creationId xmlns:p14="http://schemas.microsoft.com/office/powerpoint/2010/main" val="39184597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节标题">
    <p:bg>
      <p:bgPr>
        <a:solidFill>
          <a:schemeClr val="bg1"/>
        </a:solidFill>
        <a:effectLst/>
      </p:bgPr>
    </p:bg>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8BC80F2E-AD28-6748-A447-A2538E1F468B}"/>
              </a:ext>
            </a:extLst>
          </p:cNvPr>
          <p:cNvSpPr/>
          <p:nvPr/>
        </p:nvSpPr>
        <p:spPr>
          <a:xfrm rot="10800000">
            <a:off x="0" y="445834"/>
            <a:ext cx="9991165" cy="460660"/>
          </a:xfrm>
          <a:prstGeom prst="rect">
            <a:avLst/>
          </a:prstGeom>
          <a:gradFill flip="none" rotWithShape="1">
            <a:gsLst>
              <a:gs pos="0">
                <a:srgbClr val="00AFD5"/>
              </a:gs>
              <a:gs pos="100000">
                <a:srgbClr val="6FBA2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prstClr val="white"/>
              </a:solidFill>
            </a:endParaRPr>
          </a:p>
        </p:txBody>
      </p:sp>
      <p:pic>
        <p:nvPicPr>
          <p:cNvPr id="10" name="图片 9">
            <a:extLst>
              <a:ext uri="{FF2B5EF4-FFF2-40B4-BE49-F238E27FC236}">
                <a16:creationId xmlns="" xmlns:a16="http://schemas.microsoft.com/office/drawing/2014/main" id="{0FF7E693-EB55-FA45-BC7E-2A5AF57F6DA0}"/>
              </a:ext>
            </a:extLst>
          </p:cNvPr>
          <p:cNvPicPr>
            <a:picLocks noChangeAspect="1"/>
          </p:cNvPicPr>
          <p:nvPr/>
        </p:nvPicPr>
        <p:blipFill>
          <a:blip r:embed="rId2"/>
          <a:stretch>
            <a:fillRect/>
          </a:stretch>
        </p:blipFill>
        <p:spPr>
          <a:xfrm>
            <a:off x="10269157" y="406606"/>
            <a:ext cx="1446884" cy="595674"/>
          </a:xfrm>
          <a:prstGeom prst="rect">
            <a:avLst/>
          </a:prstGeom>
        </p:spPr>
      </p:pic>
      <p:sp>
        <p:nvSpPr>
          <p:cNvPr id="13" name="内容占位符 4">
            <a:extLst>
              <a:ext uri="{FF2B5EF4-FFF2-40B4-BE49-F238E27FC236}">
                <a16:creationId xmlns="" xmlns:a16="http://schemas.microsoft.com/office/drawing/2014/main" id="{EF22FF53-FD6A-014D-BF15-B73A4955E67E}"/>
              </a:ext>
            </a:extLst>
          </p:cNvPr>
          <p:cNvSpPr>
            <a:spLocks noGrp="1"/>
          </p:cNvSpPr>
          <p:nvPr userDrawn="1">
            <p:ph sz="quarter" idx="12"/>
          </p:nvPr>
        </p:nvSpPr>
        <p:spPr>
          <a:xfrm>
            <a:off x="718278" y="2399620"/>
            <a:ext cx="10655575" cy="3641725"/>
          </a:xfrm>
          <a:prstGeom prst="rect">
            <a:avLst/>
          </a:prstGeom>
        </p:spPr>
        <p:txBody>
          <a:bodyPr/>
          <a:lstStyle>
            <a:lvl1pPr>
              <a:defRPr sz="2400" b="0" i="0">
                <a:solidFill>
                  <a:schemeClr val="tx1">
                    <a:lumMod val="75000"/>
                    <a:lumOff val="25000"/>
                  </a:schemeClr>
                </a:solidFill>
                <a:latin typeface="Microsoft YaHei Light" panose="020B0502040204020203" pitchFamily="34" charset="-122"/>
                <a:ea typeface="Microsoft YaHei Light" panose="020B0502040204020203" pitchFamily="34" charset="-122"/>
              </a:defRPr>
            </a:lvl1pPr>
          </a:lstStyle>
          <a:p>
            <a:r>
              <a:rPr kumimoji="1" lang="zh-CN" altLang="en-US"/>
              <a:t>编辑母版文本样式
第二级
第三级
第四级
第五级</a:t>
            </a:r>
          </a:p>
        </p:txBody>
      </p:sp>
      <p:sp>
        <p:nvSpPr>
          <p:cNvPr id="14" name="文本占位符 51">
            <a:extLst>
              <a:ext uri="{FF2B5EF4-FFF2-40B4-BE49-F238E27FC236}">
                <a16:creationId xmlns="" xmlns:a16="http://schemas.microsoft.com/office/drawing/2014/main" id="{9F92E1E6-0323-1A4A-8C73-6C342D88104F}"/>
              </a:ext>
            </a:extLst>
          </p:cNvPr>
          <p:cNvSpPr>
            <a:spLocks noGrp="1"/>
          </p:cNvSpPr>
          <p:nvPr userDrawn="1">
            <p:ph type="body" sz="quarter" idx="13"/>
          </p:nvPr>
        </p:nvSpPr>
        <p:spPr>
          <a:xfrm>
            <a:off x="718278" y="1485884"/>
            <a:ext cx="10655575" cy="641793"/>
          </a:xfrm>
          <a:prstGeom prst="rect">
            <a:avLst/>
          </a:prstGeom>
        </p:spPr>
        <p:txBody>
          <a:bodyPr/>
          <a:lstStyle>
            <a:lvl1pPr marL="0" indent="0" algn="l">
              <a:buFontTx/>
              <a:buNone/>
              <a:defRPr sz="3600">
                <a:solidFill>
                  <a:schemeClr val="tx1">
                    <a:lumMod val="75000"/>
                    <a:lumOff val="25000"/>
                  </a:schemeClr>
                </a:solidFill>
              </a:defRPr>
            </a:lvl1pPr>
          </a:lstStyle>
          <a:p>
            <a:r>
              <a:rPr kumimoji="1" lang="zh-CN" altLang="en-US" dirty="0"/>
              <a:t>编辑母版文本样式</a:t>
            </a:r>
          </a:p>
        </p:txBody>
      </p:sp>
      <p:sp>
        <p:nvSpPr>
          <p:cNvPr id="15" name="文本占位符 51">
            <a:extLst>
              <a:ext uri="{FF2B5EF4-FFF2-40B4-BE49-F238E27FC236}">
                <a16:creationId xmlns="" xmlns:a16="http://schemas.microsoft.com/office/drawing/2014/main" id="{2889D2E5-712E-D84B-8137-FC9EEE9FD7B5}"/>
              </a:ext>
            </a:extLst>
          </p:cNvPr>
          <p:cNvSpPr>
            <a:spLocks noGrp="1"/>
          </p:cNvSpPr>
          <p:nvPr>
            <p:ph type="body" sz="quarter" idx="14"/>
          </p:nvPr>
        </p:nvSpPr>
        <p:spPr>
          <a:xfrm>
            <a:off x="718279" y="491274"/>
            <a:ext cx="9003238" cy="415222"/>
          </a:xfrm>
          <a:prstGeom prst="rect">
            <a:avLst/>
          </a:prstGeom>
        </p:spPr>
        <p:txBody>
          <a:bodyPr/>
          <a:lstStyle>
            <a:lvl1pPr marL="0" indent="0" algn="l">
              <a:buFontTx/>
              <a:buNone/>
              <a:defRPr sz="2400" b="0" i="0">
                <a:solidFill>
                  <a:schemeClr val="bg1"/>
                </a:solidFill>
                <a:latin typeface="Microsoft YaHei Light" panose="020B0502040204020203" pitchFamily="34" charset="-122"/>
                <a:ea typeface="Microsoft YaHei Light" panose="020B0502040204020203" pitchFamily="34" charset="-122"/>
              </a:defRPr>
            </a:lvl1pPr>
          </a:lstStyle>
          <a:p>
            <a:r>
              <a:rPr kumimoji="1" lang="zh-CN" altLang="en-US" dirty="0"/>
              <a:t>编辑母版文本样式</a:t>
            </a:r>
          </a:p>
        </p:txBody>
      </p:sp>
      <p:sp>
        <p:nvSpPr>
          <p:cNvPr id="16" name="矩形 15">
            <a:extLst>
              <a:ext uri="{FF2B5EF4-FFF2-40B4-BE49-F238E27FC236}">
                <a16:creationId xmlns="" xmlns:a16="http://schemas.microsoft.com/office/drawing/2014/main" id="{6CFD9E52-7991-ED4B-8786-9C748BB877C4}"/>
              </a:ext>
            </a:extLst>
          </p:cNvPr>
          <p:cNvSpPr/>
          <p:nvPr userDrawn="1"/>
        </p:nvSpPr>
        <p:spPr>
          <a:xfrm rot="10800000">
            <a:off x="0" y="6748040"/>
            <a:ext cx="12192000" cy="115748"/>
          </a:xfrm>
          <a:prstGeom prst="rect">
            <a:avLst/>
          </a:prstGeom>
          <a:gradFill flip="none" rotWithShape="1">
            <a:gsLst>
              <a:gs pos="0">
                <a:srgbClr val="27B7C6"/>
              </a:gs>
              <a:gs pos="100000">
                <a:srgbClr val="84BF4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prstClr val="white"/>
              </a:solidFill>
            </a:endParaRPr>
          </a:p>
        </p:txBody>
      </p:sp>
    </p:spTree>
    <p:extLst>
      <p:ext uri="{BB962C8B-B14F-4D97-AF65-F5344CB8AC3E}">
        <p14:creationId xmlns:p14="http://schemas.microsoft.com/office/powerpoint/2010/main" val="273026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20F4A6F-1766-4239-B27B-3078F6446679}" type="datetimeFigureOut">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2183C9-CCC9-4538-89A0-B0790DBF2C44}" type="slidenum">
              <a:rPr lang="zh-CN" altLang="en-US" smtClean="0"/>
              <a:t>‹#›</a:t>
            </a:fld>
            <a:endParaRPr lang="zh-CN" altLang="en-US"/>
          </a:p>
        </p:txBody>
      </p:sp>
    </p:spTree>
    <p:extLst>
      <p:ext uri="{BB962C8B-B14F-4D97-AF65-F5344CB8AC3E}">
        <p14:creationId xmlns:p14="http://schemas.microsoft.com/office/powerpoint/2010/main" val="161857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0F4A6F-1766-4239-B27B-3078F6446679}" type="datetimeFigureOut">
              <a:rPr lang="zh-CN" altLang="en-US" smtClean="0"/>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2183C9-CCC9-4538-89A0-B0790DBF2C44}" type="slidenum">
              <a:rPr lang="zh-CN" altLang="en-US" smtClean="0"/>
              <a:t>‹#›</a:t>
            </a:fld>
            <a:endParaRPr lang="zh-CN" altLang="en-US"/>
          </a:p>
        </p:txBody>
      </p:sp>
    </p:spTree>
    <p:extLst>
      <p:ext uri="{BB962C8B-B14F-4D97-AF65-F5344CB8AC3E}">
        <p14:creationId xmlns:p14="http://schemas.microsoft.com/office/powerpoint/2010/main" val="241383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0F4A6F-1766-4239-B27B-3078F6446679}" type="datetimeFigureOut">
              <a:rPr lang="zh-CN" altLang="en-US" smtClean="0"/>
              <a:t>2022/1/10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2183C9-CCC9-4538-89A0-B0790DBF2C44}" type="slidenum">
              <a:rPr lang="zh-CN" altLang="en-US" smtClean="0"/>
              <a:t>‹#›</a:t>
            </a:fld>
            <a:endParaRPr lang="zh-CN" altLang="en-US"/>
          </a:p>
        </p:txBody>
      </p:sp>
    </p:spTree>
    <p:extLst>
      <p:ext uri="{BB962C8B-B14F-4D97-AF65-F5344CB8AC3E}">
        <p14:creationId xmlns:p14="http://schemas.microsoft.com/office/powerpoint/2010/main" val="77050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0F4A6F-1766-4239-B27B-3078F6446679}" type="datetimeFigureOut">
              <a:rPr lang="zh-CN" altLang="en-US" smtClean="0"/>
              <a:t>2022/1/10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2183C9-CCC9-4538-89A0-B0790DBF2C44}" type="slidenum">
              <a:rPr lang="zh-CN" altLang="en-US" smtClean="0"/>
              <a:t>‹#›</a:t>
            </a:fld>
            <a:endParaRPr lang="zh-CN" altLang="en-US"/>
          </a:p>
        </p:txBody>
      </p:sp>
    </p:spTree>
    <p:extLst>
      <p:ext uri="{BB962C8B-B14F-4D97-AF65-F5344CB8AC3E}">
        <p14:creationId xmlns:p14="http://schemas.microsoft.com/office/powerpoint/2010/main" val="2921250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0F4A6F-1766-4239-B27B-3078F6446679}" type="datetimeFigureOut">
              <a:rPr lang="zh-CN" altLang="en-US" smtClean="0"/>
              <a:t>2022/1/10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2183C9-CCC9-4538-89A0-B0790DBF2C44}" type="slidenum">
              <a:rPr lang="zh-CN" altLang="en-US" smtClean="0"/>
              <a:t>‹#›</a:t>
            </a:fld>
            <a:endParaRPr lang="zh-CN" altLang="en-US"/>
          </a:p>
        </p:txBody>
      </p:sp>
    </p:spTree>
    <p:extLst>
      <p:ext uri="{BB962C8B-B14F-4D97-AF65-F5344CB8AC3E}">
        <p14:creationId xmlns:p14="http://schemas.microsoft.com/office/powerpoint/2010/main" val="7100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0F4A6F-1766-4239-B27B-3078F6446679}" type="datetimeFigureOut">
              <a:rPr lang="zh-CN" altLang="en-US" smtClean="0"/>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2183C9-CCC9-4538-89A0-B0790DBF2C44}" type="slidenum">
              <a:rPr lang="zh-CN" altLang="en-US" smtClean="0"/>
              <a:t>‹#›</a:t>
            </a:fld>
            <a:endParaRPr lang="zh-CN" altLang="en-US"/>
          </a:p>
        </p:txBody>
      </p:sp>
    </p:spTree>
    <p:extLst>
      <p:ext uri="{BB962C8B-B14F-4D97-AF65-F5344CB8AC3E}">
        <p14:creationId xmlns:p14="http://schemas.microsoft.com/office/powerpoint/2010/main" val="193366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0F4A6F-1766-4239-B27B-3078F6446679}" type="datetimeFigureOut">
              <a:rPr lang="zh-CN" altLang="en-US" smtClean="0"/>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2183C9-CCC9-4538-89A0-B0790DBF2C44}" type="slidenum">
              <a:rPr lang="zh-CN" altLang="en-US" smtClean="0"/>
              <a:t>‹#›</a:t>
            </a:fld>
            <a:endParaRPr lang="zh-CN" altLang="en-US"/>
          </a:p>
        </p:txBody>
      </p:sp>
    </p:spTree>
    <p:extLst>
      <p:ext uri="{BB962C8B-B14F-4D97-AF65-F5344CB8AC3E}">
        <p14:creationId xmlns:p14="http://schemas.microsoft.com/office/powerpoint/2010/main" val="301306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F4A6F-1766-4239-B27B-3078F6446679}" type="datetimeFigureOut">
              <a:rPr lang="zh-CN" altLang="en-US" smtClean="0"/>
              <a:t>2022/1/10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183C9-CCC9-4538-89A0-B0790DBF2C44}" type="slidenum">
              <a:rPr lang="zh-CN" altLang="en-US" smtClean="0"/>
              <a:t>‹#›</a:t>
            </a:fld>
            <a:endParaRPr lang="zh-CN" altLang="en-US"/>
          </a:p>
        </p:txBody>
      </p:sp>
    </p:spTree>
    <p:extLst>
      <p:ext uri="{BB962C8B-B14F-4D97-AF65-F5344CB8AC3E}">
        <p14:creationId xmlns:p14="http://schemas.microsoft.com/office/powerpoint/2010/main" val="224447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D65D8-4875-421A-B3B2-F2419D5C64FA}" type="datetimeFigureOut">
              <a:rPr lang="zh-CN" altLang="en-US" smtClean="0">
                <a:solidFill>
                  <a:prstClr val="black">
                    <a:tint val="75000"/>
                  </a:prstClr>
                </a:solidFill>
              </a:rPr>
              <a:pPr/>
              <a:t>2022/1/10</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DA54-20E0-4D83-90FA-857A63C7BED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319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xmlns="" id="{E3A2DD21-B22B-204A-8A84-24EB70AB46A9}"/>
              </a:ext>
            </a:extLst>
          </p:cNvPr>
          <p:cNvSpPr txBox="1">
            <a:spLocks/>
          </p:cNvSpPr>
          <p:nvPr/>
        </p:nvSpPr>
        <p:spPr>
          <a:xfrm>
            <a:off x="2142699" y="2653609"/>
            <a:ext cx="10413242" cy="21492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4000" b="0" i="0" kern="1200">
                <a:solidFill>
                  <a:schemeClr val="tx1">
                    <a:lumMod val="75000"/>
                    <a:lumOff val="25000"/>
                  </a:schemeClr>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b="1" dirty="0">
                <a:solidFill>
                  <a:prstClr val="black">
                    <a:lumMod val="75000"/>
                    <a:lumOff val="25000"/>
                  </a:prstClr>
                </a:solidFill>
              </a:rPr>
              <a:t>R</a:t>
            </a:r>
            <a:r>
              <a:rPr kumimoji="1" lang="en-US" altLang="zh-CN" b="1" dirty="0" smtClean="0">
                <a:solidFill>
                  <a:prstClr val="black">
                    <a:lumMod val="75000"/>
                    <a:lumOff val="25000"/>
                  </a:prstClr>
                </a:solidFill>
              </a:rPr>
              <a:t>ecall loss for imbalanced image classification and semantic segmentation</a:t>
            </a:r>
            <a:endParaRPr kumimoji="1" lang="zh-CN" altLang="en-US" b="1" dirty="0">
              <a:solidFill>
                <a:prstClr val="black">
                  <a:lumMod val="75000"/>
                  <a:lumOff val="25000"/>
                </a:prstClr>
              </a:solidFill>
            </a:endParaRPr>
          </a:p>
        </p:txBody>
      </p:sp>
      <p:sp>
        <p:nvSpPr>
          <p:cNvPr id="2" name="文本框 1"/>
          <p:cNvSpPr txBox="1"/>
          <p:nvPr/>
        </p:nvSpPr>
        <p:spPr>
          <a:xfrm>
            <a:off x="8258628" y="4572000"/>
            <a:ext cx="2859314" cy="461665"/>
          </a:xfrm>
          <a:prstGeom prst="rect">
            <a:avLst/>
          </a:prstGeom>
          <a:noFill/>
        </p:spPr>
        <p:txBody>
          <a:bodyPr wrap="square" rtlCol="0">
            <a:spAutoFit/>
          </a:bodyPr>
          <a:lstStyle/>
          <a:p>
            <a:r>
              <a:rPr kumimoji="1" lang="en-US" altLang="zh-CN" sz="2400" b="1" dirty="0">
                <a:solidFill>
                  <a:prstClr val="black">
                    <a:lumMod val="75000"/>
                    <a:lumOff val="25000"/>
                  </a:prstClr>
                </a:solidFill>
                <a:latin typeface="Microsoft YaHei Light" panose="020B0502040204020203" pitchFamily="34" charset="-122"/>
                <a:ea typeface="Microsoft YaHei Light" panose="020B0502040204020203" pitchFamily="34" charset="-122"/>
              </a:rPr>
              <a:t>Narrator: </a:t>
            </a:r>
            <a:r>
              <a:rPr lang="zh-CN" altLang="en-US" dirty="0">
                <a:solidFill>
                  <a:prstClr val="black"/>
                </a:solidFill>
              </a:rPr>
              <a:t>马少婕</a:t>
            </a:r>
            <a:endParaRPr lang="zh-CN" altLang="en-US" dirty="0">
              <a:solidFill>
                <a:prstClr val="black"/>
              </a:solidFill>
            </a:endParaRPr>
          </a:p>
        </p:txBody>
      </p:sp>
    </p:spTree>
    <p:extLst>
      <p:ext uri="{BB962C8B-B14F-4D97-AF65-F5344CB8AC3E}">
        <p14:creationId xmlns:p14="http://schemas.microsoft.com/office/powerpoint/2010/main" val="2515093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 xmlns:a16="http://schemas.microsoft.com/office/drawing/2014/main" id="{C1DBEFC5-B829-2D47-A59D-9E9F21B76F3D}"/>
              </a:ext>
            </a:extLst>
          </p:cNvPr>
          <p:cNvSpPr>
            <a:spLocks noGrp="1"/>
          </p:cNvSpPr>
          <p:nvPr>
            <p:ph type="body" sz="quarter" idx="14"/>
          </p:nvPr>
        </p:nvSpPr>
        <p:spPr>
          <a:xfrm>
            <a:off x="981075" y="463978"/>
            <a:ext cx="9003238" cy="415222"/>
          </a:xfrm>
        </p:spPr>
        <p:txBody>
          <a:bodyPr>
            <a:noAutofit/>
          </a:bodyPr>
          <a:lstStyle/>
          <a:p>
            <a:pPr>
              <a:lnSpc>
                <a:spcPct val="100000"/>
              </a:lnSpc>
            </a:pPr>
            <a:r>
              <a:rPr lang="en-US" altLang="zh-CN" b="1" dirty="0">
                <a:latin typeface="微软雅黑" panose="020B0503020204020204" pitchFamily="34" charset="-122"/>
                <a:ea typeface="微软雅黑" panose="020B0503020204020204" pitchFamily="34" charset="-122"/>
              </a:rPr>
              <a:t>Abstract</a:t>
            </a:r>
            <a:endParaRPr lang="zh-CN" altLang="en-US" b="1" dirty="0">
              <a:latin typeface="微软雅黑" panose="020B0503020204020204" pitchFamily="34" charset="-122"/>
              <a:ea typeface="微软雅黑" panose="020B0503020204020204" pitchFamily="34" charset="-122"/>
            </a:endParaRPr>
          </a:p>
        </p:txBody>
      </p:sp>
      <p:sp>
        <p:nvSpPr>
          <p:cNvPr id="6" name="矩形 5"/>
          <p:cNvSpPr/>
          <p:nvPr/>
        </p:nvSpPr>
        <p:spPr>
          <a:xfrm>
            <a:off x="585421" y="1551002"/>
            <a:ext cx="10319139" cy="646331"/>
          </a:xfrm>
          <a:prstGeom prst="rect">
            <a:avLst/>
          </a:prstGeom>
        </p:spPr>
        <p:txBody>
          <a:bodyPr wrap="square">
            <a:spAutoFit/>
          </a:bodyPr>
          <a:lstStyle/>
          <a:p>
            <a:r>
              <a:rPr lang="zh-CN" altLang="en-US" b="0" i="0" dirty="0" smtClean="0">
                <a:solidFill>
                  <a:srgbClr val="FF0000"/>
                </a:solidFill>
                <a:effectLst/>
                <a:latin typeface="-apple-system"/>
              </a:rPr>
              <a:t>类别不平衡</a:t>
            </a:r>
            <a:r>
              <a:rPr lang="zh-CN" altLang="en-US" b="0" i="0" dirty="0" smtClean="0">
                <a:solidFill>
                  <a:srgbClr val="121212"/>
                </a:solidFill>
                <a:effectLst/>
                <a:latin typeface="-apple-system"/>
              </a:rPr>
              <a:t>是诸如语义分割和图像分类之类的计算机视觉应用中的基本问题。具体而言，训练数据集中的类别分布不均匀通常会导致在代表性不足的类别上的表现不令人满意。</a:t>
            </a:r>
            <a:endParaRPr lang="zh-CN" altLang="en-US" b="0" i="0" dirty="0">
              <a:solidFill>
                <a:srgbClr val="121212"/>
              </a:solidFill>
              <a:effectLst/>
              <a:latin typeface="-apple-system"/>
            </a:endParaRPr>
          </a:p>
        </p:txBody>
      </p:sp>
      <p:sp>
        <p:nvSpPr>
          <p:cNvPr id="8" name="矩形 7"/>
          <p:cNvSpPr/>
          <p:nvPr/>
        </p:nvSpPr>
        <p:spPr>
          <a:xfrm>
            <a:off x="585420" y="2549815"/>
            <a:ext cx="10319139" cy="1200329"/>
          </a:xfrm>
          <a:prstGeom prst="rect">
            <a:avLst/>
          </a:prstGeom>
        </p:spPr>
        <p:txBody>
          <a:bodyPr wrap="square">
            <a:spAutoFit/>
          </a:bodyPr>
          <a:lstStyle/>
          <a:p>
            <a:r>
              <a:rPr lang="zh-CN" altLang="en-US" b="0" i="0" dirty="0" smtClean="0">
                <a:solidFill>
                  <a:srgbClr val="121212"/>
                </a:solidFill>
                <a:effectLst/>
                <a:latin typeface="-apple-system"/>
              </a:rPr>
              <a:t>许多工作提出了基于类别统计信息（例如</a:t>
            </a:r>
            <a:r>
              <a:rPr lang="en-US" altLang="zh-CN" dirty="0"/>
              <a:t>CB Loss</a:t>
            </a:r>
            <a:r>
              <a:rPr lang="zh-CN" altLang="en-US" b="0" i="0" dirty="0" smtClean="0">
                <a:solidFill>
                  <a:srgbClr val="121212"/>
                </a:solidFill>
                <a:effectLst/>
                <a:latin typeface="-apple-system"/>
              </a:rPr>
              <a:t>）使用预先计算的权重来衡量标准交叉熵损失函数。这些方法有两个主要缺点：</a:t>
            </a:r>
          </a:p>
          <a:p>
            <a:r>
              <a:rPr lang="en-US" altLang="zh-CN" b="0" i="0" dirty="0" smtClean="0">
                <a:solidFill>
                  <a:srgbClr val="121212"/>
                </a:solidFill>
                <a:effectLst/>
                <a:latin typeface="-apple-system"/>
              </a:rPr>
              <a:t>1</a:t>
            </a:r>
            <a:r>
              <a:rPr lang="zh-CN" altLang="en-US" b="0" i="0" dirty="0" smtClean="0">
                <a:solidFill>
                  <a:srgbClr val="121212"/>
                </a:solidFill>
                <a:effectLst/>
                <a:latin typeface="-apple-system"/>
              </a:rPr>
              <a:t>）不断增加权重的少数类会引入过多的误报，尤其是在语义分割中；</a:t>
            </a:r>
          </a:p>
          <a:p>
            <a:r>
              <a:rPr lang="en-US" altLang="zh-CN" b="0" i="0" dirty="0" smtClean="0">
                <a:solidFill>
                  <a:srgbClr val="121212"/>
                </a:solidFill>
                <a:effectLst/>
                <a:latin typeface="-apple-system"/>
              </a:rPr>
              <a:t>2</a:t>
            </a:r>
            <a:r>
              <a:rPr lang="zh-CN" altLang="en-US" b="0" i="0" dirty="0" smtClean="0">
                <a:solidFill>
                  <a:srgbClr val="121212"/>
                </a:solidFill>
                <a:effectLst/>
                <a:latin typeface="-apple-system"/>
              </a:rPr>
              <a:t>）最近的许多工作发现，预先计算的权重会对表示学习产生对抗性影响。</a:t>
            </a:r>
            <a:endParaRPr lang="zh-CN" altLang="en-US" b="0" i="0" dirty="0" smtClean="0">
              <a:solidFill>
                <a:srgbClr val="121212"/>
              </a:solidFill>
              <a:effectLst/>
              <a:latin typeface="-apple-system"/>
            </a:endParaRPr>
          </a:p>
        </p:txBody>
      </p:sp>
    </p:spTree>
    <p:extLst>
      <p:ext uri="{BB962C8B-B14F-4D97-AF65-F5344CB8AC3E}">
        <p14:creationId xmlns:p14="http://schemas.microsoft.com/office/powerpoint/2010/main" val="3676279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718278" y="491274"/>
            <a:ext cx="9003238" cy="415222"/>
          </a:xfrm>
        </p:spPr>
        <p:txBody>
          <a:bodyPr>
            <a:noAutofit/>
          </a:bodyPr>
          <a:lstStyle/>
          <a:p>
            <a:pPr>
              <a:lnSpc>
                <a:spcPct val="110000"/>
              </a:lnSpc>
            </a:pPr>
            <a:r>
              <a:rPr lang="en-US" altLang="zh-CN" b="1" dirty="0">
                <a:latin typeface="微软雅黑" panose="020B0503020204020204" pitchFamily="34" charset="-122"/>
                <a:ea typeface="微软雅黑" panose="020B0503020204020204" pitchFamily="34" charset="-122"/>
              </a:rPr>
              <a:t>RELA TED WORK</a:t>
            </a:r>
            <a:endParaRPr lang="zh-CN" altLang="en-US"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718278" y="1966120"/>
            <a:ext cx="6362700" cy="800100"/>
          </a:xfrm>
          <a:prstGeom prst="rect">
            <a:avLst/>
          </a:prstGeom>
        </p:spPr>
      </p:pic>
      <p:sp>
        <p:nvSpPr>
          <p:cNvPr id="6" name="文本框 5"/>
          <p:cNvSpPr txBox="1"/>
          <p:nvPr/>
        </p:nvSpPr>
        <p:spPr>
          <a:xfrm>
            <a:off x="718278" y="1596788"/>
            <a:ext cx="4686235" cy="369332"/>
          </a:xfrm>
          <a:prstGeom prst="rect">
            <a:avLst/>
          </a:prstGeom>
          <a:noFill/>
        </p:spPr>
        <p:txBody>
          <a:bodyPr wrap="square" rtlCol="0">
            <a:spAutoFit/>
          </a:bodyPr>
          <a:lstStyle/>
          <a:p>
            <a:r>
              <a:rPr lang="zh-CN" altLang="en-US" dirty="0"/>
              <a:t>传统</a:t>
            </a:r>
            <a:r>
              <a:rPr lang="zh-CN" altLang="en-US" dirty="0" smtClean="0"/>
              <a:t>的交叉熵损失：</a:t>
            </a:r>
            <a:endParaRPr lang="zh-CN" altLang="en-US" dirty="0"/>
          </a:p>
        </p:txBody>
      </p:sp>
      <p:pic>
        <p:nvPicPr>
          <p:cNvPr id="7" name="图片 6"/>
          <p:cNvPicPr>
            <a:picLocks noChangeAspect="1"/>
          </p:cNvPicPr>
          <p:nvPr/>
        </p:nvPicPr>
        <p:blipFill>
          <a:blip r:embed="rId3"/>
          <a:stretch>
            <a:fillRect/>
          </a:stretch>
        </p:blipFill>
        <p:spPr>
          <a:xfrm>
            <a:off x="718278" y="3411506"/>
            <a:ext cx="6619875" cy="828675"/>
          </a:xfrm>
          <a:prstGeom prst="rect">
            <a:avLst/>
          </a:prstGeom>
        </p:spPr>
      </p:pic>
      <p:sp>
        <p:nvSpPr>
          <p:cNvPr id="8" name="文本框 7"/>
          <p:cNvSpPr txBox="1"/>
          <p:nvPr/>
        </p:nvSpPr>
        <p:spPr>
          <a:xfrm>
            <a:off x="718277" y="2950886"/>
            <a:ext cx="4686235" cy="369332"/>
          </a:xfrm>
          <a:prstGeom prst="rect">
            <a:avLst/>
          </a:prstGeom>
          <a:noFill/>
        </p:spPr>
        <p:txBody>
          <a:bodyPr wrap="square" rtlCol="0">
            <a:spAutoFit/>
          </a:bodyPr>
          <a:lstStyle/>
          <a:p>
            <a:r>
              <a:rPr lang="zh-CN" altLang="en-US" dirty="0" smtClean="0"/>
              <a:t>逆频率交叉熵损失：</a:t>
            </a:r>
            <a:endParaRPr lang="zh-CN" altLang="en-US" dirty="0"/>
          </a:p>
        </p:txBody>
      </p:sp>
      <p:sp>
        <p:nvSpPr>
          <p:cNvPr id="9" name="文本框 8"/>
          <p:cNvSpPr txBox="1"/>
          <p:nvPr/>
        </p:nvSpPr>
        <p:spPr>
          <a:xfrm>
            <a:off x="8657230" y="1966120"/>
            <a:ext cx="1865194" cy="738664"/>
          </a:xfrm>
          <a:prstGeom prst="rect">
            <a:avLst/>
          </a:prstGeom>
          <a:noFill/>
        </p:spPr>
        <p:txBody>
          <a:bodyPr wrap="square" rtlCol="0">
            <a:spAutoFit/>
          </a:bodyPr>
          <a:lstStyle/>
          <a:p>
            <a:r>
              <a:rPr lang="zh-CN" altLang="en-US" sz="1400" dirty="0" smtClean="0"/>
              <a:t>每个类的几何平均置信度由每个类的像素数加权</a:t>
            </a:r>
            <a:endParaRPr lang="zh-CN" altLang="en-US" sz="1400" dirty="0"/>
          </a:p>
        </p:txBody>
      </p:sp>
      <p:cxnSp>
        <p:nvCxnSpPr>
          <p:cNvPr id="11" name="曲线连接符 10"/>
          <p:cNvCxnSpPr/>
          <p:nvPr/>
        </p:nvCxnSpPr>
        <p:spPr>
          <a:xfrm rot="10800000" flipV="1">
            <a:off x="6359858" y="2115402"/>
            <a:ext cx="2210937" cy="3231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881667" y="3671954"/>
            <a:ext cx="3416320" cy="307777"/>
          </a:xfrm>
          <a:prstGeom prst="rect">
            <a:avLst/>
          </a:prstGeom>
        </p:spPr>
        <p:txBody>
          <a:bodyPr wrap="none">
            <a:spAutoFit/>
          </a:bodyPr>
          <a:lstStyle/>
          <a:p>
            <a:r>
              <a:rPr lang="zh-CN" altLang="en-US" sz="1400" dirty="0"/>
              <a:t>它过分重视少数群体，引入了过多</a:t>
            </a:r>
            <a:r>
              <a:rPr lang="zh-CN" altLang="en-US" sz="1400" dirty="0" smtClean="0"/>
              <a:t>的</a:t>
            </a:r>
            <a:r>
              <a:rPr lang="zh-CN" altLang="en-US" sz="1400" dirty="0"/>
              <a:t>假阳</a:t>
            </a:r>
            <a:endParaRPr lang="zh-CN" altLang="en-US" sz="1400" dirty="0"/>
          </a:p>
        </p:txBody>
      </p:sp>
      <p:cxnSp>
        <p:nvCxnSpPr>
          <p:cNvPr id="16" name="曲线连接符 15"/>
          <p:cNvCxnSpPr/>
          <p:nvPr/>
        </p:nvCxnSpPr>
        <p:spPr>
          <a:xfrm rot="10800000" flipV="1">
            <a:off x="6359860" y="3938171"/>
            <a:ext cx="3361656" cy="3020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4"/>
          <a:stretch>
            <a:fillRect/>
          </a:stretch>
        </p:blipFill>
        <p:spPr>
          <a:xfrm>
            <a:off x="718277" y="4807812"/>
            <a:ext cx="7191375" cy="657225"/>
          </a:xfrm>
          <a:prstGeom prst="rect">
            <a:avLst/>
          </a:prstGeom>
        </p:spPr>
      </p:pic>
      <p:sp>
        <p:nvSpPr>
          <p:cNvPr id="25" name="矩形 24"/>
          <p:cNvSpPr/>
          <p:nvPr/>
        </p:nvSpPr>
        <p:spPr>
          <a:xfrm>
            <a:off x="718277" y="4310205"/>
            <a:ext cx="2642070" cy="369332"/>
          </a:xfrm>
          <a:prstGeom prst="rect">
            <a:avLst/>
          </a:prstGeom>
        </p:spPr>
        <p:txBody>
          <a:bodyPr wrap="none">
            <a:spAutoFit/>
          </a:bodyPr>
          <a:lstStyle/>
          <a:p>
            <a:r>
              <a:rPr lang="en-US" altLang="zh-CN" dirty="0" smtClean="0"/>
              <a:t>FNR</a:t>
            </a:r>
            <a:r>
              <a:rPr lang="zh-CN" altLang="en-US" dirty="0" smtClean="0"/>
              <a:t>加权的交叉熵损失：</a:t>
            </a:r>
            <a:endParaRPr lang="zh-CN" altLang="en-US" dirty="0"/>
          </a:p>
        </p:txBody>
      </p:sp>
      <p:cxnSp>
        <p:nvCxnSpPr>
          <p:cNvPr id="27" name="曲线连接符 26"/>
          <p:cNvCxnSpPr>
            <a:stCxn id="8" idx="1"/>
            <a:endCxn id="25" idx="1"/>
          </p:cNvCxnSpPr>
          <p:nvPr/>
        </p:nvCxnSpPr>
        <p:spPr>
          <a:xfrm rot="10800000" flipV="1">
            <a:off x="718277" y="3135551"/>
            <a:ext cx="12700" cy="1359319"/>
          </a:xfrm>
          <a:prstGeom prst="curvedConnector3">
            <a:avLst>
              <a:gd name="adj1" fmla="val 180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文本框 27"/>
          <p:cNvSpPr txBox="1"/>
          <p:nvPr/>
        </p:nvSpPr>
        <p:spPr>
          <a:xfrm>
            <a:off x="120171" y="3630545"/>
            <a:ext cx="461665" cy="1359319"/>
          </a:xfrm>
          <a:prstGeom prst="rect">
            <a:avLst/>
          </a:prstGeom>
          <a:noFill/>
        </p:spPr>
        <p:txBody>
          <a:bodyPr vert="eaVert" wrap="square" rtlCol="0">
            <a:spAutoFit/>
          </a:bodyPr>
          <a:lstStyle/>
          <a:p>
            <a:r>
              <a:rPr lang="zh-CN" altLang="en-US" dirty="0" smtClean="0"/>
              <a:t>变种</a:t>
            </a:r>
            <a:endParaRPr lang="zh-CN" altLang="en-US" dirty="0"/>
          </a:p>
        </p:txBody>
      </p:sp>
      <p:sp>
        <p:nvSpPr>
          <p:cNvPr id="29" name="椭圆 28"/>
          <p:cNvSpPr/>
          <p:nvPr/>
        </p:nvSpPr>
        <p:spPr>
          <a:xfrm>
            <a:off x="5786651" y="4529909"/>
            <a:ext cx="818866" cy="1366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948214" y="5973698"/>
            <a:ext cx="1037230" cy="369332"/>
          </a:xfrm>
          <a:prstGeom prst="rect">
            <a:avLst/>
          </a:prstGeom>
          <a:noFill/>
        </p:spPr>
        <p:txBody>
          <a:bodyPr wrap="square" rtlCol="0">
            <a:spAutoFit/>
          </a:bodyPr>
          <a:lstStyle/>
          <a:p>
            <a:r>
              <a:rPr lang="zh-CN" altLang="en-US" dirty="0"/>
              <a:t>误报率</a:t>
            </a:r>
          </a:p>
        </p:txBody>
      </p:sp>
    </p:spTree>
    <p:extLst>
      <p:ext uri="{BB962C8B-B14F-4D97-AF65-F5344CB8AC3E}">
        <p14:creationId xmlns:p14="http://schemas.microsoft.com/office/powerpoint/2010/main" val="1976412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540858" y="450330"/>
            <a:ext cx="9003238" cy="415222"/>
          </a:xfrm>
        </p:spPr>
        <p:txBody>
          <a:bodyPr>
            <a:noAutofit/>
          </a:bodyPr>
          <a:lstStyle/>
          <a:p>
            <a:pPr>
              <a:lnSpc>
                <a:spcPct val="120000"/>
              </a:lnSpc>
            </a:pPr>
            <a:r>
              <a:rPr lang="en-US" altLang="zh-CN" b="1" dirty="0">
                <a:latin typeface="微软雅黑" panose="020B0503020204020204" pitchFamily="34" charset="-122"/>
                <a:ea typeface="微软雅黑" panose="020B0503020204020204" pitchFamily="34" charset="-122"/>
              </a:rPr>
              <a:t>Motivation</a:t>
            </a:r>
            <a:endParaRPr lang="zh-CN" altLang="en-US"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98247" y="1788283"/>
            <a:ext cx="7400925" cy="742950"/>
          </a:xfrm>
          <a:prstGeom prst="rect">
            <a:avLst/>
          </a:prstGeom>
        </p:spPr>
      </p:pic>
      <p:sp>
        <p:nvSpPr>
          <p:cNvPr id="7" name="文本框 6"/>
          <p:cNvSpPr txBox="1"/>
          <p:nvPr/>
        </p:nvSpPr>
        <p:spPr>
          <a:xfrm>
            <a:off x="395785" y="1419794"/>
            <a:ext cx="3548418" cy="369332"/>
          </a:xfrm>
          <a:prstGeom prst="rect">
            <a:avLst/>
          </a:prstGeom>
          <a:noFill/>
        </p:spPr>
        <p:txBody>
          <a:bodyPr wrap="square" rtlCol="0">
            <a:spAutoFit/>
          </a:bodyPr>
          <a:lstStyle/>
          <a:p>
            <a:r>
              <a:rPr lang="zh-CN" altLang="en-US" dirty="0" smtClean="0"/>
              <a:t>从</a:t>
            </a:r>
            <a:r>
              <a:rPr lang="zh-CN" altLang="en-US" dirty="0"/>
              <a:t>逆</a:t>
            </a:r>
            <a:r>
              <a:rPr lang="zh-CN" altLang="en-US" dirty="0" smtClean="0"/>
              <a:t>频率损失到</a:t>
            </a:r>
            <a:r>
              <a:rPr lang="en-US" altLang="zh-CN" dirty="0" smtClean="0"/>
              <a:t>RecallCE</a:t>
            </a:r>
            <a:endParaRPr lang="zh-CN" altLang="en-US" dirty="0"/>
          </a:p>
        </p:txBody>
      </p:sp>
      <p:cxnSp>
        <p:nvCxnSpPr>
          <p:cNvPr id="9" name="曲线连接符 8"/>
          <p:cNvCxnSpPr/>
          <p:nvPr/>
        </p:nvCxnSpPr>
        <p:spPr>
          <a:xfrm flipV="1">
            <a:off x="6773482" y="2067209"/>
            <a:ext cx="1651379" cy="46402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652681" y="1928709"/>
            <a:ext cx="1310185" cy="276999"/>
          </a:xfrm>
          <a:prstGeom prst="rect">
            <a:avLst/>
          </a:prstGeom>
          <a:noFill/>
        </p:spPr>
        <p:txBody>
          <a:bodyPr wrap="square" rtlCol="0">
            <a:spAutoFit/>
          </a:bodyPr>
          <a:lstStyle/>
          <a:p>
            <a:r>
              <a:rPr lang="zh-CN" altLang="en-US" sz="1200" dirty="0"/>
              <a:t>引入</a:t>
            </a:r>
            <a:r>
              <a:rPr lang="zh-CN" altLang="en-US" sz="1200" dirty="0" smtClean="0"/>
              <a:t>了时间参数</a:t>
            </a:r>
            <a:endParaRPr lang="zh-CN" altLang="en-US" sz="1200" dirty="0"/>
          </a:p>
        </p:txBody>
      </p:sp>
      <p:pic>
        <p:nvPicPr>
          <p:cNvPr id="13" name="图片 12"/>
          <p:cNvPicPr>
            <a:picLocks noChangeAspect="1"/>
          </p:cNvPicPr>
          <p:nvPr/>
        </p:nvPicPr>
        <p:blipFill>
          <a:blip r:embed="rId3"/>
          <a:stretch>
            <a:fillRect/>
          </a:stretch>
        </p:blipFill>
        <p:spPr>
          <a:xfrm>
            <a:off x="395785" y="3310098"/>
            <a:ext cx="6067425" cy="666750"/>
          </a:xfrm>
          <a:prstGeom prst="rect">
            <a:avLst/>
          </a:prstGeom>
        </p:spPr>
      </p:pic>
      <p:sp>
        <p:nvSpPr>
          <p:cNvPr id="14" name="文本框 13"/>
          <p:cNvSpPr txBox="1"/>
          <p:nvPr/>
        </p:nvSpPr>
        <p:spPr>
          <a:xfrm>
            <a:off x="350291" y="2774353"/>
            <a:ext cx="3548418" cy="369332"/>
          </a:xfrm>
          <a:prstGeom prst="rect">
            <a:avLst/>
          </a:prstGeom>
          <a:noFill/>
        </p:spPr>
        <p:txBody>
          <a:bodyPr wrap="square" rtlCol="0">
            <a:spAutoFit/>
          </a:bodyPr>
          <a:lstStyle/>
          <a:p>
            <a:r>
              <a:rPr lang="en-US" altLang="zh-CN" dirty="0" smtClean="0"/>
              <a:t>FocalCE:</a:t>
            </a:r>
            <a:endParaRPr lang="zh-CN" altLang="en-US" dirty="0"/>
          </a:p>
        </p:txBody>
      </p:sp>
      <p:sp>
        <p:nvSpPr>
          <p:cNvPr id="15" name="椭圆 14"/>
          <p:cNvSpPr/>
          <p:nvPr/>
        </p:nvSpPr>
        <p:spPr>
          <a:xfrm>
            <a:off x="2001669" y="3143685"/>
            <a:ext cx="905304" cy="9995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861110" y="3342422"/>
            <a:ext cx="2365374" cy="276999"/>
          </a:xfrm>
          <a:prstGeom prst="rect">
            <a:avLst/>
          </a:prstGeom>
          <a:noFill/>
        </p:spPr>
        <p:txBody>
          <a:bodyPr wrap="square" rtlCol="0">
            <a:spAutoFit/>
          </a:bodyPr>
          <a:lstStyle/>
          <a:p>
            <a:r>
              <a:rPr lang="en-US" altLang="zh-CN" sz="1200" dirty="0" smtClean="0"/>
              <a:t>CE</a:t>
            </a:r>
            <a:r>
              <a:rPr lang="zh-CN" altLang="en-US" sz="1200" dirty="0" smtClean="0"/>
              <a:t>被</a:t>
            </a:r>
            <a:r>
              <a:rPr lang="en-US" altLang="zh-CN" sz="1200" dirty="0" smtClean="0"/>
              <a:t>(1-p)</a:t>
            </a:r>
            <a:r>
              <a:rPr lang="zh-CN" altLang="en-US" sz="1200" dirty="0" smtClean="0"/>
              <a:t>加权</a:t>
            </a:r>
            <a:endParaRPr lang="zh-CN" altLang="en-US" sz="1200" dirty="0"/>
          </a:p>
        </p:txBody>
      </p:sp>
      <p:sp>
        <p:nvSpPr>
          <p:cNvPr id="21" name="文本框 20"/>
          <p:cNvSpPr txBox="1"/>
          <p:nvPr/>
        </p:nvSpPr>
        <p:spPr>
          <a:xfrm>
            <a:off x="540858" y="4790364"/>
            <a:ext cx="8111823" cy="646331"/>
          </a:xfrm>
          <a:prstGeom prst="rect">
            <a:avLst/>
          </a:prstGeom>
          <a:noFill/>
        </p:spPr>
        <p:txBody>
          <a:bodyPr wrap="square" rtlCol="0">
            <a:spAutoFit/>
          </a:bodyPr>
          <a:lstStyle/>
          <a:p>
            <a:r>
              <a:rPr lang="zh-CN" altLang="en-US" dirty="0" smtClean="0"/>
              <a:t>比较以上两式，可得出，</a:t>
            </a:r>
            <a:r>
              <a:rPr lang="en-US" altLang="zh-CN" dirty="0" smtClean="0"/>
              <a:t>RecallCE</a:t>
            </a:r>
            <a:r>
              <a:rPr lang="zh-CN" altLang="en-US" dirty="0" smtClean="0"/>
              <a:t>就是</a:t>
            </a:r>
            <a:r>
              <a:rPr lang="en-US" altLang="zh-CN" dirty="0">
                <a:ea typeface="宋体" panose="02010600030101010101" pitchFamily="2" charset="-122"/>
              </a:rPr>
              <a:t>gamma</a:t>
            </a:r>
            <a:r>
              <a:rPr lang="en-US" altLang="zh-CN" dirty="0" smtClean="0">
                <a:ea typeface="宋体" panose="02010600030101010101" pitchFamily="2" charset="-122"/>
              </a:rPr>
              <a:t>=1</a:t>
            </a:r>
            <a:r>
              <a:rPr lang="zh-CN" altLang="en-US" dirty="0" smtClean="0">
                <a:ea typeface="宋体" panose="02010600030101010101" pitchFamily="2" charset="-122"/>
              </a:rPr>
              <a:t>，用每个类的样本瞬时</a:t>
            </a:r>
            <a:r>
              <a:rPr lang="zh-CN" altLang="en-US" dirty="0">
                <a:ea typeface="宋体" panose="02010600030101010101" pitchFamily="2" charset="-122"/>
              </a:rPr>
              <a:t>召回</a:t>
            </a:r>
            <a:r>
              <a:rPr lang="zh-CN" altLang="en-US" dirty="0" smtClean="0">
                <a:ea typeface="宋体" panose="02010600030101010101" pitchFamily="2" charset="-122"/>
              </a:rPr>
              <a:t>率代替概率值的</a:t>
            </a:r>
            <a:r>
              <a:rPr lang="en-US" altLang="zh-CN" dirty="0" smtClean="0">
                <a:ea typeface="宋体" panose="02010600030101010101" pitchFamily="2" charset="-122"/>
              </a:rPr>
              <a:t>FocalCE</a:t>
            </a:r>
            <a:r>
              <a:rPr lang="zh-CN" altLang="en-US" dirty="0" smtClean="0">
                <a:ea typeface="宋体" panose="02010600030101010101" pitchFamily="2" charset="-122"/>
              </a:rPr>
              <a:t>的变种。</a:t>
            </a:r>
            <a:endParaRPr lang="en-US" altLang="zh-CN" dirty="0" smtClean="0">
              <a:ea typeface="宋体" panose="02010600030101010101" pitchFamily="2" charset="-122"/>
            </a:endParaRPr>
          </a:p>
        </p:txBody>
      </p:sp>
      <p:sp>
        <p:nvSpPr>
          <p:cNvPr id="23" name="文本框 22"/>
          <p:cNvSpPr txBox="1"/>
          <p:nvPr/>
        </p:nvSpPr>
        <p:spPr>
          <a:xfrm>
            <a:off x="540857" y="5589648"/>
            <a:ext cx="9685627" cy="646331"/>
          </a:xfrm>
          <a:prstGeom prst="rect">
            <a:avLst/>
          </a:prstGeom>
          <a:noFill/>
        </p:spPr>
        <p:txBody>
          <a:bodyPr wrap="square" rtlCol="0">
            <a:spAutoFit/>
          </a:bodyPr>
          <a:lstStyle/>
          <a:p>
            <a:r>
              <a:rPr lang="zh-CN" altLang="en-US" dirty="0" smtClean="0">
                <a:ea typeface="宋体" panose="02010600030101010101" pitchFamily="2" charset="-122"/>
              </a:rPr>
              <a:t>用</a:t>
            </a:r>
            <a:r>
              <a:rPr lang="en-US" altLang="zh-CN" dirty="0" smtClean="0">
                <a:ea typeface="宋体" panose="02010600030101010101" pitchFamily="2" charset="-122"/>
              </a:rPr>
              <a:t>Recall Loss</a:t>
            </a:r>
            <a:r>
              <a:rPr lang="zh-CN" altLang="en-US" dirty="0" smtClean="0">
                <a:ea typeface="宋体" panose="02010600030101010101" pitchFamily="2" charset="-122"/>
              </a:rPr>
              <a:t>去反映一个模型的瞬时训练性能是非常可靠的，尤其是对于分割任务，因为输入的图像每个类都有几百个像素。</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1963241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554506" y="382092"/>
            <a:ext cx="9003238" cy="415222"/>
          </a:xfrm>
        </p:spPr>
        <p:txBody>
          <a:bodyPr>
            <a:noAutofit/>
          </a:bodyPr>
          <a:lstStyle/>
          <a:p>
            <a:pPr>
              <a:lnSpc>
                <a:spcPct val="140000"/>
              </a:lnSpc>
            </a:pPr>
            <a:r>
              <a:rPr lang="en-US" altLang="zh-CN" b="1" dirty="0">
                <a:latin typeface="微软雅黑" panose="020B0503020204020204" pitchFamily="34" charset="-122"/>
                <a:ea typeface="微软雅黑" panose="020B0503020204020204" pitchFamily="34" charset="-122"/>
              </a:rPr>
              <a:t>Experiment</a:t>
            </a:r>
            <a:endParaRPr lang="zh-CN" altLang="en-US"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2"/>
          <a:srcRect l="717" t="6083"/>
          <a:stretch/>
        </p:blipFill>
        <p:spPr>
          <a:xfrm>
            <a:off x="461553" y="2333897"/>
            <a:ext cx="11254681" cy="1501124"/>
          </a:xfrm>
          <a:prstGeom prst="rect">
            <a:avLst/>
          </a:prstGeom>
        </p:spPr>
      </p:pic>
      <p:sp>
        <p:nvSpPr>
          <p:cNvPr id="8" name="矩形 7"/>
          <p:cNvSpPr/>
          <p:nvPr/>
        </p:nvSpPr>
        <p:spPr>
          <a:xfrm>
            <a:off x="5151659" y="2964194"/>
            <a:ext cx="744174" cy="1433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99739" y="3107496"/>
            <a:ext cx="744174" cy="1433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335340" y="2932705"/>
            <a:ext cx="744174" cy="1433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920716" y="3103302"/>
            <a:ext cx="744174" cy="1433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15412" y="1524716"/>
            <a:ext cx="9406306" cy="646331"/>
          </a:xfrm>
          <a:prstGeom prst="rect">
            <a:avLst/>
          </a:prstGeom>
        </p:spPr>
        <p:txBody>
          <a:bodyPr wrap="square">
            <a:spAutoFit/>
          </a:bodyPr>
          <a:lstStyle/>
          <a:p>
            <a:r>
              <a:rPr lang="zh-CN" altLang="en-US" dirty="0"/>
              <a:t>论文</a:t>
            </a:r>
            <a:r>
              <a:rPr lang="zh-CN" altLang="en-US" dirty="0" smtClean="0"/>
              <a:t>所</a:t>
            </a:r>
            <a:r>
              <a:rPr lang="zh-CN" altLang="en-US" dirty="0"/>
              <a:t>提出的损失有效地平衡了语义分割数据集的</a:t>
            </a:r>
            <a:r>
              <a:rPr lang="en-US" altLang="zh-CN" dirty="0"/>
              <a:t>precision and accuracy </a:t>
            </a:r>
            <a:r>
              <a:rPr lang="zh-CN" altLang="en-US" dirty="0"/>
              <a:t>，并且与语义分割中使用的其他现有损失函数相比，尤其是在浅层网络上，带来了显著的性能改进。</a:t>
            </a:r>
          </a:p>
        </p:txBody>
      </p:sp>
      <p:pic>
        <p:nvPicPr>
          <p:cNvPr id="13" name="图片 12"/>
          <p:cNvPicPr>
            <a:picLocks noChangeAspect="1"/>
          </p:cNvPicPr>
          <p:nvPr/>
        </p:nvPicPr>
        <p:blipFill rotWithShape="1">
          <a:blip r:embed="rId3"/>
          <a:srcRect l="620" t="3518"/>
          <a:stretch/>
        </p:blipFill>
        <p:spPr>
          <a:xfrm>
            <a:off x="725398" y="4224668"/>
            <a:ext cx="10340870" cy="1595414"/>
          </a:xfrm>
          <a:prstGeom prst="rect">
            <a:avLst/>
          </a:prstGeom>
        </p:spPr>
      </p:pic>
      <p:sp>
        <p:nvSpPr>
          <p:cNvPr id="14" name="矩形 13"/>
          <p:cNvSpPr/>
          <p:nvPr/>
        </p:nvSpPr>
        <p:spPr>
          <a:xfrm>
            <a:off x="5151659" y="5117910"/>
            <a:ext cx="580401" cy="1564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121718" y="4868375"/>
            <a:ext cx="744174" cy="4059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643913" y="4868376"/>
            <a:ext cx="507746" cy="2495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7835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880802" y="1980058"/>
            <a:ext cx="8917674" cy="3551516"/>
          </a:xfrm>
          <a:prstGeom prst="rect">
            <a:avLst/>
          </a:prstGeom>
        </p:spPr>
      </p:pic>
      <p:sp>
        <p:nvSpPr>
          <p:cNvPr id="7" name="文本框 6"/>
          <p:cNvSpPr txBox="1"/>
          <p:nvPr/>
        </p:nvSpPr>
        <p:spPr>
          <a:xfrm>
            <a:off x="1378425" y="1318014"/>
            <a:ext cx="3452883" cy="369332"/>
          </a:xfrm>
          <a:prstGeom prst="rect">
            <a:avLst/>
          </a:prstGeom>
          <a:noFill/>
        </p:spPr>
        <p:txBody>
          <a:bodyPr wrap="square" rtlCol="0">
            <a:spAutoFit/>
          </a:bodyPr>
          <a:lstStyle/>
          <a:p>
            <a:r>
              <a:rPr lang="zh-CN" altLang="en-US" dirty="0" smtClean="0"/>
              <a:t>提高少数类的</a:t>
            </a:r>
            <a:r>
              <a:rPr lang="en-US" altLang="zh-CN" dirty="0" smtClean="0"/>
              <a:t>IOU</a:t>
            </a:r>
            <a:r>
              <a:rPr lang="zh-CN" altLang="en-US" dirty="0" smtClean="0"/>
              <a:t>和</a:t>
            </a:r>
            <a:r>
              <a:rPr lang="en-US" altLang="zh-CN" dirty="0" smtClean="0"/>
              <a:t>Accuracy</a:t>
            </a:r>
            <a:endParaRPr lang="zh-CN" altLang="en-US" dirty="0"/>
          </a:p>
        </p:txBody>
      </p:sp>
      <p:sp>
        <p:nvSpPr>
          <p:cNvPr id="8" name="矩形 7"/>
          <p:cNvSpPr/>
          <p:nvPr/>
        </p:nvSpPr>
        <p:spPr>
          <a:xfrm>
            <a:off x="288667" y="483717"/>
            <a:ext cx="1512722" cy="369332"/>
          </a:xfrm>
          <a:prstGeom prst="rect">
            <a:avLst/>
          </a:prstGeom>
        </p:spPr>
        <p:txBody>
          <a:bodyPr wrap="none">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Experiment</a:t>
            </a:r>
            <a:endParaRPr lang="zh-CN" altLang="en-US" dirty="0">
              <a:solidFill>
                <a:schemeClr val="bg1"/>
              </a:solidFill>
            </a:endParaRPr>
          </a:p>
        </p:txBody>
      </p:sp>
    </p:spTree>
    <p:extLst>
      <p:ext uri="{BB962C8B-B14F-4D97-AF65-F5344CB8AC3E}">
        <p14:creationId xmlns:p14="http://schemas.microsoft.com/office/powerpoint/2010/main" val="1461641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457022" y="334520"/>
            <a:ext cx="9003238" cy="415222"/>
          </a:xfrm>
        </p:spPr>
        <p:txBody>
          <a:bodyPr>
            <a:noAutofit/>
          </a:bodyPr>
          <a:lstStyle/>
          <a:p>
            <a:pPr>
              <a:lnSpc>
                <a:spcPct val="150000"/>
              </a:lnSpc>
            </a:pPr>
            <a:r>
              <a:rPr lang="en-US" altLang="zh-CN" b="1" dirty="0">
                <a:latin typeface="微软雅黑" panose="020B0503020204020204" pitchFamily="34" charset="-122"/>
                <a:ea typeface="微软雅黑" panose="020B0503020204020204" pitchFamily="34" charset="-122"/>
              </a:rPr>
              <a:t>Implement</a:t>
            </a:r>
            <a:endParaRPr lang="zh-CN" altLang="en-US"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912902" y="1262743"/>
            <a:ext cx="5473503" cy="5248683"/>
          </a:xfrm>
          <a:prstGeom prst="rect">
            <a:avLst/>
          </a:prstGeom>
        </p:spPr>
      </p:pic>
      <p:pic>
        <p:nvPicPr>
          <p:cNvPr id="7" name="图片 6"/>
          <p:cNvPicPr>
            <a:picLocks noChangeAspect="1"/>
          </p:cNvPicPr>
          <p:nvPr/>
        </p:nvPicPr>
        <p:blipFill>
          <a:blip r:embed="rId3"/>
          <a:stretch>
            <a:fillRect/>
          </a:stretch>
        </p:blipFill>
        <p:spPr>
          <a:xfrm>
            <a:off x="6920457" y="2252118"/>
            <a:ext cx="4638675" cy="2771775"/>
          </a:xfrm>
          <a:prstGeom prst="rect">
            <a:avLst/>
          </a:prstGeom>
        </p:spPr>
      </p:pic>
    </p:spTree>
    <p:extLst>
      <p:ext uri="{BB962C8B-B14F-4D97-AF65-F5344CB8AC3E}">
        <p14:creationId xmlns:p14="http://schemas.microsoft.com/office/powerpoint/2010/main" val="1901650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noAutofit/>
          </a:bodyPr>
          <a:lstStyle/>
          <a:p>
            <a:r>
              <a:rPr lang="en-US" altLang="zh-CN" b="1" dirty="0">
                <a:latin typeface="微软雅黑" panose="020B0503020204020204" pitchFamily="34" charset="-122"/>
                <a:ea typeface="微软雅黑" panose="020B0503020204020204" pitchFamily="34" charset="-122"/>
              </a:rPr>
              <a:t>Result</a:t>
            </a:r>
            <a:endParaRPr lang="zh-CN" altLang="en-US"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115377" y="2455817"/>
            <a:ext cx="4352925" cy="2590800"/>
          </a:xfrm>
          <a:prstGeom prst="rect">
            <a:avLst/>
          </a:prstGeom>
        </p:spPr>
      </p:pic>
      <p:cxnSp>
        <p:nvCxnSpPr>
          <p:cNvPr id="7" name="曲线连接符 6"/>
          <p:cNvCxnSpPr/>
          <p:nvPr/>
        </p:nvCxnSpPr>
        <p:spPr>
          <a:xfrm rot="5400000">
            <a:off x="3810000" y="1876698"/>
            <a:ext cx="914400" cy="22642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01439" y="1158240"/>
            <a:ext cx="2690949" cy="369332"/>
          </a:xfrm>
          <a:prstGeom prst="rect">
            <a:avLst/>
          </a:prstGeom>
          <a:noFill/>
        </p:spPr>
        <p:txBody>
          <a:bodyPr wrap="square" rtlCol="0">
            <a:spAutoFit/>
          </a:bodyPr>
          <a:lstStyle/>
          <a:p>
            <a:r>
              <a:rPr lang="en-US" altLang="zh-CN" dirty="0" smtClean="0"/>
              <a:t>TP</a:t>
            </a:r>
            <a:r>
              <a:rPr lang="zh-CN" altLang="en-US" dirty="0" smtClean="0"/>
              <a:t>提升了，</a:t>
            </a:r>
            <a:r>
              <a:rPr lang="en-US" altLang="zh-CN" dirty="0" smtClean="0"/>
              <a:t>FP</a:t>
            </a:r>
            <a:r>
              <a:rPr lang="zh-CN" altLang="en-US" dirty="0" smtClean="0"/>
              <a:t>下降了。</a:t>
            </a:r>
            <a:endParaRPr lang="zh-CN" altLang="en-US" dirty="0"/>
          </a:p>
        </p:txBody>
      </p:sp>
      <p:pic>
        <p:nvPicPr>
          <p:cNvPr id="9" name="图片 8"/>
          <p:cNvPicPr>
            <a:picLocks noChangeAspect="1"/>
          </p:cNvPicPr>
          <p:nvPr/>
        </p:nvPicPr>
        <p:blipFill>
          <a:blip r:embed="rId3"/>
          <a:stretch>
            <a:fillRect/>
          </a:stretch>
        </p:blipFill>
        <p:spPr>
          <a:xfrm>
            <a:off x="6165804" y="2447109"/>
            <a:ext cx="4162425" cy="2505075"/>
          </a:xfrm>
          <a:prstGeom prst="rect">
            <a:avLst/>
          </a:prstGeom>
        </p:spPr>
      </p:pic>
      <p:sp>
        <p:nvSpPr>
          <p:cNvPr id="10" name="文本框 9"/>
          <p:cNvSpPr txBox="1"/>
          <p:nvPr/>
        </p:nvSpPr>
        <p:spPr>
          <a:xfrm>
            <a:off x="1602377" y="5704114"/>
            <a:ext cx="2551612" cy="374469"/>
          </a:xfrm>
          <a:prstGeom prst="rect">
            <a:avLst/>
          </a:prstGeom>
          <a:noFill/>
        </p:spPr>
        <p:txBody>
          <a:bodyPr wrap="square" rtlCol="0">
            <a:spAutoFit/>
          </a:bodyPr>
          <a:lstStyle/>
          <a:p>
            <a:r>
              <a:rPr lang="en-US" altLang="zh-CN" dirty="0" smtClean="0"/>
              <a:t>Recall loss</a:t>
            </a:r>
            <a:endParaRPr lang="zh-CN" altLang="en-US" dirty="0"/>
          </a:p>
        </p:txBody>
      </p:sp>
      <p:sp>
        <p:nvSpPr>
          <p:cNvPr id="11" name="文本框 10"/>
          <p:cNvSpPr txBox="1"/>
          <p:nvPr/>
        </p:nvSpPr>
        <p:spPr>
          <a:xfrm>
            <a:off x="7776617" y="5538650"/>
            <a:ext cx="2551612" cy="374469"/>
          </a:xfrm>
          <a:prstGeom prst="rect">
            <a:avLst/>
          </a:prstGeom>
          <a:noFill/>
        </p:spPr>
        <p:txBody>
          <a:bodyPr wrap="square" rtlCol="0">
            <a:spAutoFit/>
          </a:bodyPr>
          <a:lstStyle/>
          <a:p>
            <a:r>
              <a:rPr lang="en-US" altLang="zh-CN" dirty="0" smtClean="0"/>
              <a:t>Dice loss</a:t>
            </a:r>
            <a:endParaRPr lang="zh-CN" altLang="en-US" dirty="0"/>
          </a:p>
        </p:txBody>
      </p:sp>
    </p:spTree>
    <p:extLst>
      <p:ext uri="{BB962C8B-B14F-4D97-AF65-F5344CB8AC3E}">
        <p14:creationId xmlns:p14="http://schemas.microsoft.com/office/powerpoint/2010/main" val="30312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E3A2DD21-B22B-204A-8A84-24EB70AB46A9}"/>
              </a:ext>
            </a:extLst>
          </p:cNvPr>
          <p:cNvSpPr>
            <a:spLocks noGrp="1"/>
          </p:cNvSpPr>
          <p:nvPr>
            <p:ph type="body" sz="quarter" idx="13"/>
          </p:nvPr>
        </p:nvSpPr>
        <p:spPr>
          <a:xfrm>
            <a:off x="839904" y="1960309"/>
            <a:ext cx="10655575" cy="641793"/>
          </a:xfrm>
        </p:spPr>
        <p:txBody>
          <a:bodyPr/>
          <a:lstStyle/>
          <a:p>
            <a:r>
              <a:rPr kumimoji="1" lang="en-US" altLang="zh-CN" dirty="0"/>
              <a:t>Thanks </a:t>
            </a:r>
            <a:endParaRPr kumimoji="1" lang="zh-CN" altLang="en-US" dirty="0"/>
          </a:p>
        </p:txBody>
      </p:sp>
    </p:spTree>
    <p:extLst>
      <p:ext uri="{BB962C8B-B14F-4D97-AF65-F5344CB8AC3E}">
        <p14:creationId xmlns:p14="http://schemas.microsoft.com/office/powerpoint/2010/main" val="2464355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3144</TotalTime>
  <Words>332</Words>
  <Application>Microsoft Office PowerPoint</Application>
  <PresentationFormat>宽屏</PresentationFormat>
  <Paragraphs>34</Paragraphs>
  <Slides>9</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vt:i4>
      </vt:variant>
    </vt:vector>
  </HeadingPairs>
  <TitlesOfParts>
    <vt:vector size="18" baseType="lpstr">
      <vt:lpstr>-apple-system</vt:lpstr>
      <vt:lpstr>Microsoft YaHei Light</vt:lpstr>
      <vt:lpstr>宋体</vt:lpstr>
      <vt:lpstr>微软雅黑</vt:lpstr>
      <vt:lpstr>Arial</vt:lpstr>
      <vt:lpstr>Calibri</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27</cp:revision>
  <dcterms:created xsi:type="dcterms:W3CDTF">2022-01-10T05:16:58Z</dcterms:created>
  <dcterms:modified xsi:type="dcterms:W3CDTF">2022-01-12T09:41:35Z</dcterms:modified>
</cp:coreProperties>
</file>