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2D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4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7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5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8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7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5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3272B0-AD4C-4A61-A0E6-77A7117C12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50EDEA-8D04-4FA6-9426-CC4267AA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2" r="25262"/>
          <a:stretch/>
        </p:blipFill>
        <p:spPr>
          <a:xfrm>
            <a:off x="8253663" y="-303058"/>
            <a:ext cx="3368842" cy="6501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4442" y="1179095"/>
            <a:ext cx="5895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GPRS Architecture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644189" y="3584578"/>
            <a:ext cx="3453063" cy="206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Presented by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Ishwori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Shreemal</a:t>
            </a:r>
            <a:endParaRPr lang="en-US" sz="3200" i="1" dirty="0" smtClean="0">
              <a:solidFill>
                <a:srgbClr val="FF0000"/>
              </a:solidFill>
            </a:endParaRPr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Jeegyasha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Niraula</a:t>
            </a:r>
            <a:endParaRPr lang="en-US" sz="3200" i="1" dirty="0" smtClean="0">
              <a:solidFill>
                <a:srgbClr val="FF0000"/>
              </a:solidFill>
            </a:endParaRPr>
          </a:p>
          <a:p>
            <a:r>
              <a:rPr lang="en-US" sz="3200" i="1" dirty="0" smtClean="0">
                <a:solidFill>
                  <a:srgbClr val="FF0000"/>
                </a:solidFill>
              </a:rPr>
              <a:t>Kailash Dhungana</a:t>
            </a:r>
            <a:endParaRPr lang="en-US" sz="32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29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60" y="1072189"/>
            <a:ext cx="1362856" cy="1022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6" y="2537552"/>
            <a:ext cx="1728947" cy="180251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45870" y="1245268"/>
            <a:ext cx="1443790" cy="938463"/>
          </a:xfrm>
          <a:prstGeom prst="ellipse">
            <a:avLst/>
          </a:prstGeom>
          <a:solidFill>
            <a:srgbClr val="17B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20281" y="2969581"/>
            <a:ext cx="1443790" cy="938463"/>
          </a:xfrm>
          <a:prstGeom prst="ellipse">
            <a:avLst/>
          </a:prstGeom>
          <a:solidFill>
            <a:srgbClr val="17B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SGSN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5223" y="5072334"/>
            <a:ext cx="1443790" cy="938463"/>
          </a:xfrm>
          <a:prstGeom prst="ellipse">
            <a:avLst/>
          </a:prstGeom>
          <a:solidFill>
            <a:srgbClr val="17B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GGSN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949795" y="2502575"/>
            <a:ext cx="1603717" cy="1012873"/>
          </a:xfrm>
          <a:prstGeom prst="can">
            <a:avLst/>
          </a:prstGeom>
          <a:solidFill>
            <a:srgbClr val="17B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22127" y="356412"/>
            <a:ext cx="2452221" cy="938463"/>
          </a:xfrm>
          <a:prstGeom prst="ellipse">
            <a:avLst/>
          </a:prstGeom>
          <a:solidFill>
            <a:srgbClr val="17B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PSTN/</a:t>
            </a:r>
          </a:p>
          <a:p>
            <a:pPr algn="ctr"/>
            <a:r>
              <a:rPr lang="en-US" dirty="0" smtClean="0"/>
              <a:t>Voice Network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25543" y="5605423"/>
            <a:ext cx="2027970" cy="938463"/>
          </a:xfrm>
          <a:prstGeom prst="ellipse">
            <a:avLst/>
          </a:prstGeom>
          <a:solidFill>
            <a:srgbClr val="17B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Network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98737" y="356412"/>
            <a:ext cx="1443790" cy="938463"/>
          </a:xfrm>
          <a:prstGeom prst="ellipse">
            <a:avLst/>
          </a:prstGeom>
          <a:solidFill>
            <a:srgbClr val="17B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MSC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368651" y="985838"/>
            <a:ext cx="863567" cy="59769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379156" y="1305862"/>
            <a:ext cx="1433285" cy="188323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224723" y="1245269"/>
            <a:ext cx="1059180" cy="125730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6"/>
          </p:cNvCxnSpPr>
          <p:nvPr/>
        </p:nvCxnSpPr>
        <p:spPr>
          <a:xfrm flipH="1">
            <a:off x="4464071" y="3384850"/>
            <a:ext cx="2512764" cy="5396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4"/>
            <a:endCxn id="7" idx="0"/>
          </p:cNvCxnSpPr>
          <p:nvPr/>
        </p:nvCxnSpPr>
        <p:spPr>
          <a:xfrm>
            <a:off x="3667765" y="2183731"/>
            <a:ext cx="74411" cy="78585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42176" y="3908044"/>
            <a:ext cx="225269" cy="126886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11543" y="5740400"/>
            <a:ext cx="1613999" cy="4228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6667772" y="725708"/>
            <a:ext cx="856342" cy="145149"/>
          </a:xfrm>
          <a:custGeom>
            <a:avLst/>
            <a:gdLst>
              <a:gd name="connsiteX0" fmla="*/ 0 w 856342"/>
              <a:gd name="connsiteY0" fmla="*/ 145149 h 145149"/>
              <a:gd name="connsiteX1" fmla="*/ 72571 w 856342"/>
              <a:gd name="connsiteY1" fmla="*/ 116121 h 145149"/>
              <a:gd name="connsiteX2" fmla="*/ 203200 w 856342"/>
              <a:gd name="connsiteY2" fmla="*/ 43549 h 145149"/>
              <a:gd name="connsiteX3" fmla="*/ 246742 w 856342"/>
              <a:gd name="connsiteY3" fmla="*/ 58063 h 145149"/>
              <a:gd name="connsiteX4" fmla="*/ 290285 w 856342"/>
              <a:gd name="connsiteY4" fmla="*/ 101606 h 145149"/>
              <a:gd name="connsiteX5" fmla="*/ 391885 w 856342"/>
              <a:gd name="connsiteY5" fmla="*/ 87092 h 145149"/>
              <a:gd name="connsiteX6" fmla="*/ 508000 w 856342"/>
              <a:gd name="connsiteY6" fmla="*/ 14521 h 145149"/>
              <a:gd name="connsiteX7" fmla="*/ 609600 w 856342"/>
              <a:gd name="connsiteY7" fmla="*/ 29035 h 145149"/>
              <a:gd name="connsiteX8" fmla="*/ 696685 w 856342"/>
              <a:gd name="connsiteY8" fmla="*/ 6 h 145149"/>
              <a:gd name="connsiteX9" fmla="*/ 754742 w 856342"/>
              <a:gd name="connsiteY9" fmla="*/ 14521 h 145149"/>
              <a:gd name="connsiteX10" fmla="*/ 856342 w 856342"/>
              <a:gd name="connsiteY10" fmla="*/ 72578 h 1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42" h="145149">
                <a:moveTo>
                  <a:pt x="0" y="145149"/>
                </a:moveTo>
                <a:cubicBezTo>
                  <a:pt x="24190" y="135473"/>
                  <a:pt x="49699" y="128597"/>
                  <a:pt x="72571" y="116121"/>
                </a:cubicBezTo>
                <a:cubicBezTo>
                  <a:pt x="229424" y="30564"/>
                  <a:pt x="101547" y="77433"/>
                  <a:pt x="203200" y="43549"/>
                </a:cubicBezTo>
                <a:cubicBezTo>
                  <a:pt x="217714" y="48387"/>
                  <a:pt x="234012" y="49577"/>
                  <a:pt x="246742" y="58063"/>
                </a:cubicBezTo>
                <a:cubicBezTo>
                  <a:pt x="263821" y="69449"/>
                  <a:pt x="270157" y="97580"/>
                  <a:pt x="290285" y="101606"/>
                </a:cubicBezTo>
                <a:cubicBezTo>
                  <a:pt x="323831" y="108315"/>
                  <a:pt x="358018" y="91930"/>
                  <a:pt x="391885" y="87092"/>
                </a:cubicBezTo>
                <a:cubicBezTo>
                  <a:pt x="461007" y="-16592"/>
                  <a:pt x="416096" y="-8456"/>
                  <a:pt x="508000" y="14521"/>
                </a:cubicBezTo>
                <a:cubicBezTo>
                  <a:pt x="564748" y="52353"/>
                  <a:pt x="538498" y="50366"/>
                  <a:pt x="609600" y="29035"/>
                </a:cubicBezTo>
                <a:cubicBezTo>
                  <a:pt x="638908" y="20243"/>
                  <a:pt x="696685" y="6"/>
                  <a:pt x="696685" y="6"/>
                </a:cubicBezTo>
                <a:cubicBezTo>
                  <a:pt x="716037" y="4844"/>
                  <a:pt x="736900" y="5600"/>
                  <a:pt x="754742" y="14521"/>
                </a:cubicBezTo>
                <a:cubicBezTo>
                  <a:pt x="876222" y="75262"/>
                  <a:pt x="802729" y="72578"/>
                  <a:pt x="856342" y="72578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5223" y="2286000"/>
            <a:ext cx="253960" cy="216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53512" y="3650733"/>
            <a:ext cx="37596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MS-Mobile Station</a:t>
            </a:r>
          </a:p>
          <a:p>
            <a:r>
              <a:rPr lang="en-US" dirty="0" smtClean="0"/>
              <a:t>BTS- Base </a:t>
            </a:r>
            <a:r>
              <a:rPr lang="en-US" dirty="0" err="1" smtClean="0"/>
              <a:t>Trasceiver</a:t>
            </a:r>
            <a:r>
              <a:rPr lang="en-US" dirty="0" smtClean="0"/>
              <a:t>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BSC- Base System Controller</a:t>
            </a:r>
          </a:p>
          <a:p>
            <a:r>
              <a:rPr lang="en-US" dirty="0" smtClean="0"/>
              <a:t>MSC- Mobile Switching Center</a:t>
            </a:r>
          </a:p>
          <a:p>
            <a:r>
              <a:rPr lang="en-US" dirty="0" smtClean="0"/>
              <a:t>HLR- Home Location Register</a:t>
            </a:r>
          </a:p>
          <a:p>
            <a:r>
              <a:rPr lang="en-US" dirty="0" smtClean="0"/>
              <a:t>SGSN- Serving GPRS Support Node</a:t>
            </a:r>
          </a:p>
          <a:p>
            <a:r>
              <a:rPr lang="en-US" dirty="0" smtClean="0"/>
              <a:t>GGSN- Gateway GPRS Support Node 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66049" y="228453"/>
            <a:ext cx="340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General Packet Radio Service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0917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823" y="254195"/>
            <a:ext cx="304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 Flow of GPRS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653594" y="1132018"/>
            <a:ext cx="1362856" cy="1431647"/>
            <a:chOff x="1653594" y="1132018"/>
            <a:chExt cx="1362856" cy="14316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594" y="1132018"/>
              <a:ext cx="1362856" cy="102268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069432" y="2194333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53594" y="2574814"/>
            <a:ext cx="1728947" cy="2342455"/>
            <a:chOff x="1653594" y="2574814"/>
            <a:chExt cx="1728947" cy="23424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594" y="2574814"/>
              <a:ext cx="1728947" cy="180251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683042" y="4547937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BTS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48157" y="1036845"/>
            <a:ext cx="8229600" cy="4159523"/>
            <a:chOff x="3648157" y="1036845"/>
            <a:chExt cx="8229600" cy="4159523"/>
          </a:xfrm>
        </p:grpSpPr>
        <p:sp>
          <p:nvSpPr>
            <p:cNvPr id="7" name="TextBox 6"/>
            <p:cNvSpPr txBox="1"/>
            <p:nvPr/>
          </p:nvSpPr>
          <p:spPr>
            <a:xfrm>
              <a:off x="3824190" y="1036845"/>
              <a:ext cx="3575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request is voice service</a:t>
              </a:r>
              <a:endParaRPr lang="en-US" sz="24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648157" y="1486004"/>
              <a:ext cx="8229600" cy="3710364"/>
              <a:chOff x="3609474" y="777415"/>
              <a:chExt cx="8229600" cy="3710364"/>
            </a:xfrm>
            <a:solidFill>
              <a:schemeClr val="bg1"/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3609474" y="777415"/>
                <a:ext cx="8229600" cy="3710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281594" y="1018151"/>
                <a:ext cx="1443790" cy="938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MSC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28727" y="1907007"/>
                <a:ext cx="1443790" cy="938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BSC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8032652" y="3164314"/>
                <a:ext cx="1603717" cy="1012873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HLR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7307580" y="1907008"/>
                <a:ext cx="1059180" cy="1257306"/>
              </a:xfrm>
              <a:prstGeom prst="line">
                <a:avLst/>
              </a:prstGeom>
              <a:grpFill/>
              <a:ln>
                <a:prstDash val="sysDash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451508" y="1647577"/>
                <a:ext cx="863567" cy="597693"/>
              </a:xfrm>
              <a:prstGeom prst="line">
                <a:avLst/>
              </a:prstGeom>
              <a:grpFill/>
              <a:ln>
                <a:prstDash val="sysDash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8604984" y="1018151"/>
                <a:ext cx="2452221" cy="938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PSTN/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Voice Network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750629" y="1387447"/>
                <a:ext cx="856342" cy="145149"/>
              </a:xfrm>
              <a:custGeom>
                <a:avLst/>
                <a:gdLst>
                  <a:gd name="connsiteX0" fmla="*/ 0 w 856342"/>
                  <a:gd name="connsiteY0" fmla="*/ 145149 h 145149"/>
                  <a:gd name="connsiteX1" fmla="*/ 72571 w 856342"/>
                  <a:gd name="connsiteY1" fmla="*/ 116121 h 145149"/>
                  <a:gd name="connsiteX2" fmla="*/ 203200 w 856342"/>
                  <a:gd name="connsiteY2" fmla="*/ 43549 h 145149"/>
                  <a:gd name="connsiteX3" fmla="*/ 246742 w 856342"/>
                  <a:gd name="connsiteY3" fmla="*/ 58063 h 145149"/>
                  <a:gd name="connsiteX4" fmla="*/ 290285 w 856342"/>
                  <a:gd name="connsiteY4" fmla="*/ 101606 h 145149"/>
                  <a:gd name="connsiteX5" fmla="*/ 391885 w 856342"/>
                  <a:gd name="connsiteY5" fmla="*/ 87092 h 145149"/>
                  <a:gd name="connsiteX6" fmla="*/ 508000 w 856342"/>
                  <a:gd name="connsiteY6" fmla="*/ 14521 h 145149"/>
                  <a:gd name="connsiteX7" fmla="*/ 609600 w 856342"/>
                  <a:gd name="connsiteY7" fmla="*/ 29035 h 145149"/>
                  <a:gd name="connsiteX8" fmla="*/ 696685 w 856342"/>
                  <a:gd name="connsiteY8" fmla="*/ 6 h 145149"/>
                  <a:gd name="connsiteX9" fmla="*/ 754742 w 856342"/>
                  <a:gd name="connsiteY9" fmla="*/ 14521 h 145149"/>
                  <a:gd name="connsiteX10" fmla="*/ 856342 w 856342"/>
                  <a:gd name="connsiteY10" fmla="*/ 72578 h 14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6342" h="145149">
                    <a:moveTo>
                      <a:pt x="0" y="145149"/>
                    </a:moveTo>
                    <a:cubicBezTo>
                      <a:pt x="24190" y="135473"/>
                      <a:pt x="49699" y="128597"/>
                      <a:pt x="72571" y="116121"/>
                    </a:cubicBezTo>
                    <a:cubicBezTo>
                      <a:pt x="229424" y="30564"/>
                      <a:pt x="101547" y="77433"/>
                      <a:pt x="203200" y="43549"/>
                    </a:cubicBezTo>
                    <a:cubicBezTo>
                      <a:pt x="217714" y="48387"/>
                      <a:pt x="234012" y="49577"/>
                      <a:pt x="246742" y="58063"/>
                    </a:cubicBezTo>
                    <a:cubicBezTo>
                      <a:pt x="263821" y="69449"/>
                      <a:pt x="270157" y="97580"/>
                      <a:pt x="290285" y="101606"/>
                    </a:cubicBezTo>
                    <a:cubicBezTo>
                      <a:pt x="323831" y="108315"/>
                      <a:pt x="358018" y="91930"/>
                      <a:pt x="391885" y="87092"/>
                    </a:cubicBezTo>
                    <a:cubicBezTo>
                      <a:pt x="461007" y="-16592"/>
                      <a:pt x="416096" y="-8456"/>
                      <a:pt x="508000" y="14521"/>
                    </a:cubicBezTo>
                    <a:cubicBezTo>
                      <a:pt x="564748" y="52353"/>
                      <a:pt x="538498" y="50366"/>
                      <a:pt x="609600" y="29035"/>
                    </a:cubicBezTo>
                    <a:cubicBezTo>
                      <a:pt x="638908" y="20243"/>
                      <a:pt x="696685" y="6"/>
                      <a:pt x="696685" y="6"/>
                    </a:cubicBezTo>
                    <a:cubicBezTo>
                      <a:pt x="716037" y="4844"/>
                      <a:pt x="736900" y="5600"/>
                      <a:pt x="754742" y="14521"/>
                    </a:cubicBezTo>
                    <a:cubicBezTo>
                      <a:pt x="876222" y="75262"/>
                      <a:pt x="802729" y="72578"/>
                      <a:pt x="856342" y="72578"/>
                    </a:cubicBezTo>
                  </a:path>
                </a:pathLst>
              </a:custGeom>
              <a:grp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382541" y="1005513"/>
            <a:ext cx="8495216" cy="4671346"/>
            <a:chOff x="2683042" y="1486004"/>
            <a:chExt cx="8495216" cy="4671346"/>
          </a:xfrm>
        </p:grpSpPr>
        <p:grpSp>
          <p:nvGrpSpPr>
            <p:cNvPr id="50" name="Group 49"/>
            <p:cNvGrpSpPr/>
            <p:nvPr/>
          </p:nvGrpSpPr>
          <p:grpSpPr>
            <a:xfrm>
              <a:off x="2683042" y="1486004"/>
              <a:ext cx="8495216" cy="4671346"/>
              <a:chOff x="3382541" y="1043654"/>
              <a:chExt cx="8495216" cy="467134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382541" y="1476300"/>
                <a:ext cx="8495216" cy="4238700"/>
                <a:chOff x="3128211" y="770021"/>
                <a:chExt cx="7940842" cy="5955632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3513221" y="962526"/>
                  <a:ext cx="6978316" cy="39704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128211" y="770021"/>
                  <a:ext cx="7940842" cy="5955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4028727" y="1245268"/>
                  <a:ext cx="1443790" cy="938463"/>
                </a:xfrm>
                <a:prstGeom prst="ellipse">
                  <a:avLst/>
                </a:prstGeom>
                <a:solidFill>
                  <a:srgbClr val="17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BSC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59" idx="4"/>
                  <a:endCxn id="68" idx="0"/>
                </p:cNvCxnSpPr>
                <p:nvPr/>
              </p:nvCxnSpPr>
              <p:spPr>
                <a:xfrm>
                  <a:off x="4750622" y="2183731"/>
                  <a:ext cx="74411" cy="785850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>
                  <a:off x="4638080" y="2286000"/>
                  <a:ext cx="253960" cy="216575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an 61"/>
                <p:cNvSpPr/>
                <p:nvPr/>
              </p:nvSpPr>
              <p:spPr>
                <a:xfrm>
                  <a:off x="8032652" y="2502575"/>
                  <a:ext cx="1603717" cy="1012873"/>
                </a:xfrm>
                <a:prstGeom prst="can">
                  <a:avLst/>
                </a:prstGeom>
                <a:solidFill>
                  <a:srgbClr val="17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HLR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825033" y="3908044"/>
                  <a:ext cx="225269" cy="1268867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endCxn id="62" idx="2"/>
                </p:cNvCxnSpPr>
                <p:nvPr/>
              </p:nvCxnSpPr>
              <p:spPr>
                <a:xfrm flipV="1">
                  <a:off x="5546928" y="3009012"/>
                  <a:ext cx="2485724" cy="311704"/>
                </a:xfrm>
                <a:prstGeom prst="line">
                  <a:avLst/>
                </a:prstGeom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4638080" y="5072334"/>
                  <a:ext cx="1443790" cy="938463"/>
                </a:xfrm>
                <a:prstGeom prst="ellipse">
                  <a:avLst/>
                </a:prstGeom>
                <a:solidFill>
                  <a:srgbClr val="17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GGSN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994400" y="5740400"/>
                  <a:ext cx="1613999" cy="422821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7608399" y="5605423"/>
                  <a:ext cx="2452221" cy="938463"/>
                </a:xfrm>
                <a:prstGeom prst="ellipse">
                  <a:avLst/>
                </a:prstGeom>
                <a:solidFill>
                  <a:srgbClr val="17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Data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(PDN) Network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103138" y="2969581"/>
                  <a:ext cx="1443790" cy="938463"/>
                </a:xfrm>
                <a:prstGeom prst="ellipse">
                  <a:avLst/>
                </a:prstGeom>
                <a:solidFill>
                  <a:srgbClr val="17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SGSN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3824189" y="1043654"/>
                <a:ext cx="3938768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request is internet service</a:t>
                </a:r>
                <a:endParaRPr lang="en-US" sz="2400" dirty="0"/>
              </a:p>
            </p:txBody>
          </p:sp>
        </p:grpSp>
        <p:cxnSp>
          <p:nvCxnSpPr>
            <p:cNvPr id="51" name="Straight Connector 50"/>
            <p:cNvCxnSpPr>
              <a:stCxn id="59" idx="6"/>
            </p:cNvCxnSpPr>
            <p:nvPr/>
          </p:nvCxnSpPr>
          <p:spPr>
            <a:xfrm>
              <a:off x="5191011" y="2590847"/>
              <a:ext cx="2738866" cy="669711"/>
            </a:xfrm>
            <a:prstGeom prst="line">
              <a:avLst/>
            </a:prstGeom>
            <a:ln w="28575">
              <a:solidFill>
                <a:srgbClr val="17B2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8" idx="0"/>
            </p:cNvCxnSpPr>
            <p:nvPr/>
          </p:nvCxnSpPr>
          <p:spPr>
            <a:xfrm>
              <a:off x="4358619" y="2934058"/>
              <a:ext cx="139706" cy="550047"/>
            </a:xfrm>
            <a:prstGeom prst="line">
              <a:avLst/>
            </a:prstGeom>
            <a:ln w="28575">
              <a:solidFill>
                <a:srgbClr val="17B2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618915" y="4061014"/>
              <a:ext cx="217780" cy="957452"/>
            </a:xfrm>
            <a:prstGeom prst="line">
              <a:avLst/>
            </a:prstGeom>
            <a:ln w="28575">
              <a:solidFill>
                <a:srgbClr val="17B2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5" idx="5"/>
            </p:cNvCxnSpPr>
            <p:nvPr/>
          </p:nvCxnSpPr>
          <p:spPr>
            <a:xfrm>
              <a:off x="5616705" y="5550764"/>
              <a:ext cx="1862711" cy="146360"/>
            </a:xfrm>
            <a:prstGeom prst="line">
              <a:avLst/>
            </a:prstGeom>
            <a:ln w="28575">
              <a:solidFill>
                <a:srgbClr val="17B2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782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3943" y="478971"/>
            <a:ext cx="329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SemiBold" panose="020B0502040204020203" pitchFamily="34" charset="0"/>
              </a:rPr>
              <a:t>Some Key Points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3943" y="1204686"/>
            <a:ext cx="101521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Bahnschrift" panose="020B0502040204020203" pitchFamily="34" charset="0"/>
              </a:rPr>
              <a:t>Addition of two components i.e SGSN and GGSN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Bahnschrift" panose="020B0502040204020203" pitchFamily="34" charset="0"/>
              </a:rPr>
              <a:t>Packet Switched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Bahnschrift" panose="020B0502040204020203" pitchFamily="34" charset="0"/>
              </a:rPr>
              <a:t>Supports Voice call as well as internet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Bahnschrift" panose="020B0502040204020203" pitchFamily="34" charset="0"/>
              </a:rPr>
              <a:t>Software and hardware updates to GSN architecture</a:t>
            </a: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59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6180" y="2045369"/>
            <a:ext cx="6184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 …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11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117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Bahnschrift SemiBold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</dc:creator>
  <cp:lastModifiedBy>Kailash</cp:lastModifiedBy>
  <cp:revision>18</cp:revision>
  <dcterms:created xsi:type="dcterms:W3CDTF">2023-01-04T14:26:02Z</dcterms:created>
  <dcterms:modified xsi:type="dcterms:W3CDTF">2023-01-09T10:37:37Z</dcterms:modified>
</cp:coreProperties>
</file>