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910D8-121F-48BC-82B4-EE3DA73C63D3}" v="226" dt="2024-04-30T18:35:57.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4DB1160A-0DA7-421E-8B07-CD09AAAFEB4A}" type="datetimeFigureOut">
              <a:t>4/30/2024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02E91AF4-0EBD-4EFE-9E57-508120E5EFCF}" type="slidenum">
              <a:t>‹#›</a:t>
            </a:fld>
            <a:endParaRPr lang="en-US"/>
          </a:p>
        </p:txBody>
      </p:sp>
    </p:spTree>
    <p:extLst>
      <p:ext uri="{BB962C8B-B14F-4D97-AF65-F5344CB8AC3E}">
        <p14:creationId xmlns:p14="http://schemas.microsoft.com/office/powerpoint/2010/main" val="281459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733264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14068" y="14068"/>
            <a:ext cx="14630400" cy="8229600"/>
          </a:xfrm>
          <a:prstGeom prst="rect">
            <a:avLst/>
          </a:prstGeom>
          <a:solidFill>
            <a:srgbClr val="212121"/>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1194673"/>
            <a:ext cx="7477601" cy="2874645"/>
          </a:xfrm>
          <a:prstGeom prst="rect">
            <a:avLst/>
          </a:prstGeom>
          <a:noFill/>
          <a:ln/>
        </p:spPr>
        <p:txBody>
          <a:bodyPr wrap="square" rtlCol="0" anchor="t"/>
          <a:lstStyle/>
          <a:p>
            <a:pPr marL="0" indent="0">
              <a:lnSpc>
                <a:spcPts val="7545"/>
              </a:lnSpc>
              <a:buNone/>
            </a:pPr>
            <a:r>
              <a:rPr lang="en-US" sz="6036" kern="0" spc="-181" dirty="0">
                <a:solidFill>
                  <a:srgbClr val="FFFFFF"/>
                </a:solidFill>
                <a:latin typeface="Roboto Mono" pitchFamily="34" charset="0"/>
                <a:ea typeface="Roboto Mono" pitchFamily="34" charset="-122"/>
                <a:cs typeface="Roboto Mono" pitchFamily="34" charset="-120"/>
              </a:rPr>
              <a:t>Sentimental Analysis for Movie Reviews</a:t>
            </a:r>
            <a:endParaRPr lang="en-US" sz="6036" dirty="0"/>
          </a:p>
        </p:txBody>
      </p:sp>
      <p:sp>
        <p:nvSpPr>
          <p:cNvPr id="6" name="Text 3"/>
          <p:cNvSpPr/>
          <p:nvPr/>
        </p:nvSpPr>
        <p:spPr>
          <a:xfrm>
            <a:off x="833199" y="4402574"/>
            <a:ext cx="7477601" cy="1421606"/>
          </a:xfrm>
          <a:prstGeom prst="rect">
            <a:avLst/>
          </a:prstGeom>
          <a:noFill/>
          <a:ln/>
        </p:spPr>
        <p:txBody>
          <a:bodyPr wrap="square" lIns="91440" tIns="45720" rIns="91440" bIns="45720" rtlCol="0" anchor="t"/>
          <a:lstStyle/>
          <a:p>
            <a:pPr marL="0" indent="0" algn="just">
              <a:lnSpc>
                <a:spcPts val="2799"/>
              </a:lnSpc>
              <a:buNone/>
            </a:pPr>
            <a:r>
              <a:rPr lang="en-US" sz="1750" kern="0" spc="-35" dirty="0">
                <a:solidFill>
                  <a:srgbClr val="E5E0DF"/>
                </a:solidFill>
                <a:latin typeface="Roboto" pitchFamily="34" charset="0"/>
                <a:ea typeface="Roboto" pitchFamily="34" charset="-122"/>
                <a:cs typeface="Roboto" pitchFamily="34" charset="-120"/>
              </a:rPr>
              <a:t>This presentation will explore the application of binary classification in sentimental analysis for movie reviews. We will discuss the problem statement, project overview, target user group, our proposed solution, and the unique aspects that set it apart.</a:t>
            </a:r>
            <a:endParaRPr lang="en-US" sz="1750" dirty="0">
              <a:cs typeface="Calibri" panose="020F0502020204030204"/>
            </a:endParaRPr>
          </a:p>
        </p:txBody>
      </p:sp>
      <p:sp>
        <p:nvSpPr>
          <p:cNvPr id="7" name="Text 4"/>
          <p:cNvSpPr/>
          <p:nvPr/>
        </p:nvSpPr>
        <p:spPr>
          <a:xfrm>
            <a:off x="833199" y="6074093"/>
            <a:ext cx="7477601" cy="355402"/>
          </a:xfrm>
          <a:prstGeom prst="rect">
            <a:avLst/>
          </a:prstGeom>
          <a:noFill/>
          <a:ln/>
        </p:spPr>
        <p:txBody>
          <a:bodyPr wrap="none" lIns="91440" tIns="45720" rIns="91440" bIns="45720" rtlCol="0" anchor="t"/>
          <a:lstStyle/>
          <a:p>
            <a:pPr marL="0" indent="0">
              <a:lnSpc>
                <a:spcPts val="2799"/>
              </a:lnSpc>
              <a:buNone/>
            </a:pPr>
            <a:r>
              <a:rPr lang="en-US" b="1" kern="0" spc="-35" dirty="0">
                <a:solidFill>
                  <a:srgbClr val="E5E0DF"/>
                </a:solidFill>
                <a:latin typeface="Roboto"/>
                <a:ea typeface="Roboto"/>
                <a:cs typeface="Roboto"/>
              </a:rPr>
              <a:t>KAILASHA NATHAN S</a:t>
            </a:r>
            <a:endParaRPr lang="en-US" b="1">
              <a:latin typeface="Roboto"/>
              <a:ea typeface="Roboto"/>
              <a:cs typeface="Roboto"/>
            </a:endParaRPr>
          </a:p>
        </p:txBody>
      </p:sp>
      <p:sp>
        <p:nvSpPr>
          <p:cNvPr id="8" name="Text 5"/>
          <p:cNvSpPr/>
          <p:nvPr/>
        </p:nvSpPr>
        <p:spPr>
          <a:xfrm>
            <a:off x="833199" y="6679406"/>
            <a:ext cx="7477601" cy="355402"/>
          </a:xfrm>
          <a:prstGeom prst="rect">
            <a:avLst/>
          </a:prstGeom>
          <a:noFill/>
          <a:ln/>
        </p:spPr>
        <p:txBody>
          <a:bodyPr wrap="none" lIns="91440" tIns="45720" rIns="91440" bIns="45720" rtlCol="0" anchor="t"/>
          <a:lstStyle/>
          <a:p>
            <a:pPr marL="0" indent="0">
              <a:lnSpc>
                <a:spcPts val="2799"/>
              </a:lnSpc>
              <a:buNone/>
            </a:pPr>
            <a:r>
              <a:rPr lang="en-US" b="1" kern="0" spc="-35" dirty="0">
                <a:solidFill>
                  <a:srgbClr val="E5E0DF"/>
                </a:solidFill>
                <a:latin typeface="Roboto"/>
                <a:ea typeface="Roboto"/>
                <a:cs typeface="Roboto"/>
              </a:rPr>
              <a:t>2021503315</a:t>
            </a:r>
            <a:endParaRPr lang="en-US" b="1">
              <a:latin typeface="Roboto"/>
              <a:ea typeface="Roboto"/>
              <a:cs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sp>
        <p:nvSpPr>
          <p:cNvPr id="4" name="Text 2"/>
          <p:cNvSpPr/>
          <p:nvPr/>
        </p:nvSpPr>
        <p:spPr>
          <a:xfrm>
            <a:off x="2037993" y="3367683"/>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Mono" pitchFamily="34" charset="0"/>
                <a:ea typeface="Roboto Mono" pitchFamily="34" charset="-122"/>
                <a:cs typeface="Roboto Mono" pitchFamily="34" charset="-120"/>
              </a:rPr>
              <a:t>PROJECT TITLE</a:t>
            </a:r>
            <a:endParaRPr lang="en-US" sz="4374" dirty="0"/>
          </a:p>
        </p:txBody>
      </p:sp>
      <p:sp>
        <p:nvSpPr>
          <p:cNvPr id="5" name="Text 3"/>
          <p:cNvSpPr/>
          <p:nvPr/>
        </p:nvSpPr>
        <p:spPr>
          <a:xfrm>
            <a:off x="2037993" y="4506397"/>
            <a:ext cx="10554414" cy="355402"/>
          </a:xfrm>
          <a:prstGeom prst="rect">
            <a:avLst/>
          </a:prstGeom>
          <a:noFill/>
          <a:ln/>
        </p:spPr>
        <p:txBody>
          <a:bodyPr wrap="none" lIns="91440" tIns="45720" rIns="91440" bIns="45720" rtlCol="0" anchor="t"/>
          <a:lstStyle/>
          <a:p>
            <a:pPr marL="0" indent="0">
              <a:lnSpc>
                <a:spcPts val="2799"/>
              </a:lnSpc>
              <a:buNone/>
            </a:pPr>
            <a:r>
              <a:rPr lang="en-US" sz="2000" kern="0" spc="-35" dirty="0">
                <a:solidFill>
                  <a:srgbClr val="E5E0DF"/>
                </a:solidFill>
                <a:latin typeface="Roboto"/>
                <a:ea typeface="Roboto"/>
                <a:cs typeface="Roboto"/>
              </a:rPr>
              <a:t>Sentimental Analysis for Movie Reviews - Predicting Positive and Negative Sentiments</a:t>
            </a:r>
            <a:endParaRPr lang="en-US" sz="2000">
              <a:latin typeface="Roboto"/>
              <a:ea typeface="Roboto"/>
              <a:cs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sp>
        <p:nvSpPr>
          <p:cNvPr id="4" name="Text 2"/>
          <p:cNvSpPr/>
          <p:nvPr/>
        </p:nvSpPr>
        <p:spPr>
          <a:xfrm>
            <a:off x="2037993" y="1641872"/>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Mono" pitchFamily="34" charset="0"/>
                <a:ea typeface="Roboto Mono" pitchFamily="34" charset="-122"/>
                <a:cs typeface="Roboto Mono" pitchFamily="34" charset="-120"/>
              </a:rPr>
              <a:t>AGENDA</a:t>
            </a:r>
            <a:endParaRPr lang="en-US" sz="4374" dirty="0"/>
          </a:p>
        </p:txBody>
      </p:sp>
      <p:sp>
        <p:nvSpPr>
          <p:cNvPr id="5" name="Shape 3"/>
          <p:cNvSpPr/>
          <p:nvPr/>
        </p:nvSpPr>
        <p:spPr>
          <a:xfrm>
            <a:off x="2037993" y="2954179"/>
            <a:ext cx="499943" cy="499943"/>
          </a:xfrm>
          <a:prstGeom prst="roundRect">
            <a:avLst>
              <a:gd name="adj" fmla="val 26667"/>
            </a:avLst>
          </a:prstGeom>
          <a:solidFill>
            <a:srgbClr val="0F0F0F"/>
          </a:solidFill>
          <a:ln/>
        </p:spPr>
      </p:sp>
      <p:sp>
        <p:nvSpPr>
          <p:cNvPr id="6" name="Text 4"/>
          <p:cNvSpPr/>
          <p:nvPr/>
        </p:nvSpPr>
        <p:spPr>
          <a:xfrm>
            <a:off x="2192893" y="2995851"/>
            <a:ext cx="190024" cy="416481"/>
          </a:xfrm>
          <a:prstGeom prst="rect">
            <a:avLst/>
          </a:prstGeom>
          <a:noFill/>
          <a:ln/>
        </p:spPr>
        <p:txBody>
          <a:bodyPr wrap="none" rtlCol="0" anchor="t"/>
          <a:lstStyle/>
          <a:p>
            <a:pPr marL="0" indent="0" algn="ctr">
              <a:lnSpc>
                <a:spcPts val="3281"/>
              </a:lnSpc>
              <a:buNone/>
            </a:pPr>
            <a:r>
              <a:rPr lang="en-US" sz="2624" kern="0" spc="-79" dirty="0">
                <a:solidFill>
                  <a:srgbClr val="FFFFFF"/>
                </a:solidFill>
                <a:latin typeface="Roboto Mono" pitchFamily="34" charset="0"/>
                <a:ea typeface="Roboto Mono" pitchFamily="34" charset="-122"/>
                <a:cs typeface="Roboto Mono" pitchFamily="34" charset="-120"/>
              </a:rPr>
              <a:t>1</a:t>
            </a:r>
            <a:endParaRPr lang="en-US" sz="2624" dirty="0"/>
          </a:p>
        </p:txBody>
      </p:sp>
      <p:sp>
        <p:nvSpPr>
          <p:cNvPr id="7" name="Text 5"/>
          <p:cNvSpPr/>
          <p:nvPr/>
        </p:nvSpPr>
        <p:spPr>
          <a:xfrm>
            <a:off x="2760107" y="3030498"/>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Problem Statement</a:t>
            </a:r>
            <a:endParaRPr lang="en-US" sz="2187" dirty="0"/>
          </a:p>
        </p:txBody>
      </p:sp>
      <p:sp>
        <p:nvSpPr>
          <p:cNvPr id="8" name="Text 6"/>
          <p:cNvSpPr/>
          <p:nvPr/>
        </p:nvSpPr>
        <p:spPr>
          <a:xfrm>
            <a:off x="2760107" y="3510915"/>
            <a:ext cx="4444008" cy="1066205"/>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Understand the challenge of accurately classifying movie reviews as positive or negative.</a:t>
            </a:r>
            <a:endParaRPr lang="en-US" sz="1750" dirty="0"/>
          </a:p>
        </p:txBody>
      </p:sp>
      <p:sp>
        <p:nvSpPr>
          <p:cNvPr id="9" name="Shape 7"/>
          <p:cNvSpPr/>
          <p:nvPr/>
        </p:nvSpPr>
        <p:spPr>
          <a:xfrm>
            <a:off x="7426285" y="2954179"/>
            <a:ext cx="499943" cy="499943"/>
          </a:xfrm>
          <a:prstGeom prst="roundRect">
            <a:avLst>
              <a:gd name="adj" fmla="val 26667"/>
            </a:avLst>
          </a:prstGeom>
          <a:solidFill>
            <a:srgbClr val="0F0F0F"/>
          </a:solidFill>
          <a:ln/>
        </p:spPr>
      </p:sp>
      <p:sp>
        <p:nvSpPr>
          <p:cNvPr id="10" name="Text 8"/>
          <p:cNvSpPr/>
          <p:nvPr/>
        </p:nvSpPr>
        <p:spPr>
          <a:xfrm>
            <a:off x="7581186" y="2995851"/>
            <a:ext cx="190024" cy="416481"/>
          </a:xfrm>
          <a:prstGeom prst="rect">
            <a:avLst/>
          </a:prstGeom>
          <a:noFill/>
          <a:ln/>
        </p:spPr>
        <p:txBody>
          <a:bodyPr wrap="none" rtlCol="0" anchor="t"/>
          <a:lstStyle/>
          <a:p>
            <a:pPr marL="0" indent="0" algn="ctr">
              <a:lnSpc>
                <a:spcPts val="3281"/>
              </a:lnSpc>
              <a:buNone/>
            </a:pPr>
            <a:r>
              <a:rPr lang="en-US" sz="2624" kern="0" spc="-79" dirty="0">
                <a:solidFill>
                  <a:srgbClr val="FFFFFF"/>
                </a:solidFill>
                <a:latin typeface="Roboto Mono" pitchFamily="34" charset="0"/>
                <a:ea typeface="Roboto Mono" pitchFamily="34" charset="-122"/>
                <a:cs typeface="Roboto Mono" pitchFamily="34" charset="-120"/>
              </a:rPr>
              <a:t>2</a:t>
            </a:r>
            <a:endParaRPr lang="en-US" sz="2624" dirty="0"/>
          </a:p>
        </p:txBody>
      </p:sp>
      <p:sp>
        <p:nvSpPr>
          <p:cNvPr id="11" name="Text 9"/>
          <p:cNvSpPr/>
          <p:nvPr/>
        </p:nvSpPr>
        <p:spPr>
          <a:xfrm>
            <a:off x="8148399" y="3030498"/>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Project Overview</a:t>
            </a:r>
            <a:endParaRPr lang="en-US" sz="2187" dirty="0"/>
          </a:p>
        </p:txBody>
      </p:sp>
      <p:sp>
        <p:nvSpPr>
          <p:cNvPr id="12" name="Text 10"/>
          <p:cNvSpPr/>
          <p:nvPr/>
        </p:nvSpPr>
        <p:spPr>
          <a:xfrm>
            <a:off x="8148399" y="3510915"/>
            <a:ext cx="4444008"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Introduce our approach to building a sentimental analysis model for movie reviews.</a:t>
            </a:r>
            <a:endParaRPr lang="en-US" sz="1750" dirty="0"/>
          </a:p>
        </p:txBody>
      </p:sp>
      <p:sp>
        <p:nvSpPr>
          <p:cNvPr id="13" name="Shape 11"/>
          <p:cNvSpPr/>
          <p:nvPr/>
        </p:nvSpPr>
        <p:spPr>
          <a:xfrm>
            <a:off x="2037993" y="4972883"/>
            <a:ext cx="499943" cy="499943"/>
          </a:xfrm>
          <a:prstGeom prst="roundRect">
            <a:avLst>
              <a:gd name="adj" fmla="val 26667"/>
            </a:avLst>
          </a:prstGeom>
          <a:solidFill>
            <a:srgbClr val="0F0F0F"/>
          </a:solidFill>
          <a:ln/>
        </p:spPr>
      </p:sp>
      <p:sp>
        <p:nvSpPr>
          <p:cNvPr id="14" name="Text 12"/>
          <p:cNvSpPr/>
          <p:nvPr/>
        </p:nvSpPr>
        <p:spPr>
          <a:xfrm>
            <a:off x="2192893" y="5014555"/>
            <a:ext cx="190024" cy="416481"/>
          </a:xfrm>
          <a:prstGeom prst="rect">
            <a:avLst/>
          </a:prstGeom>
          <a:noFill/>
          <a:ln/>
        </p:spPr>
        <p:txBody>
          <a:bodyPr wrap="none" rtlCol="0" anchor="t"/>
          <a:lstStyle/>
          <a:p>
            <a:pPr marL="0" indent="0" algn="ctr">
              <a:lnSpc>
                <a:spcPts val="3281"/>
              </a:lnSpc>
              <a:buNone/>
            </a:pPr>
            <a:r>
              <a:rPr lang="en-US" sz="2624" kern="0" spc="-79" dirty="0">
                <a:solidFill>
                  <a:srgbClr val="FFFFFF"/>
                </a:solidFill>
                <a:latin typeface="Roboto Mono" pitchFamily="34" charset="0"/>
                <a:ea typeface="Roboto Mono" pitchFamily="34" charset="-122"/>
                <a:cs typeface="Roboto Mono" pitchFamily="34" charset="-120"/>
              </a:rPr>
              <a:t>3</a:t>
            </a:r>
            <a:endParaRPr lang="en-US" sz="2624" dirty="0"/>
          </a:p>
        </p:txBody>
      </p:sp>
      <p:sp>
        <p:nvSpPr>
          <p:cNvPr id="15" name="Text 13"/>
          <p:cNvSpPr/>
          <p:nvPr/>
        </p:nvSpPr>
        <p:spPr>
          <a:xfrm>
            <a:off x="2760107" y="5049203"/>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Target Users</a:t>
            </a:r>
            <a:endParaRPr lang="en-US" sz="2187" dirty="0"/>
          </a:p>
        </p:txBody>
      </p:sp>
      <p:sp>
        <p:nvSpPr>
          <p:cNvPr id="16" name="Text 14"/>
          <p:cNvSpPr/>
          <p:nvPr/>
        </p:nvSpPr>
        <p:spPr>
          <a:xfrm>
            <a:off x="2760107" y="5529620"/>
            <a:ext cx="4444008"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Identify the key stakeholders who will benefit from our solution.</a:t>
            </a:r>
            <a:endParaRPr lang="en-US" sz="1750" dirty="0"/>
          </a:p>
        </p:txBody>
      </p:sp>
      <p:sp>
        <p:nvSpPr>
          <p:cNvPr id="17" name="Shape 15"/>
          <p:cNvSpPr/>
          <p:nvPr/>
        </p:nvSpPr>
        <p:spPr>
          <a:xfrm>
            <a:off x="7426285" y="4972883"/>
            <a:ext cx="499943" cy="499943"/>
          </a:xfrm>
          <a:prstGeom prst="roundRect">
            <a:avLst>
              <a:gd name="adj" fmla="val 26667"/>
            </a:avLst>
          </a:prstGeom>
          <a:solidFill>
            <a:srgbClr val="0F0F0F"/>
          </a:solidFill>
          <a:ln/>
        </p:spPr>
      </p:sp>
      <p:sp>
        <p:nvSpPr>
          <p:cNvPr id="18" name="Text 16"/>
          <p:cNvSpPr/>
          <p:nvPr/>
        </p:nvSpPr>
        <p:spPr>
          <a:xfrm>
            <a:off x="7581186" y="5014555"/>
            <a:ext cx="190024" cy="416481"/>
          </a:xfrm>
          <a:prstGeom prst="rect">
            <a:avLst/>
          </a:prstGeom>
          <a:noFill/>
          <a:ln/>
        </p:spPr>
        <p:txBody>
          <a:bodyPr wrap="none" rtlCol="0" anchor="t"/>
          <a:lstStyle/>
          <a:p>
            <a:pPr marL="0" indent="0" algn="ctr">
              <a:lnSpc>
                <a:spcPts val="3281"/>
              </a:lnSpc>
              <a:buNone/>
            </a:pPr>
            <a:r>
              <a:rPr lang="en-US" sz="2624" kern="0" spc="-79" dirty="0">
                <a:solidFill>
                  <a:srgbClr val="FFFFFF"/>
                </a:solidFill>
                <a:latin typeface="Roboto Mono" pitchFamily="34" charset="0"/>
                <a:ea typeface="Roboto Mono" pitchFamily="34" charset="-122"/>
                <a:cs typeface="Roboto Mono" pitchFamily="34" charset="-120"/>
              </a:rPr>
              <a:t>4</a:t>
            </a:r>
            <a:endParaRPr lang="en-US" sz="2624" dirty="0"/>
          </a:p>
        </p:txBody>
      </p:sp>
      <p:sp>
        <p:nvSpPr>
          <p:cNvPr id="19" name="Text 17"/>
          <p:cNvSpPr/>
          <p:nvPr/>
        </p:nvSpPr>
        <p:spPr>
          <a:xfrm>
            <a:off x="8148399" y="5049203"/>
            <a:ext cx="4444008" cy="694373"/>
          </a:xfrm>
          <a:prstGeom prst="rect">
            <a:avLst/>
          </a:prstGeom>
          <a:noFill/>
          <a:ln/>
        </p:spPr>
        <p:txBody>
          <a:bodyPr wrap="squar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Solution and Value Proposition</a:t>
            </a:r>
            <a:endParaRPr lang="en-US" sz="2187" dirty="0"/>
          </a:p>
        </p:txBody>
      </p:sp>
      <p:sp>
        <p:nvSpPr>
          <p:cNvPr id="20" name="Text 18"/>
          <p:cNvSpPr/>
          <p:nvPr/>
        </p:nvSpPr>
        <p:spPr>
          <a:xfrm>
            <a:off x="8148399" y="5876806"/>
            <a:ext cx="4444008" cy="710803"/>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Explain our proposed solution and the unique value it offers.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2890123"/>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Mono" pitchFamily="34" charset="0"/>
                <a:ea typeface="Roboto Mono" pitchFamily="34" charset="-122"/>
                <a:cs typeface="Roboto Mono" pitchFamily="34" charset="-120"/>
              </a:rPr>
              <a:t>PROBLEM STATEMENT</a:t>
            </a:r>
            <a:endParaRPr lang="en-US" sz="4374" dirty="0"/>
          </a:p>
        </p:txBody>
      </p:sp>
      <p:sp>
        <p:nvSpPr>
          <p:cNvPr id="6" name="Text 3"/>
          <p:cNvSpPr/>
          <p:nvPr/>
        </p:nvSpPr>
        <p:spPr>
          <a:xfrm>
            <a:off x="6319599" y="3917752"/>
            <a:ext cx="74776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Accurately classifying movie reviews as positive or negative is a challenging task due to the subjective nature of language and the nuances in sentiment expression. Traditional approaches often struggle to capture the complexity of human emotions and opinions.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sp>
        <p:nvSpPr>
          <p:cNvPr id="4" name="Text 2"/>
          <p:cNvSpPr/>
          <p:nvPr/>
        </p:nvSpPr>
        <p:spPr>
          <a:xfrm>
            <a:off x="2037993" y="2039064"/>
            <a:ext cx="5554980"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Mono" pitchFamily="34" charset="0"/>
                <a:ea typeface="Roboto Mono" pitchFamily="34" charset="-122"/>
                <a:cs typeface="Roboto Mono" pitchFamily="34" charset="-120"/>
              </a:rPr>
              <a:t>PROJECT OVERVIEW</a:t>
            </a:r>
            <a:endParaRPr lang="en-US" sz="4374" dirty="0"/>
          </a:p>
        </p:txBody>
      </p:sp>
      <p:sp>
        <p:nvSpPr>
          <p:cNvPr id="5" name="Text 3"/>
          <p:cNvSpPr/>
          <p:nvPr/>
        </p:nvSpPr>
        <p:spPr>
          <a:xfrm>
            <a:off x="2037993" y="3288863"/>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Objective</a:t>
            </a:r>
            <a:endParaRPr lang="en-US" sz="2187" dirty="0"/>
          </a:p>
        </p:txBody>
      </p:sp>
      <p:sp>
        <p:nvSpPr>
          <p:cNvPr id="6" name="Text 4"/>
          <p:cNvSpPr/>
          <p:nvPr/>
        </p:nvSpPr>
        <p:spPr>
          <a:xfrm>
            <a:off x="2037993" y="3858220"/>
            <a:ext cx="3156347" cy="1777008"/>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Develop a robust binary classification model to accurately predict the sentiment (positive or negative) of movie reviews.</a:t>
            </a:r>
            <a:endParaRPr lang="en-US" sz="1750" dirty="0"/>
          </a:p>
        </p:txBody>
      </p:sp>
      <p:sp>
        <p:nvSpPr>
          <p:cNvPr id="7" name="Text 5"/>
          <p:cNvSpPr/>
          <p:nvPr/>
        </p:nvSpPr>
        <p:spPr>
          <a:xfrm>
            <a:off x="5743932" y="3288863"/>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Approach</a:t>
            </a:r>
            <a:endParaRPr lang="en-US" sz="2187" dirty="0"/>
          </a:p>
        </p:txBody>
      </p:sp>
      <p:sp>
        <p:nvSpPr>
          <p:cNvPr id="8" name="Text 6"/>
          <p:cNvSpPr/>
          <p:nvPr/>
        </p:nvSpPr>
        <p:spPr>
          <a:xfrm>
            <a:off x="5743932" y="3858220"/>
            <a:ext cx="3156347" cy="1777008"/>
          </a:xfrm>
          <a:prstGeom prst="rect">
            <a:avLst/>
          </a:prstGeom>
          <a:noFill/>
          <a:ln/>
        </p:spPr>
        <p:txBody>
          <a:bodyPr wrap="square" lIns="91440" tIns="45720" rIns="91440" bIns="45720"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Leverage advanced natural language processing techniques and machine learning algorithms to analyze the textual content of movie reviews.</a:t>
            </a:r>
            <a:endParaRPr lang="en-US" sz="1750" dirty="0">
              <a:cs typeface="Calibri" panose="020F0502020204030204"/>
            </a:endParaRPr>
          </a:p>
        </p:txBody>
      </p:sp>
      <p:sp>
        <p:nvSpPr>
          <p:cNvPr id="9" name="Text 7"/>
          <p:cNvSpPr/>
          <p:nvPr/>
        </p:nvSpPr>
        <p:spPr>
          <a:xfrm>
            <a:off x="9449872" y="3288863"/>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Outcome</a:t>
            </a:r>
            <a:endParaRPr lang="en-US" sz="2187" dirty="0"/>
          </a:p>
        </p:txBody>
      </p:sp>
      <p:sp>
        <p:nvSpPr>
          <p:cNvPr id="10" name="Text 8"/>
          <p:cNvSpPr/>
          <p:nvPr/>
        </p:nvSpPr>
        <p:spPr>
          <a:xfrm>
            <a:off x="9449872" y="3858220"/>
            <a:ext cx="3156347" cy="2132409"/>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Deliver a solution that can assist movie enthusiasts, content creators, and businesses in understanding audience sentiments and informing their decisions.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sp>
        <p:nvSpPr>
          <p:cNvPr id="4" name="Text 2"/>
          <p:cNvSpPr/>
          <p:nvPr/>
        </p:nvSpPr>
        <p:spPr>
          <a:xfrm>
            <a:off x="2037993" y="2027872"/>
            <a:ext cx="6966228"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Mono" pitchFamily="34" charset="0"/>
                <a:ea typeface="Roboto Mono" pitchFamily="34" charset="-122"/>
                <a:cs typeface="Roboto Mono" pitchFamily="34" charset="-120"/>
              </a:rPr>
              <a:t>WHO ARE THE END USERS?</a:t>
            </a:r>
            <a:endParaRPr lang="en-US" sz="4374" dirty="0"/>
          </a:p>
        </p:txBody>
      </p:sp>
      <p:pic>
        <p:nvPicPr>
          <p:cNvPr id="5" name="Image 0" descr="preencoded.png"/>
          <p:cNvPicPr>
            <a:picLocks noChangeAspect="1"/>
          </p:cNvPicPr>
          <p:nvPr/>
        </p:nvPicPr>
        <p:blipFill>
          <a:blip r:embed="rId3"/>
          <a:stretch>
            <a:fillRect/>
          </a:stretch>
        </p:blipFill>
        <p:spPr>
          <a:xfrm>
            <a:off x="2037993" y="3166586"/>
            <a:ext cx="555427" cy="555427"/>
          </a:xfrm>
          <a:prstGeom prst="rect">
            <a:avLst/>
          </a:prstGeom>
        </p:spPr>
      </p:pic>
      <p:sp>
        <p:nvSpPr>
          <p:cNvPr id="6" name="Text 3"/>
          <p:cNvSpPr/>
          <p:nvPr/>
        </p:nvSpPr>
        <p:spPr>
          <a:xfrm>
            <a:off x="2037993"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Movie Enthusiasts</a:t>
            </a:r>
            <a:endParaRPr lang="en-US" sz="2187" dirty="0"/>
          </a:p>
        </p:txBody>
      </p:sp>
      <p:sp>
        <p:nvSpPr>
          <p:cNvPr id="7" name="Text 4"/>
          <p:cNvSpPr/>
          <p:nvPr/>
        </p:nvSpPr>
        <p:spPr>
          <a:xfrm>
            <a:off x="2037993" y="4424601"/>
            <a:ext cx="3295888" cy="1066205"/>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Roboto" pitchFamily="34" charset="0"/>
                <a:ea typeface="Roboto" pitchFamily="34" charset="-122"/>
                <a:cs typeface="Roboto" pitchFamily="34" charset="-120"/>
              </a:rPr>
              <a:t>Individuals who seek personalized movie recommendations based on sentiment analysis of reviews.</a:t>
            </a:r>
            <a:endParaRPr lang="en-US" sz="1750" dirty="0"/>
          </a:p>
        </p:txBody>
      </p:sp>
      <p:pic>
        <p:nvPicPr>
          <p:cNvPr id="8" name="Image 1" descr="preencoded.png"/>
          <p:cNvPicPr>
            <a:picLocks noChangeAspect="1"/>
          </p:cNvPicPr>
          <p:nvPr/>
        </p:nvPicPr>
        <p:blipFill>
          <a:blip r:embed="rId4"/>
          <a:stretch>
            <a:fillRect/>
          </a:stretch>
        </p:blipFill>
        <p:spPr>
          <a:xfrm>
            <a:off x="5667137" y="3166586"/>
            <a:ext cx="555427" cy="555427"/>
          </a:xfrm>
          <a:prstGeom prst="rect">
            <a:avLst/>
          </a:prstGeom>
        </p:spPr>
      </p:pic>
      <p:sp>
        <p:nvSpPr>
          <p:cNvPr id="9" name="Text 5"/>
          <p:cNvSpPr/>
          <p:nvPr/>
        </p:nvSpPr>
        <p:spPr>
          <a:xfrm>
            <a:off x="5667137"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Content Creators</a:t>
            </a:r>
            <a:endParaRPr lang="en-US" sz="2187" dirty="0"/>
          </a:p>
        </p:txBody>
      </p:sp>
      <p:sp>
        <p:nvSpPr>
          <p:cNvPr id="10" name="Text 6"/>
          <p:cNvSpPr/>
          <p:nvPr/>
        </p:nvSpPr>
        <p:spPr>
          <a:xfrm>
            <a:off x="5667137" y="4424601"/>
            <a:ext cx="3296007" cy="1777008"/>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Roboto" pitchFamily="34" charset="0"/>
                <a:ea typeface="Roboto" pitchFamily="34" charset="-122"/>
                <a:cs typeface="Roboto" pitchFamily="34" charset="-120"/>
              </a:rPr>
              <a:t>Filmmakers, studios, and production companies who can leverage sentiment analysis to gauge audience reception and refine their creative decisions.</a:t>
            </a:r>
            <a:endParaRPr lang="en-US" sz="1750" dirty="0"/>
          </a:p>
        </p:txBody>
      </p:sp>
      <p:pic>
        <p:nvPicPr>
          <p:cNvPr id="11" name="Image 2" descr="preencoded.png"/>
          <p:cNvPicPr>
            <a:picLocks noChangeAspect="1"/>
          </p:cNvPicPr>
          <p:nvPr/>
        </p:nvPicPr>
        <p:blipFill>
          <a:blip r:embed="rId5"/>
          <a:stretch>
            <a:fillRect/>
          </a:stretch>
        </p:blipFill>
        <p:spPr>
          <a:xfrm>
            <a:off x="9296400" y="3166586"/>
            <a:ext cx="555427" cy="555427"/>
          </a:xfrm>
          <a:prstGeom prst="rect">
            <a:avLst/>
          </a:prstGeom>
        </p:spPr>
      </p:pic>
      <p:sp>
        <p:nvSpPr>
          <p:cNvPr id="12" name="Text 7"/>
          <p:cNvSpPr/>
          <p:nvPr/>
        </p:nvSpPr>
        <p:spPr>
          <a:xfrm>
            <a:off x="9296400" y="3944183"/>
            <a:ext cx="2777490" cy="347186"/>
          </a:xfrm>
          <a:prstGeom prst="rect">
            <a:avLst/>
          </a:prstGeom>
          <a:noFill/>
          <a:ln/>
        </p:spPr>
        <p:txBody>
          <a:bodyPr wrap="none" rtlCol="0" anchor="t"/>
          <a:lstStyle/>
          <a:p>
            <a:pPr marL="0" indent="0" algn="l">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Businesses</a:t>
            </a:r>
            <a:endParaRPr lang="en-US" sz="2187" dirty="0"/>
          </a:p>
        </p:txBody>
      </p:sp>
      <p:sp>
        <p:nvSpPr>
          <p:cNvPr id="13" name="Text 8"/>
          <p:cNvSpPr/>
          <p:nvPr/>
        </p:nvSpPr>
        <p:spPr>
          <a:xfrm>
            <a:off x="9296400" y="4424601"/>
            <a:ext cx="3296007" cy="1777008"/>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Roboto" pitchFamily="34" charset="0"/>
                <a:ea typeface="Roboto" pitchFamily="34" charset="-122"/>
                <a:cs typeface="Roboto" pitchFamily="34" charset="-120"/>
              </a:rPr>
              <a:t>Companies in the entertainment industry that can use sentiment analysis to inform their marketing strategies and product development.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506516" y="538639"/>
            <a:ext cx="9274850" cy="1220391"/>
          </a:xfrm>
          <a:prstGeom prst="rect">
            <a:avLst/>
          </a:prstGeom>
          <a:noFill/>
          <a:ln/>
        </p:spPr>
        <p:txBody>
          <a:bodyPr wrap="square" rtlCol="0" anchor="t"/>
          <a:lstStyle/>
          <a:p>
            <a:pPr marL="0" indent="0">
              <a:lnSpc>
                <a:spcPts val="4805"/>
              </a:lnSpc>
              <a:buNone/>
            </a:pPr>
            <a:r>
              <a:rPr lang="en-US" sz="3844" kern="0" spc="-115" dirty="0">
                <a:solidFill>
                  <a:srgbClr val="FFFFFF"/>
                </a:solidFill>
                <a:latin typeface="Roboto Mono" pitchFamily="34" charset="0"/>
                <a:ea typeface="Roboto Mono" pitchFamily="34" charset="-122"/>
                <a:cs typeface="Roboto Mono" pitchFamily="34" charset="-120"/>
              </a:rPr>
              <a:t>YOUR SOLUTION AND ITS VALUE PROPOSITION</a:t>
            </a:r>
            <a:endParaRPr lang="en-US" sz="3844" dirty="0"/>
          </a:p>
        </p:txBody>
      </p:sp>
      <p:sp>
        <p:nvSpPr>
          <p:cNvPr id="6" name="Shape 3"/>
          <p:cNvSpPr/>
          <p:nvPr/>
        </p:nvSpPr>
        <p:spPr>
          <a:xfrm>
            <a:off x="4779883" y="2051804"/>
            <a:ext cx="38933" cy="5639157"/>
          </a:xfrm>
          <a:prstGeom prst="rect">
            <a:avLst/>
          </a:prstGeom>
          <a:solidFill>
            <a:srgbClr val="7F9919"/>
          </a:solidFill>
          <a:ln/>
        </p:spPr>
      </p:sp>
      <p:sp>
        <p:nvSpPr>
          <p:cNvPr id="7" name="Shape 4"/>
          <p:cNvSpPr/>
          <p:nvPr/>
        </p:nvSpPr>
        <p:spPr>
          <a:xfrm>
            <a:off x="5018901" y="2404408"/>
            <a:ext cx="683300" cy="38933"/>
          </a:xfrm>
          <a:prstGeom prst="rect">
            <a:avLst/>
          </a:prstGeom>
          <a:solidFill>
            <a:srgbClr val="7F9919"/>
          </a:solidFill>
          <a:ln/>
        </p:spPr>
      </p:sp>
      <p:sp>
        <p:nvSpPr>
          <p:cNvPr id="8" name="Shape 5"/>
          <p:cNvSpPr/>
          <p:nvPr/>
        </p:nvSpPr>
        <p:spPr>
          <a:xfrm>
            <a:off x="4579680" y="2204323"/>
            <a:ext cx="439222" cy="439222"/>
          </a:xfrm>
          <a:prstGeom prst="roundRect">
            <a:avLst>
              <a:gd name="adj" fmla="val 26674"/>
            </a:avLst>
          </a:prstGeom>
          <a:solidFill>
            <a:srgbClr val="0F0F0F"/>
          </a:solidFill>
          <a:ln/>
        </p:spPr>
      </p:sp>
      <p:sp>
        <p:nvSpPr>
          <p:cNvPr id="9" name="Text 6"/>
          <p:cNvSpPr/>
          <p:nvPr/>
        </p:nvSpPr>
        <p:spPr>
          <a:xfrm>
            <a:off x="4715768" y="2240875"/>
            <a:ext cx="166926" cy="366117"/>
          </a:xfrm>
          <a:prstGeom prst="rect">
            <a:avLst/>
          </a:prstGeom>
          <a:noFill/>
          <a:ln/>
        </p:spPr>
        <p:txBody>
          <a:bodyPr wrap="none" rtlCol="0" anchor="t"/>
          <a:lstStyle/>
          <a:p>
            <a:pPr marL="0" indent="0" algn="ctr">
              <a:lnSpc>
                <a:spcPts val="2883"/>
              </a:lnSpc>
              <a:buNone/>
            </a:pPr>
            <a:r>
              <a:rPr lang="en-US" sz="2306" kern="0" spc="-69" dirty="0">
                <a:solidFill>
                  <a:srgbClr val="FFFFFF"/>
                </a:solidFill>
                <a:latin typeface="Roboto Mono" pitchFamily="34" charset="0"/>
                <a:ea typeface="Roboto Mono" pitchFamily="34" charset="-122"/>
                <a:cs typeface="Roboto Mono" pitchFamily="34" charset="-120"/>
              </a:rPr>
              <a:t>1</a:t>
            </a:r>
            <a:endParaRPr lang="en-US" sz="2306" dirty="0"/>
          </a:p>
        </p:txBody>
      </p:sp>
      <p:sp>
        <p:nvSpPr>
          <p:cNvPr id="10" name="Text 7"/>
          <p:cNvSpPr/>
          <p:nvPr/>
        </p:nvSpPr>
        <p:spPr>
          <a:xfrm>
            <a:off x="5873115" y="2246948"/>
            <a:ext cx="2440662" cy="305038"/>
          </a:xfrm>
          <a:prstGeom prst="rect">
            <a:avLst/>
          </a:prstGeom>
          <a:noFill/>
          <a:ln/>
        </p:spPr>
        <p:txBody>
          <a:bodyPr wrap="none" rtlCol="0" anchor="t"/>
          <a:lstStyle/>
          <a:p>
            <a:pPr marL="0" indent="0" algn="l">
              <a:lnSpc>
                <a:spcPts val="2402"/>
              </a:lnSpc>
              <a:buNone/>
            </a:pPr>
            <a:r>
              <a:rPr lang="en-US" sz="1922" kern="0" spc="-58" dirty="0">
                <a:solidFill>
                  <a:srgbClr val="FFFFFF"/>
                </a:solidFill>
                <a:latin typeface="Roboto Mono" pitchFamily="34" charset="0"/>
                <a:ea typeface="Roboto Mono" pitchFamily="34" charset="-122"/>
                <a:cs typeface="Roboto Mono" pitchFamily="34" charset="-120"/>
              </a:rPr>
              <a:t>Robust Model</a:t>
            </a:r>
            <a:endParaRPr lang="en-US" sz="1922" dirty="0"/>
          </a:p>
        </p:txBody>
      </p:sp>
      <p:sp>
        <p:nvSpPr>
          <p:cNvPr id="11" name="Text 8"/>
          <p:cNvSpPr/>
          <p:nvPr/>
        </p:nvSpPr>
        <p:spPr>
          <a:xfrm>
            <a:off x="5873115" y="2669024"/>
            <a:ext cx="7908250" cy="937260"/>
          </a:xfrm>
          <a:prstGeom prst="rect">
            <a:avLst/>
          </a:prstGeom>
          <a:noFill/>
          <a:ln/>
        </p:spPr>
        <p:txBody>
          <a:bodyPr wrap="square" rtlCol="0" anchor="t"/>
          <a:lstStyle/>
          <a:p>
            <a:pPr marL="0" indent="0" algn="l">
              <a:lnSpc>
                <a:spcPts val="2460"/>
              </a:lnSpc>
              <a:buNone/>
            </a:pPr>
            <a:r>
              <a:rPr lang="en-US" sz="1537" kern="0" spc="-31" dirty="0">
                <a:solidFill>
                  <a:srgbClr val="E5E0DF"/>
                </a:solidFill>
                <a:latin typeface="Roboto" pitchFamily="34" charset="0"/>
                <a:ea typeface="Roboto" pitchFamily="34" charset="-122"/>
                <a:cs typeface="Roboto" pitchFamily="34" charset="-120"/>
              </a:rPr>
              <a:t>Our sentimental analysis model leverages advanced deep learning algorithms to accurately classify movie reviews as positive or negative, even in the face of complex language patterns and subjective opinions.</a:t>
            </a:r>
            <a:endParaRPr lang="en-US" sz="1537" dirty="0"/>
          </a:p>
        </p:txBody>
      </p:sp>
      <p:sp>
        <p:nvSpPr>
          <p:cNvPr id="12" name="Shape 9"/>
          <p:cNvSpPr/>
          <p:nvPr/>
        </p:nvSpPr>
        <p:spPr>
          <a:xfrm>
            <a:off x="5018901" y="4349175"/>
            <a:ext cx="683300" cy="38933"/>
          </a:xfrm>
          <a:prstGeom prst="rect">
            <a:avLst/>
          </a:prstGeom>
          <a:solidFill>
            <a:srgbClr val="7F9919"/>
          </a:solidFill>
          <a:ln/>
        </p:spPr>
      </p:sp>
      <p:sp>
        <p:nvSpPr>
          <p:cNvPr id="13" name="Shape 10"/>
          <p:cNvSpPr/>
          <p:nvPr/>
        </p:nvSpPr>
        <p:spPr>
          <a:xfrm>
            <a:off x="4579680" y="4149090"/>
            <a:ext cx="439222" cy="439222"/>
          </a:xfrm>
          <a:prstGeom prst="roundRect">
            <a:avLst>
              <a:gd name="adj" fmla="val 26674"/>
            </a:avLst>
          </a:prstGeom>
          <a:solidFill>
            <a:srgbClr val="0F0F0F"/>
          </a:solidFill>
          <a:ln/>
        </p:spPr>
      </p:sp>
      <p:sp>
        <p:nvSpPr>
          <p:cNvPr id="14" name="Text 11"/>
          <p:cNvSpPr/>
          <p:nvPr/>
        </p:nvSpPr>
        <p:spPr>
          <a:xfrm>
            <a:off x="4715768" y="4185642"/>
            <a:ext cx="166926" cy="366117"/>
          </a:xfrm>
          <a:prstGeom prst="rect">
            <a:avLst/>
          </a:prstGeom>
          <a:noFill/>
          <a:ln/>
        </p:spPr>
        <p:txBody>
          <a:bodyPr wrap="none" rtlCol="0" anchor="t"/>
          <a:lstStyle/>
          <a:p>
            <a:pPr marL="0" indent="0" algn="ctr">
              <a:lnSpc>
                <a:spcPts val="2883"/>
              </a:lnSpc>
              <a:buNone/>
            </a:pPr>
            <a:r>
              <a:rPr lang="en-US" sz="2306" kern="0" spc="-69" dirty="0">
                <a:solidFill>
                  <a:srgbClr val="FFFFFF"/>
                </a:solidFill>
                <a:latin typeface="Roboto Mono" pitchFamily="34" charset="0"/>
                <a:ea typeface="Roboto Mono" pitchFamily="34" charset="-122"/>
                <a:cs typeface="Roboto Mono" pitchFamily="34" charset="-120"/>
              </a:rPr>
              <a:t>2</a:t>
            </a:r>
            <a:endParaRPr lang="en-US" sz="2306" dirty="0"/>
          </a:p>
        </p:txBody>
      </p:sp>
      <p:sp>
        <p:nvSpPr>
          <p:cNvPr id="15" name="Text 12"/>
          <p:cNvSpPr/>
          <p:nvPr/>
        </p:nvSpPr>
        <p:spPr>
          <a:xfrm>
            <a:off x="5873115" y="4191714"/>
            <a:ext cx="2920722" cy="305038"/>
          </a:xfrm>
          <a:prstGeom prst="rect">
            <a:avLst/>
          </a:prstGeom>
          <a:noFill/>
          <a:ln/>
        </p:spPr>
        <p:txBody>
          <a:bodyPr wrap="none" rtlCol="0" anchor="t"/>
          <a:lstStyle/>
          <a:p>
            <a:pPr marL="0" indent="0" algn="l">
              <a:lnSpc>
                <a:spcPts val="2402"/>
              </a:lnSpc>
              <a:buNone/>
            </a:pPr>
            <a:r>
              <a:rPr lang="en-US" sz="1922" kern="0" spc="-58" dirty="0">
                <a:solidFill>
                  <a:srgbClr val="FFFFFF"/>
                </a:solidFill>
                <a:latin typeface="Roboto Mono" pitchFamily="34" charset="0"/>
                <a:ea typeface="Roboto Mono" pitchFamily="34" charset="-122"/>
                <a:cs typeface="Roboto Mono" pitchFamily="34" charset="-120"/>
              </a:rPr>
              <a:t>Personalized Insights</a:t>
            </a:r>
            <a:endParaRPr lang="en-US" sz="1922" dirty="0"/>
          </a:p>
        </p:txBody>
      </p:sp>
      <p:sp>
        <p:nvSpPr>
          <p:cNvPr id="16" name="Text 13"/>
          <p:cNvSpPr/>
          <p:nvPr/>
        </p:nvSpPr>
        <p:spPr>
          <a:xfrm>
            <a:off x="5873115" y="4613791"/>
            <a:ext cx="7908250" cy="937260"/>
          </a:xfrm>
          <a:prstGeom prst="rect">
            <a:avLst/>
          </a:prstGeom>
          <a:noFill/>
          <a:ln/>
        </p:spPr>
        <p:txBody>
          <a:bodyPr wrap="square" rtlCol="0" anchor="t"/>
          <a:lstStyle/>
          <a:p>
            <a:pPr marL="0" indent="0" algn="l">
              <a:lnSpc>
                <a:spcPts val="2460"/>
              </a:lnSpc>
              <a:buNone/>
            </a:pPr>
            <a:r>
              <a:rPr lang="en-US" sz="1537" kern="0" spc="-31" dirty="0">
                <a:solidFill>
                  <a:srgbClr val="E5E0DF"/>
                </a:solidFill>
                <a:latin typeface="Roboto" pitchFamily="34" charset="0"/>
                <a:ea typeface="Roboto" pitchFamily="34" charset="-122"/>
                <a:cs typeface="Roboto" pitchFamily="34" charset="-120"/>
              </a:rPr>
              <a:t>By analyzing the sentiment of movie reviews, our solution can provide personalized recommendations and insights to users, helping them make more informed decisions about what movies to watch.</a:t>
            </a:r>
            <a:endParaRPr lang="en-US" sz="1537" dirty="0"/>
          </a:p>
        </p:txBody>
      </p:sp>
      <p:sp>
        <p:nvSpPr>
          <p:cNvPr id="17" name="Shape 14"/>
          <p:cNvSpPr/>
          <p:nvPr/>
        </p:nvSpPr>
        <p:spPr>
          <a:xfrm>
            <a:off x="5018901" y="6293941"/>
            <a:ext cx="683300" cy="38933"/>
          </a:xfrm>
          <a:prstGeom prst="rect">
            <a:avLst/>
          </a:prstGeom>
          <a:solidFill>
            <a:srgbClr val="7F9919"/>
          </a:solidFill>
          <a:ln/>
        </p:spPr>
      </p:sp>
      <p:sp>
        <p:nvSpPr>
          <p:cNvPr id="18" name="Shape 15"/>
          <p:cNvSpPr/>
          <p:nvPr/>
        </p:nvSpPr>
        <p:spPr>
          <a:xfrm>
            <a:off x="4579680" y="6093857"/>
            <a:ext cx="439222" cy="439222"/>
          </a:xfrm>
          <a:prstGeom prst="roundRect">
            <a:avLst>
              <a:gd name="adj" fmla="val 26674"/>
            </a:avLst>
          </a:prstGeom>
          <a:solidFill>
            <a:srgbClr val="0F0F0F"/>
          </a:solidFill>
          <a:ln/>
        </p:spPr>
      </p:sp>
      <p:sp>
        <p:nvSpPr>
          <p:cNvPr id="19" name="Text 16"/>
          <p:cNvSpPr/>
          <p:nvPr/>
        </p:nvSpPr>
        <p:spPr>
          <a:xfrm>
            <a:off x="4715768" y="6130409"/>
            <a:ext cx="166926" cy="366117"/>
          </a:xfrm>
          <a:prstGeom prst="rect">
            <a:avLst/>
          </a:prstGeom>
          <a:noFill/>
          <a:ln/>
        </p:spPr>
        <p:txBody>
          <a:bodyPr wrap="none" rtlCol="0" anchor="t"/>
          <a:lstStyle/>
          <a:p>
            <a:pPr marL="0" indent="0" algn="ctr">
              <a:lnSpc>
                <a:spcPts val="2883"/>
              </a:lnSpc>
              <a:buNone/>
            </a:pPr>
            <a:r>
              <a:rPr lang="en-US" sz="2306" kern="0" spc="-69" dirty="0">
                <a:solidFill>
                  <a:srgbClr val="FFFFFF"/>
                </a:solidFill>
                <a:latin typeface="Roboto Mono" pitchFamily="34" charset="0"/>
                <a:ea typeface="Roboto Mono" pitchFamily="34" charset="-122"/>
                <a:cs typeface="Roboto Mono" pitchFamily="34" charset="-120"/>
              </a:rPr>
              <a:t>3</a:t>
            </a:r>
            <a:endParaRPr lang="en-US" sz="2306" dirty="0"/>
          </a:p>
        </p:txBody>
      </p:sp>
      <p:sp>
        <p:nvSpPr>
          <p:cNvPr id="20" name="Text 17"/>
          <p:cNvSpPr/>
          <p:nvPr/>
        </p:nvSpPr>
        <p:spPr>
          <a:xfrm>
            <a:off x="5873115" y="6136481"/>
            <a:ext cx="3198852" cy="305038"/>
          </a:xfrm>
          <a:prstGeom prst="rect">
            <a:avLst/>
          </a:prstGeom>
          <a:noFill/>
          <a:ln/>
        </p:spPr>
        <p:txBody>
          <a:bodyPr wrap="none" rtlCol="0" anchor="t"/>
          <a:lstStyle/>
          <a:p>
            <a:pPr marL="0" indent="0" algn="l">
              <a:lnSpc>
                <a:spcPts val="2402"/>
              </a:lnSpc>
              <a:buNone/>
            </a:pPr>
            <a:r>
              <a:rPr lang="en-US" sz="1922" kern="0" spc="-58" dirty="0">
                <a:solidFill>
                  <a:srgbClr val="FFFFFF"/>
                </a:solidFill>
                <a:latin typeface="Roboto Mono" pitchFamily="34" charset="0"/>
                <a:ea typeface="Roboto Mono" pitchFamily="34" charset="-122"/>
                <a:cs typeface="Roboto Mono" pitchFamily="34" charset="-120"/>
              </a:rPr>
              <a:t>Actionable Intelligence</a:t>
            </a:r>
            <a:endParaRPr lang="en-US" sz="1922" dirty="0"/>
          </a:p>
        </p:txBody>
      </p:sp>
      <p:sp>
        <p:nvSpPr>
          <p:cNvPr id="21" name="Text 18"/>
          <p:cNvSpPr/>
          <p:nvPr/>
        </p:nvSpPr>
        <p:spPr>
          <a:xfrm>
            <a:off x="5873115" y="6558558"/>
            <a:ext cx="7908250" cy="937260"/>
          </a:xfrm>
          <a:prstGeom prst="rect">
            <a:avLst/>
          </a:prstGeom>
          <a:noFill/>
          <a:ln/>
        </p:spPr>
        <p:txBody>
          <a:bodyPr wrap="square" rtlCol="0" anchor="t"/>
          <a:lstStyle/>
          <a:p>
            <a:pPr marL="0" indent="0" algn="l">
              <a:lnSpc>
                <a:spcPts val="2460"/>
              </a:lnSpc>
              <a:buNone/>
            </a:pPr>
            <a:r>
              <a:rPr lang="en-US" sz="1537" kern="0" spc="-31" dirty="0">
                <a:solidFill>
                  <a:srgbClr val="E5E0DF"/>
                </a:solidFill>
                <a:latin typeface="Roboto" pitchFamily="34" charset="0"/>
                <a:ea typeface="Roboto" pitchFamily="34" charset="-122"/>
                <a:cs typeface="Roboto" pitchFamily="34" charset="-120"/>
              </a:rPr>
              <a:t>Content creators and businesses can use the sentiment analysis insights to gauge audience reactions, refine their creative and marketing strategies, and ultimately drive higher engagement and revenue.</a:t>
            </a:r>
            <a:endParaRPr lang="en-US" sz="153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0"/>
            <a:ext cx="14630400" cy="8229600"/>
          </a:xfrm>
          <a:prstGeom prst="rect">
            <a:avLst/>
          </a:prstGeom>
          <a:solidFill>
            <a:srgbClr val="212121"/>
          </a:solidFill>
          <a:ln/>
        </p:spPr>
      </p:sp>
      <p:sp>
        <p:nvSpPr>
          <p:cNvPr id="4" name="Text 2"/>
          <p:cNvSpPr/>
          <p:nvPr/>
        </p:nvSpPr>
        <p:spPr>
          <a:xfrm>
            <a:off x="2037993" y="1087993"/>
            <a:ext cx="7599521" cy="694373"/>
          </a:xfrm>
          <a:prstGeom prst="rect">
            <a:avLst/>
          </a:prstGeom>
          <a:noFill/>
          <a:ln/>
        </p:spPr>
        <p:txBody>
          <a:bodyPr wrap="none" rtlCol="0" anchor="t"/>
          <a:lstStyle/>
          <a:p>
            <a:pPr marL="0" indent="0">
              <a:lnSpc>
                <a:spcPts val="5468"/>
              </a:lnSpc>
              <a:buNone/>
            </a:pPr>
            <a:r>
              <a:rPr lang="en-US" sz="4374" kern="0" spc="-131" dirty="0">
                <a:solidFill>
                  <a:srgbClr val="FFFFFF"/>
                </a:solidFill>
                <a:latin typeface="Roboto Mono" pitchFamily="34" charset="0"/>
                <a:ea typeface="Roboto Mono" pitchFamily="34" charset="-122"/>
                <a:cs typeface="Roboto Mono" pitchFamily="34" charset="-120"/>
              </a:rPr>
              <a:t>THE WOW IN YOUR SOLUTION</a:t>
            </a:r>
            <a:endParaRPr lang="en-US" sz="4374" dirty="0"/>
          </a:p>
        </p:txBody>
      </p:sp>
      <p:sp>
        <p:nvSpPr>
          <p:cNvPr id="5" name="Shape 3"/>
          <p:cNvSpPr/>
          <p:nvPr/>
        </p:nvSpPr>
        <p:spPr>
          <a:xfrm>
            <a:off x="2037993" y="2226707"/>
            <a:ext cx="5166122" cy="2346365"/>
          </a:xfrm>
          <a:prstGeom prst="roundRect">
            <a:avLst>
              <a:gd name="adj" fmla="val 5682"/>
            </a:avLst>
          </a:prstGeom>
          <a:solidFill>
            <a:srgbClr val="0F0F0F"/>
          </a:solidFill>
          <a:ln/>
        </p:spPr>
      </p:sp>
      <p:sp>
        <p:nvSpPr>
          <p:cNvPr id="6" name="Text 4"/>
          <p:cNvSpPr/>
          <p:nvPr/>
        </p:nvSpPr>
        <p:spPr>
          <a:xfrm>
            <a:off x="2260163" y="2448878"/>
            <a:ext cx="277749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Cutting-Edge AI</a:t>
            </a:r>
            <a:endParaRPr lang="en-US" sz="2187" dirty="0"/>
          </a:p>
        </p:txBody>
      </p:sp>
      <p:sp>
        <p:nvSpPr>
          <p:cNvPr id="7" name="Text 5"/>
          <p:cNvSpPr/>
          <p:nvPr/>
        </p:nvSpPr>
        <p:spPr>
          <a:xfrm>
            <a:off x="2260163" y="2929295"/>
            <a:ext cx="472178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Our solution leverages state-of-the-art natural language processing and machine learning algorithms to achieve industry-leading accuracy in sentimental analysis.</a:t>
            </a:r>
            <a:endParaRPr lang="en-US" sz="1750" dirty="0"/>
          </a:p>
        </p:txBody>
      </p:sp>
      <p:sp>
        <p:nvSpPr>
          <p:cNvPr id="8" name="Shape 6"/>
          <p:cNvSpPr/>
          <p:nvPr/>
        </p:nvSpPr>
        <p:spPr>
          <a:xfrm>
            <a:off x="7426285" y="2226707"/>
            <a:ext cx="5166122" cy="2346365"/>
          </a:xfrm>
          <a:prstGeom prst="roundRect">
            <a:avLst>
              <a:gd name="adj" fmla="val 5682"/>
            </a:avLst>
          </a:prstGeom>
          <a:solidFill>
            <a:srgbClr val="0F0F0F"/>
          </a:solidFill>
          <a:ln/>
        </p:spPr>
      </p:sp>
      <p:sp>
        <p:nvSpPr>
          <p:cNvPr id="9" name="Text 7"/>
          <p:cNvSpPr/>
          <p:nvPr/>
        </p:nvSpPr>
        <p:spPr>
          <a:xfrm>
            <a:off x="7648456" y="2448878"/>
            <a:ext cx="348234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Scalable and Adaptable</a:t>
            </a:r>
            <a:endParaRPr lang="en-US" sz="2187" dirty="0"/>
          </a:p>
        </p:txBody>
      </p:sp>
      <p:sp>
        <p:nvSpPr>
          <p:cNvPr id="10" name="Text 8"/>
          <p:cNvSpPr/>
          <p:nvPr/>
        </p:nvSpPr>
        <p:spPr>
          <a:xfrm>
            <a:off x="7648456" y="2929295"/>
            <a:ext cx="472178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The model can be seamlessly integrated into a variety of platforms and can adapt to changing language patterns and user preferences over time.</a:t>
            </a:r>
            <a:endParaRPr lang="en-US" sz="1750" dirty="0"/>
          </a:p>
        </p:txBody>
      </p:sp>
      <p:sp>
        <p:nvSpPr>
          <p:cNvPr id="11" name="Shape 9"/>
          <p:cNvSpPr/>
          <p:nvPr/>
        </p:nvSpPr>
        <p:spPr>
          <a:xfrm>
            <a:off x="2037993" y="4795242"/>
            <a:ext cx="5166122" cy="2346365"/>
          </a:xfrm>
          <a:prstGeom prst="roundRect">
            <a:avLst>
              <a:gd name="adj" fmla="val 5682"/>
            </a:avLst>
          </a:prstGeom>
          <a:solidFill>
            <a:srgbClr val="0F0F0F"/>
          </a:solidFill>
          <a:ln/>
        </p:spPr>
      </p:sp>
      <p:sp>
        <p:nvSpPr>
          <p:cNvPr id="12" name="Text 10"/>
          <p:cNvSpPr/>
          <p:nvPr/>
        </p:nvSpPr>
        <p:spPr>
          <a:xfrm>
            <a:off x="2260163" y="5017413"/>
            <a:ext cx="395728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Intuitive User Experience</a:t>
            </a:r>
            <a:endParaRPr lang="en-US" sz="2187" dirty="0"/>
          </a:p>
        </p:txBody>
      </p:sp>
      <p:sp>
        <p:nvSpPr>
          <p:cNvPr id="13" name="Text 11"/>
          <p:cNvSpPr/>
          <p:nvPr/>
        </p:nvSpPr>
        <p:spPr>
          <a:xfrm>
            <a:off x="2260163" y="5497830"/>
            <a:ext cx="472178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The solution is designed with a user-friendly interface, making it easy for both technical and non-technical users to access and interpret the sentimental analysis insights.</a:t>
            </a:r>
            <a:endParaRPr lang="en-US" sz="1750" dirty="0"/>
          </a:p>
        </p:txBody>
      </p:sp>
      <p:sp>
        <p:nvSpPr>
          <p:cNvPr id="14" name="Shape 12"/>
          <p:cNvSpPr/>
          <p:nvPr/>
        </p:nvSpPr>
        <p:spPr>
          <a:xfrm>
            <a:off x="7426285" y="4795242"/>
            <a:ext cx="5166122" cy="2346365"/>
          </a:xfrm>
          <a:prstGeom prst="roundRect">
            <a:avLst>
              <a:gd name="adj" fmla="val 5682"/>
            </a:avLst>
          </a:prstGeom>
          <a:solidFill>
            <a:srgbClr val="0F0F0F"/>
          </a:solidFill>
          <a:ln/>
        </p:spPr>
      </p:sp>
      <p:sp>
        <p:nvSpPr>
          <p:cNvPr id="15" name="Text 13"/>
          <p:cNvSpPr/>
          <p:nvPr/>
        </p:nvSpPr>
        <p:spPr>
          <a:xfrm>
            <a:off x="7648456" y="5017413"/>
            <a:ext cx="3482340" cy="347186"/>
          </a:xfrm>
          <a:prstGeom prst="rect">
            <a:avLst/>
          </a:prstGeom>
          <a:noFill/>
          <a:ln/>
        </p:spPr>
        <p:txBody>
          <a:bodyPr wrap="none" rtlCol="0" anchor="t"/>
          <a:lstStyle/>
          <a:p>
            <a:pPr marL="0" indent="0">
              <a:lnSpc>
                <a:spcPts val="2734"/>
              </a:lnSpc>
              <a:buNone/>
            </a:pPr>
            <a:r>
              <a:rPr lang="en-US" sz="2187" kern="0" spc="-66" dirty="0">
                <a:solidFill>
                  <a:srgbClr val="FFFFFF"/>
                </a:solidFill>
                <a:latin typeface="Roboto Mono" pitchFamily="34" charset="0"/>
                <a:ea typeface="Roboto Mono" pitchFamily="34" charset="-122"/>
                <a:cs typeface="Roboto Mono" pitchFamily="34" charset="-120"/>
              </a:rPr>
              <a:t>Continuous Improvement</a:t>
            </a:r>
            <a:endParaRPr lang="en-US" sz="2187" dirty="0"/>
          </a:p>
        </p:txBody>
      </p:sp>
      <p:sp>
        <p:nvSpPr>
          <p:cNvPr id="16" name="Text 14"/>
          <p:cNvSpPr/>
          <p:nvPr/>
        </p:nvSpPr>
        <p:spPr>
          <a:xfrm>
            <a:off x="7648456" y="5497830"/>
            <a:ext cx="472178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Roboto" pitchFamily="34" charset="0"/>
                <a:ea typeface="Roboto" pitchFamily="34" charset="-122"/>
                <a:cs typeface="Roboto" pitchFamily="34" charset="-120"/>
              </a:rPr>
              <a:t>Our team is committed to ongoing model refinement and feature development to ensure our solution remains at the forefront of the industry.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0303"/>
          </a:solidFill>
          <a:ln/>
        </p:spPr>
      </p:sp>
      <p:sp>
        <p:nvSpPr>
          <p:cNvPr id="3" name="Shape 1"/>
          <p:cNvSpPr/>
          <p:nvPr/>
        </p:nvSpPr>
        <p:spPr>
          <a:xfrm>
            <a:off x="0" y="28135"/>
            <a:ext cx="14630400" cy="8229600"/>
          </a:xfrm>
          <a:prstGeom prst="rect">
            <a:avLst/>
          </a:prstGeom>
          <a:solidFill>
            <a:srgbClr val="212121"/>
          </a:solidFill>
          <a:ln/>
        </p:spPr>
      </p:sp>
      <p:pic>
        <p:nvPicPr>
          <p:cNvPr id="4" name="Image 0" descr="preencoded.png"/>
          <p:cNvPicPr>
            <a:picLocks noChangeAspect="1"/>
          </p:cNvPicPr>
          <p:nvPr/>
        </p:nvPicPr>
        <p:blipFill>
          <a:blip r:embed="rId3"/>
          <a:stretch>
            <a:fillRect/>
          </a:stretch>
        </p:blipFill>
        <p:spPr>
          <a:xfrm>
            <a:off x="-7620" y="0"/>
            <a:ext cx="3657600" cy="8229600"/>
          </a:xfrm>
          <a:prstGeom prst="rect">
            <a:avLst/>
          </a:prstGeom>
        </p:spPr>
      </p:pic>
      <p:sp>
        <p:nvSpPr>
          <p:cNvPr id="5" name="Text 2"/>
          <p:cNvSpPr/>
          <p:nvPr/>
        </p:nvSpPr>
        <p:spPr>
          <a:xfrm>
            <a:off x="4506516" y="538639"/>
            <a:ext cx="9274850" cy="1220391"/>
          </a:xfrm>
          <a:prstGeom prst="rect">
            <a:avLst/>
          </a:prstGeom>
          <a:noFill/>
          <a:ln/>
        </p:spPr>
        <p:txBody>
          <a:bodyPr wrap="square" lIns="91440" tIns="45720" rIns="91440" bIns="45720" rtlCol="0" anchor="t"/>
          <a:lstStyle/>
          <a:p>
            <a:pPr marL="0" indent="0">
              <a:lnSpc>
                <a:spcPts val="4805"/>
              </a:lnSpc>
              <a:buNone/>
            </a:pPr>
            <a:r>
              <a:rPr lang="en-US" sz="3800" kern="0" spc="-115" dirty="0">
                <a:solidFill>
                  <a:srgbClr val="FFFFFF"/>
                </a:solidFill>
                <a:latin typeface="Roboto Mono"/>
                <a:ea typeface="Roboto Mono"/>
              </a:rPr>
              <a:t>RESULTS</a:t>
            </a:r>
          </a:p>
        </p:txBody>
      </p:sp>
      <p:sp>
        <p:nvSpPr>
          <p:cNvPr id="8" name="Shape 5"/>
          <p:cNvSpPr/>
          <p:nvPr/>
        </p:nvSpPr>
        <p:spPr>
          <a:xfrm>
            <a:off x="4579680" y="2204323"/>
            <a:ext cx="439222" cy="439222"/>
          </a:xfrm>
          <a:prstGeom prst="roundRect">
            <a:avLst>
              <a:gd name="adj" fmla="val 26674"/>
            </a:avLst>
          </a:prstGeom>
          <a:solidFill>
            <a:srgbClr val="0F0F0F"/>
          </a:solidFill>
          <a:ln/>
        </p:spPr>
      </p:sp>
      <p:sp>
        <p:nvSpPr>
          <p:cNvPr id="18" name="Shape 15"/>
          <p:cNvSpPr/>
          <p:nvPr/>
        </p:nvSpPr>
        <p:spPr>
          <a:xfrm>
            <a:off x="4579680" y="4743359"/>
            <a:ext cx="439222" cy="439222"/>
          </a:xfrm>
          <a:prstGeom prst="roundRect">
            <a:avLst>
              <a:gd name="adj" fmla="val 26674"/>
            </a:avLst>
          </a:prstGeom>
          <a:solidFill>
            <a:srgbClr val="0F0F0F"/>
          </a:solidFill>
          <a:ln/>
        </p:spPr>
      </p:sp>
      <p:sp>
        <p:nvSpPr>
          <p:cNvPr id="19" name="Text 16"/>
          <p:cNvSpPr/>
          <p:nvPr/>
        </p:nvSpPr>
        <p:spPr>
          <a:xfrm>
            <a:off x="4701700" y="4808046"/>
            <a:ext cx="166926" cy="366117"/>
          </a:xfrm>
          <a:prstGeom prst="rect">
            <a:avLst/>
          </a:prstGeom>
          <a:noFill/>
          <a:ln/>
        </p:spPr>
        <p:txBody>
          <a:bodyPr wrap="none" lIns="91440" tIns="45720" rIns="91440" bIns="45720" rtlCol="0" anchor="t"/>
          <a:lstStyle/>
          <a:p>
            <a:pPr marL="0" indent="0" algn="ctr">
              <a:lnSpc>
                <a:spcPts val="2883"/>
              </a:lnSpc>
              <a:buNone/>
            </a:pPr>
            <a:r>
              <a:rPr lang="en-US" sz="2300" kern="0" spc="-69" dirty="0">
                <a:solidFill>
                  <a:srgbClr val="FFFFFF"/>
                </a:solidFill>
                <a:latin typeface="Roboto Mono"/>
                <a:ea typeface="Roboto Mono"/>
              </a:rPr>
              <a:t>2</a:t>
            </a:r>
            <a:endParaRPr lang="en-US" sz="2306" dirty="0"/>
          </a:p>
        </p:txBody>
      </p:sp>
      <p:sp>
        <p:nvSpPr>
          <p:cNvPr id="22" name="Shape 15">
            <a:extLst>
              <a:ext uri="{FF2B5EF4-FFF2-40B4-BE49-F238E27FC236}">
                <a16:creationId xmlns:a16="http://schemas.microsoft.com/office/drawing/2014/main" id="{352051BE-CDC5-F67E-9747-748466AEFA5B}"/>
              </a:ext>
            </a:extLst>
          </p:cNvPr>
          <p:cNvSpPr/>
          <p:nvPr/>
        </p:nvSpPr>
        <p:spPr>
          <a:xfrm>
            <a:off x="4579679" y="3491333"/>
            <a:ext cx="439222" cy="439222"/>
          </a:xfrm>
          <a:prstGeom prst="roundRect">
            <a:avLst>
              <a:gd name="adj" fmla="val 26674"/>
            </a:avLst>
          </a:prstGeom>
          <a:solidFill>
            <a:srgbClr val="0F0F0F"/>
          </a:solidFill>
          <a:ln/>
        </p:spPr>
      </p:sp>
      <p:sp>
        <p:nvSpPr>
          <p:cNvPr id="23" name="Text 16">
            <a:extLst>
              <a:ext uri="{FF2B5EF4-FFF2-40B4-BE49-F238E27FC236}">
                <a16:creationId xmlns:a16="http://schemas.microsoft.com/office/drawing/2014/main" id="{6905B1CE-A764-2543-F3F3-C04B3670BFC5}"/>
              </a:ext>
            </a:extLst>
          </p:cNvPr>
          <p:cNvSpPr/>
          <p:nvPr/>
        </p:nvSpPr>
        <p:spPr>
          <a:xfrm>
            <a:off x="4715767" y="3556020"/>
            <a:ext cx="166926" cy="366117"/>
          </a:xfrm>
          <a:prstGeom prst="rect">
            <a:avLst/>
          </a:prstGeom>
          <a:noFill/>
          <a:ln/>
        </p:spPr>
        <p:txBody>
          <a:bodyPr wrap="none" lIns="91440" tIns="45720" rIns="91440" bIns="45720" rtlCol="0" anchor="t"/>
          <a:lstStyle/>
          <a:p>
            <a:pPr marL="0" indent="0" algn="ctr">
              <a:lnSpc>
                <a:spcPts val="2883"/>
              </a:lnSpc>
              <a:buNone/>
            </a:pPr>
            <a:r>
              <a:rPr lang="en-US" sz="2300" kern="0" spc="-69" dirty="0">
                <a:solidFill>
                  <a:srgbClr val="FFFFFF"/>
                </a:solidFill>
                <a:latin typeface="Roboto Mono"/>
                <a:ea typeface="Roboto Mono"/>
              </a:rPr>
              <a:t>1</a:t>
            </a:r>
            <a:endParaRPr lang="en-US" sz="2300" dirty="0">
              <a:ea typeface="Roboto Mono"/>
              <a:cs typeface="Calibri"/>
            </a:endParaRPr>
          </a:p>
        </p:txBody>
      </p:sp>
      <p:sp>
        <p:nvSpPr>
          <p:cNvPr id="24" name="Text 16">
            <a:extLst>
              <a:ext uri="{FF2B5EF4-FFF2-40B4-BE49-F238E27FC236}">
                <a16:creationId xmlns:a16="http://schemas.microsoft.com/office/drawing/2014/main" id="{26206803-3A6F-C9B4-B06D-3F1446D9D3C5}"/>
              </a:ext>
            </a:extLst>
          </p:cNvPr>
          <p:cNvSpPr/>
          <p:nvPr/>
        </p:nvSpPr>
        <p:spPr>
          <a:xfrm>
            <a:off x="4701699" y="2275860"/>
            <a:ext cx="166926" cy="366117"/>
          </a:xfrm>
          <a:prstGeom prst="rect">
            <a:avLst/>
          </a:prstGeom>
          <a:noFill/>
          <a:ln/>
        </p:spPr>
        <p:txBody>
          <a:bodyPr wrap="none" lIns="91440" tIns="45720" rIns="91440" bIns="45720" rtlCol="0" anchor="t"/>
          <a:lstStyle/>
          <a:p>
            <a:pPr marL="0" indent="0" algn="ctr">
              <a:lnSpc>
                <a:spcPts val="2883"/>
              </a:lnSpc>
              <a:buNone/>
            </a:pPr>
            <a:r>
              <a:rPr lang="en-US" sz="2300" kern="0" spc="-69" dirty="0">
                <a:solidFill>
                  <a:srgbClr val="FFFFFF"/>
                </a:solidFill>
                <a:latin typeface="Roboto Mono"/>
                <a:ea typeface="Roboto Mono"/>
                <a:cs typeface="Calibri"/>
              </a:rPr>
              <a:t>0</a:t>
            </a:r>
          </a:p>
        </p:txBody>
      </p:sp>
      <p:sp>
        <p:nvSpPr>
          <p:cNvPr id="25" name="TextBox 24">
            <a:extLst>
              <a:ext uri="{FF2B5EF4-FFF2-40B4-BE49-F238E27FC236}">
                <a16:creationId xmlns:a16="http://schemas.microsoft.com/office/drawing/2014/main" id="{318F2119-25EF-518B-8AB3-F914FA29EA9F}"/>
              </a:ext>
            </a:extLst>
          </p:cNvPr>
          <p:cNvSpPr txBox="1"/>
          <p:nvPr/>
        </p:nvSpPr>
        <p:spPr>
          <a:xfrm>
            <a:off x="5873262" y="2110153"/>
            <a:ext cx="5627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cs typeface="Calibri"/>
              </a:rPr>
              <a:t>0 means Negative</a:t>
            </a:r>
            <a:endParaRPr lang="en-US" sz="2800" dirty="0">
              <a:solidFill>
                <a:srgbClr val="FFFFFF"/>
              </a:solidFill>
            </a:endParaRPr>
          </a:p>
        </p:txBody>
      </p:sp>
      <p:sp>
        <p:nvSpPr>
          <p:cNvPr id="27" name="TextBox 26">
            <a:extLst>
              <a:ext uri="{FF2B5EF4-FFF2-40B4-BE49-F238E27FC236}">
                <a16:creationId xmlns:a16="http://schemas.microsoft.com/office/drawing/2014/main" id="{DF7B0B4A-6B8C-A523-B95A-AD52A6E6A563}"/>
              </a:ext>
            </a:extLst>
          </p:cNvPr>
          <p:cNvSpPr txBox="1"/>
          <p:nvPr/>
        </p:nvSpPr>
        <p:spPr>
          <a:xfrm>
            <a:off x="5859193" y="3488786"/>
            <a:ext cx="5627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cs typeface="Calibri"/>
              </a:rPr>
              <a:t>1 means Positive</a:t>
            </a:r>
            <a:endParaRPr lang="en-US" sz="2800" dirty="0">
              <a:solidFill>
                <a:srgbClr val="FFFFFF"/>
              </a:solidFill>
            </a:endParaRPr>
          </a:p>
        </p:txBody>
      </p:sp>
      <p:sp>
        <p:nvSpPr>
          <p:cNvPr id="28" name="TextBox 27">
            <a:extLst>
              <a:ext uri="{FF2B5EF4-FFF2-40B4-BE49-F238E27FC236}">
                <a16:creationId xmlns:a16="http://schemas.microsoft.com/office/drawing/2014/main" id="{2CAD94FB-B355-C44E-3955-BB4F945186CE}"/>
              </a:ext>
            </a:extLst>
          </p:cNvPr>
          <p:cNvSpPr txBox="1"/>
          <p:nvPr/>
        </p:nvSpPr>
        <p:spPr>
          <a:xfrm>
            <a:off x="5873260" y="4740810"/>
            <a:ext cx="5627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FFFFFF"/>
                </a:solidFill>
                <a:cs typeface="Calibri"/>
              </a:rPr>
              <a:t>2 means Neutral</a:t>
            </a:r>
            <a:endParaRPr lang="en-US" sz="2800" dirty="0">
              <a:solidFill>
                <a:srgbClr val="FFFFFF"/>
              </a:solidFill>
            </a:endParaRPr>
          </a:p>
        </p:txBody>
      </p:sp>
    </p:spTree>
    <p:extLst>
      <p:ext uri="{BB962C8B-B14F-4D97-AF65-F5344CB8AC3E}">
        <p14:creationId xmlns:p14="http://schemas.microsoft.com/office/powerpoint/2010/main" val="260728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88</cp:revision>
  <dcterms:created xsi:type="dcterms:W3CDTF">2024-04-30T18:19:08Z</dcterms:created>
  <dcterms:modified xsi:type="dcterms:W3CDTF">2024-04-30T18:36:30Z</dcterms:modified>
</cp:coreProperties>
</file>