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0056-3E85-1DE9-71C6-5956F6C42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9007D-E2EE-7C74-A38A-5803B235A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5A59-7C62-205D-786C-1FE139EA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389B-B1C1-4BDD-8882-CF2F1284197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659F-A204-B955-2F0B-F1EBC460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DCCC-17A5-5165-8DE7-EE24653A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CE3-0D5A-488C-91C3-23F29CFF0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0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3E75-ECEA-9AE8-AF74-47B6877B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CB415-66C8-78BF-7876-D63FB4F24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6F45-663D-9BE4-59A2-96EDDF25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389B-B1C1-4BDD-8882-CF2F1284197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1C5D-B115-6D71-0207-570B4B6E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1DA7-0D77-A2DC-BE17-6B82F92D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CE3-0D5A-488C-91C3-23F29CFF0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1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D9040-611B-2B85-1CFB-E46ACFC37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8940-953E-032E-4F60-10694F78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AC4E-CFB3-85A6-6518-41EF45D1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389B-B1C1-4BDD-8882-CF2F1284197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08C1-1BB2-51BD-A75F-335C6E88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7A16-7B44-5D41-AE9D-AE332B22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CE3-0D5A-488C-91C3-23F29CFF0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1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6BC6-3C74-5351-9405-6649F0F5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D272-2998-60DA-F1E2-4C220DEC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88FB3-1DCA-6C7B-210A-19373396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389B-B1C1-4BDD-8882-CF2F1284197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D10A-9736-7C95-FF25-D617F393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C9B9-A476-1DE4-8081-08921FC3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CE3-0D5A-488C-91C3-23F29CFF0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0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879F-26FD-52FD-B589-118D9AFC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40A9-48C2-A5E0-4D1C-ED887E7D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92AB-0CA1-B15C-2170-B64E3529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389B-B1C1-4BDD-8882-CF2F1284197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A969-8817-81C0-4E36-A9E9F35D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FD92C-B409-04AF-19BD-AAA81B6E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CE3-0D5A-488C-91C3-23F29CFF0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36DD-67BF-F84C-9937-7D621CE2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4BE9-F91D-3157-62D1-086DB43D4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8F257-955D-F5E1-9F93-84951C079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4376E-7722-5062-044B-3ECF23AC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389B-B1C1-4BDD-8882-CF2F1284197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1F778-5803-670F-0EEB-4DA98FDF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B12CE-C051-41D5-638A-E38A9FED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CE3-0D5A-488C-91C3-23F29CFF0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3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9804-5B05-A65F-9B25-5B5C7FE2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174E-5DCE-DDDC-CF35-724E23B4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A88DC-D580-7D33-349A-3F45D1C1E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54EC1-9046-D129-F7B0-4F21ABD8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62B60-6FB0-5ED6-E982-3619B3D1A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04C3F-599E-5317-771C-3F513E31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389B-B1C1-4BDD-8882-CF2F1284197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26F0E-6712-DCE9-2C5B-B879CE19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673A7-B1FC-8381-57BF-BE213EAC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CE3-0D5A-488C-91C3-23F29CFF0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8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A739-E3C0-35C4-F486-3581198C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341BD-0A2E-EF60-8264-11FDC119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389B-B1C1-4BDD-8882-CF2F1284197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8FE0-A68A-4269-7728-8580FB4A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09ABC-AF7E-C395-6D87-71189991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CE3-0D5A-488C-91C3-23F29CFF0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96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76F86-C6B1-BA2E-2015-4A8C12C8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389B-B1C1-4BDD-8882-CF2F1284197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6D9A2-506F-B0D9-4E90-2BFF32E0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FF46-F009-81C7-4FD3-EF371567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CE3-0D5A-488C-91C3-23F29CFF0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5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D2F8-0E1C-1CB7-8FA9-FF49DE0B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9B8A-2E94-3C79-9384-90F2E246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232A6-DE60-9BFD-4311-47D6A2D2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CB5C1-4CDA-598C-B0D7-E76650C6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389B-B1C1-4BDD-8882-CF2F1284197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F8169-7E57-F8CA-4FE4-C5DE1897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D2D31-89BE-34F3-995B-7886D7DB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CE3-0D5A-488C-91C3-23F29CFF0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2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1A35-2D02-0CC8-4B68-59D95FC7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F3AA2-28E3-684B-F769-843905B33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C41D9-FC97-B0D1-B30E-729D28D25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763F4-D239-F50F-8A76-7C129643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389B-B1C1-4BDD-8882-CF2F1284197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AF5B7-B91E-BBA7-647D-D90B7F82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419B8-9589-64A2-6C49-168AAC40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CE3-0D5A-488C-91C3-23F29CFF0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1C940-761B-F730-4640-1E74D40A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41006-4215-8FAE-8899-3107E67B3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4402F-6EC9-E5F8-D6F1-5F5959F4A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7389B-B1C1-4BDD-8882-CF2F1284197B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DF72-29FD-A860-5A45-2CEF12A9F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AF75-DA35-B06D-4F0C-AD75B6A8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82CE3-0D5A-488C-91C3-23F29CFF0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5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DE7E3A-F1B1-40DE-C9C9-98A9B1252B72}"/>
                  </a:ext>
                </a:extLst>
              </p:cNvPr>
              <p:cNvSpPr txBox="1"/>
              <p:nvPr/>
            </p:nvSpPr>
            <p:spPr>
              <a:xfrm>
                <a:off x="3490448" y="167148"/>
                <a:ext cx="1671484" cy="412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W =-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IN" dirty="0">
                  <a:solidFill>
                    <a:srgbClr val="0070C0"/>
                  </a:solidFill>
                  <a:latin typeface="Segoe Print" panose="02000600000000000000" pitchFamily="2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DE7E3A-F1B1-40DE-C9C9-98A9B125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448" y="167148"/>
                <a:ext cx="1671484" cy="412164"/>
              </a:xfrm>
              <a:prstGeom prst="rect">
                <a:avLst/>
              </a:prstGeom>
              <a:blipFill>
                <a:blip r:embed="rId2"/>
                <a:stretch>
                  <a:fillRect l="-3285" t="-132353" r="-1460" b="-191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EFEED9-2595-CAA7-4096-3A1B2E13E61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494284" y="579312"/>
            <a:ext cx="1325027" cy="655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6EEEA9-9A04-E27C-3B7F-8938604757BF}"/>
                  </a:ext>
                </a:extLst>
              </p:cNvPr>
              <p:cNvSpPr txBox="1"/>
              <p:nvPr/>
            </p:nvSpPr>
            <p:spPr>
              <a:xfrm>
                <a:off x="1330972" y="1235242"/>
                <a:ext cx="2326623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b="1" u="sng" dirty="0">
                    <a:solidFill>
                      <a:srgbClr val="7030A0"/>
                    </a:solidFill>
                    <a:effectLst/>
                    <a:latin typeface="Segoe Print" panose="02000600000000000000" pitchFamily="2" charset="0"/>
                  </a:rPr>
                  <a:t>Irreversible</a:t>
                </a:r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P</a:t>
                </a:r>
                <a:r>
                  <a:rPr lang="en-IN" sz="1800" baseline="-250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ext</a:t>
                </a:r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 = P</a:t>
                </a:r>
                <a:r>
                  <a:rPr lang="en-IN" sz="1800" baseline="-250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f</a:t>
                </a:r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 = const</a:t>
                </a: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W =</a:t>
                </a:r>
                <a14:m>
                  <m:oMath xmlns:m="http://schemas.openxmlformats.org/officeDocument/2006/math">
                    <m:r>
                      <a:rPr lang="en-IN" sz="180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sz="180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∆</m:t>
                    </m:r>
                    <m:r>
                      <a:rPr lang="en-IN" sz="180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6EEEA9-9A04-E27C-3B7F-893860475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72" y="1235242"/>
                <a:ext cx="2326623" cy="945580"/>
              </a:xfrm>
              <a:prstGeom prst="rect">
                <a:avLst/>
              </a:prstGeom>
              <a:blipFill>
                <a:blip r:embed="rId3"/>
                <a:stretch>
                  <a:fillRect t="-3871" b="-9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2CBD0E-75E0-66AA-9DF9-5A0B0355A831}"/>
                  </a:ext>
                </a:extLst>
              </p:cNvPr>
              <p:cNvSpPr txBox="1"/>
              <p:nvPr/>
            </p:nvSpPr>
            <p:spPr>
              <a:xfrm>
                <a:off x="4833071" y="1218296"/>
                <a:ext cx="2479025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b="1" u="sng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R</a:t>
                </a:r>
                <a:r>
                  <a:rPr lang="en-IN" sz="1800" b="1" u="sng" dirty="0">
                    <a:solidFill>
                      <a:srgbClr val="7030A0"/>
                    </a:solidFill>
                    <a:effectLst/>
                    <a:latin typeface="Segoe Print" panose="02000600000000000000" pitchFamily="2" charset="0"/>
                  </a:rPr>
                  <a:t>eversible</a:t>
                </a:r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P</a:t>
                </a:r>
                <a:r>
                  <a:rPr lang="en-IN" sz="1800" baseline="-250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ext</a:t>
                </a:r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 = P</a:t>
                </a:r>
                <a:r>
                  <a:rPr lang="en-IN" baseline="-25000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g</a:t>
                </a:r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 = variable</a:t>
                </a:r>
              </a:p>
              <a:p>
                <a:pPr algn="ctr"/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W =</a:t>
                </a:r>
                <a14:m>
                  <m:oMath xmlns:m="http://schemas.openxmlformats.org/officeDocument/2006/math">
                    <m:r>
                      <a:rPr lang="en-IN" sz="180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2CBD0E-75E0-66AA-9DF9-5A0B0355A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071" y="1218296"/>
                <a:ext cx="2479025" cy="966162"/>
              </a:xfrm>
              <a:prstGeom prst="rect">
                <a:avLst/>
              </a:prstGeom>
              <a:blipFill>
                <a:blip r:embed="rId4"/>
                <a:stretch>
                  <a:fillRect l="-246" t="-3797" r="-246" b="-82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419DD2-F8F0-93D4-E92A-4941951339F3}"/>
              </a:ext>
            </a:extLst>
          </p:cNvPr>
          <p:cNvCxnSpPr>
            <a:endCxn id="12" idx="0"/>
          </p:cNvCxnSpPr>
          <p:nvPr/>
        </p:nvCxnSpPr>
        <p:spPr>
          <a:xfrm>
            <a:off x="4955458" y="562366"/>
            <a:ext cx="1117126" cy="65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C549A6-404E-E068-98F0-C9F988A1B142}"/>
                  </a:ext>
                </a:extLst>
              </p:cNvPr>
              <p:cNvSpPr txBox="1"/>
              <p:nvPr/>
            </p:nvSpPr>
            <p:spPr>
              <a:xfrm>
                <a:off x="2599337" y="2482008"/>
                <a:ext cx="2326623" cy="1335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b="1" u="sng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Isotherm</a:t>
                </a:r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W =-</a:t>
                </a:r>
                <a14:m>
                  <m:oMath xmlns:m="http://schemas.openxmlformats.org/officeDocument/2006/math">
                    <m:r>
                      <a:rPr lang="en-IN" sz="180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𝑛𝑅𝑇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1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8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8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IN" sz="1800" i="1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𝑛𝑅𝑇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C549A6-404E-E068-98F0-C9F988A1B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37" y="2482008"/>
                <a:ext cx="2326623" cy="1335366"/>
              </a:xfrm>
              <a:prstGeom prst="rect">
                <a:avLst/>
              </a:prstGeom>
              <a:blipFill>
                <a:blip r:embed="rId5"/>
                <a:stretch>
                  <a:fillRect t="-16438" r="-2618" b="-15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BA6597-FF15-3913-1134-04695F04147A}"/>
                  </a:ext>
                </a:extLst>
              </p:cNvPr>
              <p:cNvSpPr txBox="1"/>
              <p:nvPr/>
            </p:nvSpPr>
            <p:spPr>
              <a:xfrm>
                <a:off x="4719486" y="2482008"/>
                <a:ext cx="1602658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b="1" u="sng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Isobaric</a:t>
                </a:r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W =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1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18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IN" sz="1800" i="1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800" b="0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sz="1800" b="0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BA6597-FF15-3913-1134-04695F04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86" y="2482008"/>
                <a:ext cx="1602658" cy="966162"/>
              </a:xfrm>
              <a:prstGeom prst="rect">
                <a:avLst/>
              </a:prstGeom>
              <a:blipFill>
                <a:blip r:embed="rId6"/>
                <a:stretch>
                  <a:fillRect t="-28302" r="-14449" b="-5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8CE4E2-20C5-2B2A-4A87-A1C65BA9F11C}"/>
                  </a:ext>
                </a:extLst>
              </p:cNvPr>
              <p:cNvSpPr txBox="1"/>
              <p:nvPr/>
            </p:nvSpPr>
            <p:spPr>
              <a:xfrm>
                <a:off x="6322144" y="2482008"/>
                <a:ext cx="1602658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b="1" u="sng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Isochoric</a:t>
                </a:r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W =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1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nary>
                  </m:oMath>
                </a14:m>
                <a:endParaRPr lang="en-IN" sz="1800" i="1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1800" i="1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8CE4E2-20C5-2B2A-4A87-A1C65BA9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144" y="2482008"/>
                <a:ext cx="1602658" cy="966162"/>
              </a:xfrm>
              <a:prstGeom prst="rect">
                <a:avLst/>
              </a:prstGeom>
              <a:blipFill>
                <a:blip r:embed="rId7"/>
                <a:stretch>
                  <a:fillRect t="-28302" r="-15209" b="-5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056AAE-24AA-E018-ADBF-E73CC932ACB1}"/>
                  </a:ext>
                </a:extLst>
              </p:cNvPr>
              <p:cNvSpPr txBox="1"/>
              <p:nvPr/>
            </p:nvSpPr>
            <p:spPr>
              <a:xfrm>
                <a:off x="7924801" y="2462838"/>
                <a:ext cx="2839451" cy="166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b="1" u="sng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Adiabatic</a:t>
                </a:r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mtClean="0">
                          <a:solidFill>
                            <a:srgbClr val="0070C0"/>
                          </a:solidFill>
                        </a:rPr>
                        <m:t>𝑊</m:t>
                      </m:r>
                      <m:r>
                        <a:rPr lang="x-IV_mathan" smtClean="0">
                          <a:solidFill>
                            <a:srgbClr val="0070C0"/>
                          </a:solidFill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x-IV_mathan" i="1">
                              <a:solidFill>
                                <a:srgbClr val="0070C0"/>
                              </a:solidFill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x-IV_mathan" i="1">
                                  <a:solidFill>
                                    <a:srgbClr val="0070C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x-IV_mathan">
                                  <a:solidFill>
                                    <a:srgbClr val="0070C0"/>
                                  </a:solidFill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x-IV_mathan">
                                  <a:solidFill>
                                    <a:srgbClr val="0070C0"/>
                                  </a:solidFill>
                                </a:rPr>
                                <m:t>𝑉</m:t>
                              </m:r>
                            </m:sub>
                          </m:sSub>
                          <m:r>
                            <a:rPr lang="x-IV_mathan">
                              <a:solidFill>
                                <a:srgbClr val="0070C0"/>
                              </a:solidFill>
                            </a:rPr>
                            <m:t>𝑑𝑇</m:t>
                          </m:r>
                        </m:e>
                      </m:nary>
                      <m:r>
                        <a:rPr lang="x-IV_mathan">
                          <a:solidFill>
                            <a:srgbClr val="0070C0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solidFill>
                                <a:srgbClr val="0070C0"/>
                              </a:solidFill>
                            </a:rPr>
                          </m:ctrlPr>
                        </m:sSubPr>
                        <m:e>
                          <m:r>
                            <a:rPr lang="x-IV_mathan">
                              <a:solidFill>
                                <a:srgbClr val="0070C0"/>
                              </a:solidFill>
                            </a:rPr>
                            <m:t>𝐶</m:t>
                          </m:r>
                        </m:e>
                        <m:sub>
                          <m:r>
                            <a:rPr lang="x-IV_mathan">
                              <a:solidFill>
                                <a:srgbClr val="0070C0"/>
                              </a:solidFill>
                            </a:rPr>
                            <m:t>𝑉</m:t>
                          </m:r>
                        </m:sub>
                      </m:sSub>
                      <m:r>
                        <a:rPr lang="x-IV_mathan">
                          <a:solidFill>
                            <a:srgbClr val="0070C0"/>
                          </a:solidFill>
                        </a:rPr>
                        <m:t>∆</m:t>
                      </m:r>
                      <m:r>
                        <a:rPr lang="x-IV_mathan">
                          <a:solidFill>
                            <a:srgbClr val="0070C0"/>
                          </a:solidFill>
                        </a:rPr>
                        <m:t>𝑇</m:t>
                      </m:r>
                    </m:oMath>
                  </m:oMathPara>
                </a14:m>
                <a:endParaRPr lang="en-IN" sz="1800" i="1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x-IV_matha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x-IV_matha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x-IV_matha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x-IV_mathan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x-IV_mathan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x-IV_mathan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IN" sz="1800" i="1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056AAE-24AA-E018-ADBF-E73CC932A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1" y="2462838"/>
                <a:ext cx="2839451" cy="1665649"/>
              </a:xfrm>
              <a:prstGeom prst="rect">
                <a:avLst/>
              </a:prstGeom>
              <a:blipFill>
                <a:blip r:embed="rId8"/>
                <a:stretch>
                  <a:fillRect t="-18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85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1965DA-A20E-EE2B-AD2C-E4DF6C62CDAD}"/>
                  </a:ext>
                </a:extLst>
              </p:cNvPr>
              <p:cNvSpPr txBox="1"/>
              <p:nvPr/>
            </p:nvSpPr>
            <p:spPr>
              <a:xfrm>
                <a:off x="561729" y="510535"/>
                <a:ext cx="3328803" cy="1306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18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IN" sz="1800" b="0" i="0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800" b="0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dU</m:t>
                      </m:r>
                      <m:r>
                        <a:rPr lang="en-IN" sz="1800" b="0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x-IV_mathan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x-IV_mathan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x-IV_matha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x-IV_matha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IV_mathan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x-IV_mathan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x-IV_mathan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x-IV_matha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1965DA-A20E-EE2B-AD2C-E4DF6C62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29" y="510535"/>
                <a:ext cx="3328803" cy="13063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33ACDC-5113-343A-30E8-C8642F074D0A}"/>
                  </a:ext>
                </a:extLst>
              </p:cNvPr>
              <p:cNvSpPr txBox="1"/>
              <p:nvPr/>
            </p:nvSpPr>
            <p:spPr>
              <a:xfrm>
                <a:off x="3991961" y="503418"/>
                <a:ext cx="3328803" cy="1583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lang="en-IN" sz="1800" b="0" i="1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800" b="0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IN" sz="18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8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IN" sz="1800" b="0" i="0" dirty="0">
                  <a:solidFill>
                    <a:srgbClr val="0070C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800" b="0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dH</m:t>
                      </m:r>
                      <m:r>
                        <a:rPr lang="en-IN" sz="1800" b="0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x-IV_mathan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x-IV_mathan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800" b="0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IN" sz="1800" b="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x-IV_matha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x-IV_matha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IV_mathan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x-IV_mathan" sz="1800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x-IV_mathan" sz="1800" i="1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800" b="0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x-IV_mathan" sz="180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IN" sz="1800" b="0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x-IV_matha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IN" sz="1800" b="0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33ACDC-5113-343A-30E8-C8642F074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61" y="503418"/>
                <a:ext cx="3328803" cy="1583382"/>
              </a:xfrm>
              <a:prstGeom prst="rect">
                <a:avLst/>
              </a:prstGeom>
              <a:blipFill>
                <a:blip r:embed="rId3"/>
                <a:stretch>
                  <a:fillRect b="-1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37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685B5-4539-BA6E-3B44-672E2C7CF8AB}"/>
              </a:ext>
            </a:extLst>
          </p:cNvPr>
          <p:cNvSpPr txBox="1"/>
          <p:nvPr/>
        </p:nvSpPr>
        <p:spPr>
          <a:xfrm>
            <a:off x="4226835" y="274042"/>
            <a:ext cx="232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b="1" u="sng" dirty="0">
                <a:solidFill>
                  <a:srgbClr val="7030A0"/>
                </a:solidFill>
                <a:latin typeface="Segoe Print" panose="02000600000000000000" pitchFamily="2" charset="0"/>
              </a:rPr>
              <a:t>1</a:t>
            </a:r>
            <a:r>
              <a:rPr lang="en-IN" b="1" u="sng" baseline="30000" dirty="0">
                <a:solidFill>
                  <a:srgbClr val="7030A0"/>
                </a:solidFill>
                <a:latin typeface="Segoe Print" panose="02000600000000000000" pitchFamily="2" charset="0"/>
              </a:rPr>
              <a:t>st</a:t>
            </a:r>
            <a:r>
              <a:rPr lang="en-IN" b="1" u="sng" dirty="0">
                <a:solidFill>
                  <a:srgbClr val="7030A0"/>
                </a:solidFill>
                <a:latin typeface="Segoe Print" panose="02000600000000000000" pitchFamily="2" charset="0"/>
              </a:rPr>
              <a:t> law</a:t>
            </a:r>
            <a:endParaRPr lang="en-IN" sz="1800" dirty="0">
              <a:solidFill>
                <a:srgbClr val="0070C0"/>
              </a:solidFill>
              <a:effectLst/>
              <a:latin typeface="Segoe Print" panose="02000600000000000000" pitchFamily="2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70C0"/>
                </a:solidFill>
                <a:latin typeface="Segoe Print" panose="02000600000000000000" pitchFamily="2" charset="0"/>
              </a:rPr>
              <a:t>dU = dq + dW</a:t>
            </a:r>
            <a:endParaRPr lang="en-IN" sz="1800" dirty="0">
              <a:solidFill>
                <a:srgbClr val="0070C0"/>
              </a:solidFill>
              <a:effectLst/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5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DB2A1F-5E55-E943-50AA-913A194FDD86}"/>
                  </a:ext>
                </a:extLst>
              </p:cNvPr>
              <p:cNvSpPr txBox="1"/>
              <p:nvPr/>
            </p:nvSpPr>
            <p:spPr>
              <a:xfrm>
                <a:off x="2065288" y="197594"/>
                <a:ext cx="2326623" cy="76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b="1" u="sng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2</a:t>
                </a:r>
                <a:r>
                  <a:rPr lang="en-IN" b="1" u="sng" baseline="30000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nd</a:t>
                </a:r>
                <a:r>
                  <a:rPr lang="en-IN" b="1" u="sng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 law</a:t>
                </a:r>
                <a:r>
                  <a:rPr lang="en-IN" b="1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 (part-1)</a:t>
                </a:r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dS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I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DB2A1F-5E55-E943-50AA-913A194F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288" y="197594"/>
                <a:ext cx="2326623" cy="766813"/>
              </a:xfrm>
              <a:prstGeom prst="rect">
                <a:avLst/>
              </a:prstGeom>
              <a:blipFill>
                <a:blip r:embed="rId2"/>
                <a:stretch>
                  <a:fillRect t="-3968" b="-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B1DCC5-0F63-3A59-78AC-558CC2F89E5F}"/>
                  </a:ext>
                </a:extLst>
              </p:cNvPr>
              <p:cNvSpPr txBox="1"/>
              <p:nvPr/>
            </p:nvSpPr>
            <p:spPr>
              <a:xfrm>
                <a:off x="7108723" y="197594"/>
                <a:ext cx="4850405" cy="231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b="1" u="sng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2</a:t>
                </a:r>
                <a:r>
                  <a:rPr lang="en-IN" b="1" u="sng" baseline="30000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nd</a:t>
                </a:r>
                <a:r>
                  <a:rPr lang="en-IN" b="1" u="sng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 law</a:t>
                </a:r>
                <a:r>
                  <a:rPr lang="en-IN" b="1" dirty="0">
                    <a:solidFill>
                      <a:srgbClr val="7030A0"/>
                    </a:solidFill>
                    <a:latin typeface="Segoe Print" panose="02000600000000000000" pitchFamily="2" charset="0"/>
                  </a:rPr>
                  <a:t> (part-2)</a:t>
                </a:r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1800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𝑖𝑟𝑟</m:t>
                          </m:r>
                        </m:sub>
                      </m:sSub>
                      <m:r>
                        <a:rPr lang="x-IV_mathan" sz="18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x-IV_mathan" sz="1800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</m:oMath>
                  </m:oMathPara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pPr algn="ctr"/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For rev: </a:t>
                </a:r>
                <a14:m>
                  <m:oMath xmlns:m="http://schemas.openxmlformats.org/officeDocument/2006/math">
                    <m:r>
                      <a:rPr lang="x-IV_mathan" sz="1800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x-IV_mathan" sz="1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x-IV_mathan" sz="18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sz="18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x-IV_mathan" sz="1800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x-IV_mathan" sz="18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x-IV_mathan" sz="18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</m:sub>
                            </m:sSub>
                          </m:num>
                          <m:den>
                            <m:r>
                              <a:rPr lang="x-IV_mathan" sz="18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nary>
                    <m:r>
                      <a:rPr lang="x-IV_mathan" sz="180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  <m:r>
                      <a:rPr lang="en-IN" sz="1800" b="0" i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800" dirty="0">
                    <a:solidFill>
                      <a:srgbClr val="0070C0"/>
                    </a:solidFill>
                    <a:effectLst/>
                    <a:latin typeface="Segoe Print" panose="02000600000000000000" pitchFamily="2" charset="0"/>
                  </a:rPr>
                  <a:t>For irrev: </a:t>
                </a:r>
                <a14:m>
                  <m:oMath xmlns:m="http://schemas.openxmlformats.org/officeDocument/2006/math">
                    <m:r>
                      <a:rPr lang="x-IV_mathan" sz="180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⇒</m:t>
                    </m:r>
                    <m:r>
                      <a:rPr lang="x-IV_mathan" sz="1800" i="1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x-IV_mathan" sz="18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x-IV_mathan" sz="1800" i="1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sz="18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x-IV_mathan" sz="1800" i="1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x-IV_mathan" sz="18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x-IV_mathan" sz="180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𝑖𝑟𝑟</m:t>
                                </m:r>
                              </m:sub>
                            </m:sSub>
                          </m:num>
                          <m:den>
                            <m:r>
                              <a:rPr lang="x-IV_mathan" sz="18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nary>
                    <m:r>
                      <a:rPr lang="x-IV_mathan" sz="180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IN" sz="1800" b="0" i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1800" b="0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0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r>
                  <a:rPr lang="en-IN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For spontaneous process: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	for rev: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IN" sz="1800" b="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𝑠𝑦𝑠</m:t>
                        </m:r>
                      </m:sub>
                    </m:sSub>
                    <m:r>
                      <a:rPr lang="en-IN" sz="1800" b="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𝑠𝑢𝑟</m:t>
                        </m:r>
                      </m:sub>
                    </m:sSub>
                    <m:r>
                      <a:rPr lang="en-IN" sz="1800" b="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  <a:p>
                <a:r>
                  <a:rPr lang="en-IN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	for irr: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IN" sz="1800" b="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𝑠𝑦𝑠</m:t>
                        </m:r>
                      </m:sub>
                    </m:sSub>
                    <m:r>
                      <a:rPr lang="en-IN" sz="1800" b="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𝑠𝑢𝑟</m:t>
                        </m:r>
                      </m:sub>
                    </m:sSub>
                    <m:r>
                      <a:rPr lang="en-IN" sz="1800" b="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800" b="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1800" dirty="0">
                  <a:solidFill>
                    <a:srgbClr val="0070C0"/>
                  </a:solidFill>
                  <a:effectLst/>
                  <a:latin typeface="Segoe Print" panose="02000600000000000000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B1DCC5-0F63-3A59-78AC-558CC2F89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23" y="197594"/>
                <a:ext cx="4850405" cy="2316147"/>
              </a:xfrm>
              <a:prstGeom prst="rect">
                <a:avLst/>
              </a:prstGeom>
              <a:blipFill>
                <a:blip r:embed="rId3"/>
                <a:stretch>
                  <a:fillRect l="-1005" t="-1316" b="-3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71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11120</TotalTime>
  <Words>173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sahu</dc:creator>
  <cp:lastModifiedBy>KAILASH sahu</cp:lastModifiedBy>
  <cp:revision>4</cp:revision>
  <dcterms:created xsi:type="dcterms:W3CDTF">2023-03-04T11:40:22Z</dcterms:created>
  <dcterms:modified xsi:type="dcterms:W3CDTF">2023-03-12T05:00:57Z</dcterms:modified>
</cp:coreProperties>
</file>