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A175-D927-91E1-2FD8-EDCFA8BD5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439BE-4958-A357-D6C0-3EF644423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1C17-F1AF-654C-64AD-626BF781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8FF-CA01-4F5B-9AE4-B4E76A5C09F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5047D-025E-B718-71A8-0916ED76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7E83E-21F0-DBFC-F9DE-B28AB255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01B9-0957-4A8B-A6D4-D730E281A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84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978B-5246-5E1D-EC58-C5F70DDB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E4C3F-55B3-AB0C-7B3B-305AA8226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E411-0750-534F-DEC7-91067D83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8FF-CA01-4F5B-9AE4-B4E76A5C09F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F5FA-FF19-607F-AE4A-054F3B74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4A2A8-75EE-2EE8-CE3A-99A0ED35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01B9-0957-4A8B-A6D4-D730E281A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39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1F950-4870-2BEB-6551-9CF4F734D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883CA-641D-62CF-272E-50B2DF966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331A6-DF30-4481-A7C4-ED1D6B43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8FF-CA01-4F5B-9AE4-B4E76A5C09F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374BC-6F1B-DBF5-7B83-66C208B3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6A503-2F3F-43DB-2B07-FD14B908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01B9-0957-4A8B-A6D4-D730E281A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48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C08D-2788-FF34-9001-CF2231A5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272D6-007B-05D0-11F9-398CCBE01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8CDFE-93E4-A10F-1D6E-6200CC80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8FF-CA01-4F5B-9AE4-B4E76A5C09F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A44D-BA1A-A3F1-8AD9-E943F56F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43E62-B15A-AF01-18D7-7EFF8C35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01B9-0957-4A8B-A6D4-D730E281A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1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8DA7-7E1D-1016-190C-DC1D8A67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A33E9-4FF3-A9C6-9E03-398003E38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13307-FBDE-B5AD-D363-20427BD5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8FF-CA01-4F5B-9AE4-B4E76A5C09F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AB72D-0093-583D-7C31-1FB9BE7C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05E59-2545-801E-F9FA-2643E225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01B9-0957-4A8B-A6D4-D730E281A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00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02F8-B9E3-202B-FD2E-18E7AD15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77254-D5C6-F97F-8F96-BC7C3AAAA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61CA0-290C-A2A5-A74C-EF9172636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420B5-284A-55A6-1704-8DC6AF84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8FF-CA01-4F5B-9AE4-B4E76A5C09F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53839-4588-413B-F3F0-B555549F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FFC36-9986-A1B2-8B6F-7A9B61A9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01B9-0957-4A8B-A6D4-D730E281A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6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02BB-2031-F7D2-FBD1-89A990CB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0ADB3-93BE-3656-5D20-BE00F343B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69A7B-0258-2E9C-78BD-73B78F034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EEB11-6F3F-3149-5204-E13F15BEA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3040C-FF38-5B27-EE75-EFB840F79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BBC20-E50E-FF5C-3111-10E59177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8FF-CA01-4F5B-9AE4-B4E76A5C09F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54382-9CB7-A013-41F4-121E255D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595CB-CF55-D36E-BB52-6B8082DF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01B9-0957-4A8B-A6D4-D730E281A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97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4DA5-07B7-D0D5-88A2-5748AF39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AEC98-E6C8-26BF-A07A-6F20F7A6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8FF-CA01-4F5B-9AE4-B4E76A5C09F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3D808-C373-3F57-2BE3-94ECD908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9F501-2B6F-C442-6903-28D95749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01B9-0957-4A8B-A6D4-D730E281A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59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FA9D6-0915-CF22-975A-30C26E6B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8FF-CA01-4F5B-9AE4-B4E76A5C09F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B9B43-A735-5066-17E9-F3D656FD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ECEC4-5911-580F-8D73-F9CB3C4B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01B9-0957-4A8B-A6D4-D730E281A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46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516F-42EC-9774-CDF2-932D5D35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5EEA-0553-45AD-6D91-D3CC0B08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CC02F-5BF2-4663-252A-4C27AF3C3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C3EED-83DD-7FEE-66DC-D58C8AAC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8FF-CA01-4F5B-9AE4-B4E76A5C09F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4AA23-3259-C9D8-4999-60D5A90B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02466-E519-B0D7-9579-27120322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01B9-0957-4A8B-A6D4-D730E281A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21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7E34-CCD4-8B34-D876-E174C977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7E00D-1776-D194-6742-A6A551769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84391-BFF9-959E-8E21-A0BCC66D9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98720-AF69-00B9-75BF-4BA83129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68FF-CA01-4F5B-9AE4-B4E76A5C09F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DF80D-D4B5-CBB0-403C-148B4E6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FE656-601F-3A7B-A18B-2BEE48B2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301B9-0957-4A8B-A6D4-D730E281A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80F6C-E65D-FBA0-9C15-422A3C65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3A26-3B3F-3A4C-B4A5-87B1ECF23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9D41-0858-E5BF-0ADA-C5A0D13A0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68FF-CA01-4F5B-9AE4-B4E76A5C09F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8A822-493E-4E49-58D6-A72D46C4A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74564-0018-1947-2CDC-9C1CFB896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01B9-0957-4A8B-A6D4-D730E281A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811BC2-81B1-18B7-BE15-3F92803E7C1D}"/>
                  </a:ext>
                </a:extLst>
              </p:cNvPr>
              <p:cNvSpPr txBox="1"/>
              <p:nvPr/>
            </p:nvSpPr>
            <p:spPr>
              <a:xfrm>
                <a:off x="3463638" y="520344"/>
                <a:ext cx="64588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solidFill>
                      <a:srgbClr val="0070C0"/>
                    </a:solidFill>
                    <a:effectLst/>
                    <a:latin typeface="Segoe Print" panose="02000600000000000000" pitchFamily="2" charset="0"/>
                  </a:rPr>
                  <a:t>Mass of an atom</a:t>
                </a:r>
                <a:r>
                  <a:rPr lang="en-IN" sz="1800" dirty="0">
                    <a:solidFill>
                      <a:srgbClr val="0070C0"/>
                    </a:solidFill>
                    <a:effectLst/>
                    <a:latin typeface="Segoe Print" panose="020006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80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1800" b="0" i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18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IN" sz="18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18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IN" sz="1800" b="0" i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800" b="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18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IN" sz="18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18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1800" b="0" i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sz="1800" b="0" i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18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180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IN" sz="18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8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180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IN" sz="18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18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𝑛𝑢𝑐𝑒𝑙𝑜𝑛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811BC2-81B1-18B7-BE15-3F92803E7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38" y="520344"/>
                <a:ext cx="6458816" cy="369332"/>
              </a:xfrm>
              <a:prstGeom prst="rect">
                <a:avLst/>
              </a:prstGeom>
              <a:blipFill>
                <a:blip r:embed="rId2"/>
                <a:stretch>
                  <a:fillRect l="-283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0D1D27-11C4-8C89-4680-070BF3C8226C}"/>
              </a:ext>
            </a:extLst>
          </p:cNvPr>
          <p:cNvCxnSpPr/>
          <p:nvPr/>
        </p:nvCxnSpPr>
        <p:spPr>
          <a:xfrm>
            <a:off x="5766954" y="812131"/>
            <a:ext cx="0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A7F2E7-AD61-D746-1293-A5211F82BA19}"/>
              </a:ext>
            </a:extLst>
          </p:cNvPr>
          <p:cNvCxnSpPr/>
          <p:nvPr/>
        </p:nvCxnSpPr>
        <p:spPr>
          <a:xfrm>
            <a:off x="6774872" y="816141"/>
            <a:ext cx="0" cy="24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C74875-F9AC-BD59-746E-6CDCC15C40B2}"/>
              </a:ext>
            </a:extLst>
          </p:cNvPr>
          <p:cNvCxnSpPr/>
          <p:nvPr/>
        </p:nvCxnSpPr>
        <p:spPr>
          <a:xfrm>
            <a:off x="8728363" y="880857"/>
            <a:ext cx="0" cy="24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8E202A-1F02-D046-10CF-7230D2B7FBAD}"/>
                  </a:ext>
                </a:extLst>
              </p:cNvPr>
              <p:cNvSpPr txBox="1"/>
              <p:nvPr/>
            </p:nvSpPr>
            <p:spPr>
              <a:xfrm>
                <a:off x="5306291" y="1131286"/>
                <a:ext cx="921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accent2"/>
                    </a:solidFill>
                    <a:latin typeface="Segoe Print" panose="02000600000000000000" pitchFamily="2" charset="0"/>
                  </a:rPr>
                  <a:t>1.673 </a:t>
                </a:r>
                <a14:m>
                  <m:oMath xmlns:m="http://schemas.openxmlformats.org/officeDocument/2006/math">
                    <m:r>
                      <a:rPr lang="en-IN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N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−27</m:t>
                        </m:r>
                      </m:sup>
                    </m:sSup>
                  </m:oMath>
                </a14:m>
                <a:r>
                  <a:rPr lang="en-IN" sz="1200" dirty="0">
                    <a:solidFill>
                      <a:schemeClr val="accent2"/>
                    </a:solidFill>
                    <a:latin typeface="Segoe Print" panose="02000600000000000000" pitchFamily="2" charset="0"/>
                  </a:rPr>
                  <a:t> Kg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8E202A-1F02-D046-10CF-7230D2B7F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291" y="1131286"/>
                <a:ext cx="921326" cy="461665"/>
              </a:xfrm>
              <a:prstGeom prst="rect">
                <a:avLst/>
              </a:prstGeom>
              <a:blipFill>
                <a:blip r:embed="rId3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04D718-6972-109D-BA1A-2BC1B97148BE}"/>
                  </a:ext>
                </a:extLst>
              </p:cNvPr>
              <p:cNvSpPr txBox="1"/>
              <p:nvPr/>
            </p:nvSpPr>
            <p:spPr>
              <a:xfrm>
                <a:off x="6351443" y="1131285"/>
                <a:ext cx="84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accent2"/>
                    </a:solidFill>
                    <a:latin typeface="Segoe Print" panose="02000600000000000000" pitchFamily="2" charset="0"/>
                  </a:rPr>
                  <a:t>1.675 </a:t>
                </a:r>
                <a14:m>
                  <m:oMath xmlns:m="http://schemas.openxmlformats.org/officeDocument/2006/math">
                    <m:r>
                      <a:rPr lang="en-IN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N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−27</m:t>
                        </m:r>
                      </m:sup>
                    </m:sSup>
                  </m:oMath>
                </a14:m>
                <a:r>
                  <a:rPr lang="en-IN" sz="1200" dirty="0">
                    <a:solidFill>
                      <a:schemeClr val="accent2"/>
                    </a:solidFill>
                    <a:latin typeface="Segoe Print" panose="02000600000000000000" pitchFamily="2" charset="0"/>
                  </a:rPr>
                  <a:t> Kg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04D718-6972-109D-BA1A-2BC1B971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443" y="1131285"/>
                <a:ext cx="846857" cy="461665"/>
              </a:xfrm>
              <a:prstGeom prst="rect">
                <a:avLst/>
              </a:prstGeom>
              <a:blipFill>
                <a:blip r:embed="rId4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FE324A-2881-A66D-0697-A1033453BFEA}"/>
              </a:ext>
            </a:extLst>
          </p:cNvPr>
          <p:cNvCxnSpPr/>
          <p:nvPr/>
        </p:nvCxnSpPr>
        <p:spPr>
          <a:xfrm>
            <a:off x="7852063" y="852235"/>
            <a:ext cx="0" cy="24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1E0D0F-C949-A9AD-BE88-879B9D15C3B0}"/>
                  </a:ext>
                </a:extLst>
              </p:cNvPr>
              <p:cNvSpPr txBox="1"/>
              <p:nvPr/>
            </p:nvSpPr>
            <p:spPr>
              <a:xfrm>
                <a:off x="8304934" y="1131285"/>
                <a:ext cx="84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dirty="0">
                    <a:solidFill>
                      <a:schemeClr val="accent2"/>
                    </a:solidFill>
                    <a:latin typeface="Segoe Print" panose="02000600000000000000" pitchFamily="2" charset="0"/>
                  </a:rPr>
                  <a:t>1.674 </a:t>
                </a:r>
                <a14:m>
                  <m:oMath xmlns:m="http://schemas.openxmlformats.org/officeDocument/2006/math">
                    <m:r>
                      <a:rPr lang="en-IN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N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−27</m:t>
                        </m:r>
                      </m:sup>
                    </m:sSup>
                  </m:oMath>
                </a14:m>
                <a:r>
                  <a:rPr lang="en-IN" sz="1200" dirty="0">
                    <a:solidFill>
                      <a:schemeClr val="accent2"/>
                    </a:solidFill>
                    <a:latin typeface="Segoe Print" panose="02000600000000000000" pitchFamily="2" charset="0"/>
                  </a:rPr>
                  <a:t> Kg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1E0D0F-C949-A9AD-BE88-879B9D15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934" y="1131285"/>
                <a:ext cx="846857" cy="461665"/>
              </a:xfrm>
              <a:prstGeom prst="rect">
                <a:avLst/>
              </a:prstGeom>
              <a:blipFill>
                <a:blip r:embed="rId5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1455624-5C93-99AF-8DAF-BA3A3BF17215}"/>
              </a:ext>
            </a:extLst>
          </p:cNvPr>
          <p:cNvSpPr txBox="1"/>
          <p:nvPr/>
        </p:nvSpPr>
        <p:spPr>
          <a:xfrm>
            <a:off x="7428634" y="1131285"/>
            <a:ext cx="84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accent2"/>
                </a:solidFill>
                <a:latin typeface="Segoe Print" panose="02000600000000000000" pitchFamily="2" charset="0"/>
              </a:rPr>
              <a:t>Mass number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F0645-4549-6081-0B1B-98BD7CAC1122}"/>
              </a:ext>
            </a:extLst>
          </p:cNvPr>
          <p:cNvSpPr txBox="1"/>
          <p:nvPr/>
        </p:nvSpPr>
        <p:spPr>
          <a:xfrm>
            <a:off x="2192594" y="2251587"/>
            <a:ext cx="264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 – atoms /molecule /ion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5DA303-A12C-177A-05C1-08F47239BE3E}"/>
              </a:ext>
            </a:extLst>
          </p:cNvPr>
          <p:cNvCxnSpPr/>
          <p:nvPr/>
        </p:nvCxnSpPr>
        <p:spPr>
          <a:xfrm>
            <a:off x="3463638" y="2812026"/>
            <a:ext cx="0" cy="40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F1C801-FFE6-DB57-F8BB-84CEA2D07F90}"/>
                  </a:ext>
                </a:extLst>
              </p:cNvPr>
              <p:cNvSpPr txBox="1"/>
              <p:nvPr/>
            </p:nvSpPr>
            <p:spPr>
              <a:xfrm>
                <a:off x="1838632" y="3221589"/>
                <a:ext cx="3467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Mass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𝑚𝑎𝑠𝑠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𝑎𝑚𝑢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F1C801-FFE6-DB57-F8BB-84CEA2D0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632" y="3221589"/>
                <a:ext cx="3467657" cy="369332"/>
              </a:xfrm>
              <a:prstGeom prst="rect">
                <a:avLst/>
              </a:prstGeom>
              <a:blipFill>
                <a:blip r:embed="rId6"/>
                <a:stretch>
                  <a:fillRect l="-158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8A3D2B7-DFF7-E515-F6F6-4CD0B758174B}"/>
              </a:ext>
            </a:extLst>
          </p:cNvPr>
          <p:cNvSpPr txBox="1"/>
          <p:nvPr/>
        </p:nvSpPr>
        <p:spPr>
          <a:xfrm>
            <a:off x="5953432" y="2276961"/>
            <a:ext cx="327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 –  moles atoms /molecule /ion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BD94C8-2579-A70D-9E1F-C765505872BA}"/>
              </a:ext>
            </a:extLst>
          </p:cNvPr>
          <p:cNvCxnSpPr/>
          <p:nvPr/>
        </p:nvCxnSpPr>
        <p:spPr>
          <a:xfrm>
            <a:off x="7578438" y="2805585"/>
            <a:ext cx="0" cy="40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A71C98-2BED-975F-61FC-16FC86135994}"/>
                  </a:ext>
                </a:extLst>
              </p:cNvPr>
              <p:cNvSpPr txBox="1"/>
              <p:nvPr/>
            </p:nvSpPr>
            <p:spPr>
              <a:xfrm>
                <a:off x="5953432" y="3215148"/>
                <a:ext cx="3467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Mass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𝑚𝑎𝑠𝑠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g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A71C98-2BED-975F-61FC-16FC86135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432" y="3215148"/>
                <a:ext cx="3467657" cy="369332"/>
              </a:xfrm>
              <a:prstGeom prst="rect">
                <a:avLst/>
              </a:prstGeom>
              <a:blipFill>
                <a:blip r:embed="rId7"/>
                <a:stretch>
                  <a:fillRect l="-158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63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14818</TotalTime>
  <Words>54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Segoe Print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KAILASH sahu</dc:creator>
  <cp:lastModifiedBy>KAILASH sahu</cp:lastModifiedBy>
  <cp:revision>3</cp:revision>
  <dcterms:created xsi:type="dcterms:W3CDTF">2023-03-24T10:39:30Z</dcterms:created>
  <dcterms:modified xsi:type="dcterms:W3CDTF">2023-04-03T17:37:32Z</dcterms:modified>
</cp:coreProperties>
</file>