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CEE-C045-2DE0-ED23-1583846F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1CB8-8D8E-5DC1-80E3-2A468FD0B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E85B-85DE-55D9-2517-4EF2F5CC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A75E-8169-11CC-D91B-7AC18F7D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6D51-30E8-B746-191D-FC46AEB8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7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9EF-E013-C192-E614-05BB6F62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CBE2-4B9A-BD9F-7B3C-1FF116C7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8DA5-1F69-6521-E940-4950B73F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FF80-00AE-CE33-53CD-B934894A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B4A1-9535-8E0F-5D6F-0799FFB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9632E-88FA-F007-B23D-6DF046034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8F65A-9820-55BE-1975-005043F8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7E72-8669-15AE-A6ED-9CBA4E6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48EC-9B71-18C1-71F8-7467D75C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F2EE-0957-50CF-DE7B-CBCBEDC6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640A-FE74-D411-5CFD-4CEBDD18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EF4F-D434-BC29-B818-FF43378C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3359-22E3-9161-A60F-1F9DED2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1D52-DE67-480B-FFDF-E9F4C11E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E5E1-EAC8-DB80-5E71-3106E89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1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0CA1-6BB6-3CCE-7E30-872FCEB7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7D88-5626-1104-5A9F-51BA70A1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C28-15C8-B0FF-11A4-2ED9952D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0B6E-56FB-9DA2-9242-259EF3C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B3AE-1DE3-EA7F-C114-DA69012C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DF51-D0AB-8AAC-3E24-42BA66C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3D98-CAB3-FA19-7AE5-9DE062A15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7817-FD89-C609-A95B-AFA3CA58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96E4-C76D-7C34-8421-739B0A0C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A0D3-294B-EBD4-8216-7F876B9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CB08-E563-61EB-702E-A30D52FC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DD32-D33B-A72C-4583-86D20997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1A9-892F-E8AF-AF52-2F9E8247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E248-8846-F639-11C6-A7FD7643A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E9195-3F68-DBA7-372F-F15426BE8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96DF-81BC-4448-CF0B-EDBF7A9A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A0127-E5E5-53D2-B51F-6E9623D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03DAD-AEF3-242C-F1F7-B204E1E7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C39AB-0036-A706-62CF-295AE9AD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2D4-6912-E6CD-7DA3-A63DFC4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08218-2860-C480-303D-243C08B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71E6-C97E-A2F2-6D1F-F9D100E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38B7-94BA-BABE-271B-E81ACF7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E3841-E5F0-655B-CB39-7D7D9D5E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7C751-951B-2B25-E304-C786670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DE55E-400C-3627-F206-23096E9D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7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20A-B6D4-F370-5372-AA31C290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A716-06DE-E2DA-27C5-E972D81F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5676-14CF-CC8A-0485-264C6E46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4A0B-CF10-9858-8BD6-16F8201F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141E-DE0F-809E-D43E-05A68198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9AF6-E948-AC70-7D52-8D825255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7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B884-7A91-BCD0-4881-39E31A93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70606-EF97-676E-429A-6C6EFCB4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CBF61-7589-539D-440B-F0B0E884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C938-6F50-58C8-2888-7D6AA81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CAB36-764F-AC40-8424-3F041EE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79BA-6E15-F1E3-0ECD-6EABB2CA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2515B-B85A-A468-714B-7A5B730B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46C8-5B83-0481-D1E4-BF285F08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9653-02C6-2849-EA8F-0497F42D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B23F-3EE1-4D0D-ABC1-472A05C597FB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6ABB-5F02-7CEA-C390-A3CB3340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96D4-013C-10DF-D20C-07D73BE5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2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7615A-D693-94D7-CBFA-4F2280E4819E}"/>
              </a:ext>
            </a:extLst>
          </p:cNvPr>
          <p:cNvSpPr txBox="1"/>
          <p:nvPr/>
        </p:nvSpPr>
        <p:spPr>
          <a:xfrm>
            <a:off x="3082560" y="8713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Isomerism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893D6-4932-60CB-D9BB-42FC95C843CD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0A6FC-4F42-72EF-4A90-6CFEDD0A4040}"/>
              </a:ext>
            </a:extLst>
          </p:cNvPr>
          <p:cNvCxnSpPr>
            <a:cxnSpLocks/>
          </p:cNvCxnSpPr>
          <p:nvPr/>
        </p:nvCxnSpPr>
        <p:spPr>
          <a:xfrm flipV="1">
            <a:off x="4345752" y="312055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341AA-808D-CCAA-A677-F1D5358042A3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B6C6A-893A-96DD-85EA-2EA6EEB2E840}"/>
              </a:ext>
            </a:extLst>
          </p:cNvPr>
          <p:cNvCxnSpPr>
            <a:cxnSpLocks/>
          </p:cNvCxnSpPr>
          <p:nvPr/>
        </p:nvCxnSpPr>
        <p:spPr>
          <a:xfrm>
            <a:off x="6843855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66CD3-0101-7320-FF47-5EA728659581}"/>
              </a:ext>
            </a:extLst>
          </p:cNvPr>
          <p:cNvSpPr txBox="1"/>
          <p:nvPr/>
        </p:nvSpPr>
        <p:spPr>
          <a:xfrm>
            <a:off x="567393" y="849382"/>
            <a:ext cx="255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Constitutional</a:t>
            </a:r>
            <a:b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</a:br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/Structural Isomers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301AA-B120-4D5F-60CE-4CC5B25E9284}"/>
              </a:ext>
            </a:extLst>
          </p:cNvPr>
          <p:cNvSpPr txBox="1"/>
          <p:nvPr/>
        </p:nvSpPr>
        <p:spPr>
          <a:xfrm>
            <a:off x="5943712" y="896486"/>
            <a:ext cx="18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Stereoisomers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8423E-0BD0-03B0-DBA6-69416DBA8DB4}"/>
              </a:ext>
            </a:extLst>
          </p:cNvPr>
          <p:cNvSpPr txBox="1"/>
          <p:nvPr/>
        </p:nvSpPr>
        <p:spPr>
          <a:xfrm>
            <a:off x="3303100" y="2218642"/>
            <a:ext cx="212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Configurational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6D4EE2-433C-EA93-A4B7-EEE6619563D9}"/>
              </a:ext>
            </a:extLst>
          </p:cNvPr>
          <p:cNvCxnSpPr>
            <a:cxnSpLocks/>
          </p:cNvCxnSpPr>
          <p:nvPr/>
        </p:nvCxnSpPr>
        <p:spPr>
          <a:xfrm>
            <a:off x="4364603" y="185134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108E4-24D3-F4F1-42C8-AE42395B9AB4}"/>
              </a:ext>
            </a:extLst>
          </p:cNvPr>
          <p:cNvCxnSpPr>
            <a:cxnSpLocks/>
          </p:cNvCxnSpPr>
          <p:nvPr/>
        </p:nvCxnSpPr>
        <p:spPr>
          <a:xfrm flipV="1">
            <a:off x="6843855" y="1662809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67C8F-D963-5A0F-0F9C-055E30371543}"/>
              </a:ext>
            </a:extLst>
          </p:cNvPr>
          <p:cNvCxnSpPr>
            <a:cxnSpLocks/>
          </p:cNvCxnSpPr>
          <p:nvPr/>
        </p:nvCxnSpPr>
        <p:spPr>
          <a:xfrm>
            <a:off x="4364605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3E3BA5-0AF1-31CA-0044-95819BA8CEFB}"/>
              </a:ext>
            </a:extLst>
          </p:cNvPr>
          <p:cNvCxnSpPr>
            <a:cxnSpLocks/>
          </p:cNvCxnSpPr>
          <p:nvPr/>
        </p:nvCxnSpPr>
        <p:spPr>
          <a:xfrm>
            <a:off x="9341958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154496-6F87-9499-B854-6B898610DDBC}"/>
              </a:ext>
            </a:extLst>
          </p:cNvPr>
          <p:cNvSpPr txBox="1"/>
          <p:nvPr/>
        </p:nvSpPr>
        <p:spPr>
          <a:xfrm>
            <a:off x="8329155" y="2202992"/>
            <a:ext cx="196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Conformational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D20389-E19F-528B-BD8E-8A1770DBE7D7}"/>
              </a:ext>
            </a:extLst>
          </p:cNvPr>
          <p:cNvCxnSpPr>
            <a:cxnSpLocks/>
          </p:cNvCxnSpPr>
          <p:nvPr/>
        </p:nvCxnSpPr>
        <p:spPr>
          <a:xfrm>
            <a:off x="1882267" y="342043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6B2F99-9238-695E-7464-33897B6EA105}"/>
              </a:ext>
            </a:extLst>
          </p:cNvPr>
          <p:cNvCxnSpPr>
            <a:cxnSpLocks/>
          </p:cNvCxnSpPr>
          <p:nvPr/>
        </p:nvCxnSpPr>
        <p:spPr>
          <a:xfrm flipV="1">
            <a:off x="4361518" y="323190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0EABB-A34A-B1E7-F2E7-D0EAD1492F98}"/>
              </a:ext>
            </a:extLst>
          </p:cNvPr>
          <p:cNvCxnSpPr>
            <a:cxnSpLocks/>
          </p:cNvCxnSpPr>
          <p:nvPr/>
        </p:nvCxnSpPr>
        <p:spPr>
          <a:xfrm>
            <a:off x="1882268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B422E-D564-4DB9-9EFF-3ADF154F3065}"/>
              </a:ext>
            </a:extLst>
          </p:cNvPr>
          <p:cNvCxnSpPr>
            <a:cxnSpLocks/>
          </p:cNvCxnSpPr>
          <p:nvPr/>
        </p:nvCxnSpPr>
        <p:spPr>
          <a:xfrm>
            <a:off x="6859621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854D6C-1BA8-8A1B-C115-188412973C95}"/>
              </a:ext>
            </a:extLst>
          </p:cNvPr>
          <p:cNvSpPr txBox="1"/>
          <p:nvPr/>
        </p:nvSpPr>
        <p:spPr>
          <a:xfrm>
            <a:off x="1029307" y="3831923"/>
            <a:ext cx="170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Enantiomers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597C3-0C22-435B-895F-C00DB0DBB24E}"/>
              </a:ext>
            </a:extLst>
          </p:cNvPr>
          <p:cNvSpPr txBox="1"/>
          <p:nvPr/>
        </p:nvSpPr>
        <p:spPr>
          <a:xfrm>
            <a:off x="5893415" y="3791415"/>
            <a:ext cx="195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Diastereomers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2A4E65-1054-C017-E052-D9961DAD1368}"/>
              </a:ext>
            </a:extLst>
          </p:cNvPr>
          <p:cNvCxnSpPr>
            <a:cxnSpLocks/>
          </p:cNvCxnSpPr>
          <p:nvPr/>
        </p:nvCxnSpPr>
        <p:spPr>
          <a:xfrm>
            <a:off x="4380370" y="469080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F15A5E-1CA6-4717-C117-31C95DE31A98}"/>
              </a:ext>
            </a:extLst>
          </p:cNvPr>
          <p:cNvCxnSpPr>
            <a:cxnSpLocks/>
          </p:cNvCxnSpPr>
          <p:nvPr/>
        </p:nvCxnSpPr>
        <p:spPr>
          <a:xfrm flipV="1">
            <a:off x="6859621" y="450227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F0017-E820-7FBD-AC5A-BEF90A853B6D}"/>
              </a:ext>
            </a:extLst>
          </p:cNvPr>
          <p:cNvCxnSpPr>
            <a:cxnSpLocks/>
          </p:cNvCxnSpPr>
          <p:nvPr/>
        </p:nvCxnSpPr>
        <p:spPr>
          <a:xfrm>
            <a:off x="4380371" y="469080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00741-13E0-0C47-F933-416D72E3ECCE}"/>
              </a:ext>
            </a:extLst>
          </p:cNvPr>
          <p:cNvCxnSpPr>
            <a:cxnSpLocks/>
          </p:cNvCxnSpPr>
          <p:nvPr/>
        </p:nvCxnSpPr>
        <p:spPr>
          <a:xfrm>
            <a:off x="9357724" y="469080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EFEFB6-4A14-9568-9581-6611B8A0C827}"/>
              </a:ext>
            </a:extLst>
          </p:cNvPr>
          <p:cNvSpPr txBox="1"/>
          <p:nvPr/>
        </p:nvSpPr>
        <p:spPr>
          <a:xfrm>
            <a:off x="3408999" y="5130214"/>
            <a:ext cx="1905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Optical Diastereomers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F2EF8-4865-0986-EF5F-222BB334BC0A}"/>
              </a:ext>
            </a:extLst>
          </p:cNvPr>
          <p:cNvSpPr txBox="1"/>
          <p:nvPr/>
        </p:nvSpPr>
        <p:spPr>
          <a:xfrm>
            <a:off x="8405204" y="5080483"/>
            <a:ext cx="1905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Geometrical Diastereomers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1D666-A22B-86CB-4181-0E516037A93A}"/>
              </a:ext>
            </a:extLst>
          </p:cNvPr>
          <p:cNvSpPr txBox="1"/>
          <p:nvPr/>
        </p:nvSpPr>
        <p:spPr>
          <a:xfrm>
            <a:off x="58348" y="6357409"/>
            <a:ext cx="6926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Optical Isomers = </a:t>
            </a:r>
            <a:r>
              <a:rPr lang="en-IN" b="1" dirty="0">
                <a:latin typeface="Segoe Print" panose="02000600000000000000" pitchFamily="2" charset="0"/>
              </a:rPr>
              <a:t>Enantiomers + Optical Diastereomers </a:t>
            </a:r>
            <a:endParaRPr lang="en-IN" dirty="0"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A4A76-9EA9-755B-6F1E-3A515CBC04F4}"/>
              </a:ext>
            </a:extLst>
          </p:cNvPr>
          <p:cNvSpPr txBox="1"/>
          <p:nvPr/>
        </p:nvSpPr>
        <p:spPr>
          <a:xfrm>
            <a:off x="430978" y="1458202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diff. Constitution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Property: all can be different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C397-DD3E-B464-78D9-A669509A141E}"/>
              </a:ext>
            </a:extLst>
          </p:cNvPr>
          <p:cNvSpPr txBox="1"/>
          <p:nvPr/>
        </p:nvSpPr>
        <p:spPr>
          <a:xfrm>
            <a:off x="5155327" y="1151377"/>
            <a:ext cx="39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Diff. 3D relative arrangement or 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3032-AA95-8CC9-A9A1-2880FBCACE17}"/>
              </a:ext>
            </a:extLst>
          </p:cNvPr>
          <p:cNvSpPr txBox="1"/>
          <p:nvPr/>
        </p:nvSpPr>
        <p:spPr>
          <a:xfrm>
            <a:off x="1678935" y="2529473"/>
            <a:ext cx="5396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cant be changed into another without braking some bond and reattaching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E3A1-C2F9-CBA4-D705-3BFFED9889CC}"/>
              </a:ext>
            </a:extLst>
          </p:cNvPr>
          <p:cNvSpPr txBox="1"/>
          <p:nvPr/>
        </p:nvSpPr>
        <p:spPr>
          <a:xfrm>
            <a:off x="6959041" y="2500994"/>
            <a:ext cx="4705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 be changed into another just by rotation along a some single bond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F1D4A-16F4-0469-1FA5-33BF0293163D}"/>
              </a:ext>
            </a:extLst>
          </p:cNvPr>
          <p:cNvSpPr txBox="1"/>
          <p:nvPr/>
        </p:nvSpPr>
        <p:spPr>
          <a:xfrm>
            <a:off x="714683" y="4143194"/>
            <a:ext cx="230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Non-superimposable mirror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A8AE-4CF7-3B70-305F-8F2214B8986C}"/>
              </a:ext>
            </a:extLst>
          </p:cNvPr>
          <p:cNvSpPr txBox="1"/>
          <p:nvPr/>
        </p:nvSpPr>
        <p:spPr>
          <a:xfrm>
            <a:off x="5412935" y="4040035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Config. Stereomers but not mirror image to each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FB846-A457-CFBE-5D6E-6C4F784F13AE}"/>
              </a:ext>
            </a:extLst>
          </p:cNvPr>
          <p:cNvSpPr txBox="1"/>
          <p:nvPr/>
        </p:nvSpPr>
        <p:spPr>
          <a:xfrm>
            <a:off x="2914832" y="5675173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Chiral Stereomers but not mirror image to each other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D404E-44E7-1639-C881-CA2576F8205F}"/>
              </a:ext>
            </a:extLst>
          </p:cNvPr>
          <p:cNvSpPr txBox="1"/>
          <p:nvPr/>
        </p:nvSpPr>
        <p:spPr>
          <a:xfrm>
            <a:off x="7926802" y="5681458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restriction in rotation</a:t>
            </a:r>
          </a:p>
        </p:txBody>
      </p:sp>
    </p:spTree>
    <p:extLst>
      <p:ext uri="{BB962C8B-B14F-4D97-AF65-F5344CB8AC3E}">
        <p14:creationId xmlns:p14="http://schemas.microsoft.com/office/powerpoint/2010/main" val="31259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7615A-D693-94D7-CBFA-4F2280E4819E}"/>
              </a:ext>
            </a:extLst>
          </p:cNvPr>
          <p:cNvSpPr txBox="1"/>
          <p:nvPr/>
        </p:nvSpPr>
        <p:spPr>
          <a:xfrm>
            <a:off x="3082560" y="8713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Isomerism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893D6-4932-60CB-D9BB-42FC95C843CD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0A6FC-4F42-72EF-4A90-6CFEDD0A4040}"/>
              </a:ext>
            </a:extLst>
          </p:cNvPr>
          <p:cNvCxnSpPr>
            <a:cxnSpLocks/>
          </p:cNvCxnSpPr>
          <p:nvPr/>
        </p:nvCxnSpPr>
        <p:spPr>
          <a:xfrm flipV="1">
            <a:off x="4345752" y="312055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341AA-808D-CCAA-A677-F1D5358042A3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B6C6A-893A-96DD-85EA-2EA6EEB2E840}"/>
              </a:ext>
            </a:extLst>
          </p:cNvPr>
          <p:cNvCxnSpPr>
            <a:cxnSpLocks/>
          </p:cNvCxnSpPr>
          <p:nvPr/>
        </p:nvCxnSpPr>
        <p:spPr>
          <a:xfrm>
            <a:off x="6843855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66CD3-0101-7320-FF47-5EA728659581}"/>
              </a:ext>
            </a:extLst>
          </p:cNvPr>
          <p:cNvSpPr txBox="1"/>
          <p:nvPr/>
        </p:nvSpPr>
        <p:spPr>
          <a:xfrm>
            <a:off x="567393" y="849382"/>
            <a:ext cx="255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Constitutional</a:t>
            </a:r>
            <a:b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</a:br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/Structural Isomers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301AA-B120-4D5F-60CE-4CC5B25E9284}"/>
              </a:ext>
            </a:extLst>
          </p:cNvPr>
          <p:cNvSpPr txBox="1"/>
          <p:nvPr/>
        </p:nvSpPr>
        <p:spPr>
          <a:xfrm>
            <a:off x="5943712" y="896486"/>
            <a:ext cx="18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Stereoisomers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8423E-0BD0-03B0-DBA6-69416DBA8DB4}"/>
              </a:ext>
            </a:extLst>
          </p:cNvPr>
          <p:cNvSpPr txBox="1"/>
          <p:nvPr/>
        </p:nvSpPr>
        <p:spPr>
          <a:xfrm>
            <a:off x="3303100" y="2218642"/>
            <a:ext cx="212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Configurational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6D4EE2-433C-EA93-A4B7-EEE6619563D9}"/>
              </a:ext>
            </a:extLst>
          </p:cNvPr>
          <p:cNvCxnSpPr>
            <a:cxnSpLocks/>
          </p:cNvCxnSpPr>
          <p:nvPr/>
        </p:nvCxnSpPr>
        <p:spPr>
          <a:xfrm>
            <a:off x="4364603" y="185134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108E4-24D3-F4F1-42C8-AE42395B9AB4}"/>
              </a:ext>
            </a:extLst>
          </p:cNvPr>
          <p:cNvCxnSpPr>
            <a:cxnSpLocks/>
          </p:cNvCxnSpPr>
          <p:nvPr/>
        </p:nvCxnSpPr>
        <p:spPr>
          <a:xfrm flipV="1">
            <a:off x="6843855" y="1662809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67C8F-D963-5A0F-0F9C-055E30371543}"/>
              </a:ext>
            </a:extLst>
          </p:cNvPr>
          <p:cNvCxnSpPr>
            <a:cxnSpLocks/>
          </p:cNvCxnSpPr>
          <p:nvPr/>
        </p:nvCxnSpPr>
        <p:spPr>
          <a:xfrm>
            <a:off x="4364605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3E3BA5-0AF1-31CA-0044-95819BA8CEFB}"/>
              </a:ext>
            </a:extLst>
          </p:cNvPr>
          <p:cNvCxnSpPr>
            <a:cxnSpLocks/>
          </p:cNvCxnSpPr>
          <p:nvPr/>
        </p:nvCxnSpPr>
        <p:spPr>
          <a:xfrm>
            <a:off x="9341958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154496-6F87-9499-B854-6B898610DDBC}"/>
              </a:ext>
            </a:extLst>
          </p:cNvPr>
          <p:cNvSpPr txBox="1"/>
          <p:nvPr/>
        </p:nvSpPr>
        <p:spPr>
          <a:xfrm>
            <a:off x="8329155" y="2202992"/>
            <a:ext cx="196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Conformational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D20389-E19F-528B-BD8E-8A1770DBE7D7}"/>
              </a:ext>
            </a:extLst>
          </p:cNvPr>
          <p:cNvCxnSpPr>
            <a:cxnSpLocks/>
          </p:cNvCxnSpPr>
          <p:nvPr/>
        </p:nvCxnSpPr>
        <p:spPr>
          <a:xfrm>
            <a:off x="1882267" y="342043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6B2F99-9238-695E-7464-33897B6EA105}"/>
              </a:ext>
            </a:extLst>
          </p:cNvPr>
          <p:cNvCxnSpPr>
            <a:cxnSpLocks/>
          </p:cNvCxnSpPr>
          <p:nvPr/>
        </p:nvCxnSpPr>
        <p:spPr>
          <a:xfrm flipV="1">
            <a:off x="4361518" y="323190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0EABB-A34A-B1E7-F2E7-D0EAD1492F98}"/>
              </a:ext>
            </a:extLst>
          </p:cNvPr>
          <p:cNvCxnSpPr>
            <a:cxnSpLocks/>
          </p:cNvCxnSpPr>
          <p:nvPr/>
        </p:nvCxnSpPr>
        <p:spPr>
          <a:xfrm>
            <a:off x="1882268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B422E-D564-4DB9-9EFF-3ADF154F3065}"/>
              </a:ext>
            </a:extLst>
          </p:cNvPr>
          <p:cNvCxnSpPr>
            <a:cxnSpLocks/>
          </p:cNvCxnSpPr>
          <p:nvPr/>
        </p:nvCxnSpPr>
        <p:spPr>
          <a:xfrm>
            <a:off x="6859621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854D6C-1BA8-8A1B-C115-188412973C95}"/>
              </a:ext>
            </a:extLst>
          </p:cNvPr>
          <p:cNvSpPr txBox="1"/>
          <p:nvPr/>
        </p:nvSpPr>
        <p:spPr>
          <a:xfrm>
            <a:off x="3426268" y="5156408"/>
            <a:ext cx="170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Enantiomers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597C3-0C22-435B-895F-C00DB0DBB24E}"/>
              </a:ext>
            </a:extLst>
          </p:cNvPr>
          <p:cNvSpPr txBox="1"/>
          <p:nvPr/>
        </p:nvSpPr>
        <p:spPr>
          <a:xfrm>
            <a:off x="8028931" y="5202075"/>
            <a:ext cx="274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Optical Diastereomers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2A4E65-1054-C017-E052-D9961DAD1368}"/>
              </a:ext>
            </a:extLst>
          </p:cNvPr>
          <p:cNvCxnSpPr>
            <a:cxnSpLocks/>
          </p:cNvCxnSpPr>
          <p:nvPr/>
        </p:nvCxnSpPr>
        <p:spPr>
          <a:xfrm>
            <a:off x="4380370" y="478540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F15A5E-1CA6-4717-C117-31C95DE31A98}"/>
              </a:ext>
            </a:extLst>
          </p:cNvPr>
          <p:cNvCxnSpPr>
            <a:cxnSpLocks/>
          </p:cNvCxnSpPr>
          <p:nvPr/>
        </p:nvCxnSpPr>
        <p:spPr>
          <a:xfrm flipV="1">
            <a:off x="6859621" y="4596868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F0017-E820-7FBD-AC5A-BEF90A853B6D}"/>
              </a:ext>
            </a:extLst>
          </p:cNvPr>
          <p:cNvCxnSpPr>
            <a:cxnSpLocks/>
          </p:cNvCxnSpPr>
          <p:nvPr/>
        </p:nvCxnSpPr>
        <p:spPr>
          <a:xfrm>
            <a:off x="4380371" y="4785404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00741-13E0-0C47-F933-416D72E3ECCE}"/>
              </a:ext>
            </a:extLst>
          </p:cNvPr>
          <p:cNvCxnSpPr>
            <a:cxnSpLocks/>
          </p:cNvCxnSpPr>
          <p:nvPr/>
        </p:nvCxnSpPr>
        <p:spPr>
          <a:xfrm>
            <a:off x="9357724" y="4785404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EFEFB6-4A14-9568-9581-6611B8A0C827}"/>
              </a:ext>
            </a:extLst>
          </p:cNvPr>
          <p:cNvSpPr txBox="1"/>
          <p:nvPr/>
        </p:nvSpPr>
        <p:spPr>
          <a:xfrm>
            <a:off x="5858436" y="3828793"/>
            <a:ext cx="202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Optical Isomers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F2EF8-4865-0986-EF5F-222BB334BC0A}"/>
              </a:ext>
            </a:extLst>
          </p:cNvPr>
          <p:cNvSpPr txBox="1"/>
          <p:nvPr/>
        </p:nvSpPr>
        <p:spPr>
          <a:xfrm>
            <a:off x="587363" y="3821038"/>
            <a:ext cx="259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Geometrical Isomers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1D666-A22B-86CB-4181-0E516037A93A}"/>
              </a:ext>
            </a:extLst>
          </p:cNvPr>
          <p:cNvSpPr txBox="1"/>
          <p:nvPr/>
        </p:nvSpPr>
        <p:spPr>
          <a:xfrm>
            <a:off x="58349" y="6357409"/>
            <a:ext cx="580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Diastereomers = GI + Optical Diastereomers </a:t>
            </a:r>
            <a:endParaRPr lang="en-IN" dirty="0"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A4A76-9EA9-755B-6F1E-3A515CBC04F4}"/>
              </a:ext>
            </a:extLst>
          </p:cNvPr>
          <p:cNvSpPr txBox="1"/>
          <p:nvPr/>
        </p:nvSpPr>
        <p:spPr>
          <a:xfrm>
            <a:off x="430978" y="1458202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diff. Constitution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Property: all can be different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C397-DD3E-B464-78D9-A669509A141E}"/>
              </a:ext>
            </a:extLst>
          </p:cNvPr>
          <p:cNvSpPr txBox="1"/>
          <p:nvPr/>
        </p:nvSpPr>
        <p:spPr>
          <a:xfrm>
            <a:off x="5155327" y="1151377"/>
            <a:ext cx="39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Diff. 3D relative arrangement or 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3032-AA95-8CC9-A9A1-2880FBCACE17}"/>
              </a:ext>
            </a:extLst>
          </p:cNvPr>
          <p:cNvSpPr txBox="1"/>
          <p:nvPr/>
        </p:nvSpPr>
        <p:spPr>
          <a:xfrm>
            <a:off x="1678935" y="2529473"/>
            <a:ext cx="5396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cant be changed into another without braking some bond and reattaching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E3A1-C2F9-CBA4-D705-3BFFED9889CC}"/>
              </a:ext>
            </a:extLst>
          </p:cNvPr>
          <p:cNvSpPr txBox="1"/>
          <p:nvPr/>
        </p:nvSpPr>
        <p:spPr>
          <a:xfrm>
            <a:off x="6959041" y="2500994"/>
            <a:ext cx="4705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 be changed into another just by rotation along a some single bond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F1D4A-16F4-0469-1FA5-33BF0293163D}"/>
              </a:ext>
            </a:extLst>
          </p:cNvPr>
          <p:cNvSpPr txBox="1"/>
          <p:nvPr/>
        </p:nvSpPr>
        <p:spPr>
          <a:xfrm>
            <a:off x="3303100" y="5447326"/>
            <a:ext cx="202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Non-superimposable mirror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A8AE-4CF7-3B70-305F-8F2214B8986C}"/>
              </a:ext>
            </a:extLst>
          </p:cNvPr>
          <p:cNvSpPr txBox="1"/>
          <p:nvPr/>
        </p:nvSpPr>
        <p:spPr>
          <a:xfrm>
            <a:off x="7911036" y="5480252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Chiral Isomers but not mirror image to each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FB846-A457-CFBE-5D6E-6C4F784F13AE}"/>
              </a:ext>
            </a:extLst>
          </p:cNvPr>
          <p:cNvSpPr txBox="1"/>
          <p:nvPr/>
        </p:nvSpPr>
        <p:spPr>
          <a:xfrm>
            <a:off x="5438126" y="4098345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difference in chirality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D404E-44E7-1639-C881-CA2576F8205F}"/>
              </a:ext>
            </a:extLst>
          </p:cNvPr>
          <p:cNvSpPr txBox="1"/>
          <p:nvPr/>
        </p:nvSpPr>
        <p:spPr>
          <a:xfrm>
            <a:off x="430977" y="4118259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restriction in rotation</a:t>
            </a:r>
          </a:p>
        </p:txBody>
      </p:sp>
    </p:spTree>
    <p:extLst>
      <p:ext uri="{BB962C8B-B14F-4D97-AF65-F5344CB8AC3E}">
        <p14:creationId xmlns:p14="http://schemas.microsoft.com/office/powerpoint/2010/main" val="373831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245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2</cp:revision>
  <dcterms:created xsi:type="dcterms:W3CDTF">2022-11-30T10:37:43Z</dcterms:created>
  <dcterms:modified xsi:type="dcterms:W3CDTF">2022-11-30T19:25:39Z</dcterms:modified>
</cp:coreProperties>
</file>