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3ECEE-C045-2DE0-ED23-1583846F9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A1CB8-8D8E-5DC1-80E3-2A468FD0B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DE85B-85DE-55D9-2517-4EF2F5CC6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B23F-3EE1-4D0D-ABC1-472A05C597FB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6A75E-8169-11CC-D91B-7AC18F7D0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46D51-30E8-B746-191D-FC46AEB8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B354-514C-413D-BB3A-A973C505C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97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979EF-E013-C192-E614-05BB6F626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2CBE2-4B9A-BD9F-7B3C-1FF116C7D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18DA5-1F69-6521-E940-4950B73FF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B23F-3EE1-4D0D-ABC1-472A05C597FB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7FF80-00AE-CE33-53CD-B934894A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FB4A1-9535-8E0F-5D6F-0799FFB04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B354-514C-413D-BB3A-A973C505C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3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A9632E-88FA-F007-B23D-6DF046034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8F65A-9820-55BE-1975-005043F860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D7E72-8669-15AE-A6ED-9CBA4E6B4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B23F-3EE1-4D0D-ABC1-472A05C597FB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348EC-9B71-18C1-71F8-7467D75CB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BF2EE-0957-50CF-DE7B-CBCBEDC67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B354-514C-413D-BB3A-A973C505C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127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7640A-FE74-D411-5CFD-4CEBDD18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FEF4F-D434-BC29-B818-FF43378C0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D3359-22E3-9161-A60F-1F9DED28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B23F-3EE1-4D0D-ABC1-472A05C597FB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41D52-DE67-480B-FFDF-E9F4C11E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7E5E1-EAC8-DB80-5E71-3106E89B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B354-514C-413D-BB3A-A973C505C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7716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E0CA1-6BB6-3CCE-7E30-872FCEB7E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77D88-5626-1104-5A9F-51BA70A1D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24C28-15C8-B0FF-11A4-2ED9952DF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B23F-3EE1-4D0D-ABC1-472A05C597FB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70B6E-56FB-9DA2-9242-259EF3C5E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BB3AE-1DE3-EA7F-C114-DA69012CA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B354-514C-413D-BB3A-A973C505C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177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5DF51-D0AB-8AAC-3E24-42BA66C83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93D98-CAB3-FA19-7AE5-9DE062A15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C7817-FD89-C609-A95B-AFA3CA589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0796E4-C76D-7C34-8421-739B0A0CC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B23F-3EE1-4D0D-ABC1-472A05C597FB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3A0D3-294B-EBD4-8216-7F876B9CE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E5CB08-E563-61EB-702E-A30D52FC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B354-514C-413D-BB3A-A973C505C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867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DD32-D33B-A72C-4583-86D20997F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601A9-892F-E8AF-AF52-2F9E82478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08E248-8846-F639-11C6-A7FD7643A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5E9195-3F68-DBA7-372F-F15426BE8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6A96DF-81BC-4448-CF0B-EDBF7A9A9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A0127-E5E5-53D2-B51F-6E9623DE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B23F-3EE1-4D0D-ABC1-472A05C597FB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03DAD-AEF3-242C-F1F7-B204E1E7C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FC39AB-0036-A706-62CF-295AE9AD1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B354-514C-413D-BB3A-A973C505C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55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32D4-6912-E6CD-7DA3-A63DFC40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08218-2860-C480-303D-243C08BF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B23F-3EE1-4D0D-ABC1-472A05C597FB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4571E6-C97E-A2F2-6D1F-F9D100E9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3438B7-94BA-BABE-271B-E81ACF7D5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B354-514C-413D-BB3A-A973C505C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784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0E3841-E5F0-655B-CB39-7D7D9D5ED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B23F-3EE1-4D0D-ABC1-472A05C597FB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7C751-951B-2B25-E304-C786670E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DE55E-400C-3627-F206-23096E9D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B354-514C-413D-BB3A-A973C505C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07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FE20A-B6D4-F370-5372-AA31C290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FA716-06DE-E2DA-27C5-E972D81FE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F5676-14CF-CC8A-0485-264C6E46F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E4A0B-CF10-9858-8BD6-16F8201F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B23F-3EE1-4D0D-ABC1-472A05C597FB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4141E-DE0F-809E-D43E-05A681986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59AF6-E948-AC70-7D52-8D825255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B354-514C-413D-BB3A-A973C505C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67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B884-7A91-BCD0-4881-39E31A93D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170606-EF97-676E-429A-6C6EFCB4AC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CBF61-7589-539D-440B-F0B0E8841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DC938-6F50-58C8-2888-7D6AA8193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DB23F-3EE1-4D0D-ABC1-472A05C597FB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CAB36-764F-AC40-8424-3F041EED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8079BA-6E15-F1E3-0ECD-6EABB2CA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5B354-514C-413D-BB3A-A973C505C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94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D2515B-B85A-A468-714B-7A5B730B3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846C8-5B83-0481-D1E4-BF285F08D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F9653-02C6-2849-EA8F-0497F42DEE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DB23F-3EE1-4D0D-ABC1-472A05C597FB}" type="datetimeFigureOut">
              <a:rPr lang="en-IN" smtClean="0"/>
              <a:t>01-12-2022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F6ABB-5F02-7CEA-C390-A3CB33401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096D4-013C-10DF-D20C-07D73BE5F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5B354-514C-413D-BB3A-A973C505CD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52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B7615A-D693-94D7-CBFA-4F2280E4819E}"/>
              </a:ext>
            </a:extLst>
          </p:cNvPr>
          <p:cNvSpPr txBox="1"/>
          <p:nvPr/>
        </p:nvSpPr>
        <p:spPr>
          <a:xfrm>
            <a:off x="3082560" y="8713"/>
            <a:ext cx="25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Segoe Print" panose="02000600000000000000" pitchFamily="2" charset="0"/>
              </a:rPr>
              <a:t>Isomerism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F893D6-4932-60CB-D9BB-42FC95C843CD}"/>
              </a:ext>
            </a:extLst>
          </p:cNvPr>
          <p:cNvCxnSpPr>
            <a:cxnSpLocks/>
          </p:cNvCxnSpPr>
          <p:nvPr/>
        </p:nvCxnSpPr>
        <p:spPr>
          <a:xfrm>
            <a:off x="1866502" y="500591"/>
            <a:ext cx="49773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F0A6FC-4F42-72EF-4A90-6CFEDD0A4040}"/>
              </a:ext>
            </a:extLst>
          </p:cNvPr>
          <p:cNvCxnSpPr>
            <a:cxnSpLocks/>
          </p:cNvCxnSpPr>
          <p:nvPr/>
        </p:nvCxnSpPr>
        <p:spPr>
          <a:xfrm flipV="1">
            <a:off x="4345752" y="312055"/>
            <a:ext cx="0" cy="1885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E341AA-808D-CCAA-A677-F1D5358042A3}"/>
              </a:ext>
            </a:extLst>
          </p:cNvPr>
          <p:cNvCxnSpPr>
            <a:cxnSpLocks/>
          </p:cNvCxnSpPr>
          <p:nvPr/>
        </p:nvCxnSpPr>
        <p:spPr>
          <a:xfrm>
            <a:off x="1866502" y="500591"/>
            <a:ext cx="0" cy="34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8B6C6A-893A-96DD-85EA-2EA6EEB2E840}"/>
              </a:ext>
            </a:extLst>
          </p:cNvPr>
          <p:cNvCxnSpPr>
            <a:cxnSpLocks/>
          </p:cNvCxnSpPr>
          <p:nvPr/>
        </p:nvCxnSpPr>
        <p:spPr>
          <a:xfrm>
            <a:off x="6843855" y="500591"/>
            <a:ext cx="0" cy="34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D66CD3-0101-7320-FF47-5EA728659581}"/>
              </a:ext>
            </a:extLst>
          </p:cNvPr>
          <p:cNvSpPr txBox="1"/>
          <p:nvPr/>
        </p:nvSpPr>
        <p:spPr>
          <a:xfrm>
            <a:off x="567393" y="849382"/>
            <a:ext cx="255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70C0"/>
                </a:solidFill>
                <a:latin typeface="Segoe Print" panose="02000600000000000000" pitchFamily="2" charset="0"/>
              </a:rPr>
              <a:t>Constitutional</a:t>
            </a:r>
            <a:br>
              <a:rPr lang="en-IN" b="1" dirty="0">
                <a:solidFill>
                  <a:srgbClr val="0070C0"/>
                </a:solidFill>
                <a:latin typeface="Segoe Print" panose="02000600000000000000" pitchFamily="2" charset="0"/>
              </a:rPr>
            </a:br>
            <a:r>
              <a:rPr lang="en-IN" b="1" dirty="0">
                <a:solidFill>
                  <a:srgbClr val="0070C0"/>
                </a:solidFill>
                <a:latin typeface="Segoe Print" panose="02000600000000000000" pitchFamily="2" charset="0"/>
              </a:rPr>
              <a:t>/Structural Isomers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4301AA-B120-4D5F-60CE-4CC5B25E9284}"/>
              </a:ext>
            </a:extLst>
          </p:cNvPr>
          <p:cNvSpPr txBox="1"/>
          <p:nvPr/>
        </p:nvSpPr>
        <p:spPr>
          <a:xfrm>
            <a:off x="5943712" y="896486"/>
            <a:ext cx="182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Segoe Print" panose="02000600000000000000" pitchFamily="2" charset="0"/>
              </a:rPr>
              <a:t>Stereoisomers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88423E-0BD0-03B0-DBA6-69416DBA8DB4}"/>
              </a:ext>
            </a:extLst>
          </p:cNvPr>
          <p:cNvSpPr txBox="1"/>
          <p:nvPr/>
        </p:nvSpPr>
        <p:spPr>
          <a:xfrm>
            <a:off x="3303100" y="2218642"/>
            <a:ext cx="2123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Segoe Print" panose="02000600000000000000" pitchFamily="2" charset="0"/>
              </a:rPr>
              <a:t>Configurational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6D4EE2-433C-EA93-A4B7-EEE6619563D9}"/>
              </a:ext>
            </a:extLst>
          </p:cNvPr>
          <p:cNvCxnSpPr>
            <a:cxnSpLocks/>
          </p:cNvCxnSpPr>
          <p:nvPr/>
        </p:nvCxnSpPr>
        <p:spPr>
          <a:xfrm>
            <a:off x="4364603" y="1851344"/>
            <a:ext cx="49773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3108E4-24D3-F4F1-42C8-AE42395B9AB4}"/>
              </a:ext>
            </a:extLst>
          </p:cNvPr>
          <p:cNvCxnSpPr>
            <a:cxnSpLocks/>
          </p:cNvCxnSpPr>
          <p:nvPr/>
        </p:nvCxnSpPr>
        <p:spPr>
          <a:xfrm flipV="1">
            <a:off x="6843855" y="1662809"/>
            <a:ext cx="0" cy="1885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E67C8F-D963-5A0F-0F9C-055E30371543}"/>
              </a:ext>
            </a:extLst>
          </p:cNvPr>
          <p:cNvCxnSpPr>
            <a:cxnSpLocks/>
          </p:cNvCxnSpPr>
          <p:nvPr/>
        </p:nvCxnSpPr>
        <p:spPr>
          <a:xfrm>
            <a:off x="4364605" y="1851345"/>
            <a:ext cx="0" cy="34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3E3BA5-0AF1-31CA-0044-95819BA8CEFB}"/>
              </a:ext>
            </a:extLst>
          </p:cNvPr>
          <p:cNvCxnSpPr>
            <a:cxnSpLocks/>
          </p:cNvCxnSpPr>
          <p:nvPr/>
        </p:nvCxnSpPr>
        <p:spPr>
          <a:xfrm>
            <a:off x="9341958" y="1851345"/>
            <a:ext cx="0" cy="34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C154496-6F87-9499-B854-6B898610DDBC}"/>
              </a:ext>
            </a:extLst>
          </p:cNvPr>
          <p:cNvSpPr txBox="1"/>
          <p:nvPr/>
        </p:nvSpPr>
        <p:spPr>
          <a:xfrm>
            <a:off x="8329155" y="2202992"/>
            <a:ext cx="1965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0070C0"/>
                </a:solidFill>
                <a:latin typeface="Segoe Print" panose="02000600000000000000" pitchFamily="2" charset="0"/>
              </a:rPr>
              <a:t>Conformational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D20389-E19F-528B-BD8E-8A1770DBE7D7}"/>
              </a:ext>
            </a:extLst>
          </p:cNvPr>
          <p:cNvCxnSpPr>
            <a:cxnSpLocks/>
          </p:cNvCxnSpPr>
          <p:nvPr/>
        </p:nvCxnSpPr>
        <p:spPr>
          <a:xfrm>
            <a:off x="1882267" y="3420438"/>
            <a:ext cx="49773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6B2F99-9238-695E-7464-33897B6EA105}"/>
              </a:ext>
            </a:extLst>
          </p:cNvPr>
          <p:cNvCxnSpPr>
            <a:cxnSpLocks/>
          </p:cNvCxnSpPr>
          <p:nvPr/>
        </p:nvCxnSpPr>
        <p:spPr>
          <a:xfrm flipV="1">
            <a:off x="4361518" y="3231902"/>
            <a:ext cx="0" cy="1885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20EABB-A34A-B1E7-F2E7-D0EAD1492F98}"/>
              </a:ext>
            </a:extLst>
          </p:cNvPr>
          <p:cNvCxnSpPr>
            <a:cxnSpLocks/>
          </p:cNvCxnSpPr>
          <p:nvPr/>
        </p:nvCxnSpPr>
        <p:spPr>
          <a:xfrm>
            <a:off x="1882268" y="3420438"/>
            <a:ext cx="0" cy="34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2B422E-D564-4DB9-9EFF-3ADF154F3065}"/>
              </a:ext>
            </a:extLst>
          </p:cNvPr>
          <p:cNvCxnSpPr>
            <a:cxnSpLocks/>
          </p:cNvCxnSpPr>
          <p:nvPr/>
        </p:nvCxnSpPr>
        <p:spPr>
          <a:xfrm>
            <a:off x="6859621" y="3420438"/>
            <a:ext cx="0" cy="34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D854D6C-1BA8-8A1B-C115-188412973C95}"/>
              </a:ext>
            </a:extLst>
          </p:cNvPr>
          <p:cNvSpPr txBox="1"/>
          <p:nvPr/>
        </p:nvSpPr>
        <p:spPr>
          <a:xfrm>
            <a:off x="3502218" y="5184339"/>
            <a:ext cx="1705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Segoe Print" panose="02000600000000000000" pitchFamily="2" charset="0"/>
              </a:rPr>
              <a:t>Enantiomers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1597C3-0C22-435B-895F-C00DB0DBB24E}"/>
              </a:ext>
            </a:extLst>
          </p:cNvPr>
          <p:cNvSpPr txBox="1"/>
          <p:nvPr/>
        </p:nvSpPr>
        <p:spPr>
          <a:xfrm>
            <a:off x="8028930" y="5202075"/>
            <a:ext cx="2743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Segoe Print" panose="02000600000000000000" pitchFamily="2" charset="0"/>
              </a:rPr>
              <a:t>Optical Diastereomers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72A4E65-1054-C017-E052-D9961DAD1368}"/>
              </a:ext>
            </a:extLst>
          </p:cNvPr>
          <p:cNvCxnSpPr>
            <a:cxnSpLocks/>
          </p:cNvCxnSpPr>
          <p:nvPr/>
        </p:nvCxnSpPr>
        <p:spPr>
          <a:xfrm>
            <a:off x="4380370" y="4785404"/>
            <a:ext cx="49773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F15A5E-1CA6-4717-C117-31C95DE31A98}"/>
              </a:ext>
            </a:extLst>
          </p:cNvPr>
          <p:cNvCxnSpPr>
            <a:cxnSpLocks/>
          </p:cNvCxnSpPr>
          <p:nvPr/>
        </p:nvCxnSpPr>
        <p:spPr>
          <a:xfrm flipV="1">
            <a:off x="6859621" y="4596868"/>
            <a:ext cx="0" cy="1885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1F0017-E820-7FBD-AC5A-BEF90A853B6D}"/>
              </a:ext>
            </a:extLst>
          </p:cNvPr>
          <p:cNvCxnSpPr>
            <a:cxnSpLocks/>
          </p:cNvCxnSpPr>
          <p:nvPr/>
        </p:nvCxnSpPr>
        <p:spPr>
          <a:xfrm>
            <a:off x="4380371" y="4785404"/>
            <a:ext cx="0" cy="34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C00741-13E0-0C47-F933-416D72E3ECCE}"/>
              </a:ext>
            </a:extLst>
          </p:cNvPr>
          <p:cNvCxnSpPr>
            <a:cxnSpLocks/>
          </p:cNvCxnSpPr>
          <p:nvPr/>
        </p:nvCxnSpPr>
        <p:spPr>
          <a:xfrm>
            <a:off x="9357724" y="4785404"/>
            <a:ext cx="0" cy="34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7EFEFB6-4A14-9568-9581-6611B8A0C827}"/>
              </a:ext>
            </a:extLst>
          </p:cNvPr>
          <p:cNvSpPr txBox="1"/>
          <p:nvPr/>
        </p:nvSpPr>
        <p:spPr>
          <a:xfrm>
            <a:off x="5858436" y="3828793"/>
            <a:ext cx="2021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0070C0"/>
                </a:solidFill>
                <a:latin typeface="Segoe Print" panose="02000600000000000000" pitchFamily="2" charset="0"/>
              </a:rPr>
              <a:t>Optical Isomers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3F2EF8-4865-0986-EF5F-222BB334BC0A}"/>
              </a:ext>
            </a:extLst>
          </p:cNvPr>
          <p:cNvSpPr txBox="1"/>
          <p:nvPr/>
        </p:nvSpPr>
        <p:spPr>
          <a:xfrm>
            <a:off x="587363" y="3821038"/>
            <a:ext cx="2591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0070C0"/>
                </a:solidFill>
                <a:latin typeface="Segoe Print" panose="02000600000000000000" pitchFamily="2" charset="0"/>
              </a:rPr>
              <a:t>Geometrical Isomers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01D666-A22B-86CB-4181-0E516037A93A}"/>
              </a:ext>
            </a:extLst>
          </p:cNvPr>
          <p:cNvSpPr txBox="1"/>
          <p:nvPr/>
        </p:nvSpPr>
        <p:spPr>
          <a:xfrm>
            <a:off x="58348" y="6467689"/>
            <a:ext cx="5800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Segoe Print" panose="02000600000000000000" pitchFamily="2" charset="0"/>
              </a:rPr>
              <a:t>Diastereomers = GI + Optical Diastereomers </a:t>
            </a:r>
            <a:endParaRPr lang="en-IN" dirty="0">
              <a:latin typeface="Segoe Print" panose="020006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1A4A76-9EA9-755B-6F1E-3A515CBC04F4}"/>
              </a:ext>
            </a:extLst>
          </p:cNvPr>
          <p:cNvSpPr txBox="1"/>
          <p:nvPr/>
        </p:nvSpPr>
        <p:spPr>
          <a:xfrm>
            <a:off x="430978" y="1458202"/>
            <a:ext cx="2861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Print" panose="02000600000000000000" pitchFamily="2" charset="0"/>
              </a:rPr>
              <a:t>Same MF, diff. Constitution</a:t>
            </a:r>
          </a:p>
          <a:p>
            <a:r>
              <a:rPr lang="en-IN" sz="1400" dirty="0">
                <a:latin typeface="Segoe Print" panose="02000600000000000000" pitchFamily="2" charset="0"/>
              </a:rPr>
              <a:t>Property: all can be different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0C397-DD3E-B464-78D9-A669509A141E}"/>
              </a:ext>
            </a:extLst>
          </p:cNvPr>
          <p:cNvSpPr txBox="1"/>
          <p:nvPr/>
        </p:nvSpPr>
        <p:spPr>
          <a:xfrm>
            <a:off x="5155327" y="1151377"/>
            <a:ext cx="3925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Print" panose="02000600000000000000" pitchFamily="2" charset="0"/>
              </a:rPr>
              <a:t>Same MF, Same Constitution,</a:t>
            </a:r>
          </a:p>
          <a:p>
            <a:r>
              <a:rPr lang="en-IN" sz="1400" dirty="0">
                <a:latin typeface="Segoe Print" panose="02000600000000000000" pitchFamily="2" charset="0"/>
              </a:rPr>
              <a:t>Diff. 3D relative arrangement or shape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E3032-AA95-8CC9-A9A1-2880FBCACE17}"/>
              </a:ext>
            </a:extLst>
          </p:cNvPr>
          <p:cNvSpPr txBox="1"/>
          <p:nvPr/>
        </p:nvSpPr>
        <p:spPr>
          <a:xfrm>
            <a:off x="1678935" y="2529473"/>
            <a:ext cx="53966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Print" panose="02000600000000000000" pitchFamily="2" charset="0"/>
              </a:rPr>
              <a:t>Same MF, Same Constitution, Diff. 3D relative arrangement which cant be changed into another without braking some bond and reattaching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FE3A1-C2F9-CBA4-D705-3BFFED9889CC}"/>
              </a:ext>
            </a:extLst>
          </p:cNvPr>
          <p:cNvSpPr txBox="1"/>
          <p:nvPr/>
        </p:nvSpPr>
        <p:spPr>
          <a:xfrm>
            <a:off x="6959041" y="2500994"/>
            <a:ext cx="47055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Print" panose="02000600000000000000" pitchFamily="2" charset="0"/>
              </a:rPr>
              <a:t>Same MF, Same Constitution, Diff. 3D relative arrangement which can be changed into another just by rotation along a some single bond</a:t>
            </a:r>
          </a:p>
          <a:p>
            <a:pPr algn="ctr"/>
            <a:r>
              <a:rPr lang="en-IN" sz="1400" dirty="0">
                <a:latin typeface="Segoe Print" panose="02000600000000000000" pitchFamily="2" charset="0"/>
              </a:rPr>
              <a:t>Properties: Identical, as long they can interconvert via rotation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F1D4A-16F4-0469-1FA5-33BF0293163D}"/>
              </a:ext>
            </a:extLst>
          </p:cNvPr>
          <p:cNvSpPr txBox="1"/>
          <p:nvPr/>
        </p:nvSpPr>
        <p:spPr>
          <a:xfrm>
            <a:off x="3102825" y="5459729"/>
            <a:ext cx="25489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Print" panose="02000600000000000000" pitchFamily="2" charset="0"/>
              </a:rPr>
              <a:t>Non-superimposable mirror image</a:t>
            </a:r>
          </a:p>
          <a:p>
            <a:pPr algn="ctr"/>
            <a:r>
              <a:rPr lang="en-IN" sz="1400" dirty="0">
                <a:latin typeface="Segoe Print" panose="02000600000000000000" pitchFamily="2" charset="0"/>
              </a:rPr>
              <a:t>Properties: Differentiated by ppl only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92A8AE-4CF7-3B70-305F-8F2214B8986C}"/>
              </a:ext>
            </a:extLst>
          </p:cNvPr>
          <p:cNvSpPr txBox="1"/>
          <p:nvPr/>
        </p:nvSpPr>
        <p:spPr>
          <a:xfrm>
            <a:off x="7846372" y="5509476"/>
            <a:ext cx="31090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Print" panose="02000600000000000000" pitchFamily="2" charset="0"/>
              </a:rPr>
              <a:t>Chiral Isomers but not mirror image to each other</a:t>
            </a:r>
          </a:p>
          <a:p>
            <a:pPr algn="ctr"/>
            <a:r>
              <a:rPr lang="en-IN" sz="1400" dirty="0">
                <a:latin typeface="Segoe Print" panose="02000600000000000000" pitchFamily="2" charset="0"/>
              </a:rPr>
              <a:t>Properties: Diff b.pt., m.pt., etc.</a:t>
            </a:r>
          </a:p>
          <a:p>
            <a:pPr algn="ctr"/>
            <a:endParaRPr lang="en-IN" sz="1400" dirty="0">
              <a:latin typeface="Segoe Print" panose="020006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6FB846-A457-CFBE-5D6E-6C4F784F13AE}"/>
              </a:ext>
            </a:extLst>
          </p:cNvPr>
          <p:cNvSpPr txBox="1"/>
          <p:nvPr/>
        </p:nvSpPr>
        <p:spPr>
          <a:xfrm>
            <a:off x="5438126" y="4098345"/>
            <a:ext cx="2861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Print" panose="02000600000000000000" pitchFamily="2" charset="0"/>
              </a:rPr>
              <a:t>Stereomers arising due to difference in chirality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8D404E-44E7-1639-C881-CA2576F8205F}"/>
              </a:ext>
            </a:extLst>
          </p:cNvPr>
          <p:cNvSpPr txBox="1"/>
          <p:nvPr/>
        </p:nvSpPr>
        <p:spPr>
          <a:xfrm>
            <a:off x="331084" y="4118259"/>
            <a:ext cx="30720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Print" panose="02000600000000000000" pitchFamily="2" charset="0"/>
              </a:rPr>
              <a:t>Stereomers arising due to restriction in rotation</a:t>
            </a:r>
          </a:p>
          <a:p>
            <a:pPr algn="ctr"/>
            <a:r>
              <a:rPr lang="en-IN" sz="1400" dirty="0">
                <a:latin typeface="Segoe Print" panose="02000600000000000000" pitchFamily="2" charset="0"/>
              </a:rPr>
              <a:t>Properties: Diff b.pt., m.pt., etc.</a:t>
            </a:r>
          </a:p>
        </p:txBody>
      </p:sp>
    </p:spTree>
    <p:extLst>
      <p:ext uri="{BB962C8B-B14F-4D97-AF65-F5344CB8AC3E}">
        <p14:creationId xmlns:p14="http://schemas.microsoft.com/office/powerpoint/2010/main" val="373831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B7615A-D693-94D7-CBFA-4F2280E4819E}"/>
              </a:ext>
            </a:extLst>
          </p:cNvPr>
          <p:cNvSpPr txBox="1"/>
          <p:nvPr/>
        </p:nvSpPr>
        <p:spPr>
          <a:xfrm>
            <a:off x="3082560" y="8713"/>
            <a:ext cx="25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Segoe Print" panose="02000600000000000000" pitchFamily="2" charset="0"/>
              </a:rPr>
              <a:t>Isomerism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F893D6-4932-60CB-D9BB-42FC95C843CD}"/>
              </a:ext>
            </a:extLst>
          </p:cNvPr>
          <p:cNvCxnSpPr>
            <a:cxnSpLocks/>
          </p:cNvCxnSpPr>
          <p:nvPr/>
        </p:nvCxnSpPr>
        <p:spPr>
          <a:xfrm>
            <a:off x="1866502" y="500591"/>
            <a:ext cx="49773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F0A6FC-4F42-72EF-4A90-6CFEDD0A4040}"/>
              </a:ext>
            </a:extLst>
          </p:cNvPr>
          <p:cNvCxnSpPr>
            <a:cxnSpLocks/>
          </p:cNvCxnSpPr>
          <p:nvPr/>
        </p:nvCxnSpPr>
        <p:spPr>
          <a:xfrm flipV="1">
            <a:off x="4345752" y="312055"/>
            <a:ext cx="0" cy="1885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E341AA-808D-CCAA-A677-F1D5358042A3}"/>
              </a:ext>
            </a:extLst>
          </p:cNvPr>
          <p:cNvCxnSpPr>
            <a:cxnSpLocks/>
          </p:cNvCxnSpPr>
          <p:nvPr/>
        </p:nvCxnSpPr>
        <p:spPr>
          <a:xfrm>
            <a:off x="1866502" y="500591"/>
            <a:ext cx="0" cy="34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28B6C6A-893A-96DD-85EA-2EA6EEB2E840}"/>
              </a:ext>
            </a:extLst>
          </p:cNvPr>
          <p:cNvCxnSpPr>
            <a:cxnSpLocks/>
          </p:cNvCxnSpPr>
          <p:nvPr/>
        </p:nvCxnSpPr>
        <p:spPr>
          <a:xfrm>
            <a:off x="6843855" y="500591"/>
            <a:ext cx="0" cy="34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0D66CD3-0101-7320-FF47-5EA728659581}"/>
              </a:ext>
            </a:extLst>
          </p:cNvPr>
          <p:cNvSpPr txBox="1"/>
          <p:nvPr/>
        </p:nvSpPr>
        <p:spPr>
          <a:xfrm>
            <a:off x="567393" y="849382"/>
            <a:ext cx="255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0070C0"/>
                </a:solidFill>
                <a:latin typeface="Segoe Print" panose="02000600000000000000" pitchFamily="2" charset="0"/>
              </a:rPr>
              <a:t>Constitutional</a:t>
            </a:r>
            <a:br>
              <a:rPr lang="en-IN" b="1" dirty="0">
                <a:solidFill>
                  <a:srgbClr val="0070C0"/>
                </a:solidFill>
                <a:latin typeface="Segoe Print" panose="02000600000000000000" pitchFamily="2" charset="0"/>
              </a:rPr>
            </a:br>
            <a:r>
              <a:rPr lang="en-IN" b="1" dirty="0">
                <a:solidFill>
                  <a:srgbClr val="0070C0"/>
                </a:solidFill>
                <a:latin typeface="Segoe Print" panose="02000600000000000000" pitchFamily="2" charset="0"/>
              </a:rPr>
              <a:t>/Structural Isomers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4301AA-B120-4D5F-60CE-4CC5B25E9284}"/>
              </a:ext>
            </a:extLst>
          </p:cNvPr>
          <p:cNvSpPr txBox="1"/>
          <p:nvPr/>
        </p:nvSpPr>
        <p:spPr>
          <a:xfrm>
            <a:off x="5943712" y="896486"/>
            <a:ext cx="182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Segoe Print" panose="02000600000000000000" pitchFamily="2" charset="0"/>
              </a:rPr>
              <a:t>Stereoisomers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88423E-0BD0-03B0-DBA6-69416DBA8DB4}"/>
              </a:ext>
            </a:extLst>
          </p:cNvPr>
          <p:cNvSpPr txBox="1"/>
          <p:nvPr/>
        </p:nvSpPr>
        <p:spPr>
          <a:xfrm>
            <a:off x="3303100" y="2218642"/>
            <a:ext cx="2123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Segoe Print" panose="02000600000000000000" pitchFamily="2" charset="0"/>
              </a:rPr>
              <a:t>Configurational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A6D4EE2-433C-EA93-A4B7-EEE6619563D9}"/>
              </a:ext>
            </a:extLst>
          </p:cNvPr>
          <p:cNvCxnSpPr>
            <a:cxnSpLocks/>
          </p:cNvCxnSpPr>
          <p:nvPr/>
        </p:nvCxnSpPr>
        <p:spPr>
          <a:xfrm>
            <a:off x="4364603" y="1851344"/>
            <a:ext cx="49773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3108E4-24D3-F4F1-42C8-AE42395B9AB4}"/>
              </a:ext>
            </a:extLst>
          </p:cNvPr>
          <p:cNvCxnSpPr>
            <a:cxnSpLocks/>
          </p:cNvCxnSpPr>
          <p:nvPr/>
        </p:nvCxnSpPr>
        <p:spPr>
          <a:xfrm flipV="1">
            <a:off x="6843855" y="1662809"/>
            <a:ext cx="0" cy="1885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7E67C8F-D963-5A0F-0F9C-055E30371543}"/>
              </a:ext>
            </a:extLst>
          </p:cNvPr>
          <p:cNvCxnSpPr>
            <a:cxnSpLocks/>
          </p:cNvCxnSpPr>
          <p:nvPr/>
        </p:nvCxnSpPr>
        <p:spPr>
          <a:xfrm>
            <a:off x="4364605" y="1851345"/>
            <a:ext cx="0" cy="34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3E3BA5-0AF1-31CA-0044-95819BA8CEFB}"/>
              </a:ext>
            </a:extLst>
          </p:cNvPr>
          <p:cNvCxnSpPr>
            <a:cxnSpLocks/>
          </p:cNvCxnSpPr>
          <p:nvPr/>
        </p:nvCxnSpPr>
        <p:spPr>
          <a:xfrm>
            <a:off x="9341958" y="1851345"/>
            <a:ext cx="0" cy="34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C154496-6F87-9499-B854-6B898610DDBC}"/>
              </a:ext>
            </a:extLst>
          </p:cNvPr>
          <p:cNvSpPr txBox="1"/>
          <p:nvPr/>
        </p:nvSpPr>
        <p:spPr>
          <a:xfrm>
            <a:off x="8329155" y="2202992"/>
            <a:ext cx="1965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0070C0"/>
                </a:solidFill>
                <a:latin typeface="Segoe Print" panose="02000600000000000000" pitchFamily="2" charset="0"/>
              </a:rPr>
              <a:t>Conformational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D20389-E19F-528B-BD8E-8A1770DBE7D7}"/>
              </a:ext>
            </a:extLst>
          </p:cNvPr>
          <p:cNvCxnSpPr>
            <a:cxnSpLocks/>
          </p:cNvCxnSpPr>
          <p:nvPr/>
        </p:nvCxnSpPr>
        <p:spPr>
          <a:xfrm>
            <a:off x="1882267" y="3420438"/>
            <a:ext cx="49773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6B2F99-9238-695E-7464-33897B6EA105}"/>
              </a:ext>
            </a:extLst>
          </p:cNvPr>
          <p:cNvCxnSpPr>
            <a:cxnSpLocks/>
          </p:cNvCxnSpPr>
          <p:nvPr/>
        </p:nvCxnSpPr>
        <p:spPr>
          <a:xfrm flipV="1">
            <a:off x="4361518" y="3231902"/>
            <a:ext cx="0" cy="1885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20EABB-A34A-B1E7-F2E7-D0EAD1492F98}"/>
              </a:ext>
            </a:extLst>
          </p:cNvPr>
          <p:cNvCxnSpPr>
            <a:cxnSpLocks/>
          </p:cNvCxnSpPr>
          <p:nvPr/>
        </p:nvCxnSpPr>
        <p:spPr>
          <a:xfrm>
            <a:off x="1882268" y="3420438"/>
            <a:ext cx="0" cy="34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62B422E-D564-4DB9-9EFF-3ADF154F3065}"/>
              </a:ext>
            </a:extLst>
          </p:cNvPr>
          <p:cNvCxnSpPr>
            <a:cxnSpLocks/>
          </p:cNvCxnSpPr>
          <p:nvPr/>
        </p:nvCxnSpPr>
        <p:spPr>
          <a:xfrm>
            <a:off x="6859621" y="3420438"/>
            <a:ext cx="0" cy="34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D854D6C-1BA8-8A1B-C115-188412973C95}"/>
              </a:ext>
            </a:extLst>
          </p:cNvPr>
          <p:cNvSpPr txBox="1"/>
          <p:nvPr/>
        </p:nvSpPr>
        <p:spPr>
          <a:xfrm>
            <a:off x="1029307" y="3831923"/>
            <a:ext cx="1705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Segoe Print" panose="02000600000000000000" pitchFamily="2" charset="0"/>
              </a:rPr>
              <a:t>Enantiomers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1597C3-0C22-435B-895F-C00DB0DBB24E}"/>
              </a:ext>
            </a:extLst>
          </p:cNvPr>
          <p:cNvSpPr txBox="1"/>
          <p:nvPr/>
        </p:nvSpPr>
        <p:spPr>
          <a:xfrm>
            <a:off x="5893415" y="3791415"/>
            <a:ext cx="19512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Segoe Print" panose="02000600000000000000" pitchFamily="2" charset="0"/>
              </a:rPr>
              <a:t>Diastereomers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72A4E65-1054-C017-E052-D9961DAD1368}"/>
              </a:ext>
            </a:extLst>
          </p:cNvPr>
          <p:cNvCxnSpPr>
            <a:cxnSpLocks/>
          </p:cNvCxnSpPr>
          <p:nvPr/>
        </p:nvCxnSpPr>
        <p:spPr>
          <a:xfrm>
            <a:off x="4380370" y="4690808"/>
            <a:ext cx="497735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F15A5E-1CA6-4717-C117-31C95DE31A98}"/>
              </a:ext>
            </a:extLst>
          </p:cNvPr>
          <p:cNvCxnSpPr>
            <a:cxnSpLocks/>
          </p:cNvCxnSpPr>
          <p:nvPr/>
        </p:nvCxnSpPr>
        <p:spPr>
          <a:xfrm flipV="1">
            <a:off x="6859621" y="4502272"/>
            <a:ext cx="0" cy="1885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1F0017-E820-7FBD-AC5A-BEF90A853B6D}"/>
              </a:ext>
            </a:extLst>
          </p:cNvPr>
          <p:cNvCxnSpPr>
            <a:cxnSpLocks/>
          </p:cNvCxnSpPr>
          <p:nvPr/>
        </p:nvCxnSpPr>
        <p:spPr>
          <a:xfrm>
            <a:off x="4380371" y="4690808"/>
            <a:ext cx="0" cy="34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C00741-13E0-0C47-F933-416D72E3ECCE}"/>
              </a:ext>
            </a:extLst>
          </p:cNvPr>
          <p:cNvCxnSpPr>
            <a:cxnSpLocks/>
          </p:cNvCxnSpPr>
          <p:nvPr/>
        </p:nvCxnSpPr>
        <p:spPr>
          <a:xfrm>
            <a:off x="9357724" y="4690808"/>
            <a:ext cx="0" cy="348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7EFEFB6-4A14-9568-9581-6611B8A0C827}"/>
              </a:ext>
            </a:extLst>
          </p:cNvPr>
          <p:cNvSpPr txBox="1"/>
          <p:nvPr/>
        </p:nvSpPr>
        <p:spPr>
          <a:xfrm>
            <a:off x="3408999" y="5130214"/>
            <a:ext cx="19050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latin typeface="Segoe Print" panose="02000600000000000000" pitchFamily="2" charset="0"/>
              </a:rPr>
              <a:t>Optical Diastereomers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3F2EF8-4865-0986-EF5F-222BB334BC0A}"/>
              </a:ext>
            </a:extLst>
          </p:cNvPr>
          <p:cNvSpPr txBox="1"/>
          <p:nvPr/>
        </p:nvSpPr>
        <p:spPr>
          <a:xfrm>
            <a:off x="8405204" y="5080483"/>
            <a:ext cx="19050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0070C0"/>
                </a:solidFill>
                <a:latin typeface="Segoe Print" panose="02000600000000000000" pitchFamily="2" charset="0"/>
              </a:rPr>
              <a:t>Geometrical Diastereomers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01D666-A22B-86CB-4181-0E516037A93A}"/>
              </a:ext>
            </a:extLst>
          </p:cNvPr>
          <p:cNvSpPr txBox="1"/>
          <p:nvPr/>
        </p:nvSpPr>
        <p:spPr>
          <a:xfrm>
            <a:off x="58348" y="6357409"/>
            <a:ext cx="6926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>
                <a:solidFill>
                  <a:srgbClr val="0070C0"/>
                </a:solidFill>
                <a:latin typeface="Segoe Print" panose="02000600000000000000" pitchFamily="2" charset="0"/>
              </a:rPr>
              <a:t>Optical Isomers = </a:t>
            </a:r>
            <a:r>
              <a:rPr lang="en-IN" b="1" dirty="0">
                <a:latin typeface="Segoe Print" panose="02000600000000000000" pitchFamily="2" charset="0"/>
              </a:rPr>
              <a:t>Enantiomers + Optical Diastereomers </a:t>
            </a:r>
            <a:endParaRPr lang="en-IN" dirty="0">
              <a:latin typeface="Segoe Print" panose="020006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1A4A76-9EA9-755B-6F1E-3A515CBC04F4}"/>
              </a:ext>
            </a:extLst>
          </p:cNvPr>
          <p:cNvSpPr txBox="1"/>
          <p:nvPr/>
        </p:nvSpPr>
        <p:spPr>
          <a:xfrm>
            <a:off x="430978" y="1458202"/>
            <a:ext cx="2861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Print" panose="02000600000000000000" pitchFamily="2" charset="0"/>
              </a:rPr>
              <a:t>Same MF, diff. Constitution</a:t>
            </a:r>
          </a:p>
          <a:p>
            <a:r>
              <a:rPr lang="en-IN" sz="1400" dirty="0">
                <a:latin typeface="Segoe Print" panose="02000600000000000000" pitchFamily="2" charset="0"/>
              </a:rPr>
              <a:t>Property: all can be different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60C397-DD3E-B464-78D9-A669509A141E}"/>
              </a:ext>
            </a:extLst>
          </p:cNvPr>
          <p:cNvSpPr txBox="1"/>
          <p:nvPr/>
        </p:nvSpPr>
        <p:spPr>
          <a:xfrm>
            <a:off x="5155327" y="1151377"/>
            <a:ext cx="3925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Print" panose="02000600000000000000" pitchFamily="2" charset="0"/>
              </a:rPr>
              <a:t>Same MF, Same Constitution,</a:t>
            </a:r>
          </a:p>
          <a:p>
            <a:r>
              <a:rPr lang="en-IN" sz="1400" dirty="0">
                <a:latin typeface="Segoe Print" panose="02000600000000000000" pitchFamily="2" charset="0"/>
              </a:rPr>
              <a:t>Diff. 3D relative arrangement or shape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E3032-AA95-8CC9-A9A1-2880FBCACE17}"/>
              </a:ext>
            </a:extLst>
          </p:cNvPr>
          <p:cNvSpPr txBox="1"/>
          <p:nvPr/>
        </p:nvSpPr>
        <p:spPr>
          <a:xfrm>
            <a:off x="1678935" y="2529473"/>
            <a:ext cx="53966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Print" panose="02000600000000000000" pitchFamily="2" charset="0"/>
              </a:rPr>
              <a:t>Same MF, Same Constitution, Diff. 3D relative arrangement which cant be changed into another without braking some bond and reattaching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FE3A1-C2F9-CBA4-D705-3BFFED9889CC}"/>
              </a:ext>
            </a:extLst>
          </p:cNvPr>
          <p:cNvSpPr txBox="1"/>
          <p:nvPr/>
        </p:nvSpPr>
        <p:spPr>
          <a:xfrm>
            <a:off x="6959041" y="2500994"/>
            <a:ext cx="47055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Print" panose="02000600000000000000" pitchFamily="2" charset="0"/>
              </a:rPr>
              <a:t>Same MF, Same Constitution, Diff. 3D relative arrangement which can be changed into another just by rotation along a some single bond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F1D4A-16F4-0469-1FA5-33BF0293163D}"/>
              </a:ext>
            </a:extLst>
          </p:cNvPr>
          <p:cNvSpPr txBox="1"/>
          <p:nvPr/>
        </p:nvSpPr>
        <p:spPr>
          <a:xfrm>
            <a:off x="714683" y="4143194"/>
            <a:ext cx="23048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Print" panose="02000600000000000000" pitchFamily="2" charset="0"/>
              </a:rPr>
              <a:t>Non-superimposable mirror image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92A8AE-4CF7-3B70-305F-8F2214B8986C}"/>
              </a:ext>
            </a:extLst>
          </p:cNvPr>
          <p:cNvSpPr txBox="1"/>
          <p:nvPr/>
        </p:nvSpPr>
        <p:spPr>
          <a:xfrm>
            <a:off x="5412935" y="4040035"/>
            <a:ext cx="2861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Print" panose="02000600000000000000" pitchFamily="2" charset="0"/>
              </a:rPr>
              <a:t>Config. Stereomers but not mirror image to each other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6FB846-A457-CFBE-5D6E-6C4F784F13AE}"/>
              </a:ext>
            </a:extLst>
          </p:cNvPr>
          <p:cNvSpPr txBox="1"/>
          <p:nvPr/>
        </p:nvSpPr>
        <p:spPr>
          <a:xfrm>
            <a:off x="2914832" y="5675173"/>
            <a:ext cx="2861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Print" panose="02000600000000000000" pitchFamily="2" charset="0"/>
              </a:rPr>
              <a:t>Chiral Stereomers but not mirror image to each other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8D404E-44E7-1639-C881-CA2576F8205F}"/>
              </a:ext>
            </a:extLst>
          </p:cNvPr>
          <p:cNvSpPr txBox="1"/>
          <p:nvPr/>
        </p:nvSpPr>
        <p:spPr>
          <a:xfrm>
            <a:off x="7926802" y="5681458"/>
            <a:ext cx="2861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Segoe Print" panose="02000600000000000000" pitchFamily="2" charset="0"/>
              </a:rPr>
              <a:t>Stereomers arising due to restriction in rotation</a:t>
            </a:r>
          </a:p>
        </p:txBody>
      </p:sp>
    </p:spTree>
    <p:extLst>
      <p:ext uri="{BB962C8B-B14F-4D97-AF65-F5344CB8AC3E}">
        <p14:creationId xmlns:p14="http://schemas.microsoft.com/office/powerpoint/2010/main" val="3125925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6378</TotalTime>
  <Words>288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Print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KAILASH sahu</dc:creator>
  <cp:lastModifiedBy>KAILASH sahu</cp:lastModifiedBy>
  <cp:revision>3</cp:revision>
  <dcterms:created xsi:type="dcterms:W3CDTF">2022-11-30T10:37:43Z</dcterms:created>
  <dcterms:modified xsi:type="dcterms:W3CDTF">2022-12-05T19:04:44Z</dcterms:modified>
</cp:coreProperties>
</file>