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18"/>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73" r:id="rId14"/>
    <p:sldId id="269"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82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FF53AD-7151-4086-BC5A-DF939C940C84}" type="datetimeFigureOut">
              <a:rPr lang="en-US" smtClean="0"/>
              <a:t>8/13/2019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00E15-F12B-4BA3-8D24-8D37D6ACBE6E}" type="slidenum">
              <a:rPr lang="en-US" smtClean="0"/>
              <a:t>‹#›</a:t>
            </a:fld>
            <a:endParaRPr lang="en-US"/>
          </a:p>
        </p:txBody>
      </p:sp>
    </p:spTree>
    <p:extLst>
      <p:ext uri="{BB962C8B-B14F-4D97-AF65-F5344CB8AC3E}">
        <p14:creationId xmlns:p14="http://schemas.microsoft.com/office/powerpoint/2010/main" val="4281340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100E15-F12B-4BA3-8D24-8D37D6ACBE6E}" type="slidenum">
              <a:rPr lang="en-US" smtClean="0"/>
              <a:t>13</a:t>
            </a:fld>
            <a:endParaRPr lang="en-US"/>
          </a:p>
        </p:txBody>
      </p:sp>
    </p:spTree>
    <p:extLst>
      <p:ext uri="{BB962C8B-B14F-4D97-AF65-F5344CB8AC3E}">
        <p14:creationId xmlns:p14="http://schemas.microsoft.com/office/powerpoint/2010/main" val="2251963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421E01-B54E-422D-ACD4-1181CE953350}"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C0FE0-8382-4E87-9C55-B638B29BF78A}" type="slidenum">
              <a:rPr lang="en-US" smtClean="0"/>
              <a:t>‹#›</a:t>
            </a:fld>
            <a:endParaRPr lang="en-US"/>
          </a:p>
        </p:txBody>
      </p:sp>
    </p:spTree>
    <p:extLst>
      <p:ext uri="{BB962C8B-B14F-4D97-AF65-F5344CB8AC3E}">
        <p14:creationId xmlns:p14="http://schemas.microsoft.com/office/powerpoint/2010/main" val="1826608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421E01-B54E-422D-ACD4-1181CE953350}" type="datetimeFigureOut">
              <a:rPr lang="en-US" smtClean="0"/>
              <a:t>8/13/2019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7C0FE0-8382-4E87-9C55-B638B29BF78A}" type="slidenum">
              <a:rPr lang="en-US" smtClean="0"/>
              <a:t>‹#›</a:t>
            </a:fld>
            <a:endParaRPr lang="en-US"/>
          </a:p>
        </p:txBody>
      </p:sp>
    </p:spTree>
    <p:extLst>
      <p:ext uri="{BB962C8B-B14F-4D97-AF65-F5344CB8AC3E}">
        <p14:creationId xmlns:p14="http://schemas.microsoft.com/office/powerpoint/2010/main" val="1629435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421E01-B54E-422D-ACD4-1181CE953350}" type="datetimeFigureOut">
              <a:rPr lang="en-US" smtClean="0"/>
              <a:t>8/13/2019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7C0FE0-8382-4E87-9C55-B638B29BF78A}" type="slidenum">
              <a:rPr lang="en-US" smtClean="0"/>
              <a:t>‹#›</a:t>
            </a:fld>
            <a:endParaRPr lang="en-US"/>
          </a:p>
        </p:txBody>
      </p:sp>
    </p:spTree>
    <p:extLst>
      <p:ext uri="{BB962C8B-B14F-4D97-AF65-F5344CB8AC3E}">
        <p14:creationId xmlns:p14="http://schemas.microsoft.com/office/powerpoint/2010/main" val="4027943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421E01-B54E-422D-ACD4-1181CE953350}"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C0FE0-8382-4E87-9C55-B638B29BF78A}" type="slidenum">
              <a:rPr lang="en-US" smtClean="0"/>
              <a:t>‹#›</a:t>
            </a:fld>
            <a:endParaRPr lang="en-US"/>
          </a:p>
        </p:txBody>
      </p:sp>
    </p:spTree>
    <p:extLst>
      <p:ext uri="{BB962C8B-B14F-4D97-AF65-F5344CB8AC3E}">
        <p14:creationId xmlns:p14="http://schemas.microsoft.com/office/powerpoint/2010/main" val="3841296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421E01-B54E-422D-ACD4-1181CE953350}"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C0FE0-8382-4E87-9C55-B638B29BF78A}" type="slidenum">
              <a:rPr lang="en-US" smtClean="0"/>
              <a:t>‹#›</a:t>
            </a:fld>
            <a:endParaRPr lang="en-US"/>
          </a:p>
        </p:txBody>
      </p:sp>
    </p:spTree>
    <p:extLst>
      <p:ext uri="{BB962C8B-B14F-4D97-AF65-F5344CB8AC3E}">
        <p14:creationId xmlns:p14="http://schemas.microsoft.com/office/powerpoint/2010/main" val="220601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0421E01-B54E-422D-ACD4-1181CE953350}" type="datetimeFigureOut">
              <a:rPr lang="en-US" smtClean="0"/>
              <a:t>8/13/2019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B7C0FE0-8382-4E87-9C55-B638B29BF78A}" type="slidenum">
              <a:rPr lang="en-US" smtClean="0"/>
              <a:t>‹#›</a:t>
            </a:fld>
            <a:endParaRPr lang="en-US"/>
          </a:p>
        </p:txBody>
      </p:sp>
    </p:spTree>
    <p:extLst>
      <p:ext uri="{BB962C8B-B14F-4D97-AF65-F5344CB8AC3E}">
        <p14:creationId xmlns:p14="http://schemas.microsoft.com/office/powerpoint/2010/main" val="3753087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20421E01-B54E-422D-ACD4-1181CE953350}" type="datetimeFigureOut">
              <a:rPr lang="en-US" smtClean="0"/>
              <a:t>8/13/2019</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EB7C0FE0-8382-4E87-9C55-B638B29BF78A}" type="slidenum">
              <a:rPr lang="en-US" smtClean="0"/>
              <a:t>‹#›</a:t>
            </a:fld>
            <a:endParaRPr lang="en-US"/>
          </a:p>
        </p:txBody>
      </p:sp>
    </p:spTree>
    <p:extLst>
      <p:ext uri="{BB962C8B-B14F-4D97-AF65-F5344CB8AC3E}">
        <p14:creationId xmlns:p14="http://schemas.microsoft.com/office/powerpoint/2010/main" val="359513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20421E01-B54E-422D-ACD4-1181CE953350}" type="datetimeFigureOut">
              <a:rPr lang="en-US" smtClean="0"/>
              <a:t>8/13/2019</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EB7C0FE0-8382-4E87-9C55-B638B29BF78A}" type="slidenum">
              <a:rPr lang="en-US" smtClean="0"/>
              <a:t>‹#›</a:t>
            </a:fld>
            <a:endParaRPr lang="en-US"/>
          </a:p>
        </p:txBody>
      </p:sp>
    </p:spTree>
    <p:extLst>
      <p:ext uri="{BB962C8B-B14F-4D97-AF65-F5344CB8AC3E}">
        <p14:creationId xmlns:p14="http://schemas.microsoft.com/office/powerpoint/2010/main" val="686058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0421E01-B54E-422D-ACD4-1181CE953350}"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C0FE0-8382-4E87-9C55-B638B29BF78A}" type="slidenum">
              <a:rPr lang="en-US" smtClean="0"/>
              <a:t>‹#›</a:t>
            </a:fld>
            <a:endParaRPr lang="en-US"/>
          </a:p>
        </p:txBody>
      </p:sp>
    </p:spTree>
    <p:extLst>
      <p:ext uri="{BB962C8B-B14F-4D97-AF65-F5344CB8AC3E}">
        <p14:creationId xmlns:p14="http://schemas.microsoft.com/office/powerpoint/2010/main" val="3525906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0421E01-B54E-422D-ACD4-1181CE953350}" type="datetimeFigureOut">
              <a:rPr lang="en-US" smtClean="0"/>
              <a:t>8/13/2019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B7C0FE0-8382-4E87-9C55-B638B29BF78A}" type="slidenum">
              <a:rPr lang="en-US" smtClean="0"/>
              <a:t>‹#›</a:t>
            </a:fld>
            <a:endParaRPr lang="en-US"/>
          </a:p>
        </p:txBody>
      </p:sp>
    </p:spTree>
    <p:extLst>
      <p:ext uri="{BB962C8B-B14F-4D97-AF65-F5344CB8AC3E}">
        <p14:creationId xmlns:p14="http://schemas.microsoft.com/office/powerpoint/2010/main" val="428983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0421E01-B54E-422D-ACD4-1181CE953350}" type="datetimeFigureOut">
              <a:rPr lang="en-US" smtClean="0"/>
              <a:t>8/13/2019</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EB7C0FE0-8382-4E87-9C55-B638B29BF78A}" type="slidenum">
              <a:rPr lang="en-US" smtClean="0"/>
              <a:t>‹#›</a:t>
            </a:fld>
            <a:endParaRPr lang="en-US"/>
          </a:p>
        </p:txBody>
      </p:sp>
    </p:spTree>
    <p:extLst>
      <p:ext uri="{BB962C8B-B14F-4D97-AF65-F5344CB8AC3E}">
        <p14:creationId xmlns:p14="http://schemas.microsoft.com/office/powerpoint/2010/main" val="2728818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20421E01-B54E-422D-ACD4-1181CE953350}" type="datetimeFigureOut">
              <a:rPr lang="en-US" smtClean="0"/>
              <a:t>8/13/2019</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EB7C0FE0-8382-4E87-9C55-B638B29BF78A}" type="slidenum">
              <a:rPr lang="en-US" smtClean="0"/>
              <a:t>‹#›</a:t>
            </a:fld>
            <a:endParaRPr lang="en-US"/>
          </a:p>
        </p:txBody>
      </p:sp>
    </p:spTree>
    <p:extLst>
      <p:ext uri="{BB962C8B-B14F-4D97-AF65-F5344CB8AC3E}">
        <p14:creationId xmlns:p14="http://schemas.microsoft.com/office/powerpoint/2010/main" val="409322826"/>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arxiv.org/abs/1710.05941v1" TargetMode="Externa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hyperlink" Target="https://arxiv.org/pdf/1710.05941v1.pdf" TargetMode="External"/><Relationship Id="rId3" Type="http://schemas.openxmlformats.org/officeDocument/2006/relationships/hyperlink" Target="https://towardsdatascience.com/a-comprehensive-guide-to-convolutional-neural-networks-the-eli5-way-3bd2b1164a53" TargetMode="External"/><Relationship Id="rId7" Type="http://schemas.openxmlformats.org/officeDocument/2006/relationships/hyperlink" Target="https://www.kaggle.com/puneet6060/intel-image-classification" TargetMode="External"/><Relationship Id="rId2" Type="http://schemas.openxmlformats.org/officeDocument/2006/relationships/hyperlink" Target="https://www.youtube.com/watch?v=H-HVZJ7kGI0" TargetMode="External"/><Relationship Id="rId1" Type="http://schemas.openxmlformats.org/officeDocument/2006/relationships/slideLayout" Target="../slideLayouts/slideLayout3.xml"/><Relationship Id="rId6" Type="http://schemas.openxmlformats.org/officeDocument/2006/relationships/hyperlink" Target="https://www.analyticsvidhya.com/blog/2018/12/guide-convolutional-neural-network-cnn/" TargetMode="External"/><Relationship Id="rId5" Type="http://schemas.openxmlformats.org/officeDocument/2006/relationships/hyperlink" Target="https://missinglink.ai/guides/neural-network-concepts/7-types-neural-network-activation-functions-right/" TargetMode="External"/><Relationship Id="rId4" Type="http://schemas.openxmlformats.org/officeDocument/2006/relationships/hyperlink" Target="https://www.youtube.com/watch?v=umGJ30-15_A&amp;t=881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9000">
              <a:schemeClr val="accent1">
                <a:lumMod val="8000"/>
                <a:lumOff val="92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4B5CC49-6FAE-42FA-99B6-A3FDA8C68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70BC6F-125F-49F1-AFC1-1D8D1BBE91FA}"/>
              </a:ext>
            </a:extLst>
          </p:cNvPr>
          <p:cNvSpPr>
            <a:spLocks noGrp="1"/>
          </p:cNvSpPr>
          <p:nvPr>
            <p:ph type="ctrTitle"/>
          </p:nvPr>
        </p:nvSpPr>
        <p:spPr>
          <a:xfrm>
            <a:off x="1703295" y="1083732"/>
            <a:ext cx="5509628" cy="4690534"/>
          </a:xfrm>
        </p:spPr>
        <p:txBody>
          <a:bodyPr anchor="ctr">
            <a:normAutofit/>
          </a:bodyPr>
          <a:lstStyle/>
          <a:p>
            <a:pPr algn="r"/>
            <a:br>
              <a:rPr lang="en-US" sz="4000" dirty="0">
                <a:solidFill>
                  <a:schemeClr val="tx1">
                    <a:lumMod val="75000"/>
                    <a:lumOff val="25000"/>
                  </a:schemeClr>
                </a:solidFill>
              </a:rPr>
            </a:br>
            <a:r>
              <a:rPr lang="en-US" sz="4000" dirty="0">
                <a:solidFill>
                  <a:schemeClr val="tx1">
                    <a:lumMod val="75000"/>
                    <a:lumOff val="25000"/>
                  </a:schemeClr>
                </a:solidFill>
                <a:latin typeface="Algerian" panose="04020705040A02060702" pitchFamily="82" charset="0"/>
              </a:rPr>
              <a:t>Ads-Summer 2019</a:t>
            </a:r>
            <a:br>
              <a:rPr lang="en-US" sz="4000" dirty="0">
                <a:solidFill>
                  <a:schemeClr val="tx1">
                    <a:lumMod val="75000"/>
                    <a:lumOff val="25000"/>
                  </a:schemeClr>
                </a:solidFill>
                <a:latin typeface="Algerian" panose="04020705040A02060702" pitchFamily="82" charset="0"/>
              </a:rPr>
            </a:br>
            <a:r>
              <a:rPr lang="en-US" sz="4000" dirty="0">
                <a:solidFill>
                  <a:schemeClr val="tx1">
                    <a:lumMod val="75000"/>
                    <a:lumOff val="25000"/>
                  </a:schemeClr>
                </a:solidFill>
                <a:latin typeface="Algerian" panose="04020705040A02060702" pitchFamily="82" charset="0"/>
              </a:rPr>
              <a:t>CNN(Convolutional Neural Networks)</a:t>
            </a:r>
            <a:br>
              <a:rPr lang="en-US" sz="4000" dirty="0">
                <a:solidFill>
                  <a:schemeClr val="tx1">
                    <a:lumMod val="75000"/>
                    <a:lumOff val="25000"/>
                  </a:schemeClr>
                </a:solidFill>
                <a:latin typeface="Algerian" panose="04020705040A02060702" pitchFamily="82" charset="0"/>
              </a:rPr>
            </a:br>
            <a:r>
              <a:rPr lang="en-US" sz="4000" dirty="0">
                <a:solidFill>
                  <a:schemeClr val="tx1">
                    <a:lumMod val="75000"/>
                    <a:lumOff val="25000"/>
                  </a:schemeClr>
                </a:solidFill>
                <a:latin typeface="Algerian" panose="04020705040A02060702" pitchFamily="82" charset="0"/>
              </a:rPr>
              <a:t>Project Presentation</a:t>
            </a:r>
          </a:p>
        </p:txBody>
      </p:sp>
      <p:sp>
        <p:nvSpPr>
          <p:cNvPr id="3" name="Subtitle 2">
            <a:extLst>
              <a:ext uri="{FF2B5EF4-FFF2-40B4-BE49-F238E27FC236}">
                <a16:creationId xmlns:a16="http://schemas.microsoft.com/office/drawing/2014/main" id="{6021CF5C-781A-4806-8E2E-968AA562D94E}"/>
              </a:ext>
            </a:extLst>
          </p:cNvPr>
          <p:cNvSpPr>
            <a:spLocks noGrp="1"/>
          </p:cNvSpPr>
          <p:nvPr>
            <p:ph type="subTitle" idx="1"/>
          </p:nvPr>
        </p:nvSpPr>
        <p:spPr>
          <a:xfrm>
            <a:off x="7856389" y="1083732"/>
            <a:ext cx="3507654" cy="4690534"/>
          </a:xfrm>
        </p:spPr>
        <p:txBody>
          <a:bodyPr anchor="ctr">
            <a:normAutofit/>
          </a:bodyPr>
          <a:lstStyle/>
          <a:p>
            <a:r>
              <a:rPr lang="en-US" sz="2800">
                <a:solidFill>
                  <a:schemeClr val="tx1">
                    <a:lumMod val="75000"/>
                    <a:lumOff val="25000"/>
                  </a:schemeClr>
                </a:solidFill>
              </a:rPr>
              <a:t>Kailash Nadkar - 001387392</a:t>
            </a:r>
          </a:p>
        </p:txBody>
      </p:sp>
      <p:sp>
        <p:nvSpPr>
          <p:cNvPr id="21" name="Rectangle 20">
            <a:extLst>
              <a:ext uri="{FF2B5EF4-FFF2-40B4-BE49-F238E27FC236}">
                <a16:creationId xmlns:a16="http://schemas.microsoft.com/office/drawing/2014/main" id="{E6BC9B4A-2119-4645-B4CA-7817D5FA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158D888F-D87A-4C3C-BD82-273E4C8C5E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9A2CD81-3BB6-4ED6-A50F-DC14F37A9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8507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5BDAAE7A-177F-4691-8F07-36CBBA611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4C3BFA0-CEC8-4175-BA2D-D18CC36D82CB}"/>
              </a:ext>
            </a:extLst>
          </p:cNvPr>
          <p:cNvSpPr>
            <a:spLocks noGrp="1"/>
          </p:cNvSpPr>
          <p:nvPr>
            <p:ph type="body" idx="1"/>
          </p:nvPr>
        </p:nvSpPr>
        <p:spPr>
          <a:xfrm>
            <a:off x="1415578" y="761999"/>
            <a:ext cx="10141556" cy="5333999"/>
          </a:xfrm>
        </p:spPr>
        <p:txBody>
          <a:bodyPr vert="horz" lIns="91440" tIns="45720" rIns="91440" bIns="45720" rtlCol="0" anchor="b">
            <a:normAutofit/>
          </a:bodyPr>
          <a:lstStyle/>
          <a:p>
            <a:r>
              <a:rPr lang="en-US" sz="1800" b="1" cap="all" dirty="0">
                <a:solidFill>
                  <a:srgbClr val="FF8825"/>
                </a:solidFill>
              </a:rPr>
              <a:t>TANH / HYPERBOLIC TANGENT:</a:t>
            </a:r>
          </a:p>
          <a:p>
            <a:r>
              <a:rPr lang="en-US" sz="1600" b="1" cap="all" dirty="0">
                <a:solidFill>
                  <a:srgbClr val="FF8825"/>
                </a:solidFill>
              </a:rPr>
              <a:t>ADVANTAGES</a:t>
            </a:r>
          </a:p>
          <a:p>
            <a:pPr lvl="1"/>
            <a:r>
              <a:rPr lang="en-US" sz="1500" b="1" dirty="0">
                <a:solidFill>
                  <a:schemeClr val="tx1">
                    <a:tint val="75000"/>
                  </a:schemeClr>
                </a:solidFill>
              </a:rPr>
              <a:t>Zero centered</a:t>
            </a:r>
            <a:r>
              <a:rPr lang="en-US" sz="1500" dirty="0">
                <a:solidFill>
                  <a:schemeClr val="tx1">
                    <a:tint val="75000"/>
                  </a:schemeClr>
                </a:solidFill>
              </a:rPr>
              <a:t>- making it easier to model inputs that </a:t>
            </a:r>
          </a:p>
          <a:p>
            <a:pPr lvl="1"/>
            <a:r>
              <a:rPr lang="en-US" sz="1500" dirty="0">
                <a:solidFill>
                  <a:schemeClr val="tx1">
                    <a:tint val="75000"/>
                  </a:schemeClr>
                </a:solidFill>
              </a:rPr>
              <a:t>have strongly negative, neutral, and strongly positive values.</a:t>
            </a:r>
          </a:p>
          <a:p>
            <a:pPr lvl="1"/>
            <a:r>
              <a:rPr lang="en-US" sz="1500" dirty="0">
                <a:solidFill>
                  <a:schemeClr val="tx1">
                    <a:tint val="75000"/>
                  </a:schemeClr>
                </a:solidFill>
              </a:rPr>
              <a:t>Otherwise like the Sigmoid function</a:t>
            </a:r>
            <a:r>
              <a:rPr lang="en-US" sz="1500" cap="all" dirty="0">
                <a:solidFill>
                  <a:srgbClr val="FF8825"/>
                </a:solidFill>
              </a:rPr>
              <a:t>.</a:t>
            </a:r>
          </a:p>
          <a:p>
            <a:r>
              <a:rPr lang="en-US" sz="1600" b="1" cap="all" dirty="0">
                <a:solidFill>
                  <a:srgbClr val="FF8825"/>
                </a:solidFill>
              </a:rPr>
              <a:t>DISADVANTAGES</a:t>
            </a:r>
          </a:p>
          <a:p>
            <a:pPr lvl="1"/>
            <a:r>
              <a:rPr lang="en-US" sz="1500" dirty="0">
                <a:solidFill>
                  <a:schemeClr val="tx1">
                    <a:tint val="75000"/>
                  </a:schemeClr>
                </a:solidFill>
              </a:rPr>
              <a:t>Like the Sigmoid function</a:t>
            </a:r>
          </a:p>
          <a:p>
            <a:r>
              <a:rPr lang="en-US" sz="1800" b="1" cap="all" dirty="0">
                <a:solidFill>
                  <a:srgbClr val="FF8825"/>
                </a:solidFill>
              </a:rPr>
              <a:t>RELU (RECTIFIED LINEAR UNIT):</a:t>
            </a:r>
          </a:p>
          <a:p>
            <a:r>
              <a:rPr lang="en-US" sz="1600" b="1" cap="all" dirty="0">
                <a:solidFill>
                  <a:srgbClr val="FF8825"/>
                </a:solidFill>
              </a:rPr>
              <a:t>ADVANTAGES</a:t>
            </a:r>
          </a:p>
          <a:p>
            <a:pPr lvl="1"/>
            <a:r>
              <a:rPr lang="en-US" sz="1500" b="1" dirty="0">
                <a:solidFill>
                  <a:schemeClr val="tx1">
                    <a:tint val="75000"/>
                  </a:schemeClr>
                </a:solidFill>
              </a:rPr>
              <a:t>Computationally efficient—</a:t>
            </a:r>
            <a:r>
              <a:rPr lang="en-US" sz="1500" dirty="0">
                <a:solidFill>
                  <a:schemeClr val="tx1">
                    <a:tint val="75000"/>
                  </a:schemeClr>
                </a:solidFill>
              </a:rPr>
              <a:t>allows the network to </a:t>
            </a:r>
          </a:p>
          <a:p>
            <a:pPr lvl="1"/>
            <a:r>
              <a:rPr lang="en-US" sz="1500" dirty="0">
                <a:solidFill>
                  <a:schemeClr val="tx1">
                    <a:tint val="75000"/>
                  </a:schemeClr>
                </a:solidFill>
              </a:rPr>
              <a:t>converge very quickly</a:t>
            </a:r>
          </a:p>
          <a:p>
            <a:pPr lvl="1"/>
            <a:r>
              <a:rPr lang="en-US" sz="1500" b="1" dirty="0">
                <a:solidFill>
                  <a:schemeClr val="tx1">
                    <a:tint val="75000"/>
                  </a:schemeClr>
                </a:solidFill>
              </a:rPr>
              <a:t>Non-linear—</a:t>
            </a:r>
            <a:r>
              <a:rPr lang="en-US" sz="1500" dirty="0">
                <a:solidFill>
                  <a:schemeClr val="tx1">
                    <a:tint val="75000"/>
                  </a:schemeClr>
                </a:solidFill>
              </a:rPr>
              <a:t>although it looks like a linear function, </a:t>
            </a:r>
          </a:p>
          <a:p>
            <a:pPr lvl="1"/>
            <a:r>
              <a:rPr lang="en-US" sz="1500" dirty="0" err="1">
                <a:solidFill>
                  <a:schemeClr val="tx1">
                    <a:tint val="75000"/>
                  </a:schemeClr>
                </a:solidFill>
              </a:rPr>
              <a:t>ReLU</a:t>
            </a:r>
            <a:r>
              <a:rPr lang="en-US" sz="1500" dirty="0">
                <a:solidFill>
                  <a:schemeClr val="tx1">
                    <a:tint val="75000"/>
                  </a:schemeClr>
                </a:solidFill>
              </a:rPr>
              <a:t> has a derivative function and allows for backpropagation</a:t>
            </a:r>
          </a:p>
          <a:p>
            <a:r>
              <a:rPr lang="en-US" sz="1600" b="1" cap="all" dirty="0">
                <a:solidFill>
                  <a:srgbClr val="FF8825"/>
                </a:solidFill>
              </a:rPr>
              <a:t>DISADVANTAGES</a:t>
            </a:r>
          </a:p>
          <a:p>
            <a:pPr lvl="1"/>
            <a:r>
              <a:rPr lang="en-US" sz="1500" b="1" dirty="0"/>
              <a:t>The Dying </a:t>
            </a:r>
            <a:r>
              <a:rPr lang="en-US" sz="1500" b="1" dirty="0" err="1"/>
              <a:t>ReLU</a:t>
            </a:r>
            <a:r>
              <a:rPr lang="en-US" sz="1500" b="1" dirty="0"/>
              <a:t> problem</a:t>
            </a:r>
            <a:r>
              <a:rPr lang="en-US" sz="1500" dirty="0"/>
              <a:t>- when inputs approach zero, </a:t>
            </a:r>
          </a:p>
          <a:p>
            <a:pPr lvl="1"/>
            <a:r>
              <a:rPr lang="en-US" sz="1500" dirty="0"/>
              <a:t>or are negative, the gradient of the function becomes zero, </a:t>
            </a:r>
          </a:p>
          <a:p>
            <a:pPr lvl="1"/>
            <a:r>
              <a:rPr lang="en-US" sz="1500" dirty="0"/>
              <a:t>the network cannot perform backpropagation and cannot learn.</a:t>
            </a:r>
          </a:p>
        </p:txBody>
      </p:sp>
      <p:sp>
        <p:nvSpPr>
          <p:cNvPr id="14" name="Rectangle 13">
            <a:extLst>
              <a:ext uri="{FF2B5EF4-FFF2-40B4-BE49-F238E27FC236}">
                <a16:creationId xmlns:a16="http://schemas.microsoft.com/office/drawing/2014/main" id="{5BF82D1D-28BC-4216-A1EA-F7D9C6D1A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0A1DC48-C242-4442-822C-570436B80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TanH or hyperbolic tangent activation function">
            <a:extLst>
              <a:ext uri="{FF2B5EF4-FFF2-40B4-BE49-F238E27FC236}">
                <a16:creationId xmlns:a16="http://schemas.microsoft.com/office/drawing/2014/main" id="{109D8C67-6B58-471F-882F-0B3628696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9212" y="992222"/>
            <a:ext cx="3937596" cy="23684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U (Rectified Linear Unit) activation function">
            <a:extLst>
              <a:ext uri="{FF2B5EF4-FFF2-40B4-BE49-F238E27FC236}">
                <a16:creationId xmlns:a16="http://schemas.microsoft.com/office/drawing/2014/main" id="{F6E023B2-68A6-4DC7-A065-B0B9EBBCFC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7556" y="3497343"/>
            <a:ext cx="4609578" cy="2693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40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5BDAAE7A-177F-4691-8F07-36CBBA611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4C3BFA0-CEC8-4175-BA2D-D18CC36D82CB}"/>
              </a:ext>
            </a:extLst>
          </p:cNvPr>
          <p:cNvSpPr>
            <a:spLocks noGrp="1"/>
          </p:cNvSpPr>
          <p:nvPr>
            <p:ph type="body" idx="1"/>
          </p:nvPr>
        </p:nvSpPr>
        <p:spPr>
          <a:xfrm>
            <a:off x="1415578" y="761999"/>
            <a:ext cx="10141556" cy="5333999"/>
          </a:xfrm>
        </p:spPr>
        <p:txBody>
          <a:bodyPr vert="horz" lIns="91440" tIns="45720" rIns="91440" bIns="45720" rtlCol="0" anchor="b">
            <a:normAutofit fontScale="92500" lnSpcReduction="10000"/>
          </a:bodyPr>
          <a:lstStyle/>
          <a:p>
            <a:pPr>
              <a:lnSpc>
                <a:spcPct val="100000"/>
              </a:lnSpc>
            </a:pPr>
            <a:r>
              <a:rPr lang="en-US" sz="1800" b="1" cap="all" dirty="0">
                <a:solidFill>
                  <a:srgbClr val="FF8825"/>
                </a:solidFill>
              </a:rPr>
              <a:t>LEAKY RELU:</a:t>
            </a:r>
          </a:p>
          <a:p>
            <a:r>
              <a:rPr lang="en-US" sz="1600" b="1" cap="all" dirty="0">
                <a:solidFill>
                  <a:srgbClr val="FF8825"/>
                </a:solidFill>
              </a:rPr>
              <a:t>ADVANTAGES</a:t>
            </a:r>
          </a:p>
          <a:p>
            <a:pPr lvl="1"/>
            <a:r>
              <a:rPr lang="en-US" sz="1600" b="1" dirty="0"/>
              <a:t>Prevents dying </a:t>
            </a:r>
            <a:r>
              <a:rPr lang="en-US" sz="1600" b="1" dirty="0" err="1"/>
              <a:t>ReLU</a:t>
            </a:r>
            <a:r>
              <a:rPr lang="en-US" sz="1600" b="1" dirty="0"/>
              <a:t> problem- </a:t>
            </a:r>
            <a:r>
              <a:rPr lang="en-US" sz="1600" dirty="0"/>
              <a:t>this variation of </a:t>
            </a:r>
            <a:r>
              <a:rPr lang="en-US" sz="1600" dirty="0" err="1"/>
              <a:t>ReLU</a:t>
            </a:r>
            <a:r>
              <a:rPr lang="en-US" sz="1600" dirty="0"/>
              <a:t> </a:t>
            </a:r>
          </a:p>
          <a:p>
            <a:pPr lvl="1"/>
            <a:r>
              <a:rPr lang="en-US" sz="1600" dirty="0"/>
              <a:t>has a small positive slope in the negative area, </a:t>
            </a:r>
          </a:p>
          <a:p>
            <a:pPr lvl="1"/>
            <a:r>
              <a:rPr lang="en-US" sz="1600" dirty="0"/>
              <a:t>so it does enable backpropagation, even for negative input values. </a:t>
            </a:r>
          </a:p>
          <a:p>
            <a:pPr lvl="1"/>
            <a:r>
              <a:rPr lang="en-US" sz="1600" dirty="0"/>
              <a:t>Otherwise Like a </a:t>
            </a:r>
            <a:r>
              <a:rPr lang="en-US" sz="1600" dirty="0" err="1"/>
              <a:t>ReLU</a:t>
            </a:r>
            <a:r>
              <a:rPr lang="en-US" sz="1600" dirty="0"/>
              <a:t>.</a:t>
            </a:r>
          </a:p>
          <a:p>
            <a:r>
              <a:rPr lang="en-US" sz="1600" b="1" cap="all" dirty="0">
                <a:solidFill>
                  <a:srgbClr val="FF8825"/>
                </a:solidFill>
              </a:rPr>
              <a:t>DISADVANTAGES</a:t>
            </a:r>
          </a:p>
          <a:p>
            <a:pPr lvl="1"/>
            <a:r>
              <a:rPr lang="en-US" sz="1600" b="1" dirty="0"/>
              <a:t>Results not consistent- </a:t>
            </a:r>
            <a:r>
              <a:rPr lang="en-US" sz="1600" dirty="0"/>
              <a:t>leaky </a:t>
            </a:r>
            <a:r>
              <a:rPr lang="en-US" sz="1600" dirty="0" err="1"/>
              <a:t>ReLU</a:t>
            </a:r>
            <a:r>
              <a:rPr lang="en-US" sz="1600" dirty="0"/>
              <a:t> does not provide consistent</a:t>
            </a:r>
          </a:p>
          <a:p>
            <a:pPr lvl="1"/>
            <a:r>
              <a:rPr lang="en-US" sz="1600" dirty="0"/>
              <a:t> predictions for negative input values.	</a:t>
            </a:r>
            <a:endParaRPr lang="en-US" sz="1500" dirty="0"/>
          </a:p>
          <a:p>
            <a:r>
              <a:rPr lang="en-US" sz="1800" b="1" cap="all" dirty="0">
                <a:solidFill>
                  <a:srgbClr val="FF8825"/>
                </a:solidFill>
              </a:rPr>
              <a:t>Parametric RELU :</a:t>
            </a:r>
          </a:p>
          <a:p>
            <a:r>
              <a:rPr lang="en-US" sz="1600" b="1" cap="all" dirty="0">
                <a:solidFill>
                  <a:srgbClr val="FF8825"/>
                </a:solidFill>
              </a:rPr>
              <a:t>ADVANTAGES</a:t>
            </a:r>
          </a:p>
          <a:p>
            <a:pPr lvl="1"/>
            <a:r>
              <a:rPr lang="en-US" sz="1600" b="1" dirty="0"/>
              <a:t>Allows the negative slope to be learned—</a:t>
            </a:r>
            <a:r>
              <a:rPr lang="en-US" sz="1600" dirty="0"/>
              <a:t>unlike leaky </a:t>
            </a:r>
            <a:r>
              <a:rPr lang="en-US" sz="1600" dirty="0" err="1"/>
              <a:t>ReLU</a:t>
            </a:r>
            <a:r>
              <a:rPr lang="en-US" sz="1600" dirty="0"/>
              <a:t>, </a:t>
            </a:r>
          </a:p>
          <a:p>
            <a:pPr lvl="1"/>
            <a:r>
              <a:rPr lang="en-US" sz="1600" dirty="0"/>
              <a:t>this function provides the slope of the negative part of the function </a:t>
            </a:r>
          </a:p>
          <a:p>
            <a:pPr lvl="1"/>
            <a:r>
              <a:rPr lang="en-US" sz="1600" dirty="0"/>
              <a:t>as an argument. It is, therefore, possible to perform </a:t>
            </a:r>
          </a:p>
          <a:p>
            <a:pPr lvl="1"/>
            <a:r>
              <a:rPr lang="en-US" sz="1600" dirty="0"/>
              <a:t>backpropagation and learn the most appropriate value of α.</a:t>
            </a:r>
          </a:p>
          <a:p>
            <a:pPr lvl="1"/>
            <a:r>
              <a:rPr lang="en-US" sz="1600" dirty="0"/>
              <a:t>Otherwise like </a:t>
            </a:r>
            <a:r>
              <a:rPr lang="en-US" sz="1600" dirty="0" err="1"/>
              <a:t>ReLU</a:t>
            </a:r>
            <a:endParaRPr lang="en-US" sz="1600" dirty="0"/>
          </a:p>
          <a:p>
            <a:r>
              <a:rPr lang="en-US" sz="1600" b="1" cap="all" dirty="0">
                <a:solidFill>
                  <a:srgbClr val="FF8825"/>
                </a:solidFill>
              </a:rPr>
              <a:t>DISADVANTAGES</a:t>
            </a:r>
          </a:p>
          <a:p>
            <a:pPr lvl="1"/>
            <a:r>
              <a:rPr lang="en-US" sz="1600" b="1" dirty="0"/>
              <a:t>May perform differently </a:t>
            </a:r>
            <a:r>
              <a:rPr lang="en-US" sz="1600" dirty="0"/>
              <a:t>for different problems</a:t>
            </a:r>
            <a:r>
              <a:rPr lang="en-US" sz="1600" b="1" dirty="0"/>
              <a:t>.</a:t>
            </a:r>
          </a:p>
        </p:txBody>
      </p:sp>
      <p:sp>
        <p:nvSpPr>
          <p:cNvPr id="14" name="Rectangle 13">
            <a:extLst>
              <a:ext uri="{FF2B5EF4-FFF2-40B4-BE49-F238E27FC236}">
                <a16:creationId xmlns:a16="http://schemas.microsoft.com/office/drawing/2014/main" id="{5BF82D1D-28BC-4216-A1EA-F7D9C6D1A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0A1DC48-C242-4442-822C-570436B80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utoShape 2" descr="Leaky ReLU activation function">
            <a:extLst>
              <a:ext uri="{FF2B5EF4-FFF2-40B4-BE49-F238E27FC236}">
                <a16:creationId xmlns:a16="http://schemas.microsoft.com/office/drawing/2014/main" id="{66D7D911-79B0-41F0-BBC6-750EA8DBAF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8" name="Picture 6" descr="Parametric ReLU activation function">
            <a:extLst>
              <a:ext uri="{FF2B5EF4-FFF2-40B4-BE49-F238E27FC236}">
                <a16:creationId xmlns:a16="http://schemas.microsoft.com/office/drawing/2014/main" id="{B5EEB812-D23A-4846-9980-3256ED933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5142" y="4108311"/>
            <a:ext cx="2923027" cy="149887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Leaky ReLU activation function">
            <a:extLst>
              <a:ext uri="{FF2B5EF4-FFF2-40B4-BE49-F238E27FC236}">
                <a16:creationId xmlns:a16="http://schemas.microsoft.com/office/drawing/2014/main" id="{63B6DD3D-BB66-4992-A21C-7456BF6DB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087" y="761997"/>
            <a:ext cx="3732334"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975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5BDAAE7A-177F-4691-8F07-36CBBA611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4C3BFA0-CEC8-4175-BA2D-D18CC36D82CB}"/>
              </a:ext>
            </a:extLst>
          </p:cNvPr>
          <p:cNvSpPr>
            <a:spLocks noGrp="1"/>
          </p:cNvSpPr>
          <p:nvPr>
            <p:ph type="body" idx="1"/>
          </p:nvPr>
        </p:nvSpPr>
        <p:spPr>
          <a:xfrm>
            <a:off x="1415578" y="761999"/>
            <a:ext cx="10141556" cy="5333999"/>
          </a:xfrm>
        </p:spPr>
        <p:txBody>
          <a:bodyPr vert="horz" lIns="91440" tIns="45720" rIns="91440" bIns="45720" rtlCol="0" anchor="b">
            <a:normAutofit/>
          </a:bodyPr>
          <a:lstStyle/>
          <a:p>
            <a:pPr>
              <a:lnSpc>
                <a:spcPct val="100000"/>
              </a:lnSpc>
            </a:pPr>
            <a:r>
              <a:rPr lang="en-US" sz="1800" b="1" cap="all" dirty="0" err="1">
                <a:solidFill>
                  <a:srgbClr val="FF8825"/>
                </a:solidFill>
              </a:rPr>
              <a:t>softmax</a:t>
            </a:r>
            <a:r>
              <a:rPr lang="en-US" sz="1800" b="1" cap="all" dirty="0">
                <a:solidFill>
                  <a:srgbClr val="FF8825"/>
                </a:solidFill>
              </a:rPr>
              <a:t>:</a:t>
            </a:r>
          </a:p>
          <a:p>
            <a:r>
              <a:rPr lang="en-US" sz="1600" b="1" cap="all" dirty="0">
                <a:solidFill>
                  <a:srgbClr val="FF8825"/>
                </a:solidFill>
              </a:rPr>
              <a:t>ADVANTAGES</a:t>
            </a:r>
          </a:p>
          <a:p>
            <a:pPr lvl="1"/>
            <a:r>
              <a:rPr lang="en-US" sz="1600" b="1" dirty="0"/>
              <a:t>Able to handle multiple classes </a:t>
            </a:r>
            <a:r>
              <a:rPr lang="en-US" sz="1600" dirty="0"/>
              <a:t>only one class in other activation</a:t>
            </a:r>
          </a:p>
          <a:p>
            <a:pPr lvl="1"/>
            <a:r>
              <a:rPr lang="en-US" sz="1600" dirty="0"/>
              <a:t> functions- normalizes the outputs for each class between 0 and 1,</a:t>
            </a:r>
          </a:p>
          <a:p>
            <a:pPr lvl="1"/>
            <a:r>
              <a:rPr lang="en-US" sz="1600" dirty="0"/>
              <a:t> and divides by their sum, giving the probability of the input </a:t>
            </a:r>
          </a:p>
          <a:p>
            <a:pPr lvl="1"/>
            <a:r>
              <a:rPr lang="en-US" sz="1600" dirty="0"/>
              <a:t>value being in a specific class.</a:t>
            </a:r>
          </a:p>
          <a:p>
            <a:pPr lvl="1"/>
            <a:r>
              <a:rPr lang="en-US" sz="1600" b="1" dirty="0"/>
              <a:t>Useful for output neurons- </a:t>
            </a:r>
            <a:r>
              <a:rPr lang="en-US" sz="1600" dirty="0"/>
              <a:t>typically </a:t>
            </a:r>
            <a:r>
              <a:rPr lang="en-US" sz="1600" dirty="0" err="1"/>
              <a:t>Softmax</a:t>
            </a:r>
            <a:r>
              <a:rPr lang="en-US" sz="1600" dirty="0"/>
              <a:t> is used </a:t>
            </a:r>
          </a:p>
          <a:p>
            <a:pPr lvl="1"/>
            <a:r>
              <a:rPr lang="en-US" sz="1600" dirty="0"/>
              <a:t>only for the output layer, for neural networks that need to </a:t>
            </a:r>
          </a:p>
          <a:p>
            <a:pPr lvl="1"/>
            <a:r>
              <a:rPr lang="en-US" sz="1600" dirty="0"/>
              <a:t>classify inputs into multiple categories.	</a:t>
            </a:r>
            <a:endParaRPr lang="en-US" sz="1500" dirty="0"/>
          </a:p>
          <a:p>
            <a:r>
              <a:rPr lang="en-US" sz="1800" b="1" cap="all" dirty="0">
                <a:solidFill>
                  <a:srgbClr val="FF8825"/>
                </a:solidFill>
              </a:rPr>
              <a:t>SWISH:</a:t>
            </a:r>
          </a:p>
          <a:p>
            <a:r>
              <a:rPr lang="en-US" sz="1600" b="1" cap="all" dirty="0">
                <a:solidFill>
                  <a:srgbClr val="FF8825"/>
                </a:solidFill>
              </a:rPr>
              <a:t>ADVANTAGES</a:t>
            </a:r>
          </a:p>
          <a:p>
            <a:pPr lvl="1"/>
            <a:r>
              <a:rPr lang="en-US" sz="1600" dirty="0"/>
              <a:t>Swish is a new, self-gated activation function discovered by researchers </a:t>
            </a:r>
          </a:p>
          <a:p>
            <a:pPr lvl="1"/>
            <a:r>
              <a:rPr lang="en-US" sz="1600" dirty="0"/>
              <a:t>at Google. According to their </a:t>
            </a:r>
            <a:r>
              <a:rPr lang="en-US" sz="1600" dirty="0">
                <a:solidFill>
                  <a:srgbClr val="00B050"/>
                </a:solidFill>
                <a:hlinkClick r:id="rId2">
                  <a:extLst>
                    <a:ext uri="{A12FA001-AC4F-418D-AE19-62706E023703}">
                      <ahyp:hlinkClr xmlns:ahyp="http://schemas.microsoft.com/office/drawing/2018/hyperlinkcolor" val="tx"/>
                    </a:ext>
                  </a:extLst>
                </a:hlinkClick>
              </a:rPr>
              <a:t>paper</a:t>
            </a:r>
            <a:r>
              <a:rPr lang="en-US" sz="1600" dirty="0"/>
              <a:t>, it performs better than </a:t>
            </a:r>
            <a:r>
              <a:rPr lang="en-US" sz="1600" dirty="0" err="1"/>
              <a:t>ReLU</a:t>
            </a:r>
            <a:r>
              <a:rPr lang="en-US" sz="1600" dirty="0"/>
              <a:t> with </a:t>
            </a:r>
          </a:p>
          <a:p>
            <a:pPr lvl="1"/>
            <a:r>
              <a:rPr lang="en-US" sz="1600" dirty="0"/>
              <a:t>a similar level of computational efficiency. In experiments on ImageNet </a:t>
            </a:r>
          </a:p>
          <a:p>
            <a:pPr lvl="1"/>
            <a:r>
              <a:rPr lang="en-US" sz="1600" dirty="0"/>
              <a:t>with identical models running </a:t>
            </a:r>
            <a:r>
              <a:rPr lang="en-US" sz="1600" dirty="0" err="1"/>
              <a:t>ReLU</a:t>
            </a:r>
            <a:r>
              <a:rPr lang="en-US" sz="1600" dirty="0"/>
              <a:t> and Swish, the new function </a:t>
            </a:r>
          </a:p>
          <a:p>
            <a:pPr lvl="1"/>
            <a:r>
              <a:rPr lang="en-US" sz="1600" dirty="0"/>
              <a:t>achieved top -1 classification accuracy 0.6-0.9% higher</a:t>
            </a:r>
            <a:r>
              <a:rPr lang="en-US" sz="1500" dirty="0"/>
              <a:t>.</a:t>
            </a:r>
          </a:p>
          <a:p>
            <a:pPr lvl="1"/>
            <a:endParaRPr lang="en-US" sz="1500" b="1" dirty="0"/>
          </a:p>
        </p:txBody>
      </p:sp>
      <p:sp>
        <p:nvSpPr>
          <p:cNvPr id="14" name="Rectangle 13">
            <a:extLst>
              <a:ext uri="{FF2B5EF4-FFF2-40B4-BE49-F238E27FC236}">
                <a16:creationId xmlns:a16="http://schemas.microsoft.com/office/drawing/2014/main" id="{5BF82D1D-28BC-4216-A1EA-F7D9C6D1A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0A1DC48-C242-4442-822C-570436B80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utoShape 2" descr="Leaky ReLU activation function">
            <a:extLst>
              <a:ext uri="{FF2B5EF4-FFF2-40B4-BE49-F238E27FC236}">
                <a16:creationId xmlns:a16="http://schemas.microsoft.com/office/drawing/2014/main" id="{66D7D911-79B0-41F0-BBC6-750EA8DBAF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6" name="Picture 2" descr="Softmax activation function">
            <a:extLst>
              <a:ext uri="{FF2B5EF4-FFF2-40B4-BE49-F238E27FC236}">
                <a16:creationId xmlns:a16="http://schemas.microsoft.com/office/drawing/2014/main" id="{EA345F67-4B49-4008-A521-DBE0C5904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1064" y="1241581"/>
            <a:ext cx="3213837" cy="165244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Swish activation function">
            <a:extLst>
              <a:ext uri="{FF2B5EF4-FFF2-40B4-BE49-F238E27FC236}">
                <a16:creationId xmlns:a16="http://schemas.microsoft.com/office/drawing/2014/main" id="{802CFAC9-0AA2-4A30-95E3-37322EF98D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1063" y="3762374"/>
            <a:ext cx="3580393" cy="233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494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5BDAAE7A-177F-4691-8F07-36CBBA611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B729B9C4-F970-4AC9-9DBC-44E1621DB12D}"/>
              </a:ext>
            </a:extLst>
          </p:cNvPr>
          <p:cNvPicPr>
            <a:picLocks noChangeAspect="1"/>
          </p:cNvPicPr>
          <p:nvPr/>
        </p:nvPicPr>
        <p:blipFill>
          <a:blip r:embed="rId3"/>
          <a:stretch>
            <a:fillRect/>
          </a:stretch>
        </p:blipFill>
        <p:spPr>
          <a:xfrm>
            <a:off x="2295525" y="1338262"/>
            <a:ext cx="7600950" cy="4181475"/>
          </a:xfrm>
          <a:prstGeom prst="rect">
            <a:avLst/>
          </a:prstGeom>
        </p:spPr>
      </p:pic>
      <p:sp>
        <p:nvSpPr>
          <p:cNvPr id="3" name="Text Placeholder 2">
            <a:extLst>
              <a:ext uri="{FF2B5EF4-FFF2-40B4-BE49-F238E27FC236}">
                <a16:creationId xmlns:a16="http://schemas.microsoft.com/office/drawing/2014/main" id="{94C3BFA0-CEC8-4175-BA2D-D18CC36D82CB}"/>
              </a:ext>
            </a:extLst>
          </p:cNvPr>
          <p:cNvSpPr>
            <a:spLocks noGrp="1"/>
          </p:cNvSpPr>
          <p:nvPr>
            <p:ph type="body" idx="1"/>
          </p:nvPr>
        </p:nvSpPr>
        <p:spPr>
          <a:xfrm>
            <a:off x="1415578" y="761999"/>
            <a:ext cx="10141556" cy="5333999"/>
          </a:xfrm>
        </p:spPr>
        <p:txBody>
          <a:bodyPr vert="horz" lIns="91440" tIns="45720" rIns="91440" bIns="45720" rtlCol="0" anchor="b">
            <a:normAutofit/>
          </a:bodyPr>
          <a:lstStyle/>
          <a:p>
            <a:pPr lvl="1"/>
            <a:r>
              <a:rPr lang="en-US" sz="1500" b="1" dirty="0"/>
              <a:t> c</a:t>
            </a:r>
          </a:p>
        </p:txBody>
      </p:sp>
      <p:sp>
        <p:nvSpPr>
          <p:cNvPr id="14" name="Rectangle 13">
            <a:extLst>
              <a:ext uri="{FF2B5EF4-FFF2-40B4-BE49-F238E27FC236}">
                <a16:creationId xmlns:a16="http://schemas.microsoft.com/office/drawing/2014/main" id="{5BF82D1D-28BC-4216-A1EA-F7D9C6D1A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0A1DC48-C242-4442-822C-570436B80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utoShape 2" descr="Leaky ReLU activation function">
            <a:extLst>
              <a:ext uri="{FF2B5EF4-FFF2-40B4-BE49-F238E27FC236}">
                <a16:creationId xmlns:a16="http://schemas.microsoft.com/office/drawing/2014/main" id="{66D7D911-79B0-41F0-BBC6-750EA8DBAF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79711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5BDAAE7A-177F-4691-8F07-36CBBA611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4C3BFA0-CEC8-4175-BA2D-D18CC36D82CB}"/>
              </a:ext>
            </a:extLst>
          </p:cNvPr>
          <p:cNvSpPr>
            <a:spLocks noGrp="1"/>
          </p:cNvSpPr>
          <p:nvPr>
            <p:ph type="body" idx="1"/>
          </p:nvPr>
        </p:nvSpPr>
        <p:spPr>
          <a:xfrm>
            <a:off x="1415578" y="761999"/>
            <a:ext cx="10141556" cy="5333999"/>
          </a:xfrm>
        </p:spPr>
        <p:txBody>
          <a:bodyPr vert="horz" lIns="91440" tIns="45720" rIns="91440" bIns="45720" rtlCol="0" anchor="b">
            <a:normAutofit fontScale="92500" lnSpcReduction="20000"/>
          </a:bodyPr>
          <a:lstStyle/>
          <a:p>
            <a:pPr algn="ctr">
              <a:lnSpc>
                <a:spcPct val="100000"/>
              </a:lnSpc>
            </a:pPr>
            <a:r>
              <a:rPr lang="en-US" sz="2800" dirty="0">
                <a:solidFill>
                  <a:schemeClr val="tx1">
                    <a:lumMod val="75000"/>
                    <a:lumOff val="25000"/>
                  </a:schemeClr>
                </a:solidFill>
                <a:latin typeface="Algerian" panose="04020705040A02060702" pitchFamily="82" charset="0"/>
              </a:rPr>
              <a:t>Getting Data</a:t>
            </a:r>
            <a:endParaRPr lang="en-US" sz="2800" dirty="0">
              <a:solidFill>
                <a:schemeClr val="tx1">
                  <a:lumMod val="50000"/>
                  <a:lumOff val="50000"/>
                </a:schemeClr>
              </a:solidFill>
            </a:endParaRP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600" dirty="0"/>
              <a:t>For this project I will be using </a:t>
            </a:r>
            <a:r>
              <a:rPr lang="fr-FR" sz="2600" b="1" dirty="0"/>
              <a:t>Intel Image Classification </a:t>
            </a:r>
            <a:r>
              <a:rPr lang="en-US" sz="2600" dirty="0"/>
              <a:t>dataset from Kaggle.</a:t>
            </a:r>
          </a:p>
          <a:p>
            <a:pPr marL="285750" indent="-285750" fontAlgn="base">
              <a:buFont typeface="Arial" panose="020B0604020202020204" pitchFamily="34" charset="0"/>
              <a:buChar char="•"/>
            </a:pPr>
            <a:r>
              <a:rPr lang="en-US" sz="2600" dirty="0"/>
              <a:t>This is image data of Natural Scenes around the world.</a:t>
            </a:r>
          </a:p>
          <a:p>
            <a:pPr marL="285750" indent="-285750" fontAlgn="base">
              <a:buFont typeface="Arial" panose="020B0604020202020204" pitchFamily="34" charset="0"/>
              <a:buChar char="•"/>
            </a:pPr>
            <a:r>
              <a:rPr lang="en-US" sz="2600" dirty="0"/>
              <a:t>This Data contains around 25k images of size 150x150 distributed under 6 categories. </a:t>
            </a:r>
          </a:p>
          <a:p>
            <a:pPr marL="285750" indent="-285750" fontAlgn="base">
              <a:buFont typeface="Arial" panose="020B0604020202020204" pitchFamily="34" charset="0"/>
              <a:buChar char="•"/>
            </a:pPr>
            <a:r>
              <a:rPr lang="en-US" sz="2600" dirty="0"/>
              <a:t>{'buildings' -&gt; 0, 'forest' -&gt; 1, 'glacier' -&gt; 2, 'mountain' -&gt; 3, 'sea' -&gt; 4, 'street' -&gt; 5 }</a:t>
            </a:r>
          </a:p>
          <a:p>
            <a:pPr marL="285750" indent="-285750" fontAlgn="base">
              <a:buFont typeface="Arial" panose="020B0604020202020204" pitchFamily="34" charset="0"/>
              <a:buChar char="•"/>
            </a:pPr>
            <a:r>
              <a:rPr lang="en-US" sz="2600" dirty="0"/>
              <a:t>There are around 14k images in Train, </a:t>
            </a:r>
          </a:p>
          <a:p>
            <a:pPr marL="285750" indent="-285750" fontAlgn="base">
              <a:buFont typeface="Arial" panose="020B0604020202020204" pitchFamily="34" charset="0"/>
              <a:buChar char="•"/>
            </a:pPr>
            <a:r>
              <a:rPr lang="en-US" sz="2600" dirty="0"/>
              <a:t>3k in Test and </a:t>
            </a:r>
          </a:p>
          <a:p>
            <a:pPr marL="285750" indent="-285750" fontAlgn="base">
              <a:buFont typeface="Arial" panose="020B0604020202020204" pitchFamily="34" charset="0"/>
              <a:buChar char="•"/>
            </a:pPr>
            <a:r>
              <a:rPr lang="en-US" sz="2600" dirty="0"/>
              <a:t>7k in Prediction.</a:t>
            </a:r>
          </a:p>
          <a:p>
            <a:pPr fontAlgn="base"/>
            <a:endParaRPr lang="en-US" sz="1600" dirty="0"/>
          </a:p>
          <a:p>
            <a:pPr fontAlgn="base"/>
            <a:r>
              <a:rPr lang="en-US" sz="1600" dirty="0"/>
              <a:t> </a:t>
            </a:r>
            <a:endParaRPr lang="en-US" sz="1600" b="1" dirty="0"/>
          </a:p>
          <a:p>
            <a:pPr>
              <a:lnSpc>
                <a:spcPct val="100000"/>
              </a:lnSpc>
            </a:pPr>
            <a:endParaRPr lang="en-US" sz="1600" b="1" dirty="0"/>
          </a:p>
          <a:p>
            <a:pPr>
              <a:lnSpc>
                <a:spcPct val="100000"/>
              </a:lnSpc>
            </a:pPr>
            <a:endParaRPr lang="en-US" sz="1600" b="1" dirty="0"/>
          </a:p>
        </p:txBody>
      </p:sp>
      <p:sp>
        <p:nvSpPr>
          <p:cNvPr id="14" name="Rectangle 13">
            <a:extLst>
              <a:ext uri="{FF2B5EF4-FFF2-40B4-BE49-F238E27FC236}">
                <a16:creationId xmlns:a16="http://schemas.microsoft.com/office/drawing/2014/main" id="{5BF82D1D-28BC-4216-A1EA-F7D9C6D1A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0A1DC48-C242-4442-822C-570436B80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utoShape 2" descr="Leaky ReLU activation function">
            <a:extLst>
              <a:ext uri="{FF2B5EF4-FFF2-40B4-BE49-F238E27FC236}">
                <a16:creationId xmlns:a16="http://schemas.microsoft.com/office/drawing/2014/main" id="{66D7D911-79B0-41F0-BBC6-750EA8DBAF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37393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5BDAAE7A-177F-4691-8F07-36CBBA611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4C3BFA0-CEC8-4175-BA2D-D18CC36D82CB}"/>
              </a:ext>
            </a:extLst>
          </p:cNvPr>
          <p:cNvSpPr>
            <a:spLocks noGrp="1"/>
          </p:cNvSpPr>
          <p:nvPr>
            <p:ph type="body" idx="1"/>
          </p:nvPr>
        </p:nvSpPr>
        <p:spPr>
          <a:xfrm>
            <a:off x="1415578" y="761999"/>
            <a:ext cx="10141556" cy="5333999"/>
          </a:xfrm>
        </p:spPr>
        <p:txBody>
          <a:bodyPr vert="horz" lIns="91440" tIns="45720" rIns="91440" bIns="45720" rtlCol="0" anchor="b">
            <a:normAutofit/>
          </a:bodyPr>
          <a:lstStyle/>
          <a:p>
            <a:pPr algn="ctr">
              <a:lnSpc>
                <a:spcPct val="100000"/>
              </a:lnSpc>
            </a:pPr>
            <a:r>
              <a:rPr lang="en-US" sz="2800" dirty="0">
                <a:solidFill>
                  <a:schemeClr val="tx1">
                    <a:lumMod val="75000"/>
                    <a:lumOff val="25000"/>
                  </a:schemeClr>
                </a:solidFill>
                <a:latin typeface="Algerian" panose="04020705040A02060702" pitchFamily="82" charset="0"/>
              </a:rPr>
              <a:t>Algorithms</a:t>
            </a:r>
            <a:endParaRPr lang="en-US" sz="2800" dirty="0">
              <a:solidFill>
                <a:schemeClr val="tx1">
                  <a:lumMod val="50000"/>
                  <a:lumOff val="50000"/>
                </a:schemeClr>
              </a:solidFill>
            </a:endParaRP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600" dirty="0"/>
              <a:t>I will be implementing Convolutional Neural Network</a:t>
            </a:r>
          </a:p>
          <a:p>
            <a:pPr marL="285750" indent="-285750" fontAlgn="base">
              <a:buFont typeface="Arial" panose="020B0604020202020204" pitchFamily="34" charset="0"/>
              <a:buChar char="•"/>
            </a:pPr>
            <a:r>
              <a:rPr lang="en-US" sz="2600" dirty="0"/>
              <a:t>Using Keras and TensorFlow library</a:t>
            </a:r>
          </a:p>
          <a:p>
            <a:pPr marL="285750" indent="-285750" fontAlgn="base">
              <a:buFont typeface="Arial" panose="020B0604020202020204" pitchFamily="34" charset="0"/>
              <a:buChar char="•"/>
            </a:pPr>
            <a:r>
              <a:rPr lang="en-US" sz="2600" dirty="0"/>
              <a:t>Implementing various activation functions and evaluating their accuracy, drawbacks and a dataset where which activation function can be more suited.</a:t>
            </a:r>
          </a:p>
          <a:p>
            <a:pPr marL="285750" indent="-285750" fontAlgn="base">
              <a:buFont typeface="Arial" panose="020B0604020202020204" pitchFamily="34" charset="0"/>
              <a:buChar char="•"/>
            </a:pPr>
            <a:r>
              <a:rPr lang="en-US" sz="2600" dirty="0"/>
              <a:t>Additionally I aim to implement research paper based on activation function </a:t>
            </a:r>
            <a:r>
              <a:rPr lang="en-US" sz="2600" b="1" dirty="0">
                <a:solidFill>
                  <a:srgbClr val="FF8825"/>
                </a:solidFill>
              </a:rPr>
              <a:t>SWISH </a:t>
            </a:r>
            <a:r>
              <a:rPr lang="en-US" sz="2600" dirty="0"/>
              <a:t>which is discovered by researchers at google</a:t>
            </a:r>
          </a:p>
          <a:p>
            <a:pPr marL="285750" indent="-285750" fontAlgn="base">
              <a:buFont typeface="Arial" panose="020B0604020202020204" pitchFamily="34" charset="0"/>
              <a:buChar char="•"/>
            </a:pPr>
            <a:endParaRPr lang="en-US" sz="2600" dirty="0"/>
          </a:p>
          <a:p>
            <a:pPr fontAlgn="base"/>
            <a:r>
              <a:rPr lang="en-US" sz="1600" dirty="0"/>
              <a:t> </a:t>
            </a:r>
            <a:endParaRPr lang="en-US" sz="1600" b="1" dirty="0"/>
          </a:p>
          <a:p>
            <a:pPr>
              <a:lnSpc>
                <a:spcPct val="100000"/>
              </a:lnSpc>
            </a:pPr>
            <a:endParaRPr lang="en-US" sz="1600" b="1" dirty="0"/>
          </a:p>
          <a:p>
            <a:pPr>
              <a:lnSpc>
                <a:spcPct val="100000"/>
              </a:lnSpc>
            </a:pPr>
            <a:endParaRPr lang="en-US" sz="1600" b="1" dirty="0"/>
          </a:p>
        </p:txBody>
      </p:sp>
      <p:sp>
        <p:nvSpPr>
          <p:cNvPr id="14" name="Rectangle 13">
            <a:extLst>
              <a:ext uri="{FF2B5EF4-FFF2-40B4-BE49-F238E27FC236}">
                <a16:creationId xmlns:a16="http://schemas.microsoft.com/office/drawing/2014/main" id="{5BF82D1D-28BC-4216-A1EA-F7D9C6D1A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0A1DC48-C242-4442-822C-570436B80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utoShape 2" descr="Leaky ReLU activation function">
            <a:extLst>
              <a:ext uri="{FF2B5EF4-FFF2-40B4-BE49-F238E27FC236}">
                <a16:creationId xmlns:a16="http://schemas.microsoft.com/office/drawing/2014/main" id="{66D7D911-79B0-41F0-BBC6-750EA8DBAF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81128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5BDAAE7A-177F-4691-8F07-36CBBA611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4C3BFA0-CEC8-4175-BA2D-D18CC36D82CB}"/>
              </a:ext>
            </a:extLst>
          </p:cNvPr>
          <p:cNvSpPr>
            <a:spLocks noGrp="1"/>
          </p:cNvSpPr>
          <p:nvPr>
            <p:ph type="body" idx="1"/>
          </p:nvPr>
        </p:nvSpPr>
        <p:spPr>
          <a:xfrm>
            <a:off x="1415578" y="761999"/>
            <a:ext cx="10141556" cy="5333999"/>
          </a:xfrm>
        </p:spPr>
        <p:txBody>
          <a:bodyPr vert="horz" lIns="91440" tIns="45720" rIns="91440" bIns="45720" rtlCol="0" anchor="b">
            <a:normAutofit/>
          </a:bodyPr>
          <a:lstStyle/>
          <a:p>
            <a:pPr algn="ctr">
              <a:lnSpc>
                <a:spcPct val="100000"/>
              </a:lnSpc>
            </a:pPr>
            <a:r>
              <a:rPr lang="en-US" sz="2800" dirty="0" err="1">
                <a:solidFill>
                  <a:schemeClr val="tx1">
                    <a:lumMod val="75000"/>
                    <a:lumOff val="25000"/>
                  </a:schemeClr>
                </a:solidFill>
                <a:latin typeface="Algerian" panose="04020705040A02060702" pitchFamily="82" charset="0"/>
              </a:rPr>
              <a:t>ReferenceS</a:t>
            </a:r>
            <a:r>
              <a:rPr lang="en-US" sz="2800" dirty="0">
                <a:solidFill>
                  <a:schemeClr val="tx1">
                    <a:lumMod val="75000"/>
                    <a:lumOff val="25000"/>
                  </a:schemeClr>
                </a:solidFill>
                <a:latin typeface="Algerian" panose="04020705040A02060702" pitchFamily="82" charset="0"/>
              </a:rPr>
              <a:t> and </a:t>
            </a:r>
            <a:r>
              <a:rPr lang="en-US" sz="2800" dirty="0" err="1">
                <a:solidFill>
                  <a:schemeClr val="tx1">
                    <a:lumMod val="75000"/>
                    <a:lumOff val="25000"/>
                  </a:schemeClr>
                </a:solidFill>
                <a:latin typeface="Algerian" panose="04020705040A02060702" pitchFamily="82" charset="0"/>
              </a:rPr>
              <a:t>citationS</a:t>
            </a:r>
            <a:r>
              <a:rPr lang="en-US" sz="2800" dirty="0">
                <a:solidFill>
                  <a:schemeClr val="tx1">
                    <a:lumMod val="75000"/>
                    <a:lumOff val="25000"/>
                  </a:schemeClr>
                </a:solidFill>
                <a:latin typeface="Algerian" panose="04020705040A02060702" pitchFamily="82" charset="0"/>
              </a:rPr>
              <a:t>:</a:t>
            </a:r>
          </a:p>
          <a:p>
            <a:pPr algn="ctr">
              <a:lnSpc>
                <a:spcPct val="100000"/>
              </a:lnSpc>
            </a:pPr>
            <a:endParaRPr lang="en-US" sz="2000" dirty="0"/>
          </a:p>
          <a:p>
            <a:pPr marL="285750" indent="-285750" fontAlgn="base">
              <a:buFont typeface="Arial" panose="020B0604020202020204" pitchFamily="34" charset="0"/>
              <a:buChar char="•"/>
            </a:pPr>
            <a:r>
              <a:rPr lang="en-US" sz="2000" dirty="0">
                <a:hlinkClick r:id="rId2"/>
              </a:rPr>
              <a:t>https://www.youtube.com/watch?v=H-HVZJ7kGI0</a:t>
            </a:r>
            <a:endParaRPr lang="en-US" sz="2000" dirty="0"/>
          </a:p>
          <a:p>
            <a:pPr marL="285750" indent="-285750" fontAlgn="base">
              <a:buFont typeface="Arial" panose="020B0604020202020204" pitchFamily="34" charset="0"/>
              <a:buChar char="•"/>
            </a:pPr>
            <a:r>
              <a:rPr lang="en-US" sz="2000" dirty="0">
                <a:hlinkClick r:id="rId3"/>
              </a:rPr>
              <a:t>https://towardsdatascience.com/a-comprehensive-guide-to-convolutional-neural-networks-the-eli5-way-3bd2b1164a53</a:t>
            </a:r>
            <a:endParaRPr lang="en-US" sz="2000" dirty="0"/>
          </a:p>
          <a:p>
            <a:pPr marL="285750" indent="-285750" fontAlgn="base">
              <a:buFont typeface="Arial" panose="020B0604020202020204" pitchFamily="34" charset="0"/>
              <a:buChar char="•"/>
            </a:pPr>
            <a:r>
              <a:rPr lang="en-US" sz="2000" dirty="0">
                <a:hlinkClick r:id="rId4"/>
              </a:rPr>
              <a:t>https://www.youtube.com/watch?v=umGJ30-15_A&amp;t=881s</a:t>
            </a:r>
            <a:endParaRPr lang="en-US" sz="2000" dirty="0"/>
          </a:p>
          <a:p>
            <a:pPr marL="285750" indent="-285750" fontAlgn="base">
              <a:buFont typeface="Arial" panose="020B0604020202020204" pitchFamily="34" charset="0"/>
              <a:buChar char="•"/>
            </a:pPr>
            <a:r>
              <a:rPr lang="en-US" sz="2000" dirty="0">
                <a:hlinkClick r:id="rId5"/>
              </a:rPr>
              <a:t>https://missinglink.ai/guides/neural-network-concepts/7-types-neural-network-activation-functions-right/</a:t>
            </a:r>
            <a:endParaRPr lang="en-US" sz="2000" dirty="0"/>
          </a:p>
          <a:p>
            <a:pPr marL="285750" indent="-285750" fontAlgn="base">
              <a:buFont typeface="Arial" panose="020B0604020202020204" pitchFamily="34" charset="0"/>
              <a:buChar char="•"/>
            </a:pPr>
            <a:r>
              <a:rPr lang="en-US" sz="2000" dirty="0">
                <a:hlinkClick r:id="rId6"/>
              </a:rPr>
              <a:t>https://www.analyticsvidhya.com/blog/2018/12/guide-convolutional-neural-network-cnn/</a:t>
            </a:r>
            <a:endParaRPr lang="en-US" sz="2000" dirty="0"/>
          </a:p>
          <a:p>
            <a:pPr marL="285750" indent="-285750" fontAlgn="base">
              <a:buFont typeface="Arial" panose="020B0604020202020204" pitchFamily="34" charset="0"/>
              <a:buChar char="•"/>
            </a:pPr>
            <a:r>
              <a:rPr lang="en-US" sz="2000" dirty="0">
                <a:hlinkClick r:id="rId7"/>
              </a:rPr>
              <a:t>https://www.kaggle.com/puneet6060/intel-image-classification</a:t>
            </a:r>
            <a:endParaRPr lang="en-US" sz="2000" dirty="0"/>
          </a:p>
          <a:p>
            <a:pPr marL="285750" indent="-285750" fontAlgn="base">
              <a:buFont typeface="Arial" panose="020B0604020202020204" pitchFamily="34" charset="0"/>
              <a:buChar char="•"/>
            </a:pPr>
            <a:r>
              <a:rPr lang="en-US" sz="2000" dirty="0">
                <a:hlinkClick r:id="rId8"/>
              </a:rPr>
              <a:t>https://arxiv.org/pdf/1710.05941v1.pdf</a:t>
            </a:r>
            <a:endParaRPr lang="en-US" sz="2600" dirty="0"/>
          </a:p>
          <a:p>
            <a:pPr fontAlgn="base"/>
            <a:r>
              <a:rPr lang="en-US" sz="1600" dirty="0"/>
              <a:t> </a:t>
            </a:r>
            <a:endParaRPr lang="en-US" sz="1600" b="1" dirty="0"/>
          </a:p>
          <a:p>
            <a:pPr fontAlgn="base"/>
            <a:endParaRPr lang="en-US" sz="1600" b="1" dirty="0"/>
          </a:p>
          <a:p>
            <a:pPr fontAlgn="base"/>
            <a:endParaRPr lang="en-US" sz="1600" b="1" dirty="0"/>
          </a:p>
        </p:txBody>
      </p:sp>
      <p:sp>
        <p:nvSpPr>
          <p:cNvPr id="14" name="Rectangle 13">
            <a:extLst>
              <a:ext uri="{FF2B5EF4-FFF2-40B4-BE49-F238E27FC236}">
                <a16:creationId xmlns:a16="http://schemas.microsoft.com/office/drawing/2014/main" id="{5BF82D1D-28BC-4216-A1EA-F7D9C6D1A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0A1DC48-C242-4442-822C-570436B80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utoShape 2" descr="Leaky ReLU activation function">
            <a:extLst>
              <a:ext uri="{FF2B5EF4-FFF2-40B4-BE49-F238E27FC236}">
                <a16:creationId xmlns:a16="http://schemas.microsoft.com/office/drawing/2014/main" id="{66D7D911-79B0-41F0-BBC6-750EA8DBAF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48854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9" name="Rectangle 28">
            <a:extLst>
              <a:ext uri="{FF2B5EF4-FFF2-40B4-BE49-F238E27FC236}">
                <a16:creationId xmlns:a16="http://schemas.microsoft.com/office/drawing/2014/main" id="{5BDAAE7A-177F-4691-8F07-36CBBA611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E6C10F58-0826-4749-8F9E-5C2823F2DF57}"/>
              </a:ext>
            </a:extLst>
          </p:cNvPr>
          <p:cNvSpPr>
            <a:spLocks noGrp="1"/>
          </p:cNvSpPr>
          <p:nvPr>
            <p:ph type="title"/>
          </p:nvPr>
        </p:nvSpPr>
        <p:spPr>
          <a:xfrm>
            <a:off x="1608667" y="762000"/>
            <a:ext cx="7462083" cy="5334000"/>
          </a:xfrm>
        </p:spPr>
        <p:txBody>
          <a:bodyPr vert="horz" lIns="91440" tIns="45720" rIns="91440" bIns="45720" rtlCol="0" anchor="b">
            <a:normAutofit/>
          </a:bodyPr>
          <a:lstStyle/>
          <a:p>
            <a:r>
              <a:rPr lang="en-US" sz="7200">
                <a:solidFill>
                  <a:schemeClr val="accent1"/>
                </a:solidFill>
              </a:rPr>
              <a:t>	</a:t>
            </a:r>
          </a:p>
        </p:txBody>
      </p:sp>
      <p:sp>
        <p:nvSpPr>
          <p:cNvPr id="7" name="Text Placeholder 6">
            <a:extLst>
              <a:ext uri="{FF2B5EF4-FFF2-40B4-BE49-F238E27FC236}">
                <a16:creationId xmlns:a16="http://schemas.microsoft.com/office/drawing/2014/main" id="{B9AC7AAE-72DE-44C9-9E06-C843BDA02E2D}"/>
              </a:ext>
            </a:extLst>
          </p:cNvPr>
          <p:cNvSpPr>
            <a:spLocks noGrp="1"/>
          </p:cNvSpPr>
          <p:nvPr>
            <p:ph type="body" idx="1"/>
          </p:nvPr>
        </p:nvSpPr>
        <p:spPr>
          <a:xfrm>
            <a:off x="1415579" y="761998"/>
            <a:ext cx="10141556" cy="5333999"/>
          </a:xfrm>
        </p:spPr>
        <p:txBody>
          <a:bodyPr vert="horz" lIns="91440" tIns="45720" rIns="91440" bIns="45720" rtlCol="0" anchor="b">
            <a:normAutofit/>
          </a:bodyPr>
          <a:lstStyle/>
          <a:p>
            <a:pPr algn="ctr"/>
            <a:r>
              <a:rPr lang="en-US" sz="2800" dirty="0">
                <a:solidFill>
                  <a:schemeClr val="tx1">
                    <a:lumMod val="75000"/>
                    <a:lumOff val="25000"/>
                  </a:schemeClr>
                </a:solidFill>
                <a:latin typeface="Algerian" panose="04020705040A02060702" pitchFamily="82" charset="0"/>
              </a:rPr>
              <a:t>what IS Convolutional Neural Networks (CNN)</a:t>
            </a:r>
            <a:endParaRPr lang="en-US" sz="2800" dirty="0">
              <a:solidFill>
                <a:schemeClr val="tx1">
                  <a:lumMod val="50000"/>
                  <a:lumOff val="50000"/>
                </a:schemeClr>
              </a:solidFill>
            </a:endParaRPr>
          </a:p>
          <a:p>
            <a:r>
              <a:rPr lang="en-US" sz="1800" dirty="0">
                <a:solidFill>
                  <a:schemeClr val="tx1">
                    <a:lumMod val="50000"/>
                    <a:lumOff val="50000"/>
                  </a:schemeClr>
                </a:solidFill>
                <a:latin typeface="Dante" panose="020B0604020202020204" pitchFamily="18" charset="0"/>
              </a:rPr>
              <a:t>A Convolutional Neural Network (</a:t>
            </a:r>
            <a:r>
              <a:rPr lang="en-US" sz="1800" dirty="0" err="1">
                <a:solidFill>
                  <a:schemeClr val="tx1">
                    <a:lumMod val="50000"/>
                    <a:lumOff val="50000"/>
                  </a:schemeClr>
                </a:solidFill>
                <a:latin typeface="Dante" panose="020B0604020202020204" pitchFamily="18" charset="0"/>
              </a:rPr>
              <a:t>ConvNet</a:t>
            </a:r>
            <a:r>
              <a:rPr lang="en-US" sz="1800" dirty="0">
                <a:solidFill>
                  <a:schemeClr val="tx1">
                    <a:lumMod val="50000"/>
                    <a:lumOff val="50000"/>
                  </a:schemeClr>
                </a:solidFill>
                <a:latin typeface="Dante" panose="020B0604020202020204" pitchFamily="18" charset="0"/>
              </a:rPr>
              <a:t>/CNN) is a Deep Learning algorithm which can take in an input image, assign importance (learnable weights and biases) to various aspects/objects in the image and be able to differentiate one from the other.</a:t>
            </a:r>
          </a:p>
          <a:p>
            <a:r>
              <a:rPr lang="en-US" sz="1600" dirty="0">
                <a:solidFill>
                  <a:schemeClr val="tx1">
                    <a:lumMod val="50000"/>
                    <a:lumOff val="50000"/>
                  </a:schemeClr>
                </a:solidFill>
              </a:rPr>
              <a:t>in a convolutional layer each neuron is only connected to a few nearby (aka local) neurons in the previous layer, and the same set of weights (and local connection layout) is used for every neuron.</a:t>
            </a:r>
          </a:p>
          <a:p>
            <a:endParaRPr lang="en-US" sz="1600" dirty="0">
              <a:solidFill>
                <a:schemeClr val="tx1">
                  <a:lumMod val="50000"/>
                  <a:lumOff val="50000"/>
                </a:schemeClr>
              </a:solidFill>
            </a:endParaRPr>
          </a:p>
          <a:p>
            <a:endParaRPr lang="en-US" sz="1600" dirty="0">
              <a:solidFill>
                <a:schemeClr val="tx1">
                  <a:lumMod val="50000"/>
                  <a:lumOff val="50000"/>
                </a:schemeClr>
              </a:solidFill>
            </a:endParaRPr>
          </a:p>
          <a:p>
            <a:endParaRPr lang="en-US" sz="1600" dirty="0">
              <a:solidFill>
                <a:schemeClr val="tx1">
                  <a:lumMod val="50000"/>
                  <a:lumOff val="50000"/>
                </a:schemeClr>
              </a:solidFill>
            </a:endParaRPr>
          </a:p>
          <a:p>
            <a:endParaRPr lang="en-US" sz="1600" dirty="0">
              <a:solidFill>
                <a:schemeClr val="tx1">
                  <a:lumMod val="50000"/>
                  <a:lumOff val="50000"/>
                </a:schemeClr>
              </a:solidFill>
            </a:endParaRPr>
          </a:p>
          <a:p>
            <a:endParaRPr lang="en-US" sz="1600" dirty="0">
              <a:solidFill>
                <a:schemeClr val="tx1">
                  <a:lumMod val="50000"/>
                  <a:lumOff val="50000"/>
                </a:schemeClr>
              </a:solidFill>
            </a:endParaRPr>
          </a:p>
          <a:p>
            <a:endParaRPr lang="en-US" sz="1600" dirty="0">
              <a:solidFill>
                <a:schemeClr val="tx1">
                  <a:lumMod val="50000"/>
                  <a:lumOff val="50000"/>
                </a:schemeClr>
              </a:solidFill>
            </a:endParaRPr>
          </a:p>
          <a:p>
            <a:endParaRPr lang="en-US" sz="1600" dirty="0">
              <a:solidFill>
                <a:schemeClr val="tx1">
                  <a:lumMod val="50000"/>
                  <a:lumOff val="50000"/>
                </a:schemeClr>
              </a:solidFill>
            </a:endParaRPr>
          </a:p>
          <a:p>
            <a:endParaRPr lang="en-US" sz="1600" dirty="0">
              <a:solidFill>
                <a:schemeClr val="tx1">
                  <a:lumMod val="50000"/>
                  <a:lumOff val="50000"/>
                </a:schemeClr>
              </a:solidFill>
            </a:endParaRPr>
          </a:p>
          <a:p>
            <a:endParaRPr lang="en-US" sz="1600" dirty="0">
              <a:solidFill>
                <a:schemeClr val="tx1">
                  <a:lumMod val="50000"/>
                  <a:lumOff val="50000"/>
                </a:schemeClr>
              </a:solidFill>
            </a:endParaRPr>
          </a:p>
          <a:p>
            <a:endParaRPr lang="en-US" sz="1600" dirty="0">
              <a:solidFill>
                <a:schemeClr val="tx1">
                  <a:lumMod val="50000"/>
                  <a:lumOff val="50000"/>
                </a:schemeClr>
              </a:solidFill>
            </a:endParaRPr>
          </a:p>
        </p:txBody>
      </p:sp>
      <p:sp>
        <p:nvSpPr>
          <p:cNvPr id="31" name="Rectangle 30">
            <a:extLst>
              <a:ext uri="{FF2B5EF4-FFF2-40B4-BE49-F238E27FC236}">
                <a16:creationId xmlns:a16="http://schemas.microsoft.com/office/drawing/2014/main" id="{5BF82D1D-28BC-4216-A1EA-F7D9C6D1A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60A1DC48-C242-4442-822C-570436B80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8AA0650-A27B-498F-924A-27B6D12DF000}"/>
              </a:ext>
            </a:extLst>
          </p:cNvPr>
          <p:cNvPicPr>
            <a:picLocks noChangeAspect="1"/>
          </p:cNvPicPr>
          <p:nvPr/>
        </p:nvPicPr>
        <p:blipFill>
          <a:blip r:embed="rId2"/>
          <a:stretch>
            <a:fillRect/>
          </a:stretch>
        </p:blipFill>
        <p:spPr>
          <a:xfrm>
            <a:off x="1413788" y="2545237"/>
            <a:ext cx="9949537" cy="3252248"/>
          </a:xfrm>
          <a:prstGeom prst="rect">
            <a:avLst/>
          </a:prstGeom>
        </p:spPr>
      </p:pic>
    </p:spTree>
    <p:extLst>
      <p:ext uri="{BB962C8B-B14F-4D97-AF65-F5344CB8AC3E}">
        <p14:creationId xmlns:p14="http://schemas.microsoft.com/office/powerpoint/2010/main" val="1257746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9" name="Rectangle 28">
            <a:extLst>
              <a:ext uri="{FF2B5EF4-FFF2-40B4-BE49-F238E27FC236}">
                <a16:creationId xmlns:a16="http://schemas.microsoft.com/office/drawing/2014/main" id="{5BDAAE7A-177F-4691-8F07-36CBBA611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E6C10F58-0826-4749-8F9E-5C2823F2DF57}"/>
              </a:ext>
            </a:extLst>
          </p:cNvPr>
          <p:cNvSpPr>
            <a:spLocks noGrp="1"/>
          </p:cNvSpPr>
          <p:nvPr>
            <p:ph type="title"/>
          </p:nvPr>
        </p:nvSpPr>
        <p:spPr>
          <a:xfrm>
            <a:off x="1608667" y="762000"/>
            <a:ext cx="7462083" cy="5334000"/>
          </a:xfrm>
        </p:spPr>
        <p:txBody>
          <a:bodyPr vert="horz" lIns="91440" tIns="45720" rIns="91440" bIns="45720" rtlCol="0" anchor="b">
            <a:normAutofit/>
          </a:bodyPr>
          <a:lstStyle/>
          <a:p>
            <a:r>
              <a:rPr lang="en-US" sz="7200">
                <a:solidFill>
                  <a:schemeClr val="accent1"/>
                </a:solidFill>
              </a:rPr>
              <a:t>	</a:t>
            </a:r>
          </a:p>
        </p:txBody>
      </p:sp>
      <p:sp>
        <p:nvSpPr>
          <p:cNvPr id="7" name="Text Placeholder 6">
            <a:extLst>
              <a:ext uri="{FF2B5EF4-FFF2-40B4-BE49-F238E27FC236}">
                <a16:creationId xmlns:a16="http://schemas.microsoft.com/office/drawing/2014/main" id="{B9AC7AAE-72DE-44C9-9E06-C843BDA02E2D}"/>
              </a:ext>
            </a:extLst>
          </p:cNvPr>
          <p:cNvSpPr>
            <a:spLocks noGrp="1"/>
          </p:cNvSpPr>
          <p:nvPr>
            <p:ph type="body" idx="1"/>
          </p:nvPr>
        </p:nvSpPr>
        <p:spPr>
          <a:xfrm>
            <a:off x="1415578" y="761999"/>
            <a:ext cx="10141556" cy="5333999"/>
          </a:xfrm>
        </p:spPr>
        <p:txBody>
          <a:bodyPr vert="horz" lIns="91440" tIns="45720" rIns="91440" bIns="45720" rtlCol="0" anchor="b">
            <a:normAutofit/>
          </a:bodyPr>
          <a:lstStyle/>
          <a:p>
            <a:pPr algn="ctr"/>
            <a:r>
              <a:rPr lang="en-US" sz="2800" dirty="0" err="1">
                <a:solidFill>
                  <a:schemeClr val="tx1">
                    <a:lumMod val="75000"/>
                    <a:lumOff val="25000"/>
                  </a:schemeClr>
                </a:solidFill>
                <a:latin typeface="Algerian" panose="04020705040A02060702" pitchFamily="82" charset="0"/>
              </a:rPr>
              <a:t>HOw</a:t>
            </a:r>
            <a:r>
              <a:rPr lang="en-US" sz="2800" dirty="0">
                <a:solidFill>
                  <a:schemeClr val="tx1">
                    <a:lumMod val="75000"/>
                    <a:lumOff val="25000"/>
                  </a:schemeClr>
                </a:solidFill>
                <a:latin typeface="Algerian" panose="04020705040A02060702" pitchFamily="82" charset="0"/>
              </a:rPr>
              <a:t> CNN works??</a:t>
            </a:r>
          </a:p>
          <a:p>
            <a:pPr algn="ctr"/>
            <a:endParaRPr lang="en-US" sz="1600" dirty="0">
              <a:solidFill>
                <a:schemeClr val="tx1">
                  <a:lumMod val="75000"/>
                  <a:lumOff val="25000"/>
                </a:schemeClr>
              </a:solidFill>
              <a:latin typeface="Algerian" panose="04020705040A02060702" pitchFamily="82" charset="0"/>
            </a:endParaRPr>
          </a:p>
          <a:p>
            <a:pPr algn="ctr"/>
            <a:endParaRPr lang="en-US" sz="1600" dirty="0">
              <a:solidFill>
                <a:schemeClr val="tx1">
                  <a:lumMod val="75000"/>
                  <a:lumOff val="25000"/>
                </a:schemeClr>
              </a:solidFill>
              <a:latin typeface="Algerian" panose="04020705040A02060702" pitchFamily="82" charset="0"/>
            </a:endParaRPr>
          </a:p>
          <a:p>
            <a:pPr algn="ctr"/>
            <a:endParaRPr lang="en-US" sz="1600" dirty="0">
              <a:solidFill>
                <a:schemeClr val="tx1">
                  <a:lumMod val="75000"/>
                  <a:lumOff val="25000"/>
                </a:schemeClr>
              </a:solidFill>
              <a:latin typeface="Algerian" panose="04020705040A02060702" pitchFamily="82" charset="0"/>
            </a:endParaRPr>
          </a:p>
          <a:p>
            <a:pPr algn="ctr"/>
            <a:endParaRPr lang="en-US" sz="1600" dirty="0">
              <a:solidFill>
                <a:schemeClr val="tx1">
                  <a:lumMod val="75000"/>
                  <a:lumOff val="25000"/>
                </a:schemeClr>
              </a:solidFill>
              <a:latin typeface="Algerian" panose="04020705040A02060702" pitchFamily="82" charset="0"/>
            </a:endParaRPr>
          </a:p>
          <a:p>
            <a:pPr algn="ctr"/>
            <a:endParaRPr lang="en-US" sz="1600" dirty="0">
              <a:solidFill>
                <a:schemeClr val="tx1">
                  <a:lumMod val="75000"/>
                  <a:lumOff val="25000"/>
                </a:schemeClr>
              </a:solidFill>
              <a:latin typeface="Algerian" panose="04020705040A02060702" pitchFamily="82" charset="0"/>
            </a:endParaRPr>
          </a:p>
          <a:p>
            <a:pPr algn="ctr"/>
            <a:endParaRPr lang="en-US" sz="1600" dirty="0">
              <a:solidFill>
                <a:schemeClr val="tx1">
                  <a:lumMod val="75000"/>
                  <a:lumOff val="25000"/>
                </a:schemeClr>
              </a:solidFill>
              <a:latin typeface="Algerian" panose="04020705040A02060702" pitchFamily="82" charset="0"/>
            </a:endParaRPr>
          </a:p>
          <a:p>
            <a:pPr algn="ctr"/>
            <a:endParaRPr lang="en-US" sz="1600" dirty="0">
              <a:solidFill>
                <a:schemeClr val="tx1">
                  <a:lumMod val="75000"/>
                  <a:lumOff val="25000"/>
                </a:schemeClr>
              </a:solidFill>
              <a:latin typeface="Algerian" panose="04020705040A02060702" pitchFamily="82" charset="0"/>
            </a:endParaRPr>
          </a:p>
          <a:p>
            <a:pPr algn="ctr"/>
            <a:endParaRPr lang="en-US" sz="1600" dirty="0">
              <a:solidFill>
                <a:schemeClr val="tx1">
                  <a:lumMod val="75000"/>
                  <a:lumOff val="25000"/>
                </a:schemeClr>
              </a:solidFill>
              <a:latin typeface="Algerian" panose="04020705040A02060702" pitchFamily="82" charset="0"/>
            </a:endParaRPr>
          </a:p>
          <a:p>
            <a:pPr algn="ctr"/>
            <a:endParaRPr lang="en-US" sz="1600" dirty="0">
              <a:solidFill>
                <a:schemeClr val="tx1">
                  <a:lumMod val="75000"/>
                  <a:lumOff val="25000"/>
                </a:schemeClr>
              </a:solidFill>
              <a:latin typeface="Algerian" panose="04020705040A02060702" pitchFamily="82" charset="0"/>
            </a:endParaRPr>
          </a:p>
          <a:p>
            <a:pPr algn="ctr"/>
            <a:endParaRPr lang="en-US" sz="1600" dirty="0">
              <a:solidFill>
                <a:schemeClr val="tx1">
                  <a:lumMod val="75000"/>
                  <a:lumOff val="25000"/>
                </a:schemeClr>
              </a:solidFill>
              <a:latin typeface="Algerian" panose="04020705040A02060702" pitchFamily="82" charset="0"/>
            </a:endParaRPr>
          </a:p>
          <a:p>
            <a:pPr algn="ctr"/>
            <a:endParaRPr lang="en-US" sz="1600" dirty="0">
              <a:solidFill>
                <a:schemeClr val="tx1">
                  <a:lumMod val="75000"/>
                  <a:lumOff val="25000"/>
                </a:schemeClr>
              </a:solidFill>
              <a:latin typeface="Algerian" panose="04020705040A02060702" pitchFamily="82" charset="0"/>
            </a:endParaRPr>
          </a:p>
          <a:p>
            <a:pPr algn="ctr"/>
            <a:endParaRPr lang="en-US" sz="1600" dirty="0">
              <a:solidFill>
                <a:schemeClr val="tx1">
                  <a:lumMod val="75000"/>
                  <a:lumOff val="25000"/>
                </a:schemeClr>
              </a:solidFill>
              <a:latin typeface="Algerian" panose="04020705040A02060702" pitchFamily="82" charset="0"/>
            </a:endParaRPr>
          </a:p>
          <a:p>
            <a:pPr algn="ctr"/>
            <a:endParaRPr lang="en-US" sz="1600" dirty="0">
              <a:solidFill>
                <a:schemeClr val="tx1">
                  <a:lumMod val="50000"/>
                  <a:lumOff val="50000"/>
                </a:schemeClr>
              </a:solidFill>
            </a:endParaRPr>
          </a:p>
          <a:p>
            <a:pPr algn="r"/>
            <a:endParaRPr lang="en-US" sz="1600" dirty="0">
              <a:solidFill>
                <a:schemeClr val="tx1">
                  <a:lumMod val="50000"/>
                  <a:lumOff val="50000"/>
                </a:schemeClr>
              </a:solidFill>
            </a:endParaRPr>
          </a:p>
        </p:txBody>
      </p:sp>
      <p:sp>
        <p:nvSpPr>
          <p:cNvPr id="31" name="Rectangle 30">
            <a:extLst>
              <a:ext uri="{FF2B5EF4-FFF2-40B4-BE49-F238E27FC236}">
                <a16:creationId xmlns:a16="http://schemas.microsoft.com/office/drawing/2014/main" id="{5BF82D1D-28BC-4216-A1EA-F7D9C6D1A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60A1DC48-C242-4442-822C-570436B80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F503480-A6EF-4262-8F5D-5C7FA6A62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788" y="1001949"/>
            <a:ext cx="10072477" cy="5220106"/>
          </a:xfrm>
          <a:prstGeom prst="rect">
            <a:avLst/>
          </a:prstGeom>
        </p:spPr>
      </p:pic>
    </p:spTree>
    <p:extLst>
      <p:ext uri="{BB962C8B-B14F-4D97-AF65-F5344CB8AC3E}">
        <p14:creationId xmlns:p14="http://schemas.microsoft.com/office/powerpoint/2010/main" val="3355597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6" name="Rectangle 15">
            <a:extLst>
              <a:ext uri="{FF2B5EF4-FFF2-40B4-BE49-F238E27FC236}">
                <a16:creationId xmlns:a16="http://schemas.microsoft.com/office/drawing/2014/main" id="{5BDAAE7A-177F-4691-8F07-36CBBA611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E6C10F58-0826-4749-8F9E-5C2823F2DF57}"/>
              </a:ext>
            </a:extLst>
          </p:cNvPr>
          <p:cNvSpPr>
            <a:spLocks noGrp="1"/>
          </p:cNvSpPr>
          <p:nvPr>
            <p:ph type="title"/>
          </p:nvPr>
        </p:nvSpPr>
        <p:spPr>
          <a:xfrm>
            <a:off x="1608667" y="762000"/>
            <a:ext cx="7462083" cy="5334000"/>
          </a:xfrm>
        </p:spPr>
        <p:txBody>
          <a:bodyPr vert="horz" lIns="91440" tIns="45720" rIns="91440" bIns="45720" rtlCol="0" anchor="b">
            <a:normAutofit/>
          </a:bodyPr>
          <a:lstStyle/>
          <a:p>
            <a:r>
              <a:rPr lang="en-US" sz="7200">
                <a:solidFill>
                  <a:schemeClr val="accent1"/>
                </a:solidFill>
              </a:rPr>
              <a:t>	</a:t>
            </a:r>
          </a:p>
        </p:txBody>
      </p:sp>
      <p:sp>
        <p:nvSpPr>
          <p:cNvPr id="7" name="Text Placeholder 6">
            <a:extLst>
              <a:ext uri="{FF2B5EF4-FFF2-40B4-BE49-F238E27FC236}">
                <a16:creationId xmlns:a16="http://schemas.microsoft.com/office/drawing/2014/main" id="{B9AC7AAE-72DE-44C9-9E06-C843BDA02E2D}"/>
              </a:ext>
            </a:extLst>
          </p:cNvPr>
          <p:cNvSpPr>
            <a:spLocks noGrp="1"/>
          </p:cNvSpPr>
          <p:nvPr>
            <p:ph type="body" idx="1"/>
          </p:nvPr>
        </p:nvSpPr>
        <p:spPr>
          <a:xfrm>
            <a:off x="1415578" y="761999"/>
            <a:ext cx="10141556" cy="5333999"/>
          </a:xfrm>
        </p:spPr>
        <p:txBody>
          <a:bodyPr vert="horz" lIns="91440" tIns="45720" rIns="91440" bIns="45720" rtlCol="0" anchor="b">
            <a:normAutofit/>
          </a:bodyPr>
          <a:lstStyle/>
          <a:p>
            <a:pPr algn="ctr"/>
            <a:r>
              <a:rPr lang="en-US" sz="2800" dirty="0">
                <a:solidFill>
                  <a:schemeClr val="tx1">
                    <a:lumMod val="75000"/>
                    <a:lumOff val="25000"/>
                  </a:schemeClr>
                </a:solidFill>
                <a:latin typeface="Algerian" panose="04020705040A02060702" pitchFamily="82" charset="0"/>
              </a:rPr>
              <a:t>Convolutional neural Network Has Following Layers:</a:t>
            </a:r>
            <a:endParaRPr lang="en-US" sz="2800" dirty="0">
              <a:solidFill>
                <a:schemeClr val="tx1">
                  <a:lumMod val="50000"/>
                  <a:lumOff val="50000"/>
                </a:schemeClr>
              </a:solidFill>
            </a:endParaRPr>
          </a:p>
          <a:p>
            <a:pPr marL="285750" indent="-285750">
              <a:buFont typeface="Arial" panose="020B0604020202020204" pitchFamily="34" charset="0"/>
              <a:buChar char="•"/>
            </a:pPr>
            <a:r>
              <a:rPr lang="en-US" sz="2000" b="1" dirty="0">
                <a:solidFill>
                  <a:schemeClr val="tx1">
                    <a:lumMod val="50000"/>
                    <a:lumOff val="50000"/>
                  </a:schemeClr>
                </a:solidFill>
              </a:rPr>
              <a:t>Convolutional Layer:</a:t>
            </a:r>
            <a:r>
              <a:rPr lang="en-US" sz="2000" dirty="0">
                <a:solidFill>
                  <a:schemeClr val="tx1">
                    <a:lumMod val="50000"/>
                    <a:lumOff val="50000"/>
                  </a:schemeClr>
                </a:solidFill>
              </a:rPr>
              <a:t> </a:t>
            </a:r>
            <a:r>
              <a:rPr lang="en-US" sz="1600" dirty="0">
                <a:solidFill>
                  <a:schemeClr val="tx1">
                    <a:lumMod val="50000"/>
                    <a:lumOff val="50000"/>
                  </a:schemeClr>
                </a:solidFill>
              </a:rPr>
              <a:t>The objective of the Convolution Operation is to extract the high-level features such as edges, from the input image.</a:t>
            </a:r>
          </a:p>
          <a:p>
            <a:pPr marL="285750" indent="-285750">
              <a:buFont typeface="Arial" panose="020B0604020202020204" pitchFamily="34" charset="0"/>
              <a:buChar char="•"/>
            </a:pPr>
            <a:endParaRPr lang="en-US" sz="1600" dirty="0">
              <a:solidFill>
                <a:schemeClr val="tx1">
                  <a:lumMod val="50000"/>
                  <a:lumOff val="50000"/>
                </a:schemeClr>
              </a:solidFill>
            </a:endParaRPr>
          </a:p>
          <a:p>
            <a:pPr marL="285750" indent="-285750">
              <a:buFont typeface="Arial" panose="020B0604020202020204" pitchFamily="34" charset="0"/>
              <a:buChar char="•"/>
            </a:pPr>
            <a:endParaRPr lang="en-US" sz="1600" dirty="0">
              <a:solidFill>
                <a:schemeClr val="tx1">
                  <a:lumMod val="50000"/>
                  <a:lumOff val="50000"/>
                </a:schemeClr>
              </a:solidFill>
            </a:endParaRPr>
          </a:p>
          <a:p>
            <a:pPr marL="285750" indent="-285750">
              <a:buFont typeface="Arial" panose="020B0604020202020204" pitchFamily="34" charset="0"/>
              <a:buChar char="•"/>
            </a:pPr>
            <a:endParaRPr lang="en-US" sz="1600" dirty="0">
              <a:solidFill>
                <a:schemeClr val="tx1">
                  <a:lumMod val="50000"/>
                  <a:lumOff val="50000"/>
                </a:schemeClr>
              </a:solidFill>
            </a:endParaRPr>
          </a:p>
          <a:p>
            <a:pPr marL="285750" indent="-285750">
              <a:buFont typeface="Arial" panose="020B0604020202020204" pitchFamily="34" charset="0"/>
              <a:buChar char="•"/>
            </a:pPr>
            <a:endParaRPr lang="en-US" sz="1600" dirty="0">
              <a:solidFill>
                <a:schemeClr val="tx1">
                  <a:lumMod val="50000"/>
                  <a:lumOff val="50000"/>
                </a:schemeClr>
              </a:solidFill>
            </a:endParaRPr>
          </a:p>
          <a:p>
            <a:pPr marL="285750" indent="-285750">
              <a:buFont typeface="Arial" panose="020B0604020202020204" pitchFamily="34" charset="0"/>
              <a:buChar char="•"/>
            </a:pPr>
            <a:endParaRPr lang="en-US" sz="1600" dirty="0">
              <a:solidFill>
                <a:schemeClr val="tx1">
                  <a:lumMod val="50000"/>
                  <a:lumOff val="50000"/>
                </a:schemeClr>
              </a:solidFill>
            </a:endParaRPr>
          </a:p>
          <a:p>
            <a:pPr marL="285750" indent="-285750">
              <a:buFont typeface="Arial" panose="020B0604020202020204" pitchFamily="34" charset="0"/>
              <a:buChar char="•"/>
            </a:pPr>
            <a:endParaRPr lang="en-US" sz="1600" dirty="0">
              <a:solidFill>
                <a:schemeClr val="tx1">
                  <a:lumMod val="50000"/>
                  <a:lumOff val="50000"/>
                </a:schemeClr>
              </a:solidFill>
            </a:endParaRPr>
          </a:p>
          <a:p>
            <a:pPr marL="285750" indent="-285750">
              <a:buFont typeface="Arial" panose="020B0604020202020204" pitchFamily="34" charset="0"/>
              <a:buChar char="•"/>
            </a:pPr>
            <a:endParaRPr lang="en-US" sz="1600" dirty="0">
              <a:solidFill>
                <a:schemeClr val="tx1">
                  <a:lumMod val="50000"/>
                  <a:lumOff val="50000"/>
                </a:schemeClr>
              </a:solidFill>
            </a:endParaRPr>
          </a:p>
          <a:p>
            <a:pPr marL="285750" indent="-285750">
              <a:buFont typeface="Arial" panose="020B0604020202020204" pitchFamily="34" charset="0"/>
              <a:buChar char="•"/>
            </a:pPr>
            <a:endParaRPr lang="en-US" sz="1600" dirty="0">
              <a:solidFill>
                <a:schemeClr val="tx1">
                  <a:lumMod val="50000"/>
                  <a:lumOff val="50000"/>
                </a:schemeClr>
              </a:solidFill>
            </a:endParaRPr>
          </a:p>
          <a:p>
            <a:pPr marL="285750" indent="-285750">
              <a:buFont typeface="Arial" panose="020B0604020202020204" pitchFamily="34" charset="0"/>
              <a:buChar char="•"/>
            </a:pPr>
            <a:endParaRPr lang="en-US" sz="1600" dirty="0">
              <a:solidFill>
                <a:schemeClr val="tx1">
                  <a:lumMod val="50000"/>
                  <a:lumOff val="50000"/>
                </a:schemeClr>
              </a:solidFill>
            </a:endParaRPr>
          </a:p>
          <a:p>
            <a:endParaRPr lang="en-US" sz="1600" dirty="0">
              <a:solidFill>
                <a:schemeClr val="tx1">
                  <a:lumMod val="50000"/>
                  <a:lumOff val="50000"/>
                </a:schemeClr>
              </a:solidFill>
            </a:endParaRPr>
          </a:p>
          <a:p>
            <a:endParaRPr lang="en-US" sz="1600" dirty="0">
              <a:solidFill>
                <a:schemeClr val="tx1">
                  <a:lumMod val="50000"/>
                  <a:lumOff val="50000"/>
                </a:schemeClr>
              </a:solidFill>
            </a:endParaRPr>
          </a:p>
        </p:txBody>
      </p:sp>
      <p:sp>
        <p:nvSpPr>
          <p:cNvPr id="18" name="Rectangle 17">
            <a:extLst>
              <a:ext uri="{FF2B5EF4-FFF2-40B4-BE49-F238E27FC236}">
                <a16:creationId xmlns:a16="http://schemas.microsoft.com/office/drawing/2014/main" id="{5BF82D1D-28BC-4216-A1EA-F7D9C6D1A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60A1DC48-C242-4442-822C-570436B80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75ECA8C-356F-4B13-BC08-C3BDA59DD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177" y="2253006"/>
            <a:ext cx="7559138" cy="3704734"/>
          </a:xfrm>
          <a:prstGeom prst="rect">
            <a:avLst/>
          </a:prstGeom>
        </p:spPr>
      </p:pic>
    </p:spTree>
    <p:extLst>
      <p:ext uri="{BB962C8B-B14F-4D97-AF65-F5344CB8AC3E}">
        <p14:creationId xmlns:p14="http://schemas.microsoft.com/office/powerpoint/2010/main" val="3182496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8" name="Rectangle 37">
            <a:extLst>
              <a:ext uri="{FF2B5EF4-FFF2-40B4-BE49-F238E27FC236}">
                <a16:creationId xmlns:a16="http://schemas.microsoft.com/office/drawing/2014/main" id="{5BDAAE7A-177F-4691-8F07-36CBBA611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4C3BFA0-CEC8-4175-BA2D-D18CC36D82CB}"/>
              </a:ext>
            </a:extLst>
          </p:cNvPr>
          <p:cNvSpPr>
            <a:spLocks noGrp="1"/>
          </p:cNvSpPr>
          <p:nvPr>
            <p:ph type="body" idx="1"/>
          </p:nvPr>
        </p:nvSpPr>
        <p:spPr>
          <a:xfrm>
            <a:off x="1415578" y="761999"/>
            <a:ext cx="10141556" cy="5333999"/>
          </a:xfrm>
        </p:spPr>
        <p:txBody>
          <a:bodyPr vert="horz" lIns="91440" tIns="45720" rIns="91440" bIns="45720" rtlCol="0" anchor="b">
            <a:normAutofit/>
          </a:bodyPr>
          <a:lstStyle/>
          <a:p>
            <a:pPr marL="285750" indent="-285750">
              <a:buFont typeface="Arial" panose="020B0604020202020204" pitchFamily="34" charset="0"/>
              <a:buChar char="•"/>
            </a:pPr>
            <a:r>
              <a:rPr lang="en-US" sz="2000" b="1" dirty="0">
                <a:solidFill>
                  <a:schemeClr val="tx1">
                    <a:lumMod val="50000"/>
                    <a:lumOff val="50000"/>
                  </a:schemeClr>
                </a:solidFill>
              </a:rPr>
              <a:t>Activation Function: </a:t>
            </a:r>
            <a:r>
              <a:rPr lang="en-US" sz="1600" dirty="0">
                <a:solidFill>
                  <a:schemeClr val="tx1">
                    <a:lumMod val="50000"/>
                    <a:lumOff val="50000"/>
                  </a:schemeClr>
                </a:solidFill>
              </a:rPr>
              <a:t>The activation function is a mathematical “gate” in between the input feeding the current neuron and its output going to the next layer. It can be as simple as a step function that turns the neuron output on and off, depending on a rule or threshold. Or it can be a transformation that maps the input signals into output signals that are needed for the neural network to function.</a:t>
            </a:r>
          </a:p>
          <a:p>
            <a:pPr marL="285750" indent="-285750">
              <a:buFont typeface="Arial" panose="020B0604020202020204" pitchFamily="34" charset="0"/>
              <a:buChar char="•"/>
            </a:pPr>
            <a:endParaRPr lang="en-US" sz="1600" dirty="0">
              <a:solidFill>
                <a:schemeClr val="tx1">
                  <a:lumMod val="50000"/>
                  <a:lumOff val="50000"/>
                </a:schemeClr>
              </a:solidFill>
            </a:endParaRPr>
          </a:p>
          <a:p>
            <a:pPr marL="285750" indent="-285750">
              <a:buFont typeface="Arial" panose="020B0604020202020204" pitchFamily="34" charset="0"/>
              <a:buChar char="•"/>
            </a:pPr>
            <a:endParaRPr lang="en-US" sz="1600" dirty="0">
              <a:solidFill>
                <a:schemeClr val="tx1">
                  <a:lumMod val="50000"/>
                  <a:lumOff val="50000"/>
                </a:schemeClr>
              </a:solidFill>
            </a:endParaRPr>
          </a:p>
          <a:p>
            <a:pPr marL="285750" indent="-285750">
              <a:buFont typeface="Arial" panose="020B0604020202020204" pitchFamily="34" charset="0"/>
              <a:buChar char="•"/>
            </a:pPr>
            <a:endParaRPr lang="en-US" sz="1600" dirty="0">
              <a:solidFill>
                <a:schemeClr val="tx1">
                  <a:lumMod val="50000"/>
                  <a:lumOff val="50000"/>
                </a:schemeClr>
              </a:solidFill>
            </a:endParaRPr>
          </a:p>
          <a:p>
            <a:pPr marL="285750" indent="-285750">
              <a:buFont typeface="Arial" panose="020B0604020202020204" pitchFamily="34" charset="0"/>
              <a:buChar char="•"/>
            </a:pPr>
            <a:endParaRPr lang="en-US" sz="1600" dirty="0">
              <a:solidFill>
                <a:schemeClr val="tx1">
                  <a:lumMod val="50000"/>
                  <a:lumOff val="50000"/>
                </a:schemeClr>
              </a:solidFill>
            </a:endParaRPr>
          </a:p>
          <a:p>
            <a:pPr marL="285750" indent="-285750">
              <a:buFont typeface="Arial" panose="020B0604020202020204" pitchFamily="34" charset="0"/>
              <a:buChar char="•"/>
            </a:pPr>
            <a:endParaRPr lang="en-US" sz="1600" dirty="0">
              <a:solidFill>
                <a:schemeClr val="tx1">
                  <a:lumMod val="50000"/>
                  <a:lumOff val="50000"/>
                </a:schemeClr>
              </a:solidFill>
            </a:endParaRPr>
          </a:p>
          <a:p>
            <a:endParaRPr lang="en-US" sz="1600" dirty="0">
              <a:solidFill>
                <a:schemeClr val="tx1">
                  <a:lumMod val="50000"/>
                  <a:lumOff val="50000"/>
                </a:schemeClr>
              </a:solidFill>
            </a:endParaRPr>
          </a:p>
          <a:p>
            <a:pPr marL="285750" indent="-285750">
              <a:buFont typeface="Arial" panose="020B0604020202020204" pitchFamily="34" charset="0"/>
              <a:buChar char="•"/>
            </a:pPr>
            <a:endParaRPr lang="en-US" sz="1600" dirty="0">
              <a:solidFill>
                <a:schemeClr val="tx1">
                  <a:lumMod val="50000"/>
                  <a:lumOff val="50000"/>
                </a:schemeClr>
              </a:solidFill>
            </a:endParaRPr>
          </a:p>
          <a:p>
            <a:pPr marL="285750" indent="-285750">
              <a:buFont typeface="Arial" panose="020B0604020202020204" pitchFamily="34" charset="0"/>
              <a:buChar char="•"/>
            </a:pPr>
            <a:endParaRPr lang="en-US" sz="1600" dirty="0">
              <a:solidFill>
                <a:schemeClr val="tx1">
                  <a:lumMod val="50000"/>
                  <a:lumOff val="50000"/>
                </a:schemeClr>
              </a:solidFill>
            </a:endParaRPr>
          </a:p>
          <a:p>
            <a:pPr marL="285750" indent="-285750">
              <a:buFont typeface="Arial" panose="020B0604020202020204" pitchFamily="34" charset="0"/>
              <a:buChar char="•"/>
            </a:pPr>
            <a:endParaRPr lang="en-US" sz="1600" dirty="0">
              <a:solidFill>
                <a:schemeClr val="tx1">
                  <a:lumMod val="50000"/>
                  <a:lumOff val="50000"/>
                </a:schemeClr>
              </a:solidFill>
            </a:endParaRPr>
          </a:p>
          <a:p>
            <a:pPr marL="285750" indent="-285750">
              <a:buFont typeface="Arial" panose="020B0604020202020204" pitchFamily="34" charset="0"/>
              <a:buChar char="•"/>
            </a:pPr>
            <a:endParaRPr lang="en-US" sz="1600" dirty="0">
              <a:solidFill>
                <a:schemeClr val="tx1">
                  <a:lumMod val="50000"/>
                  <a:lumOff val="50000"/>
                </a:schemeClr>
              </a:solidFill>
            </a:endParaRPr>
          </a:p>
          <a:p>
            <a:pPr algn="r"/>
            <a:endParaRPr lang="en-US" sz="1600" dirty="0">
              <a:solidFill>
                <a:schemeClr val="tx1">
                  <a:lumMod val="50000"/>
                  <a:lumOff val="50000"/>
                </a:schemeClr>
              </a:solidFill>
            </a:endParaRPr>
          </a:p>
        </p:txBody>
      </p:sp>
      <p:sp>
        <p:nvSpPr>
          <p:cNvPr id="40" name="Rectangle 39">
            <a:extLst>
              <a:ext uri="{FF2B5EF4-FFF2-40B4-BE49-F238E27FC236}">
                <a16:creationId xmlns:a16="http://schemas.microsoft.com/office/drawing/2014/main" id="{5BF82D1D-28BC-4216-A1EA-F7D9C6D1A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60A1DC48-C242-4442-822C-570436B80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070229E-342C-437B-9F19-AFFC7FE0D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578" y="2217905"/>
            <a:ext cx="10268409" cy="3872270"/>
          </a:xfrm>
          <a:prstGeom prst="rect">
            <a:avLst/>
          </a:prstGeom>
        </p:spPr>
      </p:pic>
    </p:spTree>
    <p:extLst>
      <p:ext uri="{BB962C8B-B14F-4D97-AF65-F5344CB8AC3E}">
        <p14:creationId xmlns:p14="http://schemas.microsoft.com/office/powerpoint/2010/main" val="3142150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8" name="Rectangle 37">
            <a:extLst>
              <a:ext uri="{FF2B5EF4-FFF2-40B4-BE49-F238E27FC236}">
                <a16:creationId xmlns:a16="http://schemas.microsoft.com/office/drawing/2014/main" id="{5BDAAE7A-177F-4691-8F07-36CBBA611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4C3BFA0-CEC8-4175-BA2D-D18CC36D82CB}"/>
              </a:ext>
            </a:extLst>
          </p:cNvPr>
          <p:cNvSpPr>
            <a:spLocks noGrp="1"/>
          </p:cNvSpPr>
          <p:nvPr>
            <p:ph type="body" idx="1"/>
          </p:nvPr>
        </p:nvSpPr>
        <p:spPr>
          <a:xfrm>
            <a:off x="1415578" y="761999"/>
            <a:ext cx="10141556" cy="5333999"/>
          </a:xfrm>
        </p:spPr>
        <p:txBody>
          <a:bodyPr vert="horz" lIns="91440" tIns="45720" rIns="91440" bIns="45720" rtlCol="0" anchor="b">
            <a:normAutofit/>
          </a:bodyPr>
          <a:lstStyle/>
          <a:p>
            <a:pPr marL="285750" indent="-285750">
              <a:buFont typeface="Arial" panose="020B0604020202020204" pitchFamily="34" charset="0"/>
              <a:buChar char="•"/>
            </a:pPr>
            <a:r>
              <a:rPr lang="en-US" sz="2000" b="1" dirty="0">
                <a:solidFill>
                  <a:schemeClr val="tx1">
                    <a:lumMod val="50000"/>
                    <a:lumOff val="50000"/>
                  </a:schemeClr>
                </a:solidFill>
              </a:rPr>
              <a:t>Pooling Layer: </a:t>
            </a:r>
            <a:r>
              <a:rPr lang="en-US" sz="1600" dirty="0">
                <a:solidFill>
                  <a:schemeClr val="tx1">
                    <a:lumMod val="50000"/>
                    <a:lumOff val="50000"/>
                  </a:schemeClr>
                </a:solidFill>
              </a:rPr>
              <a:t>Similar to the Convolutional Layer, the Pooling layer is responsible for reducing the spatial size of the Convolved Feature. This is to decrease the computational power required to process the data through dimensionality reduction. Furthermore, it is useful for extracting dominant features which are rotational and positional invariant, thus maintaining the process of effectively training of the model.</a:t>
            </a:r>
          </a:p>
          <a:p>
            <a:pPr marL="285750" indent="-285750">
              <a:buFont typeface="Arial" panose="020B0604020202020204" pitchFamily="34" charset="0"/>
              <a:buChar char="•"/>
            </a:pPr>
            <a:endParaRPr lang="en-US" sz="1600" dirty="0">
              <a:solidFill>
                <a:schemeClr val="tx1">
                  <a:lumMod val="50000"/>
                  <a:lumOff val="50000"/>
                </a:schemeClr>
              </a:solidFill>
            </a:endParaRPr>
          </a:p>
          <a:p>
            <a:pPr marL="285750" indent="-285750">
              <a:buFont typeface="Arial" panose="020B0604020202020204" pitchFamily="34" charset="0"/>
              <a:buChar char="•"/>
            </a:pPr>
            <a:endParaRPr lang="en-US" sz="1600" dirty="0">
              <a:solidFill>
                <a:schemeClr val="tx1">
                  <a:lumMod val="50000"/>
                  <a:lumOff val="50000"/>
                </a:schemeClr>
              </a:solidFill>
            </a:endParaRPr>
          </a:p>
          <a:p>
            <a:pPr marL="285750" indent="-285750">
              <a:buFont typeface="Arial" panose="020B0604020202020204" pitchFamily="34" charset="0"/>
              <a:buChar char="•"/>
            </a:pPr>
            <a:endParaRPr lang="en-US" sz="1600" dirty="0">
              <a:solidFill>
                <a:schemeClr val="tx1">
                  <a:lumMod val="50000"/>
                  <a:lumOff val="50000"/>
                </a:schemeClr>
              </a:solidFill>
            </a:endParaRPr>
          </a:p>
          <a:p>
            <a:pPr marL="285750" indent="-285750">
              <a:buFont typeface="Arial" panose="020B0604020202020204" pitchFamily="34" charset="0"/>
              <a:buChar char="•"/>
            </a:pPr>
            <a:endParaRPr lang="en-US" sz="1600" dirty="0">
              <a:solidFill>
                <a:schemeClr val="tx1">
                  <a:lumMod val="50000"/>
                  <a:lumOff val="50000"/>
                </a:schemeClr>
              </a:solidFill>
            </a:endParaRPr>
          </a:p>
          <a:p>
            <a:pPr marL="285750" indent="-285750">
              <a:buFont typeface="Arial" panose="020B0604020202020204" pitchFamily="34" charset="0"/>
              <a:buChar char="•"/>
            </a:pPr>
            <a:endParaRPr lang="en-US" sz="1600" dirty="0">
              <a:solidFill>
                <a:schemeClr val="tx1">
                  <a:lumMod val="50000"/>
                  <a:lumOff val="50000"/>
                </a:schemeClr>
              </a:solidFill>
            </a:endParaRPr>
          </a:p>
          <a:p>
            <a:pPr marL="285750" indent="-285750">
              <a:buFont typeface="Arial" panose="020B0604020202020204" pitchFamily="34" charset="0"/>
              <a:buChar char="•"/>
            </a:pPr>
            <a:endParaRPr lang="en-US" sz="1600" dirty="0">
              <a:solidFill>
                <a:schemeClr val="tx1">
                  <a:lumMod val="50000"/>
                  <a:lumOff val="50000"/>
                </a:schemeClr>
              </a:solidFill>
            </a:endParaRPr>
          </a:p>
          <a:p>
            <a:pPr marL="285750" indent="-285750">
              <a:buFont typeface="Arial" panose="020B0604020202020204" pitchFamily="34" charset="0"/>
              <a:buChar char="•"/>
            </a:pPr>
            <a:endParaRPr lang="en-US" sz="1600" dirty="0">
              <a:solidFill>
                <a:schemeClr val="tx1">
                  <a:lumMod val="50000"/>
                  <a:lumOff val="50000"/>
                </a:schemeClr>
              </a:solidFill>
            </a:endParaRPr>
          </a:p>
          <a:p>
            <a:pPr marL="285750" indent="-285750">
              <a:buFont typeface="Arial" panose="020B0604020202020204" pitchFamily="34" charset="0"/>
              <a:buChar char="•"/>
            </a:pPr>
            <a:endParaRPr lang="en-US" sz="1600" dirty="0">
              <a:solidFill>
                <a:schemeClr val="tx1">
                  <a:lumMod val="50000"/>
                  <a:lumOff val="50000"/>
                </a:schemeClr>
              </a:solidFill>
            </a:endParaRPr>
          </a:p>
          <a:p>
            <a:pPr marL="285750" indent="-285750">
              <a:buFont typeface="Arial" panose="020B0604020202020204" pitchFamily="34" charset="0"/>
              <a:buChar char="•"/>
            </a:pPr>
            <a:r>
              <a:rPr lang="en-US" sz="1600" dirty="0">
                <a:solidFill>
                  <a:schemeClr val="tx1">
                    <a:lumMod val="50000"/>
                    <a:lumOff val="50000"/>
                  </a:schemeClr>
                </a:solidFill>
              </a:rPr>
              <a:t>There are two types of Pooling: </a:t>
            </a:r>
            <a:r>
              <a:rPr lang="en-US" sz="1600" b="1" dirty="0">
                <a:solidFill>
                  <a:schemeClr val="tx1">
                    <a:lumMod val="50000"/>
                    <a:lumOff val="50000"/>
                  </a:schemeClr>
                </a:solidFill>
              </a:rPr>
              <a:t>Max Pooling </a:t>
            </a:r>
            <a:r>
              <a:rPr lang="en-US" sz="1600" dirty="0">
                <a:solidFill>
                  <a:schemeClr val="tx1">
                    <a:lumMod val="50000"/>
                    <a:lumOff val="50000"/>
                  </a:schemeClr>
                </a:solidFill>
              </a:rPr>
              <a:t>and </a:t>
            </a:r>
            <a:r>
              <a:rPr lang="en-US" sz="1600" b="1" dirty="0">
                <a:solidFill>
                  <a:schemeClr val="tx1">
                    <a:lumMod val="50000"/>
                    <a:lumOff val="50000"/>
                  </a:schemeClr>
                </a:solidFill>
              </a:rPr>
              <a:t>Average Pooling</a:t>
            </a:r>
            <a:r>
              <a:rPr lang="en-US" sz="1600" dirty="0">
                <a:solidFill>
                  <a:schemeClr val="tx1">
                    <a:lumMod val="50000"/>
                    <a:lumOff val="50000"/>
                  </a:schemeClr>
                </a:solidFill>
              </a:rPr>
              <a:t>. Max Pooling returns the maximum value from the portion of the image covered by the Kernel. On the other hand, Average Pooling returns the average of all the values from the portion of the image covered by the Kernel.</a:t>
            </a:r>
          </a:p>
          <a:p>
            <a:pPr algn="r"/>
            <a:endParaRPr lang="en-US" sz="1600" dirty="0">
              <a:solidFill>
                <a:schemeClr val="tx1">
                  <a:lumMod val="50000"/>
                  <a:lumOff val="50000"/>
                </a:schemeClr>
              </a:solidFill>
            </a:endParaRPr>
          </a:p>
        </p:txBody>
      </p:sp>
      <p:sp>
        <p:nvSpPr>
          <p:cNvPr id="40" name="Rectangle 39">
            <a:extLst>
              <a:ext uri="{FF2B5EF4-FFF2-40B4-BE49-F238E27FC236}">
                <a16:creationId xmlns:a16="http://schemas.microsoft.com/office/drawing/2014/main" id="{5BF82D1D-28BC-4216-A1EA-F7D9C6D1A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60A1DC48-C242-4442-822C-570436B80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3F59F17-22C1-4FA7-A8A5-34CE0B3ECC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741" y="2165807"/>
            <a:ext cx="6903627" cy="2526382"/>
          </a:xfrm>
          <a:prstGeom prst="rect">
            <a:avLst/>
          </a:prstGeom>
        </p:spPr>
      </p:pic>
    </p:spTree>
    <p:extLst>
      <p:ext uri="{BB962C8B-B14F-4D97-AF65-F5344CB8AC3E}">
        <p14:creationId xmlns:p14="http://schemas.microsoft.com/office/powerpoint/2010/main" val="707245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5BDAAE7A-177F-4691-8F07-36CBBA611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4C3BFA0-CEC8-4175-BA2D-D18CC36D82CB}"/>
              </a:ext>
            </a:extLst>
          </p:cNvPr>
          <p:cNvSpPr>
            <a:spLocks noGrp="1"/>
          </p:cNvSpPr>
          <p:nvPr>
            <p:ph type="body" idx="1"/>
          </p:nvPr>
        </p:nvSpPr>
        <p:spPr>
          <a:xfrm>
            <a:off x="1415579" y="761999"/>
            <a:ext cx="10141556" cy="5333999"/>
          </a:xfrm>
        </p:spPr>
        <p:txBody>
          <a:bodyPr vert="horz" lIns="91440" tIns="45720" rIns="91440" bIns="45720" rtlCol="0" anchor="b">
            <a:normAutofit/>
          </a:bodyPr>
          <a:lstStyle/>
          <a:p>
            <a:r>
              <a:rPr lang="en-US" sz="2000" b="1" dirty="0">
                <a:solidFill>
                  <a:schemeClr val="tx1">
                    <a:lumMod val="50000"/>
                    <a:lumOff val="50000"/>
                  </a:schemeClr>
                </a:solidFill>
              </a:rPr>
              <a:t>Fully Connected Layer: </a:t>
            </a:r>
            <a:r>
              <a:rPr lang="en-US" sz="1600" dirty="0">
                <a:solidFill>
                  <a:schemeClr val="tx1">
                    <a:lumMod val="50000"/>
                    <a:lumOff val="50000"/>
                  </a:schemeClr>
                </a:solidFill>
              </a:rPr>
              <a:t>Adding a Fully-Connected layer is a (usually) cheap way of learning non-linear combinations of the high-level features as represented by the output of the convolutional layer. The Fully-Connected layer is learning a possibly non-linear function in that space.</a:t>
            </a:r>
          </a:p>
          <a:p>
            <a:r>
              <a:rPr lang="en-US" sz="1600" dirty="0">
                <a:solidFill>
                  <a:schemeClr val="tx1">
                    <a:lumMod val="50000"/>
                    <a:lumOff val="50000"/>
                  </a:schemeClr>
                </a:solidFill>
              </a:rPr>
              <a:t>Here we take our filtered and </a:t>
            </a:r>
            <a:r>
              <a:rPr lang="en-US" sz="1600" dirty="0" err="1">
                <a:solidFill>
                  <a:schemeClr val="tx1">
                    <a:lumMod val="50000"/>
                    <a:lumOff val="50000"/>
                  </a:schemeClr>
                </a:solidFill>
              </a:rPr>
              <a:t>shrinked</a:t>
            </a:r>
            <a:r>
              <a:rPr lang="en-US" sz="1600" dirty="0">
                <a:solidFill>
                  <a:schemeClr val="tx1">
                    <a:lumMod val="50000"/>
                    <a:lumOff val="50000"/>
                  </a:schemeClr>
                </a:solidFill>
              </a:rPr>
              <a:t> image and put them into single list/vector.</a:t>
            </a:r>
          </a:p>
          <a:p>
            <a:endParaRPr lang="en-US" sz="2000" b="1" dirty="0">
              <a:solidFill>
                <a:schemeClr val="tx1">
                  <a:lumMod val="50000"/>
                  <a:lumOff val="50000"/>
                </a:schemeClr>
              </a:solidFill>
            </a:endParaRPr>
          </a:p>
          <a:p>
            <a:endParaRPr lang="en-US" sz="2000" b="1" dirty="0">
              <a:solidFill>
                <a:schemeClr val="tx1">
                  <a:lumMod val="50000"/>
                  <a:lumOff val="50000"/>
                </a:schemeClr>
              </a:solidFill>
            </a:endParaRPr>
          </a:p>
          <a:p>
            <a:endParaRPr lang="en-US" sz="2000" b="1" dirty="0">
              <a:solidFill>
                <a:schemeClr val="tx1">
                  <a:lumMod val="50000"/>
                  <a:lumOff val="50000"/>
                </a:schemeClr>
              </a:solidFill>
            </a:endParaRPr>
          </a:p>
          <a:p>
            <a:endParaRPr lang="en-US" sz="2000" b="1" dirty="0">
              <a:solidFill>
                <a:schemeClr val="tx1">
                  <a:lumMod val="50000"/>
                  <a:lumOff val="50000"/>
                </a:schemeClr>
              </a:solidFill>
            </a:endParaRPr>
          </a:p>
          <a:p>
            <a:endParaRPr lang="en-US" sz="2000" b="1" dirty="0">
              <a:solidFill>
                <a:schemeClr val="tx1">
                  <a:lumMod val="50000"/>
                  <a:lumOff val="50000"/>
                </a:schemeClr>
              </a:solidFill>
            </a:endParaRPr>
          </a:p>
          <a:p>
            <a:endParaRPr lang="en-US" sz="2000" b="1" dirty="0">
              <a:solidFill>
                <a:schemeClr val="tx1">
                  <a:lumMod val="50000"/>
                  <a:lumOff val="50000"/>
                </a:schemeClr>
              </a:solidFill>
            </a:endParaRPr>
          </a:p>
          <a:p>
            <a:endParaRPr lang="en-US" sz="2000" b="1" dirty="0">
              <a:solidFill>
                <a:schemeClr val="tx1">
                  <a:lumMod val="50000"/>
                  <a:lumOff val="50000"/>
                </a:schemeClr>
              </a:solidFill>
            </a:endParaRPr>
          </a:p>
          <a:p>
            <a:endParaRPr lang="en-US" sz="2000" b="1" dirty="0">
              <a:solidFill>
                <a:schemeClr val="tx1">
                  <a:lumMod val="50000"/>
                  <a:lumOff val="50000"/>
                </a:schemeClr>
              </a:solidFill>
            </a:endParaRPr>
          </a:p>
          <a:p>
            <a:endParaRPr lang="en-US" sz="2000" b="1" dirty="0">
              <a:solidFill>
                <a:schemeClr val="tx1">
                  <a:lumMod val="50000"/>
                  <a:lumOff val="50000"/>
                </a:schemeClr>
              </a:solidFill>
            </a:endParaRPr>
          </a:p>
          <a:p>
            <a:pPr algn="r"/>
            <a:endParaRPr lang="en-US" sz="1600" dirty="0">
              <a:solidFill>
                <a:schemeClr val="tx1">
                  <a:lumMod val="50000"/>
                  <a:lumOff val="50000"/>
                </a:schemeClr>
              </a:solidFill>
            </a:endParaRPr>
          </a:p>
        </p:txBody>
      </p:sp>
      <p:sp>
        <p:nvSpPr>
          <p:cNvPr id="14" name="Rectangle 13">
            <a:extLst>
              <a:ext uri="{FF2B5EF4-FFF2-40B4-BE49-F238E27FC236}">
                <a16:creationId xmlns:a16="http://schemas.microsoft.com/office/drawing/2014/main" id="{5BF82D1D-28BC-4216-A1EA-F7D9C6D1A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0A1DC48-C242-4442-822C-570436B80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7F43C7D-51E2-485B-9585-793B1A7E44A7}"/>
              </a:ext>
            </a:extLst>
          </p:cNvPr>
          <p:cNvPicPr>
            <a:picLocks noChangeAspect="1"/>
          </p:cNvPicPr>
          <p:nvPr/>
        </p:nvPicPr>
        <p:blipFill>
          <a:blip r:embed="rId2"/>
          <a:stretch>
            <a:fillRect/>
          </a:stretch>
        </p:blipFill>
        <p:spPr>
          <a:xfrm>
            <a:off x="1585912" y="2033081"/>
            <a:ext cx="9020175" cy="4062918"/>
          </a:xfrm>
          <a:prstGeom prst="rect">
            <a:avLst/>
          </a:prstGeom>
        </p:spPr>
      </p:pic>
    </p:spTree>
    <p:extLst>
      <p:ext uri="{BB962C8B-B14F-4D97-AF65-F5344CB8AC3E}">
        <p14:creationId xmlns:p14="http://schemas.microsoft.com/office/powerpoint/2010/main" val="4241681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5BDAAE7A-177F-4691-8F07-36CBBA611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1D7A9DA4-5018-4934-B4D5-F38D74F9C47A}"/>
              </a:ext>
            </a:extLst>
          </p:cNvPr>
          <p:cNvPicPr>
            <a:picLocks noChangeAspect="1"/>
          </p:cNvPicPr>
          <p:nvPr/>
        </p:nvPicPr>
        <p:blipFill>
          <a:blip r:embed="rId2"/>
          <a:stretch>
            <a:fillRect/>
          </a:stretch>
        </p:blipFill>
        <p:spPr>
          <a:xfrm>
            <a:off x="1413787" y="761999"/>
            <a:ext cx="9977302" cy="5181601"/>
          </a:xfrm>
          <a:prstGeom prst="rect">
            <a:avLst/>
          </a:prstGeom>
        </p:spPr>
      </p:pic>
      <p:sp>
        <p:nvSpPr>
          <p:cNvPr id="3" name="Text Placeholder 2">
            <a:extLst>
              <a:ext uri="{FF2B5EF4-FFF2-40B4-BE49-F238E27FC236}">
                <a16:creationId xmlns:a16="http://schemas.microsoft.com/office/drawing/2014/main" id="{94C3BFA0-CEC8-4175-BA2D-D18CC36D82CB}"/>
              </a:ext>
            </a:extLst>
          </p:cNvPr>
          <p:cNvSpPr>
            <a:spLocks noGrp="1"/>
          </p:cNvSpPr>
          <p:nvPr>
            <p:ph type="body" idx="1"/>
          </p:nvPr>
        </p:nvSpPr>
        <p:spPr>
          <a:xfrm>
            <a:off x="1415578" y="761999"/>
            <a:ext cx="10141556" cy="5333999"/>
          </a:xfrm>
        </p:spPr>
        <p:txBody>
          <a:bodyPr vert="horz" lIns="91440" tIns="45720" rIns="91440" bIns="45720" rtlCol="0" anchor="b">
            <a:normAutofit/>
          </a:bodyPr>
          <a:lstStyle/>
          <a:p>
            <a:r>
              <a:rPr lang="en-US" sz="1600" dirty="0">
                <a:solidFill>
                  <a:schemeClr val="tx1">
                    <a:lumMod val="50000"/>
                    <a:lumOff val="50000"/>
                  </a:schemeClr>
                </a:solidFill>
              </a:rPr>
              <a:t> </a:t>
            </a:r>
          </a:p>
        </p:txBody>
      </p:sp>
      <p:sp>
        <p:nvSpPr>
          <p:cNvPr id="14" name="Rectangle 13">
            <a:extLst>
              <a:ext uri="{FF2B5EF4-FFF2-40B4-BE49-F238E27FC236}">
                <a16:creationId xmlns:a16="http://schemas.microsoft.com/office/drawing/2014/main" id="{5BF82D1D-28BC-4216-A1EA-F7D9C6D1A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0A1DC48-C242-4442-822C-570436B80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349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5BDAAE7A-177F-4691-8F07-36CBBA611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4C3BFA0-CEC8-4175-BA2D-D18CC36D82CB}"/>
              </a:ext>
            </a:extLst>
          </p:cNvPr>
          <p:cNvSpPr>
            <a:spLocks noGrp="1"/>
          </p:cNvSpPr>
          <p:nvPr>
            <p:ph type="body" idx="1"/>
          </p:nvPr>
        </p:nvSpPr>
        <p:spPr>
          <a:xfrm>
            <a:off x="1415578" y="761999"/>
            <a:ext cx="10141556" cy="5333999"/>
          </a:xfrm>
        </p:spPr>
        <p:txBody>
          <a:bodyPr vert="horz" lIns="91440" tIns="45720" rIns="91440" bIns="45720" rtlCol="0" anchor="b">
            <a:normAutofit fontScale="92500" lnSpcReduction="10000"/>
          </a:bodyPr>
          <a:lstStyle/>
          <a:p>
            <a:pPr algn="ctr"/>
            <a:r>
              <a:rPr lang="en-US" sz="2800" dirty="0">
                <a:solidFill>
                  <a:schemeClr val="tx1">
                    <a:lumMod val="75000"/>
                    <a:lumOff val="25000"/>
                  </a:schemeClr>
                </a:solidFill>
                <a:latin typeface="Algerian" panose="04020705040A02060702" pitchFamily="82" charset="0"/>
              </a:rPr>
              <a:t>Implementation Ideas(CNN)</a:t>
            </a:r>
            <a:endParaRPr lang="en-US" sz="2800" dirty="0">
              <a:solidFill>
                <a:schemeClr val="tx1">
                  <a:lumMod val="50000"/>
                  <a:lumOff val="50000"/>
                </a:schemeClr>
              </a:solidFill>
            </a:endParaRPr>
          </a:p>
          <a:p>
            <a:pPr marL="285750" indent="-285750">
              <a:buFont typeface="Arial" panose="020B0604020202020204" pitchFamily="34" charset="0"/>
              <a:buChar char="•"/>
            </a:pPr>
            <a:r>
              <a:rPr lang="en-US" sz="1600" dirty="0">
                <a:solidFill>
                  <a:schemeClr val="tx1">
                    <a:lumMod val="50000"/>
                    <a:lumOff val="50000"/>
                  </a:schemeClr>
                </a:solidFill>
              </a:rPr>
              <a:t>In this project I will be experimenting with different Activation Functions. Analyzing there effects, comparing there accuracy, evaluating there advantage an try to come up with our own activation function.</a:t>
            </a:r>
          </a:p>
          <a:p>
            <a:pPr marL="285750" indent="-285750">
              <a:buFont typeface="Arial" panose="020B0604020202020204" pitchFamily="34" charset="0"/>
              <a:buChar char="•"/>
            </a:pPr>
            <a:r>
              <a:rPr lang="en-US" sz="1600" dirty="0">
                <a:solidFill>
                  <a:schemeClr val="tx1">
                    <a:lumMod val="50000"/>
                    <a:lumOff val="50000"/>
                  </a:schemeClr>
                </a:solidFill>
              </a:rPr>
              <a:t>I will be working on following Activation functions :</a:t>
            </a:r>
          </a:p>
          <a:p>
            <a:pPr>
              <a:buSzPct val="110000"/>
            </a:pPr>
            <a:r>
              <a:rPr lang="en-US" sz="1900" b="1" cap="all" dirty="0">
                <a:solidFill>
                  <a:srgbClr val="FF8825"/>
                </a:solidFill>
              </a:rPr>
              <a:t>SIGMOID / LOGISTIC:</a:t>
            </a:r>
            <a:endParaRPr lang="en-US" sz="1900" dirty="0">
              <a:solidFill>
                <a:srgbClr val="FF8825"/>
              </a:solidFill>
            </a:endParaRPr>
          </a:p>
          <a:p>
            <a:r>
              <a:rPr lang="en-US" sz="1700" b="1" cap="all" dirty="0">
                <a:solidFill>
                  <a:srgbClr val="FF8825"/>
                </a:solidFill>
              </a:rPr>
              <a:t>ADVANTAGES</a:t>
            </a:r>
          </a:p>
          <a:p>
            <a:pPr lvl="1"/>
            <a:r>
              <a:rPr lang="en-US" sz="1600" b="1" dirty="0"/>
              <a:t>Smooth gradient</a:t>
            </a:r>
            <a:r>
              <a:rPr lang="en-US" sz="1600" dirty="0"/>
              <a:t>, preventing “jumps” in output values.</a:t>
            </a:r>
          </a:p>
          <a:p>
            <a:pPr lvl="1"/>
            <a:r>
              <a:rPr lang="en-US" sz="1600" b="1" dirty="0"/>
              <a:t>Output values bound</a:t>
            </a:r>
            <a:r>
              <a:rPr lang="en-US" sz="1600" dirty="0"/>
              <a:t> between 0 and 1, normalizing </a:t>
            </a:r>
          </a:p>
          <a:p>
            <a:pPr lvl="1"/>
            <a:r>
              <a:rPr lang="en-US" sz="1600" dirty="0"/>
              <a:t>the output of each neuron.</a:t>
            </a:r>
          </a:p>
          <a:p>
            <a:pPr lvl="1"/>
            <a:r>
              <a:rPr lang="en-US" sz="1600" b="1" dirty="0"/>
              <a:t>Clear predictions- </a:t>
            </a:r>
            <a:r>
              <a:rPr lang="en-US" sz="1600" dirty="0"/>
              <a:t>For X above 2 or below -2, tends to bring </a:t>
            </a:r>
          </a:p>
          <a:p>
            <a:pPr lvl="1"/>
            <a:r>
              <a:rPr lang="en-US" sz="1600" dirty="0"/>
              <a:t>the Y value (the prediction) to the edge of the curve, </a:t>
            </a:r>
          </a:p>
          <a:p>
            <a:pPr lvl="1"/>
            <a:r>
              <a:rPr lang="en-US" sz="1600" dirty="0"/>
              <a:t>very close to 1 or 0. This enables clear predictions.</a:t>
            </a:r>
          </a:p>
          <a:p>
            <a:r>
              <a:rPr lang="en-US" sz="1700" b="1" cap="all" dirty="0">
                <a:solidFill>
                  <a:srgbClr val="FF8825"/>
                </a:solidFill>
              </a:rPr>
              <a:t>DISADVANTAGES</a:t>
            </a:r>
          </a:p>
          <a:p>
            <a:pPr lvl="1"/>
            <a:r>
              <a:rPr lang="en-US" sz="1600" b="1" dirty="0"/>
              <a:t>Vanishing gradient- </a:t>
            </a:r>
            <a:r>
              <a:rPr lang="en-US" sz="1600" dirty="0"/>
              <a:t>for very high or very low values of X, </a:t>
            </a:r>
          </a:p>
          <a:p>
            <a:pPr lvl="1"/>
            <a:r>
              <a:rPr lang="en-US" sz="1600" dirty="0"/>
              <a:t>there is almost no change to the prediction, causing a vanishing gradient problem.</a:t>
            </a:r>
          </a:p>
          <a:p>
            <a:pPr lvl="1"/>
            <a:r>
              <a:rPr lang="en-US" sz="1600" dirty="0"/>
              <a:t> This can result in the network refusing to learn further, or being too slow to reach an accurate prediction.</a:t>
            </a:r>
          </a:p>
          <a:p>
            <a:pPr lvl="1"/>
            <a:r>
              <a:rPr lang="en-US" sz="1600" b="1" dirty="0"/>
              <a:t>Outputs not zero centered</a:t>
            </a:r>
            <a:r>
              <a:rPr lang="en-US" sz="1600" dirty="0"/>
              <a:t>.</a:t>
            </a:r>
          </a:p>
          <a:p>
            <a:pPr lvl="1"/>
            <a:r>
              <a:rPr lang="en-US" sz="1600" b="1" dirty="0"/>
              <a:t>Computationally expensive</a:t>
            </a:r>
          </a:p>
          <a:p>
            <a:pPr lvl="1"/>
            <a:endParaRPr lang="en-US" sz="1600" b="1" dirty="0"/>
          </a:p>
          <a:p>
            <a:pPr lvl="1"/>
            <a:endParaRPr lang="en-US" sz="1600" b="1" dirty="0"/>
          </a:p>
        </p:txBody>
      </p:sp>
      <p:sp>
        <p:nvSpPr>
          <p:cNvPr id="14" name="Rectangle 13">
            <a:extLst>
              <a:ext uri="{FF2B5EF4-FFF2-40B4-BE49-F238E27FC236}">
                <a16:creationId xmlns:a16="http://schemas.microsoft.com/office/drawing/2014/main" id="{5BF82D1D-28BC-4216-A1EA-F7D9C6D1A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0A1DC48-C242-4442-822C-570436B80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Sigmoid or logistic activation function">
            <a:extLst>
              <a:ext uri="{FF2B5EF4-FFF2-40B4-BE49-F238E27FC236}">
                <a16:creationId xmlns:a16="http://schemas.microsoft.com/office/drawing/2014/main" id="{366999F4-71D2-4406-9C8B-75379D761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207" y="1528906"/>
            <a:ext cx="3778112" cy="2951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62111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1777</TotalTime>
  <Words>939</Words>
  <Application>Microsoft Office PowerPoint</Application>
  <PresentationFormat>Widescreen</PresentationFormat>
  <Paragraphs>170</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Algerian</vt:lpstr>
      <vt:lpstr>Arial</vt:lpstr>
      <vt:lpstr>Calibri</vt:lpstr>
      <vt:lpstr>Corbel</vt:lpstr>
      <vt:lpstr>Dante</vt:lpstr>
      <vt:lpstr>Wingdings 2</vt:lpstr>
      <vt:lpstr>Frame</vt:lpstr>
      <vt:lpstr> Ads-Summer 2019 CNN(Convolutional Neural Networks) Project Presentation</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Ads-Summer 2019 CNN(Convolutional Neural Networks) Project Presentation</dc:title>
  <dc:creator>Kailash Nadkar</dc:creator>
  <cp:lastModifiedBy>Kailash Nadkar</cp:lastModifiedBy>
  <cp:revision>28</cp:revision>
  <dcterms:created xsi:type="dcterms:W3CDTF">2019-07-24T16:29:27Z</dcterms:created>
  <dcterms:modified xsi:type="dcterms:W3CDTF">2019-08-13T18:58:49Z</dcterms:modified>
</cp:coreProperties>
</file>