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Bicubik" charset="1" panose="02000503020000020004"/>
      <p:regular r:id="rId14"/>
    </p:embeddedFont>
    <p:embeddedFont>
      <p:font typeface="Alice" charset="1" panose="00000500000000000000"/>
      <p:regular r:id="rId15"/>
    </p:embeddedFont>
    <p:embeddedFont>
      <p:font typeface="Alice Bold" charset="1" panose="00000500000000000000"/>
      <p:regular r:id="rId16"/>
    </p:embeddedFont>
    <p:embeddedFont>
      <p:font typeface="Alice Italics" charset="1" panose="00000500000000000000"/>
      <p:regular r:id="rId17"/>
    </p:embeddedFont>
    <p:embeddedFont>
      <p:font typeface="Alice Bold Italic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researchgate.net/profile/Gerald-Ijemaru/publication/303587234_Electric_Power_Transmission_Enhancement_A_Case_of_Nigerian_Electric_Power_Grid/links/5749570908ae5bf2e63f00bc/Electric-Power-Transmission-Enhancement-A-Case-of-Nigerian-Electric-Power-Grid.pdf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3810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65000"/>
            </a:blip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801054" y="904875"/>
            <a:ext cx="10756648" cy="303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sz="5785">
                <a:solidFill>
                  <a:srgbClr val="FFFCF6"/>
                </a:solidFill>
                <a:latin typeface="Bicubik"/>
              </a:rPr>
              <a:t>ELECTRIC POWER TRANSMISSION ENHANCEMENT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483920" y="4058734"/>
            <a:ext cx="10439514" cy="68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0"/>
              </a:lnSpc>
              <a:spcBef>
                <a:spcPct val="0"/>
              </a:spcBef>
            </a:pPr>
            <a:r>
              <a:rPr lang="en-US" sz="4007">
                <a:solidFill>
                  <a:srgbClr val="FFFCF6"/>
                </a:solidFill>
                <a:latin typeface="Alice Italics"/>
              </a:rPr>
              <a:t>A Case of Nigerian Electric Power Grid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7927" y="2016641"/>
            <a:ext cx="14572145" cy="2599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1"/>
              </a:lnSpc>
              <a:spcBef>
                <a:spcPct val="0"/>
              </a:spcBef>
            </a:pPr>
            <a:r>
              <a:rPr lang="en-US" sz="15008">
                <a:solidFill>
                  <a:srgbClr val="FFFFFF"/>
                </a:solidFill>
                <a:latin typeface="Bicubik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4500" y="7183366"/>
            <a:ext cx="6593235" cy="250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68"/>
              </a:lnSpc>
            </a:pPr>
            <a:r>
              <a:rPr lang="en-US" sz="3834">
                <a:solidFill>
                  <a:srgbClr val="FFFFFF"/>
                </a:solidFill>
                <a:latin typeface="Arimo Bold Italics"/>
              </a:rPr>
              <a:t>PRESENTED BY</a:t>
            </a:r>
          </a:p>
          <a:p>
            <a:pPr>
              <a:lnSpc>
                <a:spcPts val="4808"/>
              </a:lnSpc>
            </a:pPr>
            <a:r>
              <a:rPr lang="en-US" sz="3434">
                <a:solidFill>
                  <a:srgbClr val="FFFFFF"/>
                </a:solidFill>
                <a:latin typeface="Arimo Bold"/>
              </a:rPr>
              <a:t>KAILASH DUSAD -- 22110112</a:t>
            </a:r>
          </a:p>
          <a:p>
            <a:pPr>
              <a:lnSpc>
                <a:spcPts val="4808"/>
              </a:lnSpc>
            </a:pPr>
            <a:r>
              <a:rPr lang="en-US" sz="3434">
                <a:solidFill>
                  <a:srgbClr val="FFFFFF"/>
                </a:solidFill>
                <a:latin typeface="Arimo Bold"/>
              </a:rPr>
              <a:t>MONU SUNIA -- 22110155</a:t>
            </a:r>
          </a:p>
          <a:p>
            <a:pPr>
              <a:lnSpc>
                <a:spcPts val="4808"/>
              </a:lnSpc>
              <a:spcBef>
                <a:spcPct val="0"/>
              </a:spcBef>
            </a:pPr>
            <a:r>
              <a:rPr lang="en-US" sz="3434">
                <a:solidFill>
                  <a:srgbClr val="FFFFFF"/>
                </a:solidFill>
                <a:latin typeface="Arimo Bold"/>
              </a:rPr>
              <a:t>CHANCHAL YADAV -- 22110055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9986" y="2189969"/>
            <a:ext cx="10603025" cy="336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Roboto"/>
              </a:rPr>
              <a:t> Introduction</a:t>
            </a:r>
          </a:p>
          <a:p>
            <a:pPr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Roboto"/>
              </a:rPr>
              <a:t> Transmission Line Performance</a:t>
            </a:r>
          </a:p>
          <a:p>
            <a:pPr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Roboto"/>
              </a:rPr>
              <a:t> Nigerian 330kv Power Grid; A Test Case </a:t>
            </a:r>
          </a:p>
          <a:p>
            <a:pPr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Roboto"/>
              </a:rPr>
              <a:t> Observation and Discussion</a:t>
            </a:r>
          </a:p>
          <a:p>
            <a:pPr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Roboto"/>
              </a:rPr>
              <a:t> Conclusion</a:t>
            </a:r>
          </a:p>
          <a:p>
            <a:pPr marL="690881" indent="-345440" lvl="1">
              <a:lnSpc>
                <a:spcPts val="4480"/>
              </a:lnSpc>
              <a:spcBef>
                <a:spcPct val="0"/>
              </a:spcBef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Roboto"/>
              </a:rPr>
              <a:t> 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8225" y="914400"/>
            <a:ext cx="12160142" cy="83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28"/>
              </a:lnSpc>
              <a:spcBef>
                <a:spcPct val="0"/>
              </a:spcBef>
            </a:pPr>
            <a:r>
              <a:rPr lang="en-US" sz="4734">
                <a:solidFill>
                  <a:srgbClr val="FFFFFF"/>
                </a:solidFill>
                <a:latin typeface="Arimo Bold"/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9525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65000"/>
            </a:blip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8225" y="914400"/>
            <a:ext cx="12160142" cy="83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28"/>
              </a:lnSpc>
              <a:spcBef>
                <a:spcPct val="0"/>
              </a:spcBef>
            </a:pPr>
            <a:r>
              <a:rPr lang="en-US" sz="4734">
                <a:solidFill>
                  <a:srgbClr val="FFFFFF"/>
                </a:solidFill>
                <a:latin typeface="Arimo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7240" y="2068554"/>
            <a:ext cx="9965311" cy="517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285" indent="-367142" lvl="1">
              <a:lnSpc>
                <a:spcPts val="5611"/>
              </a:lnSpc>
              <a:buFont typeface="Arial"/>
              <a:buChar char="•"/>
            </a:pPr>
            <a:r>
              <a:rPr lang="en-US" sz="3401">
                <a:solidFill>
                  <a:srgbClr val="FFFCF6"/>
                </a:solidFill>
                <a:latin typeface="Arimo Bold"/>
              </a:rPr>
              <a:t>Increase in Demand</a:t>
            </a:r>
          </a:p>
          <a:p>
            <a:pPr marL="1295853" indent="-431951" lvl="2">
              <a:lnSpc>
                <a:spcPts val="4951"/>
              </a:lnSpc>
              <a:buFont typeface="Arial"/>
              <a:buChar char="⚬"/>
            </a:pPr>
            <a:r>
              <a:rPr lang="en-US" sz="3001">
                <a:solidFill>
                  <a:srgbClr val="FFFCF6"/>
                </a:solidFill>
                <a:latin typeface="Arimo"/>
              </a:rPr>
              <a:t>Economic activities and population growth have led to an increase in electrical energy demands</a:t>
            </a:r>
          </a:p>
          <a:p>
            <a:pPr marL="734285" indent="-367142" lvl="1">
              <a:lnSpc>
                <a:spcPts val="5611"/>
              </a:lnSpc>
              <a:buFont typeface="Arial"/>
              <a:buChar char="•"/>
            </a:pPr>
            <a:r>
              <a:rPr lang="en-US" sz="3401">
                <a:solidFill>
                  <a:srgbClr val="FFFCF6"/>
                </a:solidFill>
                <a:latin typeface="Arimo Bold"/>
              </a:rPr>
              <a:t>Overutilization of Energy</a:t>
            </a:r>
          </a:p>
          <a:p>
            <a:pPr marL="1295853" indent="-431951" lvl="2">
              <a:lnSpc>
                <a:spcPts val="4951"/>
              </a:lnSpc>
              <a:buFont typeface="Arial"/>
              <a:buChar char="⚬"/>
            </a:pPr>
            <a:r>
              <a:rPr lang="en-US" sz="3001">
                <a:solidFill>
                  <a:srgbClr val="FFFCF6"/>
                </a:solidFill>
                <a:latin typeface="Arimo"/>
              </a:rPr>
              <a:t>Overutilization of the transmission system has resulted in power quality reduction and limitations in power transmission.</a:t>
            </a:r>
          </a:p>
          <a:p>
            <a:pPr>
              <a:lnSpc>
                <a:spcPts val="495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7294" y="2008191"/>
            <a:ext cx="13430623" cy="321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516" indent="-334758" lvl="1">
              <a:lnSpc>
                <a:spcPts val="5116"/>
              </a:lnSpc>
              <a:buFont typeface="Arial"/>
              <a:buChar char="•"/>
            </a:pPr>
            <a:r>
              <a:rPr lang="en-US" sz="3101">
                <a:solidFill>
                  <a:srgbClr val="FFFFFF"/>
                </a:solidFill>
                <a:latin typeface="Arimo"/>
              </a:rPr>
              <a:t>Modeling Transmission Lines</a:t>
            </a:r>
          </a:p>
          <a:p>
            <a:pPr marL="669516" indent="-334758" lvl="1">
              <a:lnSpc>
                <a:spcPts val="5116"/>
              </a:lnSpc>
              <a:buFont typeface="Arial"/>
              <a:buChar char="•"/>
            </a:pPr>
            <a:r>
              <a:rPr lang="en-US" sz="3101">
                <a:solidFill>
                  <a:srgbClr val="FFFFFF"/>
                </a:solidFill>
                <a:latin typeface="Arimo"/>
              </a:rPr>
              <a:t>Enhancing Transmission Capabilities </a:t>
            </a:r>
          </a:p>
          <a:p>
            <a:pPr marL="669516" indent="-334758" lvl="1">
              <a:lnSpc>
                <a:spcPts val="5116"/>
              </a:lnSpc>
              <a:buFont typeface="Arial"/>
              <a:buChar char="•"/>
            </a:pPr>
            <a:r>
              <a:rPr lang="en-US" sz="3101">
                <a:solidFill>
                  <a:srgbClr val="FFFFFF"/>
                </a:solidFill>
                <a:latin typeface="Arimo"/>
              </a:rPr>
              <a:t>Analyzing Model Strengths and Weaknesses</a:t>
            </a:r>
          </a:p>
          <a:p>
            <a:pPr marL="669516" indent="-334758" lvl="1">
              <a:lnSpc>
                <a:spcPts val="5116"/>
              </a:lnSpc>
              <a:buFont typeface="Arial"/>
              <a:buChar char="•"/>
            </a:pPr>
            <a:r>
              <a:rPr lang="en-US" sz="3101">
                <a:solidFill>
                  <a:srgbClr val="FFFFFF"/>
                </a:solidFill>
                <a:latin typeface="Arimo"/>
              </a:rPr>
              <a:t>Assessing Enhancement Impacts</a:t>
            </a:r>
          </a:p>
          <a:p>
            <a:pPr marL="669516" indent="-334758" lvl="1">
              <a:lnSpc>
                <a:spcPts val="5116"/>
              </a:lnSpc>
              <a:buFont typeface="Arial"/>
              <a:buChar char="•"/>
            </a:pPr>
            <a:r>
              <a:rPr lang="en-US" sz="3101">
                <a:solidFill>
                  <a:srgbClr val="FFFFFF"/>
                </a:solidFill>
                <a:latin typeface="Arimo"/>
              </a:rPr>
              <a:t>Improving Asset Management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8225" y="914400"/>
            <a:ext cx="12160142" cy="83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28"/>
              </a:lnSpc>
              <a:spcBef>
                <a:spcPct val="0"/>
              </a:spcBef>
            </a:pPr>
            <a:r>
              <a:rPr lang="en-US" sz="4734">
                <a:solidFill>
                  <a:srgbClr val="FFFFFF"/>
                </a:solidFill>
                <a:latin typeface="Arimo Bold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9175" y="3072795"/>
            <a:ext cx="14775711" cy="397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 Installation of New Transmission Line.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Reconductoring Transmission Line/Terminal Equipment Replacements.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 Conversion from single circuit to double circuit.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Voltage Upgrade.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Reactive Power Compensation.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Phase Shifting.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9175" y="914400"/>
            <a:ext cx="12160142" cy="167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28"/>
              </a:lnSpc>
              <a:spcBef>
                <a:spcPct val="0"/>
              </a:spcBef>
            </a:pPr>
            <a:r>
              <a:rPr lang="en-US" sz="4734">
                <a:solidFill>
                  <a:srgbClr val="FFFFFF"/>
                </a:solidFill>
                <a:latin typeface="Arimo Bold"/>
              </a:rPr>
              <a:t>TRANSMISSION SYSTEMS ENHANCEMENT STRATEGIES</a:t>
            </a:r>
            <a:r>
              <a:rPr lang="en-US" sz="4734">
                <a:solidFill>
                  <a:srgbClr val="FFFFFF"/>
                </a:solidFill>
                <a:latin typeface="Arimo 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1441" y="2123115"/>
            <a:ext cx="12974661" cy="531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 The Nigerian 330kV power grid faces problems like poor voltage, insufficient power, and frequent breakdowns. 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It cannot transmit the current power demand and would struggle even more with increased demand.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Evaluating specific transmission lines is essential to improve performance and meet growing electricity needs.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Arimo"/>
              </a:rPr>
              <a:t>"Voltage upgrade" strategy implemented in Nigeria's transmission system.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2160142" cy="83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28"/>
              </a:lnSpc>
              <a:spcBef>
                <a:spcPct val="0"/>
              </a:spcBef>
            </a:pPr>
            <a:r>
              <a:rPr lang="en-US" sz="4734">
                <a:solidFill>
                  <a:srgbClr val="FFFFFF"/>
                </a:solidFill>
                <a:latin typeface="Arimo Bold"/>
              </a:rPr>
              <a:t>NIGERIAN TEST CASE ON 330KV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525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65000"/>
            </a:blip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7163" y="2082195"/>
            <a:ext cx="17032724" cy="595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285" indent="-367142" lvl="1">
              <a:lnSpc>
                <a:spcPts val="5611"/>
              </a:lnSpc>
              <a:buFont typeface="Arial"/>
              <a:buChar char="•"/>
            </a:pPr>
            <a:r>
              <a:rPr lang="en-US" sz="3401">
                <a:solidFill>
                  <a:srgbClr val="FFFCF6"/>
                </a:solidFill>
                <a:latin typeface="Arimo Bold"/>
              </a:rPr>
              <a:t>Effect of Increase in Voltage Level</a:t>
            </a:r>
          </a:p>
          <a:p>
            <a:pPr marL="1295853" indent="-431951" lvl="2">
              <a:lnSpc>
                <a:spcPts val="4951"/>
              </a:lnSpc>
              <a:buFont typeface="Arial"/>
              <a:buChar char="⚬"/>
            </a:pPr>
            <a:r>
              <a:rPr lang="en-US" sz="3001">
                <a:solidFill>
                  <a:srgbClr val="FFFCF6"/>
                </a:solidFill>
                <a:latin typeface="Arimo"/>
              </a:rPr>
              <a:t>Higher voltage boosts line loadability, asset utilization, and stability limits.</a:t>
            </a:r>
          </a:p>
          <a:p>
            <a:pPr marL="734285" indent="-367142" lvl="1">
              <a:lnSpc>
                <a:spcPts val="5611"/>
              </a:lnSpc>
              <a:buFont typeface="Arial"/>
              <a:buChar char="•"/>
            </a:pPr>
            <a:r>
              <a:rPr lang="en-US" sz="3401">
                <a:solidFill>
                  <a:srgbClr val="FFFCF6"/>
                </a:solidFill>
                <a:latin typeface="Arimo Bold"/>
              </a:rPr>
              <a:t>Open-Line Characteristics </a:t>
            </a:r>
          </a:p>
          <a:p>
            <a:pPr marL="1295853" indent="-431951" lvl="2">
              <a:lnSpc>
                <a:spcPts val="4951"/>
              </a:lnSpc>
              <a:buFont typeface="Arial"/>
              <a:buChar char="⚬"/>
            </a:pPr>
            <a:r>
              <a:rPr lang="en-US" sz="3001">
                <a:solidFill>
                  <a:srgbClr val="FFFCF6"/>
                </a:solidFill>
                <a:latin typeface="Arimo"/>
              </a:rPr>
              <a:t>No-load voltage may surpass limits for longer lines, requiring shunt reactors for regulation.</a:t>
            </a:r>
          </a:p>
          <a:p>
            <a:pPr marL="734285" indent="-367142" lvl="1">
              <a:lnSpc>
                <a:spcPts val="5611"/>
              </a:lnSpc>
              <a:buFont typeface="Arial"/>
              <a:buChar char="•"/>
            </a:pPr>
            <a:r>
              <a:rPr lang="en-US" sz="3401">
                <a:solidFill>
                  <a:srgbClr val="FFFCF6"/>
                </a:solidFill>
                <a:latin typeface="Arimo Bold"/>
              </a:rPr>
              <a:t>Line’s Voltage Profile</a:t>
            </a:r>
          </a:p>
          <a:p>
            <a:pPr marL="1295853" indent="-431951" lvl="2">
              <a:lnSpc>
                <a:spcPts val="4951"/>
              </a:lnSpc>
              <a:buFont typeface="Arial"/>
              <a:buChar char="⚬"/>
            </a:pPr>
            <a:r>
              <a:rPr lang="en-US" sz="3001">
                <a:solidFill>
                  <a:srgbClr val="FFFCF6"/>
                </a:solidFill>
                <a:latin typeface="Arimo"/>
              </a:rPr>
              <a:t>Increasing sending power decreased receiving voltage, causing violation, highlighting line capacity limits and inefficiencies.</a:t>
            </a:r>
          </a:p>
          <a:p>
            <a:pPr marL="734285" indent="-367142" lvl="1">
              <a:lnSpc>
                <a:spcPts val="5611"/>
              </a:lnSpc>
              <a:buFont typeface="Arial"/>
              <a:buChar char="•"/>
            </a:pPr>
            <a:r>
              <a:rPr lang="en-US" sz="3401">
                <a:solidFill>
                  <a:srgbClr val="FFFCF6"/>
                </a:solidFill>
                <a:latin typeface="Arimo Bold"/>
              </a:rPr>
              <a:t>Effect of Line Reconductoring</a:t>
            </a:r>
          </a:p>
          <a:p>
            <a:pPr marL="1295853" indent="-431951" lvl="2">
              <a:lnSpc>
                <a:spcPts val="4951"/>
              </a:lnSpc>
              <a:buFont typeface="Arial"/>
              <a:buChar char="⚬"/>
            </a:pPr>
            <a:r>
              <a:rPr lang="en-US" sz="3001">
                <a:solidFill>
                  <a:srgbClr val="FFFCF6"/>
                </a:solidFill>
                <a:latin typeface="Arimo"/>
              </a:rPr>
              <a:t>Reconductoring transmission line increases thermal capacity, not affecting voltage stability.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2160142" cy="83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28"/>
              </a:lnSpc>
              <a:spcBef>
                <a:spcPct val="0"/>
              </a:spcBef>
            </a:pPr>
            <a:r>
              <a:rPr lang="en-US" sz="4734">
                <a:solidFill>
                  <a:srgbClr val="FFFFFF"/>
                </a:solidFill>
                <a:latin typeface="Arimo Bold"/>
              </a:rPr>
              <a:t>OBSERVATION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65000"/>
            </a:blip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6728" y="2059579"/>
            <a:ext cx="16029607" cy="464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CF6"/>
                </a:solidFill>
                <a:latin typeface="Arimo"/>
              </a:rPr>
              <a:t>The lines in the 330KV transmission network are not </a:t>
            </a:r>
            <a:r>
              <a:rPr lang="en-US" sz="3201">
                <a:solidFill>
                  <a:srgbClr val="FFFCF6"/>
                </a:solidFill>
                <a:latin typeface="Arimo"/>
              </a:rPr>
              <a:t>limited by stability limits and thermal limits.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CF6"/>
                </a:solidFill>
                <a:latin typeface="Arimo"/>
              </a:rPr>
              <a:t>Reconductoring, as a power grid strengthening strategy, may not yield a reasonable improvement on the grid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CF6"/>
                </a:solidFill>
                <a:latin typeface="Arimo"/>
              </a:rPr>
              <a:t>Though transmission at Ultra High Voltage (UHV) levels can create rooms for more power evacuation.</a:t>
            </a:r>
          </a:p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CF6"/>
                </a:solidFill>
                <a:latin typeface="Arimo"/>
              </a:rPr>
              <a:t>The power grid should be fortified with voltage control equipment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2160142" cy="83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28"/>
              </a:lnSpc>
              <a:spcBef>
                <a:spcPct val="0"/>
              </a:spcBef>
            </a:pPr>
            <a:r>
              <a:rPr lang="en-US" sz="4734">
                <a:solidFill>
                  <a:srgbClr val="FFFFFF"/>
                </a:solidFill>
                <a:latin typeface="Arimo Bold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65000"/>
            </a:blip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6728" y="2059579"/>
            <a:ext cx="16029607" cy="331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1106" indent="-345553" lvl="1">
              <a:lnSpc>
                <a:spcPts val="5281"/>
              </a:lnSpc>
              <a:buFont typeface="Arial"/>
              <a:buChar char="•"/>
            </a:pPr>
            <a:r>
              <a:rPr lang="en-US" sz="3201">
                <a:solidFill>
                  <a:srgbClr val="FFFCF6"/>
                </a:solidFill>
                <a:latin typeface="Arimo"/>
              </a:rPr>
              <a:t>E. U. Oleka, S. N. Ndubisi, and G. K. Ijemaru, “Electric Power Transmission Enhancement: A case of nigerian electric power grid,” American Journal of Electrical and Electronic Engineering, </a:t>
            </a:r>
            <a:r>
              <a:rPr lang="en-US" sz="3201" u="sng">
                <a:solidFill>
                  <a:srgbClr val="FFFCF6"/>
                </a:solidFill>
                <a:latin typeface="Arimo"/>
                <a:hlinkClick r:id="rId3" tooltip="https://www.researchgate.net/profile/Gerald-Ijemaru/publication/303587234_Electric_Power_Transmission_Enhancement_A_Case_of_Nigerian_Electric_Power_Grid/links/5749570908ae5bf2e63f00bc/Electric-Power-Transmission-Enhancement-A-Case-of-Nigerian-Electric-Power-Grid.pdf"/>
              </a:rPr>
              <a:t>http://pubs.sciepub.com/ajeee/4/1/5/ </a:t>
            </a:r>
            <a:r>
              <a:rPr lang="en-US" sz="3201">
                <a:solidFill>
                  <a:srgbClr val="FFFCF6"/>
                </a:solidFill>
                <a:latin typeface="Arimo"/>
              </a:rPr>
              <a:t>(accessed Apr. 5, 2024).</a:t>
            </a:r>
          </a:p>
          <a:p>
            <a:pPr>
              <a:lnSpc>
                <a:spcPts val="528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2160142" cy="83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28"/>
              </a:lnSpc>
              <a:spcBef>
                <a:spcPct val="0"/>
              </a:spcBef>
            </a:pPr>
            <a:r>
              <a:rPr lang="en-US" sz="4734">
                <a:solidFill>
                  <a:srgbClr val="FFFFFF"/>
                </a:solidFill>
                <a:latin typeface="Arimo Bold"/>
              </a:rPr>
              <a:t>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DAGBMs1-Us8</dc:identifier>
  <dcterms:modified xsi:type="dcterms:W3CDTF">2011-08-01T06:04:30Z</dcterms:modified>
  <cp:revision>1</cp:revision>
  <dc:title>Technology</dc:title>
</cp:coreProperties>
</file>