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1077" r:id="rId3"/>
    <p:sldId id="350" r:id="rId4"/>
    <p:sldId id="349" r:id="rId5"/>
  </p:sldIdLst>
  <p:sldSz cx="170688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9000"/>
    <a:srgbClr val="CD699B"/>
    <a:srgbClr val="993366"/>
    <a:srgbClr val="6600FF"/>
    <a:srgbClr val="0066FF"/>
    <a:srgbClr val="40B6B3"/>
    <a:srgbClr val="FB6969"/>
    <a:srgbClr val="FF0000"/>
    <a:srgbClr val="8DD7D5"/>
    <a:srgbClr val="B772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042853"/>
            <a:ext cx="128016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232A-F7FF-49EF-9B3D-C3AAC0B95912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DCDE-6B3F-456E-A4FB-78404B888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82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232A-F7FF-49EF-9B3D-C3AAC0B95912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DCDE-6B3F-456E-A4FB-78404B888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90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0" y="511175"/>
            <a:ext cx="3680460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0" y="511175"/>
            <a:ext cx="10828020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232A-F7FF-49EF-9B3D-C3AAC0B95912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DCDE-6B3F-456E-A4FB-78404B888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327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Subtitle, &amp; Two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095" y="263216"/>
            <a:ext cx="15472552" cy="8790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DD10817B-6B55-BE44-B38E-96ACD680C0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16094" y="2236015"/>
            <a:ext cx="16421937" cy="61276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  <a:cs typeface="Century Gothic" panose="020B0502020202020204" pitchFamily="34" charset="0"/>
              </a:defRPr>
            </a:lvl1pPr>
            <a:lvl2pPr>
              <a:defRPr b="0" i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  <a:cs typeface="Century Gothic" panose="020B0502020202020204" pitchFamily="34" charset="0"/>
              </a:defRPr>
            </a:lvl2pPr>
            <a:lvl3pPr>
              <a:defRPr b="0" i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  <a:cs typeface="Century Gothic" panose="020B0502020202020204" pitchFamily="34" charset="0"/>
              </a:defRPr>
            </a:lvl3pPr>
            <a:lvl4pPr>
              <a:defRPr b="0" i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  <a:cs typeface="Century Gothic" panose="020B0502020202020204" pitchFamily="34" charset="0"/>
              </a:defRPr>
            </a:lvl4pPr>
            <a:lvl5pPr>
              <a:defRPr b="0" i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  <a:cs typeface="Century Gothic" panose="020B0502020202020204" pitchFamily="34" charset="0"/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095" y="1109473"/>
            <a:ext cx="15472552" cy="58033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56" b="0" i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cs typeface="Century Gothic" panose="020B0502020202020204" pitchFamily="34" charset="0"/>
              </a:defRPr>
            </a:lvl1pPr>
            <a:lvl2pPr marL="507982" indent="0" algn="ctr">
              <a:buNone/>
              <a:defRPr sz="2221"/>
            </a:lvl2pPr>
            <a:lvl3pPr marL="1015963" indent="0" algn="ctr">
              <a:buNone/>
              <a:defRPr sz="2000"/>
            </a:lvl3pPr>
            <a:lvl4pPr marL="1523943" indent="0" algn="ctr">
              <a:buNone/>
              <a:defRPr sz="1779"/>
            </a:lvl4pPr>
            <a:lvl5pPr marL="2031924" indent="0" algn="ctr">
              <a:buNone/>
              <a:defRPr sz="1779"/>
            </a:lvl5pPr>
            <a:lvl6pPr marL="2539906" indent="0" algn="ctr">
              <a:buNone/>
              <a:defRPr sz="1779"/>
            </a:lvl6pPr>
            <a:lvl7pPr marL="3047886" indent="0" algn="ctr">
              <a:buNone/>
              <a:defRPr sz="1779"/>
            </a:lvl7pPr>
            <a:lvl8pPr marL="3555867" indent="0" algn="ctr">
              <a:buNone/>
              <a:defRPr sz="1779"/>
            </a:lvl8pPr>
            <a:lvl9pPr marL="4063849" indent="0" algn="ctr">
              <a:buNone/>
              <a:defRPr sz="1779"/>
            </a:lvl9pPr>
          </a:lstStyle>
          <a:p>
            <a:r>
              <a:rPr lang="en-US" dirty="0"/>
              <a:t>Enter Subtitle</a:t>
            </a:r>
          </a:p>
        </p:txBody>
      </p:sp>
    </p:spTree>
    <p:extLst>
      <p:ext uri="{BB962C8B-B14F-4D97-AF65-F5344CB8AC3E}">
        <p14:creationId xmlns:p14="http://schemas.microsoft.com/office/powerpoint/2010/main" val="2598235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DD10817B-6B55-BE44-B38E-96ACD680C0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18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736" y="263211"/>
            <a:ext cx="15472552" cy="8790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DD10817B-6B55-BE44-B38E-96ACD680C0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288737" y="1522355"/>
            <a:ext cx="16510033" cy="687549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  <a:cs typeface="Century Gothic" panose="020B0502020202020204" pitchFamily="34" charset="0"/>
              </a:defRPr>
            </a:lvl1pPr>
            <a:lvl2pPr>
              <a:defRPr b="0" i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  <a:cs typeface="Century Gothic" panose="020B0502020202020204" pitchFamily="34" charset="0"/>
              </a:defRPr>
            </a:lvl2pPr>
            <a:lvl3pPr>
              <a:defRPr b="0" i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  <a:cs typeface="Century Gothic" panose="020B0502020202020204" pitchFamily="34" charset="0"/>
              </a:defRPr>
            </a:lvl3pPr>
            <a:lvl4pPr>
              <a:defRPr b="0" i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  <a:cs typeface="Century Gothic" panose="020B0502020202020204" pitchFamily="34" charset="0"/>
              </a:defRPr>
            </a:lvl4pPr>
            <a:lvl5pPr>
              <a:defRPr b="0" i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  <a:cs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3104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ccess Healthcare 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0"/>
            <a:ext cx="7775786" cy="9601200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360" dirty="0">
              <a:solidFill>
                <a:srgbClr val="444444"/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373726" y="5006687"/>
            <a:ext cx="7874923" cy="7823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Tx/>
              <a:buNone/>
              <a:defRPr sz="3360" b="0" i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631" y="4392201"/>
            <a:ext cx="6846526" cy="816803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 userDrawn="1"/>
        </p:nvSpPr>
        <p:spPr>
          <a:xfrm>
            <a:off x="8373725" y="8523983"/>
            <a:ext cx="7874922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80" dirty="0">
                <a:solidFill>
                  <a:srgbClr val="A7A9AC"/>
                </a:solidFill>
              </a:rPr>
              <a:t>Copyright © 2017 Access Healthcare. All rights reserved. </a:t>
            </a:r>
          </a:p>
          <a:p>
            <a:r>
              <a:rPr lang="en-US" sz="1680" dirty="0">
                <a:solidFill>
                  <a:srgbClr val="A7A9AC"/>
                </a:solidFill>
              </a:rPr>
              <a:t>Confidential Intellectual Property (IP). Do not distribute without written authorization from an authorized company representative.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73723" y="2440838"/>
            <a:ext cx="7868717" cy="19799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2884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64608"/>
            <a:ext cx="17068800" cy="4745126"/>
          </a:xfrm>
          <a:prstGeom prst="rect">
            <a:avLst/>
          </a:prstGeom>
          <a:solidFill>
            <a:srgbClr val="0F416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360">
              <a:solidFill>
                <a:srgbClr val="444444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0700824" y="8510696"/>
            <a:ext cx="5991987" cy="451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34" dirty="0">
                <a:solidFill>
                  <a:srgbClr val="FFFFFF"/>
                </a:solidFill>
                <a:cs typeface="Arial" panose="020B0604020202020204" pitchFamily="34" charset="0"/>
              </a:rPr>
              <a:t>Experience Revenue Cycle Excellence</a:t>
            </a:r>
          </a:p>
        </p:txBody>
      </p:sp>
      <p:pic>
        <p:nvPicPr>
          <p:cNvPr id="14" name="Picture 13" descr="logo.AH-0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7199" y="4507000"/>
            <a:ext cx="5817017" cy="4089875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371125" y="1312558"/>
            <a:ext cx="15761547" cy="205803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8960" b="0" i="0" cap="none">
                <a:solidFill>
                  <a:srgbClr val="98A3A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tx2"/>
          </a:solidFill>
        </p:spPr>
        <p:txBody>
          <a:bodyPr/>
          <a:lstStyle/>
          <a:p>
            <a:fld id="{DD10817B-6B55-BE44-B38E-96ACD680C08B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80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232A-F7FF-49EF-9B3D-C3AAC0B95912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DCDE-6B3F-456E-A4FB-78404B888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92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0" y="2393634"/>
            <a:ext cx="1472184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0" y="6425249"/>
            <a:ext cx="1472184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232A-F7FF-49EF-9B3D-C3AAC0B95912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DCDE-6B3F-456E-A4FB-78404B888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75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80" y="2555875"/>
            <a:ext cx="725424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0" y="2555875"/>
            <a:ext cx="725424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232A-F7FF-49EF-9B3D-C3AAC0B95912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DCDE-6B3F-456E-A4FB-78404B888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13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511176"/>
            <a:ext cx="1472184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4" y="2353628"/>
            <a:ext cx="7220902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4" y="3507105"/>
            <a:ext cx="7220902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0" y="2353628"/>
            <a:ext cx="725646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0" y="3507105"/>
            <a:ext cx="7256463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232A-F7FF-49EF-9B3D-C3AAC0B95912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DCDE-6B3F-456E-A4FB-78404B888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90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232A-F7FF-49EF-9B3D-C3AAC0B95912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DCDE-6B3F-456E-A4FB-78404B888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15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232A-F7FF-49EF-9B3D-C3AAC0B95912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DCDE-6B3F-456E-A4FB-78404B888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91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3" y="1382396"/>
            <a:ext cx="864108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232A-F7FF-49EF-9B3D-C3AAC0B95912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DCDE-6B3F-456E-A4FB-78404B888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81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3" y="1382396"/>
            <a:ext cx="864108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232A-F7FF-49EF-9B3D-C3AAC0B95912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DCDE-6B3F-456E-A4FB-78404B888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17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0" y="2555875"/>
            <a:ext cx="1472184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B232A-F7FF-49EF-9B3D-C3AAC0B95912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5DCDE-6B3F-456E-A4FB-78404B888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11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60" r:id="rId13"/>
    <p:sldLayoutId id="2147483690" r:id="rId14"/>
    <p:sldLayoutId id="2147483691" r:id="rId15"/>
    <p:sldLayoutId id="2147483692" r:id="rId16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54326" y="1199471"/>
            <a:ext cx="7868717" cy="197998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Athena E2E Automated process</a:t>
            </a:r>
          </a:p>
        </p:txBody>
      </p:sp>
    </p:spTree>
    <p:extLst>
      <p:ext uri="{BB962C8B-B14F-4D97-AF65-F5344CB8AC3E}">
        <p14:creationId xmlns:p14="http://schemas.microsoft.com/office/powerpoint/2010/main" val="290048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11790D40-FC7A-4565-8577-49BAFABE5273}"/>
              </a:ext>
            </a:extLst>
          </p:cNvPr>
          <p:cNvSpPr/>
          <p:nvPr/>
        </p:nvSpPr>
        <p:spPr>
          <a:xfrm>
            <a:off x="5372" y="1171556"/>
            <a:ext cx="17063428" cy="84296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390012" y="1216234"/>
            <a:ext cx="1574011" cy="339213"/>
          </a:xfrm>
          <a:prstGeom prst="ellipse">
            <a:avLst/>
          </a:prstGeom>
          <a:solidFill>
            <a:srgbClr val="FF0000"/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23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54" name="Rectangle: Rounded Corners 53"/>
          <p:cNvSpPr/>
          <p:nvPr/>
        </p:nvSpPr>
        <p:spPr>
          <a:xfrm>
            <a:off x="3639271" y="7034704"/>
            <a:ext cx="1762010" cy="533293"/>
          </a:xfrm>
          <a:prstGeom prst="roundRect">
            <a:avLst/>
          </a:prstGeom>
          <a:solidFill>
            <a:srgbClr val="40B6B3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Update notes in arc.flow </a:t>
            </a:r>
          </a:p>
        </p:txBody>
      </p:sp>
      <p:sp>
        <p:nvSpPr>
          <p:cNvPr id="59" name="Diamond 58"/>
          <p:cNvSpPr/>
          <p:nvPr/>
        </p:nvSpPr>
        <p:spPr>
          <a:xfrm>
            <a:off x="3128293" y="3899670"/>
            <a:ext cx="2608723" cy="1240040"/>
          </a:xfrm>
          <a:prstGeom prst="diamond">
            <a:avLst/>
          </a:prstGeom>
          <a:solidFill>
            <a:srgbClr val="CD699B"/>
          </a:solidFill>
          <a:ln w="127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Voice claim?</a:t>
            </a:r>
          </a:p>
        </p:txBody>
      </p:sp>
      <p:sp>
        <p:nvSpPr>
          <p:cNvPr id="14" name="Callout: Right Arrow 13"/>
          <p:cNvSpPr/>
          <p:nvPr/>
        </p:nvSpPr>
        <p:spPr>
          <a:xfrm rot="5400000">
            <a:off x="1193670" y="-371240"/>
            <a:ext cx="493758" cy="2608727"/>
          </a:xfrm>
          <a:prstGeom prst="rightArrowCallout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vert270" rtlCol="0" anchor="ctr"/>
          <a:lstStyle/>
          <a:p>
            <a:pPr algn="ctr" defTabSz="967497">
              <a:defRPr/>
            </a:pPr>
            <a:r>
              <a:rPr lang="en-US" sz="2000" b="1" kern="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</a:rPr>
              <a:t>PMS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A06E647-866B-4797-A373-8C889BA69529}"/>
              </a:ext>
            </a:extLst>
          </p:cNvPr>
          <p:cNvSpPr/>
          <p:nvPr/>
        </p:nvSpPr>
        <p:spPr>
          <a:xfrm>
            <a:off x="232443" y="1856423"/>
            <a:ext cx="1887424" cy="581778"/>
          </a:xfrm>
          <a:prstGeom prst="roundRect">
            <a:avLst/>
          </a:prstGeom>
          <a:solidFill>
            <a:srgbClr val="40B6B3"/>
          </a:solidFill>
          <a:ln w="12700">
            <a:noFill/>
          </a:ln>
          <a:effectLst>
            <a:outerShdw blurRad="50800" dir="8640000" algn="ctr" rotWithShape="0">
              <a:srgbClr val="000000">
                <a:alpha val="44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Downloading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input file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31C810-B7F0-4F41-AF8D-DE87AFB1C360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1176155" y="1609969"/>
            <a:ext cx="862" cy="24645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llout: Right Arrow 61">
            <a:extLst>
              <a:ext uri="{FF2B5EF4-FFF2-40B4-BE49-F238E27FC236}">
                <a16:creationId xmlns:a16="http://schemas.microsoft.com/office/drawing/2014/main" id="{0FB77141-6026-4DD6-95AB-0E5218A2BAEA}"/>
              </a:ext>
            </a:extLst>
          </p:cNvPr>
          <p:cNvSpPr/>
          <p:nvPr/>
        </p:nvSpPr>
        <p:spPr>
          <a:xfrm rot="5400000">
            <a:off x="4051501" y="-579965"/>
            <a:ext cx="485312" cy="3017729"/>
          </a:xfrm>
          <a:prstGeom prst="rightArrowCallout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vert270" rtlCol="0" anchor="ctr"/>
          <a:lstStyle/>
          <a:p>
            <a:pPr algn="ctr" defTabSz="967497">
              <a:defRPr/>
            </a:pPr>
            <a:r>
              <a:rPr lang="en-US" sz="2000" b="1" kern="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</a:rPr>
              <a:t>arc.flow</a:t>
            </a:r>
          </a:p>
        </p:txBody>
      </p:sp>
      <p:sp>
        <p:nvSpPr>
          <p:cNvPr id="64" name="Callout: Right Arrow 63">
            <a:extLst>
              <a:ext uri="{FF2B5EF4-FFF2-40B4-BE49-F238E27FC236}">
                <a16:creationId xmlns:a16="http://schemas.microsoft.com/office/drawing/2014/main" id="{4982DA0A-9845-498E-9718-F31E058BA1B1}"/>
              </a:ext>
            </a:extLst>
          </p:cNvPr>
          <p:cNvSpPr/>
          <p:nvPr/>
        </p:nvSpPr>
        <p:spPr>
          <a:xfrm rot="5400000">
            <a:off x="7713567" y="-1012430"/>
            <a:ext cx="493757" cy="3891107"/>
          </a:xfrm>
          <a:prstGeom prst="rightArrowCallout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vert270" rtlCol="0" anchor="ctr"/>
          <a:lstStyle/>
          <a:p>
            <a:pPr algn="ctr" defTabSz="967497">
              <a:defRPr/>
            </a:pPr>
            <a:r>
              <a:rPr lang="en-US" sz="2000" b="1" kern="0" dirty="0">
                <a:solidFill>
                  <a:schemeClr val="bg1">
                    <a:lumMod val="95000"/>
                  </a:schemeClr>
                </a:solidFill>
              </a:rPr>
              <a:t>Web portal/PMS</a:t>
            </a:r>
          </a:p>
        </p:txBody>
      </p:sp>
      <p:sp>
        <p:nvSpPr>
          <p:cNvPr id="67" name="Callout: Right Arrow 66">
            <a:extLst>
              <a:ext uri="{FF2B5EF4-FFF2-40B4-BE49-F238E27FC236}">
                <a16:creationId xmlns:a16="http://schemas.microsoft.com/office/drawing/2014/main" id="{CBCB4D27-B7C3-4832-8F66-F95E69BDE152}"/>
              </a:ext>
            </a:extLst>
          </p:cNvPr>
          <p:cNvSpPr/>
          <p:nvPr/>
        </p:nvSpPr>
        <p:spPr>
          <a:xfrm rot="5400000">
            <a:off x="12748348" y="-1943642"/>
            <a:ext cx="493758" cy="5753532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1150"/>
            </a:avLst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vert270" rtlCol="0" anchor="ctr"/>
          <a:lstStyle/>
          <a:p>
            <a:pPr algn="ctr" defTabSz="967497">
              <a:defRPr/>
            </a:pPr>
            <a:r>
              <a:rPr lang="en-US" sz="2000" b="1" kern="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</a:rPr>
              <a:t>Automated Dialer</a:t>
            </a:r>
          </a:p>
        </p:txBody>
      </p:sp>
      <p:sp>
        <p:nvSpPr>
          <p:cNvPr id="3" name="Flowchart: Direct Access Storage 2">
            <a:extLst>
              <a:ext uri="{FF2B5EF4-FFF2-40B4-BE49-F238E27FC236}">
                <a16:creationId xmlns:a16="http://schemas.microsoft.com/office/drawing/2014/main" id="{28E96A09-A8A6-4F19-B016-31F9731F421B}"/>
              </a:ext>
            </a:extLst>
          </p:cNvPr>
          <p:cNvSpPr/>
          <p:nvPr/>
        </p:nvSpPr>
        <p:spPr>
          <a:xfrm>
            <a:off x="3425596" y="1567813"/>
            <a:ext cx="2051470" cy="643356"/>
          </a:xfrm>
          <a:prstGeom prst="flowChartMagneticDrum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Upload into arc.flow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CDDF9F81-B3B5-4E5F-A8BA-4417D38A5D87}"/>
              </a:ext>
            </a:extLst>
          </p:cNvPr>
          <p:cNvSpPr/>
          <p:nvPr/>
        </p:nvSpPr>
        <p:spPr>
          <a:xfrm>
            <a:off x="3606386" y="2606038"/>
            <a:ext cx="1696080" cy="688407"/>
          </a:xfrm>
          <a:prstGeom prst="roundRect">
            <a:avLst/>
          </a:prstGeom>
          <a:solidFill>
            <a:srgbClr val="40B6B3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Apply ML algorithm (Voice/</a:t>
            </a:r>
            <a:r>
              <a:rPr lang="en-US" sz="1400" b="1">
                <a:solidFill>
                  <a:schemeClr val="bg1"/>
                </a:solidFill>
              </a:rPr>
              <a:t>Non-voice)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2" name="Diamond 81">
            <a:extLst>
              <a:ext uri="{FF2B5EF4-FFF2-40B4-BE49-F238E27FC236}">
                <a16:creationId xmlns:a16="http://schemas.microsoft.com/office/drawing/2014/main" id="{9D80CB2E-C9E1-463B-8FBE-1EA679FC0B07}"/>
              </a:ext>
            </a:extLst>
          </p:cNvPr>
          <p:cNvSpPr/>
          <p:nvPr/>
        </p:nvSpPr>
        <p:spPr>
          <a:xfrm>
            <a:off x="3100251" y="5430374"/>
            <a:ext cx="2608723" cy="1240040"/>
          </a:xfrm>
          <a:prstGeom prst="diamond">
            <a:avLst/>
          </a:prstGeom>
          <a:solidFill>
            <a:srgbClr val="CD699B"/>
          </a:solidFill>
          <a:ln w="127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Web portal available?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A7A7AC-8170-458A-9C19-B8D21FD02F81}"/>
              </a:ext>
            </a:extLst>
          </p:cNvPr>
          <p:cNvGrpSpPr/>
          <p:nvPr/>
        </p:nvGrpSpPr>
        <p:grpSpPr>
          <a:xfrm>
            <a:off x="10332955" y="2606038"/>
            <a:ext cx="2608723" cy="1240040"/>
            <a:chOff x="7019359" y="920340"/>
            <a:chExt cx="1595192" cy="812465"/>
          </a:xfrm>
          <a:solidFill>
            <a:srgbClr val="CD699B"/>
          </a:solidFill>
        </p:grpSpPr>
        <p:sp>
          <p:nvSpPr>
            <p:cNvPr id="83" name="Diamond 82">
              <a:extLst>
                <a:ext uri="{FF2B5EF4-FFF2-40B4-BE49-F238E27FC236}">
                  <a16:creationId xmlns:a16="http://schemas.microsoft.com/office/drawing/2014/main" id="{5C546EE0-8D8D-4DEE-8BFD-BB28DA91EFFE}"/>
                </a:ext>
              </a:extLst>
            </p:cNvPr>
            <p:cNvSpPr/>
            <p:nvPr/>
          </p:nvSpPr>
          <p:spPr>
            <a:xfrm>
              <a:off x="7019359" y="920340"/>
              <a:ext cx="1595192" cy="812465"/>
            </a:xfrm>
            <a:prstGeom prst="diamond">
              <a:avLst/>
            </a:prstGeom>
            <a:grpFill/>
            <a:ln w="127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19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FD1A2BB-F4CE-4B3F-920A-19D6CCE7D103}"/>
                </a:ext>
              </a:extLst>
            </p:cNvPr>
            <p:cNvSpPr txBox="1"/>
            <p:nvPr/>
          </p:nvSpPr>
          <p:spPr>
            <a:xfrm>
              <a:off x="7092398" y="1093443"/>
              <a:ext cx="1466816" cy="429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sz="1219" dirty="0">
                <a:solidFill>
                  <a:schemeClr val="bg1"/>
                </a:solidFill>
              </a:endParaRPr>
            </a:p>
            <a:p>
              <a:pPr algn="ctr"/>
              <a:r>
                <a:rPr lang="en-IN" sz="1219" dirty="0">
                  <a:solidFill>
                    <a:schemeClr val="bg1"/>
                  </a:solidFill>
                </a:rPr>
                <a:t>can be completed through IVR output?</a:t>
              </a:r>
            </a:p>
          </p:txBody>
        </p:sp>
      </p:grp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CB64FE21-DE2E-45FF-B9A1-0D6698A649D9}"/>
              </a:ext>
            </a:extLst>
          </p:cNvPr>
          <p:cNvSpPr/>
          <p:nvPr/>
        </p:nvSpPr>
        <p:spPr>
          <a:xfrm>
            <a:off x="13707116" y="1537243"/>
            <a:ext cx="2164877" cy="990804"/>
          </a:xfrm>
          <a:prstGeom prst="roundRect">
            <a:avLst/>
          </a:prstGeom>
          <a:solidFill>
            <a:srgbClr val="40B6B3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Dialer connects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the call to AHS client partner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C194780B-C687-4E9D-92CB-4359FBA4F4AC}"/>
              </a:ext>
            </a:extLst>
          </p:cNvPr>
          <p:cNvSpPr/>
          <p:nvPr/>
        </p:nvSpPr>
        <p:spPr>
          <a:xfrm>
            <a:off x="381030" y="7063341"/>
            <a:ext cx="1337899" cy="519948"/>
          </a:xfrm>
          <a:prstGeom prst="roundRect">
            <a:avLst/>
          </a:prstGeom>
          <a:solidFill>
            <a:srgbClr val="40B6B3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  End action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 in PMS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60BA5BD-BC8D-4F75-B287-2BE618259DC8}"/>
              </a:ext>
            </a:extLst>
          </p:cNvPr>
          <p:cNvCxnSpPr>
            <a:cxnSpLocks/>
            <a:stCxn id="3" idx="2"/>
            <a:endCxn id="3" idx="2"/>
          </p:cNvCxnSpPr>
          <p:nvPr/>
        </p:nvCxnSpPr>
        <p:spPr>
          <a:xfrm>
            <a:off x="4451331" y="221116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D660C3BF-512F-4F7B-8C2D-AC3136D1E535}"/>
              </a:ext>
            </a:extLst>
          </p:cNvPr>
          <p:cNvSpPr/>
          <p:nvPr/>
        </p:nvSpPr>
        <p:spPr>
          <a:xfrm>
            <a:off x="10808508" y="4621981"/>
            <a:ext cx="1657617" cy="624680"/>
          </a:xfrm>
          <a:prstGeom prst="roundRect">
            <a:avLst/>
          </a:prstGeom>
          <a:solidFill>
            <a:srgbClr val="40B6B3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Client partner review - Document notes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DC8AE7B5-1C0D-4F19-B8EF-EDDDA9A8C36D}"/>
              </a:ext>
            </a:extLst>
          </p:cNvPr>
          <p:cNvSpPr/>
          <p:nvPr/>
        </p:nvSpPr>
        <p:spPr>
          <a:xfrm>
            <a:off x="11137596" y="6022564"/>
            <a:ext cx="999440" cy="620811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79700E00-792F-42C8-B019-48423C1C9560}"/>
              </a:ext>
            </a:extLst>
          </p:cNvPr>
          <p:cNvSpPr/>
          <p:nvPr/>
        </p:nvSpPr>
        <p:spPr>
          <a:xfrm>
            <a:off x="7180021" y="4850426"/>
            <a:ext cx="1702279" cy="600172"/>
          </a:xfrm>
          <a:prstGeom prst="roundRect">
            <a:avLst/>
          </a:prstGeom>
          <a:solidFill>
            <a:srgbClr val="40B6B3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Client partner review - Document notes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DC9CCAC4-1BED-4A5A-886C-007E58B1444B}"/>
              </a:ext>
            </a:extLst>
          </p:cNvPr>
          <p:cNvSpPr/>
          <p:nvPr/>
        </p:nvSpPr>
        <p:spPr>
          <a:xfrm>
            <a:off x="7534383" y="6041355"/>
            <a:ext cx="999440" cy="620811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93C2C920-8CA8-4C45-8809-FE3AE6514425}"/>
              </a:ext>
            </a:extLst>
          </p:cNvPr>
          <p:cNvSpPr/>
          <p:nvPr/>
        </p:nvSpPr>
        <p:spPr>
          <a:xfrm>
            <a:off x="13918779" y="3936139"/>
            <a:ext cx="1741550" cy="620811"/>
          </a:xfrm>
          <a:prstGeom prst="roundRect">
            <a:avLst/>
          </a:prstGeom>
          <a:solidFill>
            <a:srgbClr val="40B6B3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Client partner review - </a:t>
            </a:r>
            <a:r>
              <a:rPr lang="en-US" sz="1400" b="1">
                <a:solidFill>
                  <a:schemeClr val="bg1"/>
                </a:solidFill>
              </a:rPr>
              <a:t>Document notes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6FA52282-6C8D-4549-A1A0-2DFC53CBFE0B}"/>
              </a:ext>
            </a:extLst>
          </p:cNvPr>
          <p:cNvSpPr/>
          <p:nvPr/>
        </p:nvSpPr>
        <p:spPr>
          <a:xfrm>
            <a:off x="14289834" y="5965043"/>
            <a:ext cx="999440" cy="620811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31F9F1-DEAA-40F1-812D-78A1A6011965}"/>
              </a:ext>
            </a:extLst>
          </p:cNvPr>
          <p:cNvSpPr txBox="1"/>
          <p:nvPr/>
        </p:nvSpPr>
        <p:spPr>
          <a:xfrm>
            <a:off x="5714083" y="4289807"/>
            <a:ext cx="615153" cy="25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4" b="1" dirty="0"/>
              <a:t>Yes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B83E0A5-09A5-42B0-B3D9-39B7CFB6FBE4}"/>
              </a:ext>
            </a:extLst>
          </p:cNvPr>
          <p:cNvSpPr txBox="1"/>
          <p:nvPr/>
        </p:nvSpPr>
        <p:spPr>
          <a:xfrm>
            <a:off x="4544649" y="5188273"/>
            <a:ext cx="615153" cy="25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4" b="1" dirty="0"/>
              <a:t>No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4F934EC-A85B-4B18-A45E-BC581D339D6A}"/>
              </a:ext>
            </a:extLst>
          </p:cNvPr>
          <p:cNvSpPr txBox="1"/>
          <p:nvPr/>
        </p:nvSpPr>
        <p:spPr>
          <a:xfrm>
            <a:off x="9217568" y="3302745"/>
            <a:ext cx="615153" cy="26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4" b="1" dirty="0"/>
              <a:t>No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DEDB91-FBFF-4F39-9981-45DFEDD2C053}"/>
              </a:ext>
            </a:extLst>
          </p:cNvPr>
          <p:cNvCxnSpPr>
            <a:cxnSpLocks/>
          </p:cNvCxnSpPr>
          <p:nvPr/>
        </p:nvCxnSpPr>
        <p:spPr>
          <a:xfrm flipH="1">
            <a:off x="2701562" y="819595"/>
            <a:ext cx="44821" cy="878160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A0E0B91-7860-4AD7-8F73-FEFC881E5594}"/>
              </a:ext>
            </a:extLst>
          </p:cNvPr>
          <p:cNvCxnSpPr>
            <a:cxnSpLocks/>
          </p:cNvCxnSpPr>
          <p:nvPr/>
        </p:nvCxnSpPr>
        <p:spPr>
          <a:xfrm flipH="1">
            <a:off x="5791931" y="808996"/>
            <a:ext cx="44821" cy="878160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5F77FB6-AC59-4A91-9944-7B823CF00F30}"/>
              </a:ext>
            </a:extLst>
          </p:cNvPr>
          <p:cNvCxnSpPr>
            <a:cxnSpLocks/>
          </p:cNvCxnSpPr>
          <p:nvPr/>
        </p:nvCxnSpPr>
        <p:spPr>
          <a:xfrm flipH="1">
            <a:off x="9987570" y="927702"/>
            <a:ext cx="44821" cy="878160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3" name="Title 1">
            <a:extLst>
              <a:ext uri="{FF2B5EF4-FFF2-40B4-BE49-F238E27FC236}">
                <a16:creationId xmlns:a16="http://schemas.microsoft.com/office/drawing/2014/main" id="{6A5CE471-BCF9-4B55-A071-F5D1730E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8047" y="-118667"/>
            <a:ext cx="14735764" cy="8371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j-lt"/>
              </a:rPr>
              <a:t>Automated workflow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81D967-54BF-45DA-ACBD-A42F83B88DDD}"/>
              </a:ext>
            </a:extLst>
          </p:cNvPr>
          <p:cNvCxnSpPr>
            <a:cxnSpLocks/>
            <a:stCxn id="3" idx="2"/>
            <a:endCxn id="77" idx="0"/>
          </p:cNvCxnSpPr>
          <p:nvPr/>
        </p:nvCxnSpPr>
        <p:spPr>
          <a:xfrm>
            <a:off x="4451331" y="2211169"/>
            <a:ext cx="3095" cy="39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75BE92-D7E2-4425-8907-F2E633ACDC7E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4432655" y="3356723"/>
            <a:ext cx="0" cy="54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19CD531C-BC67-4F44-944B-9E298DAE63B6}"/>
              </a:ext>
            </a:extLst>
          </p:cNvPr>
          <p:cNvSpPr/>
          <p:nvPr/>
        </p:nvSpPr>
        <p:spPr>
          <a:xfrm>
            <a:off x="10789276" y="1336379"/>
            <a:ext cx="1696080" cy="493756"/>
          </a:xfrm>
          <a:prstGeom prst="roundRect">
            <a:avLst/>
          </a:prstGeom>
          <a:solidFill>
            <a:srgbClr val="40B6B3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 Interaction with IVR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7E977B6-8D3E-4CDE-A31B-22B97553FCCC}"/>
              </a:ext>
            </a:extLst>
          </p:cNvPr>
          <p:cNvCxnSpPr>
            <a:cxnSpLocks/>
            <a:stCxn id="59" idx="3"/>
            <a:endCxn id="105" idx="1"/>
          </p:cNvCxnSpPr>
          <p:nvPr/>
        </p:nvCxnSpPr>
        <p:spPr>
          <a:xfrm flipV="1">
            <a:off x="5737016" y="1583257"/>
            <a:ext cx="5052260" cy="2936433"/>
          </a:xfrm>
          <a:prstGeom prst="bentConnector3">
            <a:avLst>
              <a:gd name="adj1" fmla="val 85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7FB493-3833-4F69-8465-7B9697811311}"/>
              </a:ext>
            </a:extLst>
          </p:cNvPr>
          <p:cNvCxnSpPr>
            <a:stCxn id="105" idx="2"/>
            <a:endCxn id="105" idx="2"/>
          </p:cNvCxnSpPr>
          <p:nvPr/>
        </p:nvCxnSpPr>
        <p:spPr>
          <a:xfrm>
            <a:off x="11637316" y="183013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0E333BDC-AAA0-43B9-8FBF-F6F3BE39D044}"/>
              </a:ext>
            </a:extLst>
          </p:cNvPr>
          <p:cNvSpPr/>
          <p:nvPr/>
        </p:nvSpPr>
        <p:spPr>
          <a:xfrm>
            <a:off x="550260" y="6060763"/>
            <a:ext cx="999440" cy="620811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dk1"/>
                </a:solidFill>
              </a:rPr>
              <a:t>C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D8BA773-5BCE-4052-83CF-5D951ADF3362}"/>
              </a:ext>
            </a:extLst>
          </p:cNvPr>
          <p:cNvGrpSpPr/>
          <p:nvPr/>
        </p:nvGrpSpPr>
        <p:grpSpPr>
          <a:xfrm>
            <a:off x="6729742" y="2976187"/>
            <a:ext cx="2608723" cy="1240040"/>
            <a:chOff x="7019359" y="920340"/>
            <a:chExt cx="1595192" cy="812465"/>
          </a:xfrm>
          <a:solidFill>
            <a:srgbClr val="CD699B"/>
          </a:solidFill>
        </p:grpSpPr>
        <p:sp>
          <p:nvSpPr>
            <p:cNvPr id="136" name="Diamond 135">
              <a:extLst>
                <a:ext uri="{FF2B5EF4-FFF2-40B4-BE49-F238E27FC236}">
                  <a16:creationId xmlns:a16="http://schemas.microsoft.com/office/drawing/2014/main" id="{41006E71-B8EF-43B0-B24D-BBEB83F16AB3}"/>
                </a:ext>
              </a:extLst>
            </p:cNvPr>
            <p:cNvSpPr/>
            <p:nvPr/>
          </p:nvSpPr>
          <p:spPr>
            <a:xfrm>
              <a:off x="7019359" y="920340"/>
              <a:ext cx="1595192" cy="812465"/>
            </a:xfrm>
            <a:prstGeom prst="diamond">
              <a:avLst/>
            </a:prstGeom>
            <a:grpFill/>
            <a:ln w="127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19" dirty="0">
                <a:solidFill>
                  <a:schemeClr val="bg1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790EDDB-C572-4B79-99DB-249F3767513F}"/>
                </a:ext>
              </a:extLst>
            </p:cNvPr>
            <p:cNvSpPr txBox="1"/>
            <p:nvPr/>
          </p:nvSpPr>
          <p:spPr>
            <a:xfrm>
              <a:off x="7090655" y="1192413"/>
              <a:ext cx="1466816" cy="306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19" dirty="0">
                  <a:solidFill>
                    <a:schemeClr val="bg1"/>
                  </a:solidFill>
                </a:rPr>
                <a:t>Claim  completed using web portal information?</a:t>
              </a:r>
            </a:p>
          </p:txBody>
        </p:sp>
      </p:grpSp>
      <p:cxnSp>
        <p:nvCxnSpPr>
          <p:cNvPr id="273" name="Connector: Elbow 272">
            <a:extLst>
              <a:ext uri="{FF2B5EF4-FFF2-40B4-BE49-F238E27FC236}">
                <a16:creationId xmlns:a16="http://schemas.microsoft.com/office/drawing/2014/main" id="{8C117779-C108-4B73-B218-D76103067F47}"/>
              </a:ext>
            </a:extLst>
          </p:cNvPr>
          <p:cNvCxnSpPr>
            <a:cxnSpLocks/>
            <a:stCxn id="82" idx="3"/>
            <a:endCxn id="223" idx="1"/>
          </p:cNvCxnSpPr>
          <p:nvPr/>
        </p:nvCxnSpPr>
        <p:spPr>
          <a:xfrm flipV="1">
            <a:off x="5708974" y="2147312"/>
            <a:ext cx="1460182" cy="39030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or: Elbow 277">
            <a:extLst>
              <a:ext uri="{FF2B5EF4-FFF2-40B4-BE49-F238E27FC236}">
                <a16:creationId xmlns:a16="http://schemas.microsoft.com/office/drawing/2014/main" id="{5E553CEE-47BB-4B71-960B-1DC250F718FF}"/>
              </a:ext>
            </a:extLst>
          </p:cNvPr>
          <p:cNvCxnSpPr>
            <a:stCxn id="82" idx="2"/>
            <a:endCxn id="105" idx="1"/>
          </p:cNvCxnSpPr>
          <p:nvPr/>
        </p:nvCxnSpPr>
        <p:spPr>
          <a:xfrm rot="5400000" flipH="1" flipV="1">
            <a:off x="5053365" y="934504"/>
            <a:ext cx="5087157" cy="6384663"/>
          </a:xfrm>
          <a:prstGeom prst="bentConnector4">
            <a:avLst>
              <a:gd name="adj1" fmla="val -4494"/>
              <a:gd name="adj2" fmla="val 85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2AE9225-8F65-4F9B-A2AD-FF7EDFC94135}"/>
              </a:ext>
            </a:extLst>
          </p:cNvPr>
          <p:cNvCxnSpPr>
            <a:cxnSpLocks/>
            <a:stCxn id="126" idx="4"/>
            <a:endCxn id="98" idx="0"/>
          </p:cNvCxnSpPr>
          <p:nvPr/>
        </p:nvCxnSpPr>
        <p:spPr>
          <a:xfrm>
            <a:off x="1049980" y="6681574"/>
            <a:ext cx="0" cy="38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D81C973-B81E-4FFE-A6E7-C95616DBED98}"/>
              </a:ext>
            </a:extLst>
          </p:cNvPr>
          <p:cNvCxnSpPr>
            <a:cxnSpLocks/>
            <a:stCxn id="98" idx="3"/>
            <a:endCxn id="54" idx="1"/>
          </p:cNvCxnSpPr>
          <p:nvPr/>
        </p:nvCxnSpPr>
        <p:spPr>
          <a:xfrm flipV="1">
            <a:off x="1718929" y="7301351"/>
            <a:ext cx="1920342" cy="21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C6E64917-7D2E-4E06-B2BC-8EC34E07CBA2}"/>
              </a:ext>
            </a:extLst>
          </p:cNvPr>
          <p:cNvCxnSpPr>
            <a:stCxn id="60" idx="3"/>
            <a:endCxn id="3" idx="1"/>
          </p:cNvCxnSpPr>
          <p:nvPr/>
        </p:nvCxnSpPr>
        <p:spPr>
          <a:xfrm flipV="1">
            <a:off x="2119867" y="1889491"/>
            <a:ext cx="1305729" cy="2578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296E44A4-EBB9-4D38-AA6A-B2AA5357996F}"/>
              </a:ext>
            </a:extLst>
          </p:cNvPr>
          <p:cNvCxnSpPr>
            <a:stCxn id="105" idx="2"/>
            <a:endCxn id="83" idx="0"/>
          </p:cNvCxnSpPr>
          <p:nvPr/>
        </p:nvCxnSpPr>
        <p:spPr>
          <a:xfrm>
            <a:off x="11637316" y="1830135"/>
            <a:ext cx="1" cy="77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CEE82AC9-B91B-400A-B587-1454B972528C}"/>
              </a:ext>
            </a:extLst>
          </p:cNvPr>
          <p:cNvCxnSpPr>
            <a:stCxn id="83" idx="2"/>
            <a:endCxn id="185" idx="0"/>
          </p:cNvCxnSpPr>
          <p:nvPr/>
        </p:nvCxnSpPr>
        <p:spPr>
          <a:xfrm>
            <a:off x="11637317" y="3846078"/>
            <a:ext cx="0" cy="77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B037C101-8171-474B-876B-F239BEAD92EF}"/>
              </a:ext>
            </a:extLst>
          </p:cNvPr>
          <p:cNvCxnSpPr>
            <a:stCxn id="185" idx="2"/>
            <a:endCxn id="186" idx="0"/>
          </p:cNvCxnSpPr>
          <p:nvPr/>
        </p:nvCxnSpPr>
        <p:spPr>
          <a:xfrm flipH="1">
            <a:off x="11637316" y="5246661"/>
            <a:ext cx="1" cy="77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8668A11B-0384-4F6B-B664-02E10398BE4C}"/>
              </a:ext>
            </a:extLst>
          </p:cNvPr>
          <p:cNvCxnSpPr>
            <a:stCxn id="93" idx="2"/>
            <a:endCxn id="93" idx="2"/>
          </p:cNvCxnSpPr>
          <p:nvPr/>
        </p:nvCxnSpPr>
        <p:spPr>
          <a:xfrm>
            <a:off x="14789555" y="252804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60EC53FD-4C65-4FD7-88C7-1C414A6C12BB}"/>
              </a:ext>
            </a:extLst>
          </p:cNvPr>
          <p:cNvCxnSpPr>
            <a:cxnSpLocks/>
            <a:stCxn id="136" idx="2"/>
            <a:endCxn id="193" idx="0"/>
          </p:cNvCxnSpPr>
          <p:nvPr/>
        </p:nvCxnSpPr>
        <p:spPr>
          <a:xfrm flipH="1">
            <a:off x="8031161" y="4216227"/>
            <a:ext cx="2943" cy="634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7A9B52CD-3B4B-4323-936F-1ABB4D1356DD}"/>
              </a:ext>
            </a:extLst>
          </p:cNvPr>
          <p:cNvCxnSpPr>
            <a:cxnSpLocks/>
            <a:stCxn id="193" idx="2"/>
            <a:endCxn id="194" idx="0"/>
          </p:cNvCxnSpPr>
          <p:nvPr/>
        </p:nvCxnSpPr>
        <p:spPr>
          <a:xfrm>
            <a:off x="8031161" y="5450598"/>
            <a:ext cx="2942" cy="590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nector: Elbow 317">
            <a:extLst>
              <a:ext uri="{FF2B5EF4-FFF2-40B4-BE49-F238E27FC236}">
                <a16:creationId xmlns:a16="http://schemas.microsoft.com/office/drawing/2014/main" id="{0BEB0AFB-1036-4FAB-B820-F82C88A88D7A}"/>
              </a:ext>
            </a:extLst>
          </p:cNvPr>
          <p:cNvCxnSpPr>
            <a:cxnSpLocks/>
            <a:stCxn id="136" idx="3"/>
            <a:endCxn id="105" idx="1"/>
          </p:cNvCxnSpPr>
          <p:nvPr/>
        </p:nvCxnSpPr>
        <p:spPr>
          <a:xfrm flipV="1">
            <a:off x="9338465" y="1583257"/>
            <a:ext cx="1450811" cy="2012950"/>
          </a:xfrm>
          <a:prstGeom prst="bentConnector3">
            <a:avLst>
              <a:gd name="adj1" fmla="val 132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85BAB019-A1ED-49C9-8FD2-8FDDE4D3E014}"/>
              </a:ext>
            </a:extLst>
          </p:cNvPr>
          <p:cNvSpPr txBox="1"/>
          <p:nvPr/>
        </p:nvSpPr>
        <p:spPr>
          <a:xfrm>
            <a:off x="7953016" y="4355848"/>
            <a:ext cx="615153" cy="25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4" b="1" dirty="0"/>
              <a:t>Yes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EB486CE-C616-4B9F-8E2E-5BC4664E670E}"/>
              </a:ext>
            </a:extLst>
          </p:cNvPr>
          <p:cNvCxnSpPr>
            <a:stCxn id="93" idx="2"/>
            <a:endCxn id="214" idx="0"/>
          </p:cNvCxnSpPr>
          <p:nvPr/>
        </p:nvCxnSpPr>
        <p:spPr>
          <a:xfrm flipH="1">
            <a:off x="14789554" y="2528047"/>
            <a:ext cx="1" cy="140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41BA8A7-6A31-49DD-B5D2-E79EB8D9B71A}"/>
              </a:ext>
            </a:extLst>
          </p:cNvPr>
          <p:cNvCxnSpPr>
            <a:stCxn id="214" idx="2"/>
            <a:endCxn id="215" idx="0"/>
          </p:cNvCxnSpPr>
          <p:nvPr/>
        </p:nvCxnSpPr>
        <p:spPr>
          <a:xfrm>
            <a:off x="14789554" y="4556950"/>
            <a:ext cx="0" cy="1408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D93CB92B-58F0-46F0-98B8-E21B3C2A661A}"/>
              </a:ext>
            </a:extLst>
          </p:cNvPr>
          <p:cNvCxnSpPr>
            <a:stCxn id="9" idx="3"/>
            <a:endCxn id="93" idx="1"/>
          </p:cNvCxnSpPr>
          <p:nvPr/>
        </p:nvCxnSpPr>
        <p:spPr>
          <a:xfrm flipV="1">
            <a:off x="12851182" y="2032645"/>
            <a:ext cx="855934" cy="11651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F78529CB-25E1-45CB-ADA1-B4C500974BAA}"/>
              </a:ext>
            </a:extLst>
          </p:cNvPr>
          <p:cNvSpPr txBox="1"/>
          <p:nvPr/>
        </p:nvSpPr>
        <p:spPr>
          <a:xfrm>
            <a:off x="11588381" y="3963686"/>
            <a:ext cx="615153" cy="25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4" b="1" dirty="0"/>
              <a:t>Yes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CDFC7BB-317E-497D-9C2A-4A78BBAB6E43}"/>
              </a:ext>
            </a:extLst>
          </p:cNvPr>
          <p:cNvSpPr txBox="1"/>
          <p:nvPr/>
        </p:nvSpPr>
        <p:spPr>
          <a:xfrm>
            <a:off x="12840178" y="2973517"/>
            <a:ext cx="615153" cy="26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4" b="1" dirty="0"/>
              <a:t>No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2955D3F-BBBB-4C48-963D-C7A9E05E36F1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4404612" y="5168131"/>
            <a:ext cx="1" cy="26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E75C8EC8-ECB3-4996-B3E7-028CB8E5809A}"/>
              </a:ext>
            </a:extLst>
          </p:cNvPr>
          <p:cNvSpPr/>
          <p:nvPr/>
        </p:nvSpPr>
        <p:spPr>
          <a:xfrm>
            <a:off x="7169156" y="1847226"/>
            <a:ext cx="1702279" cy="600172"/>
          </a:xfrm>
          <a:prstGeom prst="roundRect">
            <a:avLst/>
          </a:prstGeom>
          <a:solidFill>
            <a:srgbClr val="40B6B3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Extract claim information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 from </a:t>
            </a:r>
            <a:r>
              <a:rPr lang="en-US" sz="1400" b="1">
                <a:solidFill>
                  <a:schemeClr val="bg1"/>
                </a:solidFill>
              </a:rPr>
              <a:t>web portal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860EDD4-0D24-45A7-8440-818F3B1E222E}"/>
              </a:ext>
            </a:extLst>
          </p:cNvPr>
          <p:cNvCxnSpPr>
            <a:stCxn id="223" idx="2"/>
            <a:endCxn id="136" idx="0"/>
          </p:cNvCxnSpPr>
          <p:nvPr/>
        </p:nvCxnSpPr>
        <p:spPr>
          <a:xfrm>
            <a:off x="8020296" y="2447398"/>
            <a:ext cx="13808" cy="528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Oval 251">
            <a:extLst>
              <a:ext uri="{FF2B5EF4-FFF2-40B4-BE49-F238E27FC236}">
                <a16:creationId xmlns:a16="http://schemas.microsoft.com/office/drawing/2014/main" id="{A26CBAD3-3489-4E4C-97AF-3D4C4FA4FC37}"/>
              </a:ext>
            </a:extLst>
          </p:cNvPr>
          <p:cNvSpPr/>
          <p:nvPr/>
        </p:nvSpPr>
        <p:spPr>
          <a:xfrm>
            <a:off x="-2433" y="1748921"/>
            <a:ext cx="498830" cy="4052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r="8640000" algn="ctr" rotWithShape="0">
              <a:srgbClr val="000000">
                <a:alpha val="4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E9EA513C-8A3D-4251-9166-8D322A0244AA}"/>
              </a:ext>
            </a:extLst>
          </p:cNvPr>
          <p:cNvSpPr/>
          <p:nvPr/>
        </p:nvSpPr>
        <p:spPr>
          <a:xfrm>
            <a:off x="3390114" y="2529788"/>
            <a:ext cx="498830" cy="4052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r="8640000" algn="ctr" rotWithShape="0">
              <a:srgbClr val="000000">
                <a:alpha val="4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412A1D14-29A5-43ED-8353-B1B5372A3FD5}"/>
              </a:ext>
            </a:extLst>
          </p:cNvPr>
          <p:cNvSpPr/>
          <p:nvPr/>
        </p:nvSpPr>
        <p:spPr>
          <a:xfrm>
            <a:off x="6896660" y="1689905"/>
            <a:ext cx="498830" cy="4052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r="8640000" algn="ctr" rotWithShape="0">
              <a:srgbClr val="000000">
                <a:alpha val="4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06B13A3E-6AD6-457A-9C3E-D0E492EE1BEC}"/>
              </a:ext>
            </a:extLst>
          </p:cNvPr>
          <p:cNvSpPr/>
          <p:nvPr/>
        </p:nvSpPr>
        <p:spPr>
          <a:xfrm>
            <a:off x="10494816" y="1115739"/>
            <a:ext cx="498830" cy="4052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r="8640000" algn="ctr" rotWithShape="0">
              <a:srgbClr val="000000">
                <a:alpha val="4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B81284E8-F28C-48D6-A216-0C5FDDC243AB}"/>
              </a:ext>
            </a:extLst>
          </p:cNvPr>
          <p:cNvSpPr/>
          <p:nvPr/>
        </p:nvSpPr>
        <p:spPr>
          <a:xfrm>
            <a:off x="13457701" y="1456760"/>
            <a:ext cx="498830" cy="4052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r="8640000" algn="ctr" rotWithShape="0">
              <a:srgbClr val="000000">
                <a:alpha val="4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3" name="Graphic 322" descr="Lightbulb">
            <a:extLst>
              <a:ext uri="{FF2B5EF4-FFF2-40B4-BE49-F238E27FC236}">
                <a16:creationId xmlns:a16="http://schemas.microsoft.com/office/drawing/2014/main" id="{55EB56D8-2891-431C-8032-3B8D9B439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0778" y="2552891"/>
            <a:ext cx="519948" cy="361250"/>
          </a:xfrm>
          <a:prstGeom prst="rect">
            <a:avLst/>
          </a:prstGeom>
        </p:spPr>
      </p:pic>
      <p:pic>
        <p:nvPicPr>
          <p:cNvPr id="324" name="Graphic 323" descr="Lightbulb">
            <a:extLst>
              <a:ext uri="{FF2B5EF4-FFF2-40B4-BE49-F238E27FC236}">
                <a16:creationId xmlns:a16="http://schemas.microsoft.com/office/drawing/2014/main" id="{F5F74BE2-6C52-45BF-8971-1B2418937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995" y="1792911"/>
            <a:ext cx="519948" cy="361250"/>
          </a:xfrm>
          <a:prstGeom prst="rect">
            <a:avLst/>
          </a:prstGeom>
        </p:spPr>
      </p:pic>
      <p:pic>
        <p:nvPicPr>
          <p:cNvPr id="325" name="Graphic 324" descr="Lightbulb">
            <a:extLst>
              <a:ext uri="{FF2B5EF4-FFF2-40B4-BE49-F238E27FC236}">
                <a16:creationId xmlns:a16="http://schemas.microsoft.com/office/drawing/2014/main" id="{D04E3A9F-40E1-4DE8-BA54-B4971F713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6101" y="1733196"/>
            <a:ext cx="519948" cy="361250"/>
          </a:xfrm>
          <a:prstGeom prst="rect">
            <a:avLst/>
          </a:prstGeom>
        </p:spPr>
      </p:pic>
      <p:pic>
        <p:nvPicPr>
          <p:cNvPr id="326" name="Graphic 325" descr="Lightbulb">
            <a:extLst>
              <a:ext uri="{FF2B5EF4-FFF2-40B4-BE49-F238E27FC236}">
                <a16:creationId xmlns:a16="http://schemas.microsoft.com/office/drawing/2014/main" id="{0FDCBB31-C3A5-4DC9-838B-840E45192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7193" y="1143135"/>
            <a:ext cx="519948" cy="361250"/>
          </a:xfrm>
          <a:prstGeom prst="rect">
            <a:avLst/>
          </a:prstGeom>
        </p:spPr>
      </p:pic>
      <p:pic>
        <p:nvPicPr>
          <p:cNvPr id="327" name="Graphic 326" descr="Lightbulb">
            <a:extLst>
              <a:ext uri="{FF2B5EF4-FFF2-40B4-BE49-F238E27FC236}">
                <a16:creationId xmlns:a16="http://schemas.microsoft.com/office/drawing/2014/main" id="{74B5C877-E2FE-4AD3-AA5F-89414C932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39459" y="1523960"/>
            <a:ext cx="519948" cy="361250"/>
          </a:xfrm>
          <a:prstGeom prst="rect">
            <a:avLst/>
          </a:prstGeom>
        </p:spPr>
      </p:pic>
      <p:sp>
        <p:nvSpPr>
          <p:cNvPr id="328" name="Oval 327">
            <a:extLst>
              <a:ext uri="{FF2B5EF4-FFF2-40B4-BE49-F238E27FC236}">
                <a16:creationId xmlns:a16="http://schemas.microsoft.com/office/drawing/2014/main" id="{23857ACF-989D-432A-B78A-618D9712163B}"/>
              </a:ext>
            </a:extLst>
          </p:cNvPr>
          <p:cNvSpPr/>
          <p:nvPr/>
        </p:nvSpPr>
        <p:spPr>
          <a:xfrm>
            <a:off x="5372" y="7761448"/>
            <a:ext cx="593558" cy="593558"/>
          </a:xfrm>
          <a:prstGeom prst="ellipse">
            <a:avLst/>
          </a:prstGeom>
          <a:solidFill>
            <a:srgbClr val="0A5E7A"/>
          </a:solidFill>
          <a:ln w="15875">
            <a:solidFill>
              <a:schemeClr val="bg1"/>
            </a:solidFill>
          </a:ln>
          <a:effectLst>
            <a:outerShdw blurRad="254000" dist="381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Eurostile BQ" pitchFamily="50" charset="0"/>
            </a:endParaRP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652F0D3-A6DD-4266-AD89-6077FAC21858}"/>
              </a:ext>
            </a:extLst>
          </p:cNvPr>
          <p:cNvGrpSpPr/>
          <p:nvPr/>
        </p:nvGrpSpPr>
        <p:grpSpPr>
          <a:xfrm>
            <a:off x="735290" y="7991232"/>
            <a:ext cx="1742171" cy="208551"/>
            <a:chOff x="735290" y="7991232"/>
            <a:chExt cx="1742171" cy="208551"/>
          </a:xfrm>
        </p:grpSpPr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C8ABCD0C-A5C7-4A7D-BEC9-4027DFBC49CE}"/>
                </a:ext>
              </a:extLst>
            </p:cNvPr>
            <p:cNvSpPr/>
            <p:nvPr/>
          </p:nvSpPr>
          <p:spPr>
            <a:xfrm>
              <a:off x="735290" y="7991236"/>
              <a:ext cx="208547" cy="2085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63F04AA8-56D2-4F88-BA77-0CDDCC534F84}"/>
                </a:ext>
              </a:extLst>
            </p:cNvPr>
            <p:cNvSpPr/>
            <p:nvPr/>
          </p:nvSpPr>
          <p:spPr>
            <a:xfrm>
              <a:off x="1118696" y="7991235"/>
              <a:ext cx="208547" cy="2085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B1B4A5F2-F1E5-4EC0-84F0-9F443ED918C3}"/>
                </a:ext>
              </a:extLst>
            </p:cNvPr>
            <p:cNvSpPr/>
            <p:nvPr/>
          </p:nvSpPr>
          <p:spPr>
            <a:xfrm>
              <a:off x="1502102" y="7991234"/>
              <a:ext cx="208547" cy="2085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024236A1-4C7D-43BB-AF6A-CBFC271F5087}"/>
                </a:ext>
              </a:extLst>
            </p:cNvPr>
            <p:cNvSpPr/>
            <p:nvPr/>
          </p:nvSpPr>
          <p:spPr>
            <a:xfrm>
              <a:off x="1885508" y="7991233"/>
              <a:ext cx="208547" cy="2085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9A48DE98-6419-474A-A4BB-FA3075C3CEEC}"/>
                </a:ext>
              </a:extLst>
            </p:cNvPr>
            <p:cNvSpPr/>
            <p:nvPr/>
          </p:nvSpPr>
          <p:spPr>
            <a:xfrm>
              <a:off x="2268914" y="7991232"/>
              <a:ext cx="208547" cy="2085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36" name="TextBox 335">
            <a:extLst>
              <a:ext uri="{FF2B5EF4-FFF2-40B4-BE49-F238E27FC236}">
                <a16:creationId xmlns:a16="http://schemas.microsoft.com/office/drawing/2014/main" id="{3046EB14-F526-4B17-94FC-70478A24333F}"/>
              </a:ext>
            </a:extLst>
          </p:cNvPr>
          <p:cNvSpPr txBox="1"/>
          <p:nvPr/>
        </p:nvSpPr>
        <p:spPr>
          <a:xfrm>
            <a:off x="77964" y="8568743"/>
            <a:ext cx="22900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Download daily work order inventory from client application</a:t>
            </a:r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8599AC1C-E872-4B1C-BB94-3CAA965C33AF}"/>
              </a:ext>
            </a:extLst>
          </p:cNvPr>
          <p:cNvSpPr/>
          <p:nvPr/>
        </p:nvSpPr>
        <p:spPr>
          <a:xfrm>
            <a:off x="10097688" y="7683884"/>
            <a:ext cx="593558" cy="593558"/>
          </a:xfrm>
          <a:prstGeom prst="ellipse">
            <a:avLst/>
          </a:prstGeom>
          <a:solidFill>
            <a:srgbClr val="0A5E7A"/>
          </a:solidFill>
          <a:ln w="15875">
            <a:solidFill>
              <a:schemeClr val="bg1"/>
            </a:solidFill>
          </a:ln>
          <a:effectLst>
            <a:outerShdw blurRad="254000" dist="381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Eurostile BQ" pitchFamily="50" charset="0"/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627DAB3F-048E-49E5-8593-B34496E98346}"/>
              </a:ext>
            </a:extLst>
          </p:cNvPr>
          <p:cNvSpPr txBox="1"/>
          <p:nvPr/>
        </p:nvSpPr>
        <p:spPr>
          <a:xfrm>
            <a:off x="10170279" y="8491179"/>
            <a:ext cx="4815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Automating IVR interaction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5BD2F815-12D3-431D-B670-22059302E686}"/>
              </a:ext>
            </a:extLst>
          </p:cNvPr>
          <p:cNvSpPr txBox="1"/>
          <p:nvPr/>
        </p:nvSpPr>
        <p:spPr>
          <a:xfrm>
            <a:off x="5790545" y="5832622"/>
            <a:ext cx="615153" cy="25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4" b="1" dirty="0"/>
              <a:t>Yes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4F13EB37-DEB8-49CE-B36E-BFDBD97A87A6}"/>
              </a:ext>
            </a:extLst>
          </p:cNvPr>
          <p:cNvSpPr txBox="1"/>
          <p:nvPr/>
        </p:nvSpPr>
        <p:spPr>
          <a:xfrm>
            <a:off x="4347663" y="6670414"/>
            <a:ext cx="615153" cy="26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4" b="1" dirty="0"/>
              <a:t>No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D0A9E0B8-BD47-44E9-9685-D3D1D187A7AD}"/>
              </a:ext>
            </a:extLst>
          </p:cNvPr>
          <p:cNvSpPr txBox="1"/>
          <p:nvPr/>
        </p:nvSpPr>
        <p:spPr>
          <a:xfrm>
            <a:off x="2876200" y="8568743"/>
            <a:ext cx="22900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Auto allocation, skill based routing, decision tree and documentation tool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7F1687AD-80DB-40A9-8E56-4E42AACB21CB}"/>
              </a:ext>
            </a:extLst>
          </p:cNvPr>
          <p:cNvGrpSpPr/>
          <p:nvPr/>
        </p:nvGrpSpPr>
        <p:grpSpPr>
          <a:xfrm>
            <a:off x="3533526" y="7991232"/>
            <a:ext cx="2083546" cy="208551"/>
            <a:chOff x="3533526" y="7991232"/>
            <a:chExt cx="2083546" cy="208551"/>
          </a:xfrm>
        </p:grpSpPr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5D4C1A58-FDEE-43C7-899D-167147A358EA}"/>
                </a:ext>
              </a:extLst>
            </p:cNvPr>
            <p:cNvSpPr/>
            <p:nvPr/>
          </p:nvSpPr>
          <p:spPr>
            <a:xfrm>
              <a:off x="3533526" y="7991236"/>
              <a:ext cx="208547" cy="2085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2EAC39AD-9BD1-4B87-AA58-2423714CEFA2}"/>
                </a:ext>
              </a:extLst>
            </p:cNvPr>
            <p:cNvSpPr/>
            <p:nvPr/>
          </p:nvSpPr>
          <p:spPr>
            <a:xfrm>
              <a:off x="3916932" y="7991235"/>
              <a:ext cx="208547" cy="2085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DB4A160A-77B8-437B-8867-E5271A768423}"/>
                </a:ext>
              </a:extLst>
            </p:cNvPr>
            <p:cNvSpPr/>
            <p:nvPr/>
          </p:nvSpPr>
          <p:spPr>
            <a:xfrm>
              <a:off x="4300338" y="7991234"/>
              <a:ext cx="208547" cy="2085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E7583B31-2AA1-4CE6-B228-80A85967F63E}"/>
                </a:ext>
              </a:extLst>
            </p:cNvPr>
            <p:cNvSpPr/>
            <p:nvPr/>
          </p:nvSpPr>
          <p:spPr>
            <a:xfrm>
              <a:off x="4683744" y="7991233"/>
              <a:ext cx="208547" cy="2085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AE608F53-669A-46DB-BCA6-D581C11C87E5}"/>
                </a:ext>
              </a:extLst>
            </p:cNvPr>
            <p:cNvSpPr/>
            <p:nvPr/>
          </p:nvSpPr>
          <p:spPr>
            <a:xfrm>
              <a:off x="5067150" y="7991232"/>
              <a:ext cx="208547" cy="2085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27A7FF36-04E2-47D5-B272-15BE2C212657}"/>
                </a:ext>
              </a:extLst>
            </p:cNvPr>
            <p:cNvSpPr/>
            <p:nvPr/>
          </p:nvSpPr>
          <p:spPr>
            <a:xfrm>
              <a:off x="5408525" y="7991232"/>
              <a:ext cx="208547" cy="2085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07DAC421-2C8C-4116-B3A6-3DA4FD17B20C}"/>
              </a:ext>
            </a:extLst>
          </p:cNvPr>
          <p:cNvGrpSpPr/>
          <p:nvPr/>
        </p:nvGrpSpPr>
        <p:grpSpPr>
          <a:xfrm>
            <a:off x="2803608" y="7761448"/>
            <a:ext cx="593558" cy="593558"/>
            <a:chOff x="2803608" y="7761448"/>
            <a:chExt cx="593558" cy="593558"/>
          </a:xfrm>
        </p:grpSpPr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8F8FE35B-04F4-4C92-BF9E-6AD5DFA211D1}"/>
                </a:ext>
              </a:extLst>
            </p:cNvPr>
            <p:cNvSpPr/>
            <p:nvPr/>
          </p:nvSpPr>
          <p:spPr>
            <a:xfrm>
              <a:off x="2803608" y="7761448"/>
              <a:ext cx="593558" cy="593558"/>
            </a:xfrm>
            <a:prstGeom prst="ellipse">
              <a:avLst/>
            </a:prstGeom>
            <a:solidFill>
              <a:srgbClr val="0A5E7A"/>
            </a:solidFill>
            <a:ln w="15875">
              <a:solidFill>
                <a:schemeClr val="bg1"/>
              </a:solidFill>
            </a:ln>
            <a:effectLst>
              <a:outerShdw blurRad="254000" dist="381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Eurostile BQ" pitchFamily="50" charset="0"/>
              </a:endParaRPr>
            </a:p>
          </p:txBody>
        </p:sp>
        <p:pic>
          <p:nvPicPr>
            <p:cNvPr id="250" name="Graphic 249" descr="Head with gears">
              <a:extLst>
                <a:ext uri="{FF2B5EF4-FFF2-40B4-BE49-F238E27FC236}">
                  <a16:creationId xmlns:a16="http://schemas.microsoft.com/office/drawing/2014/main" id="{F568C7AC-7570-4F3F-BC3E-6BD4B0D16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71137" y="7844063"/>
              <a:ext cx="466970" cy="466970"/>
            </a:xfrm>
            <a:prstGeom prst="rect">
              <a:avLst/>
            </a:prstGeom>
          </p:spPr>
        </p:pic>
      </p:grpSp>
      <p:pic>
        <p:nvPicPr>
          <p:cNvPr id="357" name="Graphic 356" descr="Head with gears">
            <a:extLst>
              <a:ext uri="{FF2B5EF4-FFF2-40B4-BE49-F238E27FC236}">
                <a16:creationId xmlns:a16="http://schemas.microsoft.com/office/drawing/2014/main" id="{49ED9476-FAFD-4960-A1DE-D275D7858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47" y="7844063"/>
            <a:ext cx="466970" cy="466970"/>
          </a:xfrm>
          <a:prstGeom prst="rect">
            <a:avLst/>
          </a:prstGeom>
        </p:spPr>
      </p:pic>
      <p:pic>
        <p:nvPicPr>
          <p:cNvPr id="358" name="Graphic 357" descr="Head with gears">
            <a:extLst>
              <a:ext uri="{FF2B5EF4-FFF2-40B4-BE49-F238E27FC236}">
                <a16:creationId xmlns:a16="http://schemas.microsoft.com/office/drawing/2014/main" id="{44C056FB-B49D-4AA2-8DC7-62F2922F16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8296" y="7769406"/>
            <a:ext cx="466970" cy="466970"/>
          </a:xfrm>
          <a:prstGeom prst="rect">
            <a:avLst/>
          </a:prstGeom>
        </p:spPr>
      </p:pic>
      <p:grpSp>
        <p:nvGrpSpPr>
          <p:cNvPr id="251" name="Group 250">
            <a:extLst>
              <a:ext uri="{FF2B5EF4-FFF2-40B4-BE49-F238E27FC236}">
                <a16:creationId xmlns:a16="http://schemas.microsoft.com/office/drawing/2014/main" id="{E0F0519C-6C7D-4F3B-B1D6-6F0AB7697F76}"/>
              </a:ext>
            </a:extLst>
          </p:cNvPr>
          <p:cNvGrpSpPr/>
          <p:nvPr/>
        </p:nvGrpSpPr>
        <p:grpSpPr>
          <a:xfrm>
            <a:off x="10846656" y="7898615"/>
            <a:ext cx="4399340" cy="223604"/>
            <a:chOff x="10846656" y="7898615"/>
            <a:chExt cx="4399340" cy="223604"/>
          </a:xfrm>
        </p:grpSpPr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8EC87E21-8DC9-495D-8BD0-B41FA625DB58}"/>
                </a:ext>
              </a:extLst>
            </p:cNvPr>
            <p:cNvGrpSpPr/>
            <p:nvPr/>
          </p:nvGrpSpPr>
          <p:grpSpPr>
            <a:xfrm>
              <a:off x="10846656" y="7913667"/>
              <a:ext cx="2125575" cy="208552"/>
              <a:chOff x="1058779" y="5189615"/>
              <a:chExt cx="2125575" cy="208552"/>
            </a:xfrm>
          </p:grpSpPr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49CD0607-4C49-4E4D-B5C9-2FDEE254919E}"/>
                  </a:ext>
                </a:extLst>
              </p:cNvPr>
              <p:cNvSpPr/>
              <p:nvPr/>
            </p:nvSpPr>
            <p:spPr>
              <a:xfrm>
                <a:off x="1058779" y="5189620"/>
                <a:ext cx="208547" cy="20854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381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E36775D0-0E07-4814-A943-53562215AFB3}"/>
                  </a:ext>
                </a:extLst>
              </p:cNvPr>
              <p:cNvSpPr/>
              <p:nvPr/>
            </p:nvSpPr>
            <p:spPr>
              <a:xfrm>
                <a:off x="1442185" y="5189619"/>
                <a:ext cx="208547" cy="20854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381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DD2C1742-C369-4051-96A9-854A30A7800D}"/>
                  </a:ext>
                </a:extLst>
              </p:cNvPr>
              <p:cNvSpPr/>
              <p:nvPr/>
            </p:nvSpPr>
            <p:spPr>
              <a:xfrm>
                <a:off x="1825591" y="5189618"/>
                <a:ext cx="208547" cy="20854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381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CDBEE793-5CD2-4783-B800-2DF2C6158C17}"/>
                  </a:ext>
                </a:extLst>
              </p:cNvPr>
              <p:cNvSpPr/>
              <p:nvPr/>
            </p:nvSpPr>
            <p:spPr>
              <a:xfrm>
                <a:off x="2208997" y="5189617"/>
                <a:ext cx="208547" cy="20854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381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D910C20D-63EF-459C-994B-362927D45C55}"/>
                  </a:ext>
                </a:extLst>
              </p:cNvPr>
              <p:cNvSpPr/>
              <p:nvPr/>
            </p:nvSpPr>
            <p:spPr>
              <a:xfrm>
                <a:off x="2592403" y="5189616"/>
                <a:ext cx="208547" cy="20854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381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B601B246-8BF0-4EE8-A78E-3ABDEE9D660E}"/>
                  </a:ext>
                </a:extLst>
              </p:cNvPr>
              <p:cNvSpPr/>
              <p:nvPr/>
            </p:nvSpPr>
            <p:spPr>
              <a:xfrm>
                <a:off x="2975807" y="5189615"/>
                <a:ext cx="208547" cy="20854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381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8E3C7B41-1D3D-43FE-B1A7-BA6D4B1FADAD}"/>
                </a:ext>
              </a:extLst>
            </p:cNvPr>
            <p:cNvGrpSpPr/>
            <p:nvPr/>
          </p:nvGrpSpPr>
          <p:grpSpPr>
            <a:xfrm>
              <a:off x="13120421" y="7898615"/>
              <a:ext cx="2125575" cy="208552"/>
              <a:chOff x="1058779" y="5189615"/>
              <a:chExt cx="2125575" cy="208552"/>
            </a:xfrm>
          </p:grpSpPr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FD71CABE-6841-4CB0-A2BE-427536308D20}"/>
                  </a:ext>
                </a:extLst>
              </p:cNvPr>
              <p:cNvSpPr/>
              <p:nvPr/>
            </p:nvSpPr>
            <p:spPr>
              <a:xfrm>
                <a:off x="1058779" y="5189620"/>
                <a:ext cx="208547" cy="20854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381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9DD03246-021F-44A9-B5EA-44DC0324F786}"/>
                  </a:ext>
                </a:extLst>
              </p:cNvPr>
              <p:cNvSpPr/>
              <p:nvPr/>
            </p:nvSpPr>
            <p:spPr>
              <a:xfrm>
                <a:off x="1442185" y="5189619"/>
                <a:ext cx="208547" cy="20854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381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2" name="Oval 361">
                <a:extLst>
                  <a:ext uri="{FF2B5EF4-FFF2-40B4-BE49-F238E27FC236}">
                    <a16:creationId xmlns:a16="http://schemas.microsoft.com/office/drawing/2014/main" id="{8954B35C-F630-4862-B4D0-531DC4B39317}"/>
                  </a:ext>
                </a:extLst>
              </p:cNvPr>
              <p:cNvSpPr/>
              <p:nvPr/>
            </p:nvSpPr>
            <p:spPr>
              <a:xfrm>
                <a:off x="1825591" y="5189618"/>
                <a:ext cx="208547" cy="20854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381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id="{D565B428-3BE0-4540-987F-C561FE4EFE81}"/>
                  </a:ext>
                </a:extLst>
              </p:cNvPr>
              <p:cNvSpPr/>
              <p:nvPr/>
            </p:nvSpPr>
            <p:spPr>
              <a:xfrm>
                <a:off x="2208997" y="5189617"/>
                <a:ext cx="208547" cy="20854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381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271F73C9-137C-4BF6-A403-722477E62476}"/>
                  </a:ext>
                </a:extLst>
              </p:cNvPr>
              <p:cNvSpPr/>
              <p:nvPr/>
            </p:nvSpPr>
            <p:spPr>
              <a:xfrm>
                <a:off x="2592403" y="5189616"/>
                <a:ext cx="208547" cy="20854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381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5D84F28A-88E4-46EB-A4BB-B35E04DED900}"/>
                  </a:ext>
                </a:extLst>
              </p:cNvPr>
              <p:cNvSpPr/>
              <p:nvPr/>
            </p:nvSpPr>
            <p:spPr>
              <a:xfrm>
                <a:off x="2975807" y="5189615"/>
                <a:ext cx="208547" cy="20854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27000" dist="381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367" name="TextBox 366">
            <a:extLst>
              <a:ext uri="{FF2B5EF4-FFF2-40B4-BE49-F238E27FC236}">
                <a16:creationId xmlns:a16="http://schemas.microsoft.com/office/drawing/2014/main" id="{3D73E5EE-52BA-4AD9-A009-928400C2468C}"/>
              </a:ext>
            </a:extLst>
          </p:cNvPr>
          <p:cNvSpPr txBox="1"/>
          <p:nvPr/>
        </p:nvSpPr>
        <p:spPr>
          <a:xfrm>
            <a:off x="5983191" y="8560856"/>
            <a:ext cx="2888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 extraction from payer portal using automation</a:t>
            </a:r>
          </a:p>
        </p:txBody>
      </p: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803717F7-BA65-41F8-98A6-6D43BE5A3C18}"/>
              </a:ext>
            </a:extLst>
          </p:cNvPr>
          <p:cNvGrpSpPr/>
          <p:nvPr/>
        </p:nvGrpSpPr>
        <p:grpSpPr>
          <a:xfrm>
            <a:off x="5910599" y="7753562"/>
            <a:ext cx="593558" cy="593558"/>
            <a:chOff x="2803608" y="7761448"/>
            <a:chExt cx="593558" cy="593558"/>
          </a:xfrm>
        </p:grpSpPr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B474A356-78D4-461C-B612-1124F107C881}"/>
                </a:ext>
              </a:extLst>
            </p:cNvPr>
            <p:cNvSpPr/>
            <p:nvPr/>
          </p:nvSpPr>
          <p:spPr>
            <a:xfrm>
              <a:off x="2803608" y="7761448"/>
              <a:ext cx="593558" cy="593558"/>
            </a:xfrm>
            <a:prstGeom prst="ellipse">
              <a:avLst/>
            </a:prstGeom>
            <a:solidFill>
              <a:srgbClr val="0A5E7A"/>
            </a:solidFill>
            <a:ln w="15875">
              <a:solidFill>
                <a:schemeClr val="bg1"/>
              </a:solidFill>
            </a:ln>
            <a:effectLst>
              <a:outerShdw blurRad="254000" dist="381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Eurostile BQ" pitchFamily="50" charset="0"/>
              </a:endParaRPr>
            </a:p>
          </p:txBody>
        </p:sp>
        <p:pic>
          <p:nvPicPr>
            <p:cNvPr id="377" name="Graphic 376" descr="Head with gears">
              <a:extLst>
                <a:ext uri="{FF2B5EF4-FFF2-40B4-BE49-F238E27FC236}">
                  <a16:creationId xmlns:a16="http://schemas.microsoft.com/office/drawing/2014/main" id="{979B6154-482B-48F2-9A9C-EF23DFEFB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71137" y="7844063"/>
              <a:ext cx="466970" cy="466970"/>
            </a:xfrm>
            <a:prstGeom prst="rect">
              <a:avLst/>
            </a:prstGeom>
          </p:spPr>
        </p:pic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AC082B0-D0AC-45DA-B4F9-D2865981762E}"/>
              </a:ext>
            </a:extLst>
          </p:cNvPr>
          <p:cNvGrpSpPr/>
          <p:nvPr/>
        </p:nvGrpSpPr>
        <p:grpSpPr>
          <a:xfrm>
            <a:off x="6640517" y="7978120"/>
            <a:ext cx="3207665" cy="213777"/>
            <a:chOff x="6640517" y="7978120"/>
            <a:chExt cx="3207665" cy="213777"/>
          </a:xfrm>
        </p:grpSpPr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2788C5B1-41A9-4A61-9037-ECFEF2D695C8}"/>
                </a:ext>
              </a:extLst>
            </p:cNvPr>
            <p:cNvSpPr/>
            <p:nvPr/>
          </p:nvSpPr>
          <p:spPr>
            <a:xfrm>
              <a:off x="6640517" y="7983350"/>
              <a:ext cx="208547" cy="2085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6275DBB3-82D0-4A3E-BC3D-86053358A016}"/>
                </a:ext>
              </a:extLst>
            </p:cNvPr>
            <p:cNvSpPr/>
            <p:nvPr/>
          </p:nvSpPr>
          <p:spPr>
            <a:xfrm>
              <a:off x="7015407" y="7983349"/>
              <a:ext cx="208547" cy="2085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EBFD50CE-FE32-48CE-B9EA-1C4F63A37A3E}"/>
                </a:ext>
              </a:extLst>
            </p:cNvPr>
            <p:cNvSpPr/>
            <p:nvPr/>
          </p:nvSpPr>
          <p:spPr>
            <a:xfrm>
              <a:off x="7390297" y="7983348"/>
              <a:ext cx="208547" cy="2085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ABC6A841-E1D9-41DA-A6C2-13AC7EA6CEAD}"/>
                </a:ext>
              </a:extLst>
            </p:cNvPr>
            <p:cNvSpPr/>
            <p:nvPr/>
          </p:nvSpPr>
          <p:spPr>
            <a:xfrm>
              <a:off x="7765187" y="7983347"/>
              <a:ext cx="208547" cy="2085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CA18C56C-C0E5-4DB4-8CA7-D6FBA0354942}"/>
                </a:ext>
              </a:extLst>
            </p:cNvPr>
            <p:cNvSpPr/>
            <p:nvPr/>
          </p:nvSpPr>
          <p:spPr>
            <a:xfrm>
              <a:off x="8140077" y="7983346"/>
              <a:ext cx="208547" cy="2085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A1490A68-B7C4-46F8-B02A-2CF05E33D0BD}"/>
                </a:ext>
              </a:extLst>
            </p:cNvPr>
            <p:cNvSpPr/>
            <p:nvPr/>
          </p:nvSpPr>
          <p:spPr>
            <a:xfrm>
              <a:off x="8514967" y="7983346"/>
              <a:ext cx="208547" cy="2085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8EB1A827-58EA-4F39-A756-D477E4E02707}"/>
                </a:ext>
              </a:extLst>
            </p:cNvPr>
            <p:cNvSpPr/>
            <p:nvPr/>
          </p:nvSpPr>
          <p:spPr>
            <a:xfrm>
              <a:off x="8889857" y="7978121"/>
              <a:ext cx="208547" cy="2085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DD82CCE2-DE88-43C9-BF6C-4AA47525974D}"/>
                </a:ext>
              </a:extLst>
            </p:cNvPr>
            <p:cNvSpPr/>
            <p:nvPr/>
          </p:nvSpPr>
          <p:spPr>
            <a:xfrm>
              <a:off x="9264747" y="7978120"/>
              <a:ext cx="208547" cy="2085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498185C5-E017-4E79-8741-EEF79D228EC3}"/>
                </a:ext>
              </a:extLst>
            </p:cNvPr>
            <p:cNvSpPr/>
            <p:nvPr/>
          </p:nvSpPr>
          <p:spPr>
            <a:xfrm>
              <a:off x="9639635" y="7978120"/>
              <a:ext cx="208547" cy="2085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EFB79A7E-8D3E-4056-B941-83DF8A19BE41}"/>
              </a:ext>
            </a:extLst>
          </p:cNvPr>
          <p:cNvSpPr/>
          <p:nvPr/>
        </p:nvSpPr>
        <p:spPr>
          <a:xfrm>
            <a:off x="13279149" y="8458065"/>
            <a:ext cx="2592844" cy="9618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F1CDC1A5-75C0-451C-9856-C7B0B000F778}"/>
              </a:ext>
            </a:extLst>
          </p:cNvPr>
          <p:cNvSpPr/>
          <p:nvPr/>
        </p:nvSpPr>
        <p:spPr>
          <a:xfrm>
            <a:off x="13637818" y="8712335"/>
            <a:ext cx="498830" cy="4052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r="8640000" algn="ctr" rotWithShape="0">
              <a:srgbClr val="000000">
                <a:alpha val="4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8" name="Graphic 387" descr="Lightbulb">
            <a:extLst>
              <a:ext uri="{FF2B5EF4-FFF2-40B4-BE49-F238E27FC236}">
                <a16:creationId xmlns:a16="http://schemas.microsoft.com/office/drawing/2014/main" id="{F97A8F16-03C1-4FBD-8B74-388F1326C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37818" y="8750791"/>
            <a:ext cx="519948" cy="361250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CFF9ED78-3224-4B39-A720-E426B243123E}"/>
              </a:ext>
            </a:extLst>
          </p:cNvPr>
          <p:cNvSpPr txBox="1"/>
          <p:nvPr/>
        </p:nvSpPr>
        <p:spPr>
          <a:xfrm>
            <a:off x="14289834" y="8735109"/>
            <a:ext cx="264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1932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827AF-4183-443B-B6AE-52CC4D2DC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38"/>
            <a:ext cx="15472552" cy="879032"/>
          </a:xfrm>
        </p:spPr>
        <p:txBody>
          <a:bodyPr>
            <a:noAutofit/>
          </a:bodyPr>
          <a:lstStyle/>
          <a:p>
            <a:r>
              <a:rPr lang="en-US" sz="5500" b="1" dirty="0">
                <a:latin typeface="+mj-lt"/>
              </a:rPr>
              <a:t>Step wise explanation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F8BA4B-B087-4313-8BE2-F24A3FE75D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0817B-6B55-BE44-B38E-96ACD680C08B}" type="slidenum">
              <a:rPr lang="en-US" smtClean="0">
                <a:solidFill>
                  <a:srgbClr val="FFFFFF"/>
                </a:solidFill>
              </a:rPr>
              <a:pPr/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CFACC-05E7-4AC2-B260-6F6DD74DF2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ML – segregates between voice and non voice</a:t>
            </a:r>
          </a:p>
          <a:p>
            <a:r>
              <a:rPr lang="en-US" dirty="0">
                <a:latin typeface="+mj-lt"/>
              </a:rPr>
              <a:t>Billing executive </a:t>
            </a:r>
            <a:r>
              <a:rPr lang="en-IN" dirty="0">
                <a:latin typeface="+mj-lt"/>
              </a:rPr>
              <a:t>reviews voice claims and updates the required information to be obtained on call along with payer information</a:t>
            </a:r>
          </a:p>
          <a:p>
            <a:r>
              <a:rPr lang="en-IN" dirty="0">
                <a:latin typeface="+mj-lt"/>
              </a:rPr>
              <a:t>CRM to be created which would hold the claim information and insurance phone# to be dialled </a:t>
            </a:r>
          </a:p>
          <a:p>
            <a:r>
              <a:rPr lang="en-IN" dirty="0">
                <a:latin typeface="+mj-lt"/>
              </a:rPr>
              <a:t>An auto dialler to be engaged to perform the outbound call as and when the AHS agent is ready, once connected the AHS agent performs the required steps </a:t>
            </a:r>
          </a:p>
          <a:p>
            <a:r>
              <a:rPr lang="en-IN" dirty="0">
                <a:latin typeface="+mj-lt"/>
              </a:rPr>
              <a:t>The CRM can also be updated by the AHS agent with the required information </a:t>
            </a:r>
          </a:p>
          <a:p>
            <a:r>
              <a:rPr lang="en-IN" dirty="0">
                <a:latin typeface="+mj-lt"/>
              </a:rPr>
              <a:t>Auto voice mail can be configured </a:t>
            </a:r>
          </a:p>
          <a:p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endParaRPr lang="en-IN" sz="4265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227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1508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</TotalTime>
  <Words>245</Words>
  <Application>Microsoft Office PowerPoint</Application>
  <PresentationFormat>Custom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Eurostile BQ</vt:lpstr>
      <vt:lpstr>Open Sans Light</vt:lpstr>
      <vt:lpstr>Office Theme</vt:lpstr>
      <vt:lpstr>Athena E2E Automated process</vt:lpstr>
      <vt:lpstr>Automated workflow</vt:lpstr>
      <vt:lpstr>Step wise explanation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 Workflow</dc:title>
  <dc:creator>Babu Murugan</dc:creator>
  <cp:lastModifiedBy>Satheesh Seetharaman</cp:lastModifiedBy>
  <cp:revision>35</cp:revision>
  <dcterms:created xsi:type="dcterms:W3CDTF">2019-11-01T14:40:30Z</dcterms:created>
  <dcterms:modified xsi:type="dcterms:W3CDTF">2019-11-04T07:42:42Z</dcterms:modified>
</cp:coreProperties>
</file>