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9" r:id="rId2"/>
    <p:sldId id="344" r:id="rId3"/>
    <p:sldId id="345" r:id="rId4"/>
    <p:sldId id="401" r:id="rId5"/>
    <p:sldId id="449" r:id="rId6"/>
    <p:sldId id="402" r:id="rId7"/>
    <p:sldId id="427" r:id="rId8"/>
    <p:sldId id="358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及目录" id="{798E904E-7C72-4B0A-A470-FA01885B0058}">
          <p14:sldIdLst>
            <p14:sldId id="359"/>
            <p14:sldId id="344"/>
          </p14:sldIdLst>
        </p14:section>
        <p14:section name="研究背景" id="{EE229310-6884-424C-942F-145506A8A885}">
          <p14:sldIdLst>
            <p14:sldId id="345"/>
          </p14:sldIdLst>
        </p14:section>
        <p14:section name="基本规则" id="{DD8CFEB4-54D7-42EE-ABF0-D39D3D811862}">
          <p14:sldIdLst>
            <p14:sldId id="401"/>
          </p14:sldIdLst>
        </p14:section>
        <p14:section name="研究方案" id="{B64FC675-77BB-419C-822A-B8D1E176D5EF}">
          <p14:sldIdLst>
            <p14:sldId id="449"/>
            <p14:sldId id="402"/>
          </p14:sldIdLst>
        </p14:section>
        <p14:section name="总结" id="{7F424A5C-932E-4C6D-AD52-1CB05C1BC4A7}">
          <p14:sldIdLst>
            <p14:sldId id="427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ACBA5"/>
    <a:srgbClr val="E2F1D9"/>
    <a:srgbClr val="6888BC"/>
    <a:srgbClr val="DE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F3799-80B0-4F29-933C-FE1907805A1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3251E-206F-459E-BB3C-1EBDBAF20C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914400" eaLnBrk="1" hangingPunct="1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914400" eaLnBrk="1" hangingPunct="1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251E-206F-459E-BB3C-1EBDBAF20C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251E-206F-459E-BB3C-1EBDBAF20C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6616025"/>
            <a:ext cx="9144001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9144000" cy="79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18CC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5AC2-F2CC-480C-9008-28FBA7962543}" type="datetime1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56377" y="6616027"/>
            <a:ext cx="981472" cy="24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961DDD-C436-4908-ACFB-32AF8C4633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8005-B9BE-4844-BF6E-DE2CB7555A5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-15292" y="0"/>
            <a:ext cx="9174584" cy="530120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2410516"/>
            <a:ext cx="6912768" cy="899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机器人下棋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海克斯棋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945423" y="3398726"/>
            <a:ext cx="32531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61541" y="3928610"/>
            <a:ext cx="3420917" cy="666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机器人原理及应用</a:t>
            </a:r>
            <a:endParaRPr lang="zh-CN" altLang="en-US" sz="2800" dirty="0"/>
          </a:p>
        </p:txBody>
      </p:sp>
      <p:sp>
        <p:nvSpPr>
          <p:cNvPr id="37" name="矩形 36"/>
          <p:cNvSpPr/>
          <p:nvPr/>
        </p:nvSpPr>
        <p:spPr>
          <a:xfrm>
            <a:off x="2712368" y="5520839"/>
            <a:ext cx="3719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张硕，姜滔，张欣宇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98066" y="6091380"/>
            <a:ext cx="3947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赵姝颖，王弘潇，孙浩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校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91" y1="17453" x2="13679" y2="50943"/>
                        <a14:foregroundMark x1="13679" y1="50943" x2="16509" y2="58019"/>
                        <a14:foregroundMark x1="40566" y1="18868" x2="82547" y2="32075"/>
                        <a14:foregroundMark x1="82547" y1="32075" x2="70755" y2="77358"/>
                        <a14:foregroundMark x1="70755" y1="77358" x2="26887" y2="81604"/>
                        <a14:foregroundMark x1="26887" y1="81604" x2="14151" y2="57547"/>
                        <a14:foregroundMark x1="52830" y1="43868" x2="58491" y2="58019"/>
                        <a14:foregroundMark x1="52830" y1="37264" x2="70755" y2="41038"/>
                        <a14:foregroundMark x1="56604" y1="33962" x2="61321" y2="63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40" y="5477905"/>
            <a:ext cx="1226950" cy="122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8094"/>
    </mc:Choice>
    <mc:Fallback xmlns="">
      <p:transition spd="slow" advTm="80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" y="0"/>
            <a:ext cx="3131841" cy="6858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0270" y="802954"/>
            <a:ext cx="1224296" cy="120032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1157" y="1605672"/>
            <a:ext cx="5326669" cy="584775"/>
            <a:chOff x="3293490" y="1605672"/>
            <a:chExt cx="5326669" cy="584775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4374017" y="1636450"/>
              <a:ext cx="3813687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研究背景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/>
                <a:t>01</a:t>
              </a:r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8449276" y="717512"/>
            <a:ext cx="170883" cy="17088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60270" y="5648554"/>
            <a:ext cx="12242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321157" y="2758374"/>
            <a:ext cx="5326669" cy="584775"/>
            <a:chOff x="3293490" y="1605672"/>
            <a:chExt cx="5326669" cy="584775"/>
          </a:xfrm>
        </p:grpSpPr>
        <p:sp>
          <p:nvSpPr>
            <p:cNvPr id="4" name="Text Box 13"/>
            <p:cNvSpPr txBox="1">
              <a:spLocks noChangeArrowheads="1"/>
            </p:cNvSpPr>
            <p:nvPr/>
          </p:nvSpPr>
          <p:spPr bwMode="gray">
            <a:xfrm>
              <a:off x="4374017" y="1636450"/>
              <a:ext cx="3813687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基本规则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/>
                <a:t>02</a:t>
              </a:r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21157" y="3911076"/>
            <a:ext cx="5326669" cy="584775"/>
            <a:chOff x="3293490" y="1605672"/>
            <a:chExt cx="5326669" cy="584775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74017" y="1636450"/>
              <a:ext cx="3813687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研究方案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/>
                <a:t>03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321157" y="5063779"/>
            <a:ext cx="5326669" cy="584775"/>
            <a:chOff x="3293490" y="1605672"/>
            <a:chExt cx="5326669" cy="584775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gray">
            <a:xfrm>
              <a:off x="4374017" y="1636450"/>
              <a:ext cx="3813687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最终总结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/>
                <a:t>04</a:t>
              </a:r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782">
        <p159:morph option="byObject"/>
      </p:transition>
    </mc:Choice>
    <mc:Fallback xmlns="">
      <p:transition spd="slow" advTm="178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" y="11803"/>
            <a:ext cx="9144001" cy="77412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961DDD-C436-4908-ACFB-32AF8C4633EB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87523" y="5735030"/>
            <a:ext cx="8568952" cy="727617"/>
            <a:chOff x="287524" y="882050"/>
            <a:chExt cx="8568952" cy="727617"/>
          </a:xfrm>
        </p:grpSpPr>
        <p:sp>
          <p:nvSpPr>
            <p:cNvPr id="199" name="矩形 198"/>
            <p:cNvSpPr/>
            <p:nvPr/>
          </p:nvSpPr>
          <p:spPr>
            <a:xfrm>
              <a:off x="287524" y="882050"/>
              <a:ext cx="8568952" cy="727617"/>
            </a:xfrm>
            <a:prstGeom prst="rect">
              <a:avLst/>
            </a:prstGeom>
            <a:noFill/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Rectangle 2"/>
            <p:cNvSpPr txBox="1">
              <a:spLocks noChangeArrowheads="1"/>
            </p:cNvSpPr>
            <p:nvPr/>
          </p:nvSpPr>
          <p:spPr bwMode="auto">
            <a:xfrm>
              <a:off x="361859" y="985137"/>
              <a:ext cx="8420283" cy="493584"/>
            </a:xfrm>
            <a:prstGeom prst="rect">
              <a:avLst/>
            </a:prstGeom>
            <a:solidFill>
              <a:schemeClr val="bg1"/>
            </a:solidFill>
            <a:ln w="28575" cap="sq" algn="ctr">
              <a:noFill/>
              <a:miter lim="800000"/>
            </a:ln>
            <a:effectLst/>
          </p:spPr>
          <p:txBody>
            <a:bodyPr wrap="square" tIns="54000" bIns="54000">
              <a:spAutoFit/>
            </a:bodyPr>
            <a:lstStyle>
              <a:lvl1pPr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defRPr/>
              </a:pPr>
              <a:r>
                <a:rPr lang="zh-CN" altLang="en-US" sz="2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“让更多人看到冷门棋种！</a:t>
              </a:r>
              <a:r>
                <a:rPr lang="en-US" altLang="zh-CN" sz="2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海克斯棋”</a:t>
              </a:r>
              <a:endParaRPr lang="en-US" altLang="zh-CN" sz="2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26011" y="1496837"/>
            <a:ext cx="4020504" cy="3502908"/>
            <a:chOff x="199042" y="2399983"/>
            <a:chExt cx="4494174" cy="3812766"/>
          </a:xfrm>
        </p:grpSpPr>
        <p:sp>
          <p:nvSpPr>
            <p:cNvPr id="11" name="文本框 10"/>
            <p:cNvSpPr txBox="1"/>
            <p:nvPr/>
          </p:nvSpPr>
          <p:spPr>
            <a:xfrm>
              <a:off x="2066572" y="3125338"/>
              <a:ext cx="735021" cy="569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8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</a:t>
              </a:r>
              <a:endParaRPr kumimoji="1"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1319" y="4844755"/>
              <a:ext cx="1699192" cy="136799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/>
            <a:srcRect b="10572"/>
            <a:stretch>
              <a:fillRect/>
            </a:stretch>
          </p:blipFill>
          <p:spPr>
            <a:xfrm>
              <a:off x="199042" y="2399983"/>
              <a:ext cx="1841115" cy="181111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2852101" y="2400893"/>
              <a:ext cx="1841115" cy="1810209"/>
            </a:xfrm>
            <a:prstGeom prst="rect">
              <a:avLst/>
            </a:prstGeom>
          </p:spPr>
        </p:pic>
        <p:sp>
          <p:nvSpPr>
            <p:cNvPr id="33" name="箭头: 下 32"/>
            <p:cNvSpPr/>
            <p:nvPr/>
          </p:nvSpPr>
          <p:spPr>
            <a:xfrm>
              <a:off x="2138972" y="4245675"/>
              <a:ext cx="623886" cy="523220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33597" y="969683"/>
            <a:ext cx="4204252" cy="4575106"/>
            <a:chOff x="4810539" y="1909975"/>
            <a:chExt cx="4204252" cy="4575106"/>
          </a:xfrm>
        </p:grpSpPr>
        <p:grpSp>
          <p:nvGrpSpPr>
            <p:cNvPr id="12" name="组合 11"/>
            <p:cNvGrpSpPr/>
            <p:nvPr/>
          </p:nvGrpSpPr>
          <p:grpSpPr>
            <a:xfrm>
              <a:off x="4997084" y="2232157"/>
              <a:ext cx="3919758" cy="3909563"/>
              <a:chOff x="4997084" y="2232157"/>
              <a:chExt cx="3919758" cy="3909563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997084" y="2232157"/>
                <a:ext cx="3919758" cy="3909563"/>
                <a:chOff x="4858064" y="2297471"/>
                <a:chExt cx="3919758" cy="3909563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4996949" y="5376037"/>
                  <a:ext cx="3614890" cy="830997"/>
                </a:xfrm>
                <a:prstGeom prst="rect">
                  <a:avLst/>
                </a:prstGeom>
                <a:solidFill>
                  <a:srgbClr val="003399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让冷门棋种</a:t>
                  </a:r>
                  <a:endParaRPr kumimoji="1"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kumimoji="1"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</a:t>
                  </a:r>
                  <a:r>
                    <a:rPr kumimoji="1"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AI+</a:t>
                  </a:r>
                  <a:r>
                    <a:rPr kumimoji="1"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时代焕发光彩</a:t>
                  </a:r>
                </a:p>
              </p:txBody>
            </p:sp>
            <p:grpSp>
              <p:nvGrpSpPr>
                <p:cNvPr id="24" name="组合 23"/>
                <p:cNvGrpSpPr/>
                <p:nvPr/>
              </p:nvGrpSpPr>
              <p:grpSpPr>
                <a:xfrm>
                  <a:off x="4858064" y="2297471"/>
                  <a:ext cx="3919758" cy="769441"/>
                  <a:chOff x="4858064" y="2297471"/>
                  <a:chExt cx="3919758" cy="769441"/>
                </a:xfrm>
              </p:grpSpPr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4858064" y="2297471"/>
                    <a:ext cx="1866607" cy="769441"/>
                  </a:xfrm>
                  <a:prstGeom prst="rect">
                    <a:avLst/>
                  </a:prstGeom>
                  <a:noFill/>
                  <a:ln w="25400">
                    <a:solidFill>
                      <a:srgbClr val="003399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zh-CN" sz="2200" b="1" kern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AI+</a:t>
                    </a:r>
                    <a:r>
                      <a:rPr kumimoji="1" lang="zh-CN" altLang="en-US" sz="2200" b="1" kern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下棋</a:t>
                    </a:r>
                    <a:endParaRPr kumimoji="1" lang="en-US" altLang="zh-CN" sz="2200" b="1" kern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kumimoji="1" lang="zh-CN" altLang="en-US" sz="2200" kern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潮流势不可挡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6911215" y="2297471"/>
                    <a:ext cx="1866607" cy="769441"/>
                  </a:xfrm>
                  <a:prstGeom prst="rect">
                    <a:avLst/>
                  </a:prstGeom>
                  <a:noFill/>
                  <a:ln w="25400">
                    <a:solidFill>
                      <a:srgbClr val="003399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zh-CN" altLang="en-US" sz="2200" b="1" kern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仅热门棋种</a:t>
                    </a:r>
                    <a:endParaRPr kumimoji="1" lang="en-US" altLang="zh-CN" sz="2200" b="1" kern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kumimoji="1" lang="zh-CN" altLang="en-US" sz="2200" kern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得到充分研究</a:t>
                    </a:r>
                    <a:endParaRPr kumimoji="1" lang="en-US" altLang="zh-CN" sz="2200" kern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5" name="箭头: 下 24"/>
                <p:cNvSpPr/>
                <p:nvPr/>
              </p:nvSpPr>
              <p:spPr>
                <a:xfrm>
                  <a:off x="6606017" y="3223161"/>
                  <a:ext cx="459922" cy="308516"/>
                </a:xfrm>
                <a:prstGeom prst="downArrow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4933828" y="3686978"/>
                  <a:ext cx="3694847" cy="1200329"/>
                  <a:chOff x="5235814" y="4186357"/>
                  <a:chExt cx="3694847" cy="1200329"/>
                </a:xfrm>
              </p:grpSpPr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5235814" y="4186357"/>
                    <a:ext cx="1715080" cy="1200329"/>
                  </a:xfrm>
                  <a:prstGeom prst="rect">
                    <a:avLst/>
                  </a:prstGeom>
                  <a:noFill/>
                  <a:ln w="25400">
                    <a:solidFill>
                      <a:srgbClr val="003399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智能化改造时下流行的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AlphaGo Zero</a:t>
                    </a:r>
                    <a:r>
                      <a:rPr lang="zh-CN" alt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设计思路</a:t>
                    </a:r>
                    <a:endParaRPr kumimoji="1" lang="zh-CN" altLang="en-US" b="1" kern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7347788" y="4186357"/>
                    <a:ext cx="1582873" cy="1200329"/>
                  </a:xfrm>
                  <a:prstGeom prst="rect">
                    <a:avLst/>
                  </a:prstGeom>
                  <a:noFill/>
                  <a:ln w="25400">
                    <a:solidFill>
                      <a:srgbClr val="003399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使用</a:t>
                    </a:r>
                    <a:r>
                      <a: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蒙特卡洛树搜索</a:t>
                    </a:r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和</a:t>
                    </a:r>
                    <a:r>
                      <a: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深度神经网络</a:t>
                    </a:r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结合设计结构</a:t>
                    </a:r>
                    <a:endParaRPr kumimoji="1" lang="zh-CN" altLang="en-US" sz="2200" b="1" kern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34" name="箭头: 下 33"/>
              <p:cNvSpPr/>
              <p:nvPr/>
            </p:nvSpPr>
            <p:spPr>
              <a:xfrm>
                <a:off x="6713453" y="4912100"/>
                <a:ext cx="459922" cy="308516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745037" y="3932171"/>
                <a:ext cx="45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b="1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kumimoji="1" lang="zh-CN" altLang="en-US" sz="28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4810539" y="1909975"/>
              <a:ext cx="4204252" cy="4575106"/>
            </a:xfrm>
            <a:prstGeom prst="roundRect">
              <a:avLst/>
            </a:prstGeom>
            <a:noFill/>
            <a:ln w="508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6061">
        <p159:morph option="byObject"/>
      </p:transition>
    </mc:Choice>
    <mc:Fallback xmlns="">
      <p:transition spd="slow" advTm="2606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4090" y="1247775"/>
            <a:ext cx="7469505" cy="460819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961DDD-C436-4908-ACFB-32AF8C4633E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5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基本规则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5845199" y="1247913"/>
            <a:ext cx="3202567" cy="2888835"/>
            <a:chOff x="5690259" y="1247913"/>
            <a:chExt cx="3202567" cy="2888835"/>
          </a:xfrm>
        </p:grpSpPr>
        <p:sp>
          <p:nvSpPr>
            <p:cNvPr id="32" name="文本框 31"/>
            <p:cNvSpPr txBox="1"/>
            <p:nvPr/>
          </p:nvSpPr>
          <p:spPr>
            <a:xfrm>
              <a:off x="6213827" y="1701213"/>
              <a:ext cx="2678999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11*11</a:t>
              </a:r>
              <a:r>
                <a:rPr kumimoji="1"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六边形格子；</a:t>
              </a:r>
              <a:endPara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红蓝边界组成棋盘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5690259" y="3670296"/>
              <a:ext cx="466452" cy="4664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6351990" y="2716876"/>
              <a:ext cx="254083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5" idx="7"/>
            </p:cNvCxnSpPr>
            <p:nvPr/>
          </p:nvCxnSpPr>
          <p:spPr>
            <a:xfrm flipV="1">
              <a:off x="6088401" y="2716876"/>
              <a:ext cx="263589" cy="10217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6088401" y="1247913"/>
              <a:ext cx="6646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u="sng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51174" y="3558818"/>
            <a:ext cx="3865982" cy="2026054"/>
            <a:chOff x="251174" y="3558818"/>
            <a:chExt cx="3865982" cy="2026054"/>
          </a:xfrm>
        </p:grpSpPr>
        <p:sp>
          <p:nvSpPr>
            <p:cNvPr id="31" name="文本框 30"/>
            <p:cNvSpPr txBox="1"/>
            <p:nvPr/>
          </p:nvSpPr>
          <p:spPr>
            <a:xfrm>
              <a:off x="251174" y="4569209"/>
              <a:ext cx="3058509" cy="10156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任意一方</a:t>
              </a:r>
              <a:r>
                <a:rPr lang="zh-CN" altLang="en-US" sz="20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用该方棋子</a:t>
              </a:r>
              <a:endParaRPr lang="en-US" altLang="zh-CN" sz="2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连接边界，视为胜利</a:t>
              </a:r>
              <a:endParaRPr lang="en-US" altLang="zh-CN" sz="2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2000" kern="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如图，</a:t>
              </a:r>
              <a:r>
                <a:rPr kumimoji="1" lang="zh-CN" altLang="en-US" sz="20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红方胜利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3650704" y="3558818"/>
              <a:ext cx="466452" cy="4664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3259610" y="4025270"/>
              <a:ext cx="524464" cy="15596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51174" y="5584872"/>
              <a:ext cx="30084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88446" y="4038926"/>
              <a:ext cx="6646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u="sng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8091">
        <p159:morph option="byObject"/>
      </p:transition>
    </mc:Choice>
    <mc:Fallback xmlns="">
      <p:transition spd="slow" advTm="380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521" y="905724"/>
            <a:ext cx="8641305" cy="46166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设计目的：设计成熟的海克斯棋小程序！</a:t>
            </a:r>
            <a:endParaRPr kumimoji="1"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568" y="2139074"/>
            <a:ext cx="2246382" cy="325725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87523" y="5735030"/>
            <a:ext cx="8568952" cy="727617"/>
            <a:chOff x="287524" y="882050"/>
            <a:chExt cx="8568952" cy="727617"/>
          </a:xfrm>
        </p:grpSpPr>
        <p:sp>
          <p:nvSpPr>
            <p:cNvPr id="22" name="矩形 21"/>
            <p:cNvSpPr/>
            <p:nvPr/>
          </p:nvSpPr>
          <p:spPr>
            <a:xfrm>
              <a:off x="287524" y="882050"/>
              <a:ext cx="8568952" cy="727617"/>
            </a:xfrm>
            <a:prstGeom prst="rect">
              <a:avLst/>
            </a:prstGeom>
            <a:noFill/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361859" y="985137"/>
              <a:ext cx="8420283" cy="528528"/>
            </a:xfrm>
            <a:prstGeom prst="rect">
              <a:avLst/>
            </a:prstGeom>
            <a:solidFill>
              <a:schemeClr val="bg1"/>
            </a:solidFill>
            <a:ln w="28575" cap="sq" algn="ctr">
              <a:noFill/>
              <a:miter lim="800000"/>
            </a:ln>
            <a:effectLst/>
          </p:spPr>
          <p:txBody>
            <a:bodyPr wrap="square" tIns="54000" bIns="54000">
              <a:spAutoFit/>
            </a:bodyPr>
            <a:lstStyle>
              <a:lvl1pPr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海克斯棋小程序展望图</a:t>
              </a:r>
              <a:endPara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6471" y="1692507"/>
            <a:ext cx="8315670" cy="3671840"/>
            <a:chOff x="466471" y="1692507"/>
            <a:chExt cx="8315670" cy="367184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60" y="1994214"/>
              <a:ext cx="5034887" cy="3171279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5996336" y="1994214"/>
              <a:ext cx="1908314" cy="3113990"/>
              <a:chOff x="6145422" y="1712146"/>
              <a:chExt cx="1908314" cy="311399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6145423" y="1712146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人机对战</a:t>
                </a: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>
                <a:off x="6145423" y="2554717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人人对战</a:t>
                </a:r>
              </a:p>
            </p:txBody>
          </p:sp>
          <p:sp>
            <p:nvSpPr>
              <p:cNvPr id="27" name="矩形: 圆角 26"/>
              <p:cNvSpPr/>
              <p:nvPr/>
            </p:nvSpPr>
            <p:spPr>
              <a:xfrm>
                <a:off x="6145423" y="3391260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难度选择</a:t>
                </a:r>
              </a:p>
            </p:txBody>
          </p:sp>
          <p:sp>
            <p:nvSpPr>
              <p:cNvPr id="29" name="矩形: 圆角 28"/>
              <p:cNvSpPr/>
              <p:nvPr/>
            </p:nvSpPr>
            <p:spPr>
              <a:xfrm>
                <a:off x="6145422" y="4218120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……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矩形: 圆角 29"/>
            <p:cNvSpPr/>
            <p:nvPr/>
          </p:nvSpPr>
          <p:spPr>
            <a:xfrm>
              <a:off x="466471" y="1692507"/>
              <a:ext cx="8315670" cy="3671840"/>
            </a:xfrm>
            <a:prstGeom prst="roundRect">
              <a:avLst/>
            </a:prstGeom>
            <a:noFill/>
            <a:ln w="41275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913">
        <p159:morph option="byObject"/>
      </p:transition>
    </mc:Choice>
    <mc:Fallback xmlns="">
      <p:transition spd="slow" advTm="3091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346" y="1521893"/>
            <a:ext cx="8641305" cy="46166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设计目的：设计成熟的海克斯棋小程序！</a:t>
            </a:r>
            <a:endParaRPr kumimoji="1"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04244" y="5230359"/>
            <a:ext cx="4535507" cy="46166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开发更多功能完善小程序！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86967" y="2396252"/>
            <a:ext cx="8370066" cy="2557960"/>
            <a:chOff x="437162" y="1578937"/>
            <a:chExt cx="8370066" cy="2557960"/>
          </a:xfrm>
        </p:grpSpPr>
        <p:grpSp>
          <p:nvGrpSpPr>
            <p:cNvPr id="11" name="组合 10"/>
            <p:cNvGrpSpPr/>
            <p:nvPr/>
          </p:nvGrpSpPr>
          <p:grpSpPr>
            <a:xfrm>
              <a:off x="437162" y="1590150"/>
              <a:ext cx="2044253" cy="2492405"/>
              <a:chOff x="300214" y="1585082"/>
              <a:chExt cx="3862157" cy="2492405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300214" y="1585082"/>
                <a:ext cx="3824526" cy="46166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人机</a:t>
                </a:r>
                <a:r>
                  <a:rPr kumimoji="1"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对战模式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00216" y="2129476"/>
                <a:ext cx="3862155" cy="1938993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23484" y="2133597"/>
                <a:ext cx="3801254" cy="1943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程序可以实现人机对战模式，经自对弈数据训练后的程序，可以满足各个水平的选手需求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767629" y="1578937"/>
              <a:ext cx="2145331" cy="2488053"/>
              <a:chOff x="3300472" y="1543482"/>
              <a:chExt cx="2329073" cy="2488053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3306748" y="2092543"/>
                <a:ext cx="2322797" cy="1938992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306747" y="2162450"/>
                <a:ext cx="232279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程序可以实现人人对战模型，使小程序满足朋友间下棋，高手对弈等需求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300472" y="1543482"/>
                <a:ext cx="2329073" cy="46166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人人对战模式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204697" y="1578937"/>
              <a:ext cx="2049776" cy="2557960"/>
              <a:chOff x="3300472" y="1543482"/>
              <a:chExt cx="2329073" cy="25579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306748" y="2092543"/>
                <a:ext cx="2322797" cy="1945539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306748" y="2162450"/>
                <a:ext cx="232279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程序根据玩家的个性需求，可以主动或被动调节下棋水平，以满足各个棋艺水平选手的需求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300472" y="1543482"/>
                <a:ext cx="2329073" cy="46166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难度调节功能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474226" y="1580415"/>
              <a:ext cx="1333002" cy="988300"/>
              <a:chOff x="3300472" y="1543482"/>
              <a:chExt cx="2329073" cy="98830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3306748" y="2162450"/>
                <a:ext cx="232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300472" y="1543482"/>
                <a:ext cx="2329073" cy="46166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913">
        <p159:morph option="byObject"/>
      </p:transition>
    </mc:Choice>
    <mc:Fallback xmlns="">
      <p:transition spd="slow" advTm="3091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02160" y="63674"/>
            <a:ext cx="8229600" cy="571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结与展望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961DDD-C436-4908-ACFB-32AF8C4633E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31" y="920739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038600" algn="l"/>
              </a:tabLst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下棋机器人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海克斯棋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65" y="1499173"/>
            <a:ext cx="2703443" cy="1866127"/>
          </a:xfrm>
          <a:prstGeom prst="rect">
            <a:avLst/>
          </a:prstGeom>
        </p:spPr>
      </p:pic>
      <p:sp>
        <p:nvSpPr>
          <p:cNvPr id="18" name="箭头: 下 17"/>
          <p:cNvSpPr/>
          <p:nvPr/>
        </p:nvSpPr>
        <p:spPr>
          <a:xfrm rot="18203445">
            <a:off x="4197084" y="2444460"/>
            <a:ext cx="558131" cy="48069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5013495" y="3021585"/>
            <a:ext cx="3701975" cy="1634632"/>
            <a:chOff x="466471" y="1692507"/>
            <a:chExt cx="8315670" cy="367184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60" y="1994214"/>
              <a:ext cx="5034887" cy="3171279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5996336" y="1994214"/>
              <a:ext cx="1908314" cy="3113990"/>
              <a:chOff x="6145422" y="1712146"/>
              <a:chExt cx="1908314" cy="3113990"/>
            </a:xfrm>
          </p:grpSpPr>
          <p:sp>
            <p:nvSpPr>
              <p:cNvPr id="30" name="矩形: 圆角 29"/>
              <p:cNvSpPr/>
              <p:nvPr/>
            </p:nvSpPr>
            <p:spPr>
              <a:xfrm>
                <a:off x="6145423" y="1712146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人机对战</a:t>
                </a:r>
              </a:p>
            </p:txBody>
          </p:sp>
          <p:sp>
            <p:nvSpPr>
              <p:cNvPr id="31" name="矩形: 圆角 30"/>
              <p:cNvSpPr/>
              <p:nvPr/>
            </p:nvSpPr>
            <p:spPr>
              <a:xfrm>
                <a:off x="6145423" y="2554717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人人对战</a:t>
                </a:r>
              </a:p>
            </p:txBody>
          </p:sp>
          <p:sp>
            <p:nvSpPr>
              <p:cNvPr id="32" name="矩形: 圆角 31"/>
              <p:cNvSpPr/>
              <p:nvPr/>
            </p:nvSpPr>
            <p:spPr>
              <a:xfrm>
                <a:off x="6145423" y="3391260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难度选择</a:t>
                </a:r>
              </a:p>
            </p:txBody>
          </p:sp>
          <p:sp>
            <p:nvSpPr>
              <p:cNvPr id="33" name="矩形: 圆角 32"/>
              <p:cNvSpPr/>
              <p:nvPr/>
            </p:nvSpPr>
            <p:spPr>
              <a:xfrm>
                <a:off x="6145422" y="4218120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……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矩形: 圆角 28"/>
            <p:cNvSpPr/>
            <p:nvPr/>
          </p:nvSpPr>
          <p:spPr>
            <a:xfrm>
              <a:off x="466471" y="1692507"/>
              <a:ext cx="8315670" cy="3671840"/>
            </a:xfrm>
            <a:prstGeom prst="roundRect">
              <a:avLst/>
            </a:prstGeom>
            <a:noFill/>
            <a:ln w="41275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箭头: 下 33"/>
          <p:cNvSpPr/>
          <p:nvPr/>
        </p:nvSpPr>
        <p:spPr>
          <a:xfrm rot="2678997">
            <a:off x="4237894" y="4951941"/>
            <a:ext cx="558131" cy="48069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8340" y="3420514"/>
            <a:ext cx="317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038600" algn="l"/>
              </a:tabLst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冷门棋种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海克斯棋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55784" y="4753642"/>
            <a:ext cx="221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038600" algn="l"/>
              </a:tabLst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海克斯棋小程序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63007" y="6031200"/>
            <a:ext cx="412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038600" algn="l"/>
              </a:tabLst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元萝卜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下棋机器人（海克斯版）</a:t>
            </a:r>
          </a:p>
        </p:txBody>
      </p:sp>
      <p:pic>
        <p:nvPicPr>
          <p:cNvPr id="3074" name="Picture 2" descr="https://bkimg.cdn.bcebos.com/pic/bf096b63f6246b600c33e4ae27ac0d4c510fd8f90496?x-bce-process=image/watermark,image_d2F0ZXIvYmFpa2U5Mg==,g_7,xp_5,yp_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14610"/>
          <a:stretch>
            <a:fillRect/>
          </a:stretch>
        </p:blipFill>
        <p:spPr bwMode="auto">
          <a:xfrm>
            <a:off x="885814" y="3901726"/>
            <a:ext cx="2822990" cy="21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8"/>
    </mc:Choice>
    <mc:Fallback xmlns="">
      <p:transition spd="slow" advTm="25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5400000">
            <a:off x="2868561" y="-1143000"/>
            <a:ext cx="3406878" cy="9144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23975" y="2691126"/>
            <a:ext cx="6496050" cy="1475749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kumimoji="0" lang="en-US" altLang="zh-CN" sz="1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衷心感谢各位聆听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恳请批评指正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661410" y="4166875"/>
            <a:ext cx="18211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7B880BC092D180656373693340B1F2F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079" y="308260"/>
            <a:ext cx="1127843" cy="1127843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6064">
        <p159:morph option="byObject"/>
      </p:transition>
    </mc:Choice>
    <mc:Fallback xmlns="">
      <p:transition spd="slow" advTm="1606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c81b41a-4057-4333-8516-5773e10c8a33&quot;,&quot;Name&quot;:null,&quot;Kind&quot;:&quot;Custom&quot;,&quot;OldGuidesSetting&quot;:{&quot;HeaderHeight&quot;:0.0,&quot;FooterHeight&quot;:0.0,&quot;SideMargin&quot;:0.0,&quot;TopMargin&quot;:0.0,&quot;BottomMargin&quot;:0.0,&quot;IntervalMargin&quot;:0.0}}"/>
  <p:tag name="KSO_WPP_MARK_KEY" val="0b23e3fd-9178-48ee-afa5-2b5f8326e522"/>
  <p:tag name="COMMONDATA" val="eyJoZGlkIjoiNDhiMmQyMmMzMjQ5YWFlZjBiN2MzODg5YjAyN2M4MW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9|2.5|4.3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344</Words>
  <Application>Microsoft Office PowerPoint</Application>
  <PresentationFormat>全屏显示(4:3)</PresentationFormat>
  <Paragraphs>74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 Siyu</dc:creator>
  <cp:lastModifiedBy>ASUS</cp:lastModifiedBy>
  <cp:revision>21</cp:revision>
  <dcterms:created xsi:type="dcterms:W3CDTF">2022-03-09T15:11:00Z</dcterms:created>
  <dcterms:modified xsi:type="dcterms:W3CDTF">2023-05-25T02:06:37Z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2023-03-24T10:18:32Z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d7d45402-066e-45d5-9a6d-4bd5f23246f1</vt:lpwstr>
  </property>
  <property fmtid="{D5CDD505-2E9C-101B-9397-08002B2CF9AE}" pid="7" name="MSIP_Label_defa4170-0d19-0005-0004-bc88714345d2_ActionId">
    <vt:lpwstr>273eb022-69ec-48f1-b154-2003e494128f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683FC34194FA44778C898C6BE45DAD7D_13</vt:lpwstr>
  </property>
  <property fmtid="{D5CDD505-2E9C-101B-9397-08002B2CF9AE}" pid="10" name="KSOProductBuildVer">
    <vt:lpwstr>2052-11.1.0.14309</vt:lpwstr>
  </property>
</Properties>
</file>