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59" r:id="rId2"/>
    <p:sldId id="451" r:id="rId3"/>
    <p:sldId id="450" r:id="rId4"/>
    <p:sldId id="345" r:id="rId5"/>
    <p:sldId id="452" r:id="rId6"/>
    <p:sldId id="449" r:id="rId7"/>
    <p:sldId id="401" r:id="rId8"/>
    <p:sldId id="453" r:id="rId9"/>
    <p:sldId id="454" r:id="rId10"/>
    <p:sldId id="402" r:id="rId11"/>
    <p:sldId id="427" r:id="rId12"/>
    <p:sldId id="358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ACBA5"/>
    <a:srgbClr val="E2F1D9"/>
    <a:srgbClr val="6888BC"/>
    <a:srgbClr val="DE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F3799-80B0-4F29-933C-FE1907805A1D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3251E-206F-459E-BB3C-1EBDBAF20C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defTabSz="914400" eaLnBrk="1" hangingPunct="1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251E-206F-459E-BB3C-1EBDBAF20C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defTabSz="914400" eaLnBrk="1" hangingPunct="1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96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defTabSz="914400" eaLnBrk="1" hangingPunct="1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7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defTabSz="914400" eaLnBrk="1" hangingPunct="1">
              <a:defRPr/>
            </a:pP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16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3251E-206F-459E-BB3C-1EBDBAF20C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82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854C-56AB-473F-9F9F-2F8730A6DD64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80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6616025"/>
            <a:ext cx="9144001" cy="25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9144000" cy="79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18CCF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5AC2-F2CC-480C-9008-28FBA7962543}" type="datetime1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56377" y="6616027"/>
            <a:ext cx="981472" cy="24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961DDD-C436-4908-ACFB-32AF8C4633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8005-B9BE-4844-BF6E-DE2CB7555A5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3407-4AD1-46E3-8443-0FF73E52B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png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-15292" y="0"/>
            <a:ext cx="9174584" cy="5301208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49281" y="5485492"/>
            <a:ext cx="3645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Reporter: Zhang </a:t>
            </a:r>
            <a:r>
              <a:rPr lang="en-US" altLang="zh-CN" sz="2800" b="1" dirty="0" err="1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Shuo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2023.11.6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3E169-AD32-4365-895D-3301280D540A}"/>
              </a:ext>
            </a:extLst>
          </p:cNvPr>
          <p:cNvSpPr txBox="1"/>
          <p:nvPr/>
        </p:nvSpPr>
        <p:spPr>
          <a:xfrm>
            <a:off x="156538" y="2351782"/>
            <a:ext cx="883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Multi-agent Coordination Under Temporal Logic Tasks and Team-Wise Intermittent Communication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8094"/>
    </mc:Choice>
    <mc:Fallback xmlns="">
      <p:transition spd="slow" advTm="80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/>
        </p:nvSpPr>
        <p:spPr>
          <a:xfrm>
            <a:off x="0" y="107923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pitchFamily="34" charset="-122"/>
              </a:rPr>
              <a:t>03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346" y="1521893"/>
            <a:ext cx="8641305" cy="46166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设计目的：设计成熟的海克斯棋小程序！</a:t>
            </a:r>
            <a:endParaRPr kumimoji="1"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04244" y="5230359"/>
            <a:ext cx="4535507" cy="461665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开发更多功能完善小程序！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86967" y="2396252"/>
            <a:ext cx="8370066" cy="2557960"/>
            <a:chOff x="437162" y="1578937"/>
            <a:chExt cx="8370066" cy="2557960"/>
          </a:xfrm>
        </p:grpSpPr>
        <p:grpSp>
          <p:nvGrpSpPr>
            <p:cNvPr id="11" name="组合 10"/>
            <p:cNvGrpSpPr/>
            <p:nvPr/>
          </p:nvGrpSpPr>
          <p:grpSpPr>
            <a:xfrm>
              <a:off x="437162" y="1590150"/>
              <a:ext cx="2044253" cy="2492405"/>
              <a:chOff x="300214" y="1585082"/>
              <a:chExt cx="3862157" cy="2492405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300214" y="1585082"/>
                <a:ext cx="3824526" cy="461664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人机</a:t>
                </a:r>
                <a:r>
                  <a:rPr kumimoji="1"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对战模式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00216" y="2129476"/>
                <a:ext cx="3862155" cy="1938993"/>
              </a:xfrm>
              <a:prstGeom prst="rect">
                <a:avLst/>
              </a:prstGeom>
              <a:noFill/>
              <a:ln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23484" y="2133597"/>
                <a:ext cx="3801254" cy="1943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程序可以实现人机对战模式，经自对弈数据训练后的程序，可以满足各个水平的选手需求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767629" y="1578937"/>
              <a:ext cx="2145331" cy="2488053"/>
              <a:chOff x="3300472" y="1543482"/>
              <a:chExt cx="2329073" cy="2488053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3306748" y="2092543"/>
                <a:ext cx="2322797" cy="1938992"/>
              </a:xfrm>
              <a:prstGeom prst="rect">
                <a:avLst/>
              </a:prstGeom>
              <a:noFill/>
              <a:ln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306747" y="2162450"/>
                <a:ext cx="232279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程序可以实现人人对战模型，使小程序满足朋友间下棋，高手对弈等需求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300472" y="1543482"/>
                <a:ext cx="2329073" cy="46166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人人对战模式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204697" y="1578937"/>
              <a:ext cx="2049776" cy="2557960"/>
              <a:chOff x="3300472" y="1543482"/>
              <a:chExt cx="2329073" cy="255796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306748" y="2092543"/>
                <a:ext cx="2322797" cy="1945539"/>
              </a:xfrm>
              <a:prstGeom prst="rect">
                <a:avLst/>
              </a:prstGeom>
              <a:noFill/>
              <a:ln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306748" y="2162450"/>
                <a:ext cx="232279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程序根据玩家的个性需求，可以主动或被动调节下棋水平，以满足各个棋艺水平选手的需求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300472" y="1543482"/>
                <a:ext cx="2329073" cy="46166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难度调节功能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474226" y="1580415"/>
              <a:ext cx="1333002" cy="988300"/>
              <a:chOff x="3300472" y="1543482"/>
              <a:chExt cx="2329073" cy="988300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3306748" y="2162450"/>
                <a:ext cx="232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300472" y="1543482"/>
                <a:ext cx="2329073" cy="461665"/>
              </a:xfrm>
              <a:prstGeom prst="rect">
                <a:avLst/>
              </a:prstGeom>
              <a:solidFill>
                <a:srgbClr val="003399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913">
        <p159:morph option="byObject"/>
      </p:transition>
    </mc:Choice>
    <mc:Fallback xmlns="">
      <p:transition spd="slow" advTm="3091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02160" y="63674"/>
            <a:ext cx="8229600" cy="571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结与展望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961DDD-C436-4908-ACFB-32AF8C4633E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1231" y="920739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038600" algn="l"/>
              </a:tabLst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下棋机器人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海克斯棋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65" y="1499173"/>
            <a:ext cx="2703443" cy="1866127"/>
          </a:xfrm>
          <a:prstGeom prst="rect">
            <a:avLst/>
          </a:prstGeom>
        </p:spPr>
      </p:pic>
      <p:sp>
        <p:nvSpPr>
          <p:cNvPr id="18" name="箭头: 下 17"/>
          <p:cNvSpPr/>
          <p:nvPr/>
        </p:nvSpPr>
        <p:spPr>
          <a:xfrm rot="18203445">
            <a:off x="4197084" y="2444460"/>
            <a:ext cx="558131" cy="48069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5013495" y="3021585"/>
            <a:ext cx="3701975" cy="1634632"/>
            <a:chOff x="466471" y="1692507"/>
            <a:chExt cx="8315670" cy="367184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60" y="1994214"/>
              <a:ext cx="5034887" cy="3171279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>
              <a:off x="5996336" y="1994214"/>
              <a:ext cx="1908314" cy="3113990"/>
              <a:chOff x="6145422" y="1712146"/>
              <a:chExt cx="1908314" cy="3113990"/>
            </a:xfrm>
          </p:grpSpPr>
          <p:sp>
            <p:nvSpPr>
              <p:cNvPr id="30" name="矩形: 圆角 29"/>
              <p:cNvSpPr/>
              <p:nvPr/>
            </p:nvSpPr>
            <p:spPr>
              <a:xfrm>
                <a:off x="6145423" y="1712146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人机对战</a:t>
                </a:r>
              </a:p>
            </p:txBody>
          </p:sp>
          <p:sp>
            <p:nvSpPr>
              <p:cNvPr id="31" name="矩形: 圆角 30"/>
              <p:cNvSpPr/>
              <p:nvPr/>
            </p:nvSpPr>
            <p:spPr>
              <a:xfrm>
                <a:off x="6145423" y="2554717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人人对战</a:t>
                </a:r>
              </a:p>
            </p:txBody>
          </p:sp>
          <p:sp>
            <p:nvSpPr>
              <p:cNvPr id="32" name="矩形: 圆角 31"/>
              <p:cNvSpPr/>
              <p:nvPr/>
            </p:nvSpPr>
            <p:spPr>
              <a:xfrm>
                <a:off x="6145423" y="3391260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难度选择</a:t>
                </a:r>
              </a:p>
            </p:txBody>
          </p:sp>
          <p:sp>
            <p:nvSpPr>
              <p:cNvPr id="33" name="矩形: 圆角 32"/>
              <p:cNvSpPr/>
              <p:nvPr/>
            </p:nvSpPr>
            <p:spPr>
              <a:xfrm>
                <a:off x="6145422" y="4218120"/>
                <a:ext cx="1908313" cy="60801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rgbClr val="00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……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矩形: 圆角 28"/>
            <p:cNvSpPr/>
            <p:nvPr/>
          </p:nvSpPr>
          <p:spPr>
            <a:xfrm>
              <a:off x="466471" y="1692507"/>
              <a:ext cx="8315670" cy="3671840"/>
            </a:xfrm>
            <a:prstGeom prst="roundRect">
              <a:avLst/>
            </a:prstGeom>
            <a:noFill/>
            <a:ln w="41275">
              <a:solidFill>
                <a:srgbClr val="00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箭头: 下 33"/>
          <p:cNvSpPr/>
          <p:nvPr/>
        </p:nvSpPr>
        <p:spPr>
          <a:xfrm rot="2678997">
            <a:off x="4237894" y="4951941"/>
            <a:ext cx="558131" cy="48069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8340" y="3420514"/>
            <a:ext cx="317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038600" algn="l"/>
              </a:tabLst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冷门棋种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海克斯棋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755784" y="4753642"/>
            <a:ext cx="221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038600" algn="l"/>
              </a:tabLst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海克斯棋小程序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63007" y="6031200"/>
            <a:ext cx="412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038600" algn="l"/>
              </a:tabLst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元萝卜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下棋机器人（海克斯版）</a:t>
            </a:r>
          </a:p>
        </p:txBody>
      </p:sp>
      <p:pic>
        <p:nvPicPr>
          <p:cNvPr id="3074" name="Picture 2" descr="https://bkimg.cdn.bcebos.com/pic/bf096b63f6246b600c33e4ae27ac0d4c510fd8f90496?x-bce-process=image/watermark,image_d2F0ZXIvYmFpa2U5Mg==,g_7,xp_5,yp_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14610"/>
          <a:stretch>
            <a:fillRect/>
          </a:stretch>
        </p:blipFill>
        <p:spPr bwMode="auto">
          <a:xfrm>
            <a:off x="885814" y="3901726"/>
            <a:ext cx="2822990" cy="21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8"/>
    </mc:Choice>
    <mc:Fallback xmlns="">
      <p:transition spd="slow" advTm="259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5400000">
            <a:off x="2868561" y="-1143000"/>
            <a:ext cx="3406878" cy="9144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23975" y="2691126"/>
            <a:ext cx="6496050" cy="1475749"/>
          </a:xfrm>
          <a:prstGeom prst="rect">
            <a:avLst/>
          </a:prstGeom>
          <a:noFill/>
          <a:ln w="190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kumimoji="0" lang="en-US" altLang="zh-CN" sz="1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衷心感谢各位聆听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恳请批评指正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661410" y="4166875"/>
            <a:ext cx="18211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7B880BC092D180656373693340B1F2F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079" y="308260"/>
            <a:ext cx="1127843" cy="1127843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6064">
        <p159:morph option="byObject"/>
      </p:transition>
    </mc:Choice>
    <mc:Fallback xmlns="">
      <p:transition spd="slow" advTm="1606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" y="0"/>
            <a:ext cx="3131841" cy="6858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718" y="1209445"/>
            <a:ext cx="2321400" cy="52322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21157" y="2182142"/>
            <a:ext cx="5457919" cy="584775"/>
            <a:chOff x="3293490" y="1605672"/>
            <a:chExt cx="5457919" cy="584775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3810310" y="1636450"/>
              <a:ext cx="4941099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dirty="0"/>
                <a:t>Motivations &amp; Challenges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8449276" y="717512"/>
            <a:ext cx="170883" cy="17088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960270" y="5648554"/>
            <a:ext cx="12242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6C8B013-2527-4679-8091-B9399253BA9B}"/>
              </a:ext>
            </a:extLst>
          </p:cNvPr>
          <p:cNvGrpSpPr/>
          <p:nvPr/>
        </p:nvGrpSpPr>
        <p:grpSpPr>
          <a:xfrm>
            <a:off x="3321157" y="3136612"/>
            <a:ext cx="5457919" cy="584775"/>
            <a:chOff x="3293490" y="1605672"/>
            <a:chExt cx="5457919" cy="584775"/>
          </a:xfrm>
        </p:grpSpPr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A15A4F59-7E97-434C-A4CD-595A4D2C29E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810310" y="1636450"/>
              <a:ext cx="4941099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dirty="0"/>
                <a:t>Main Contributions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8925756-76CC-449E-BFEA-285CFCC8DCDB}"/>
                </a:ext>
              </a:extLst>
            </p:cNvPr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2AFE20-5AB9-4F11-867B-E6831F2EE6B3}"/>
                </a:ext>
              </a:extLst>
            </p:cNvPr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BEB7F3E-B8BE-4D1E-A2F3-2BF3AAA02757}"/>
              </a:ext>
            </a:extLst>
          </p:cNvPr>
          <p:cNvGrpSpPr/>
          <p:nvPr/>
        </p:nvGrpSpPr>
        <p:grpSpPr>
          <a:xfrm>
            <a:off x="3321157" y="4152636"/>
            <a:ext cx="5457919" cy="584775"/>
            <a:chOff x="3293490" y="1605672"/>
            <a:chExt cx="5457919" cy="584775"/>
          </a:xfrm>
        </p:grpSpPr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3A6A44D1-A49A-48A0-8051-A6447EEDDB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810310" y="1636450"/>
              <a:ext cx="4941099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dirty="0">
                  <a:cs typeface="Times New Roman" panose="02020603050405020304" pitchFamily="18" charset="0"/>
                </a:rPr>
                <a:t>Thoughts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6A668E4-576B-42F4-9818-3EC9FCA7CDEA}"/>
                </a:ext>
              </a:extLst>
            </p:cNvPr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A8A1C29-9CB6-49B8-B7B5-2946E765559B}"/>
                </a:ext>
              </a:extLst>
            </p:cNvPr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625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782">
        <p159:morph option="byObject"/>
      </p:transition>
    </mc:Choice>
    <mc:Fallback xmlns="">
      <p:transition spd="slow" advTm="178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" y="0"/>
            <a:ext cx="3131841" cy="6858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718" y="1209445"/>
            <a:ext cx="2321400" cy="52322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21157" y="2182142"/>
            <a:ext cx="5457919" cy="584775"/>
            <a:chOff x="3293490" y="1605672"/>
            <a:chExt cx="5457919" cy="584775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3810310" y="1636450"/>
              <a:ext cx="4941099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dirty="0"/>
                <a:t>Motivations &amp; Challenges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8449276" y="717512"/>
            <a:ext cx="170883" cy="17088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960270" y="5648554"/>
            <a:ext cx="12242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6C8B013-2527-4679-8091-B9399253BA9B}"/>
              </a:ext>
            </a:extLst>
          </p:cNvPr>
          <p:cNvGrpSpPr/>
          <p:nvPr/>
        </p:nvGrpSpPr>
        <p:grpSpPr>
          <a:xfrm>
            <a:off x="3321157" y="3136612"/>
            <a:ext cx="5457919" cy="584775"/>
            <a:chOff x="3293490" y="1605672"/>
            <a:chExt cx="5457919" cy="584775"/>
          </a:xfrm>
        </p:grpSpPr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A15A4F59-7E97-434C-A4CD-595A4D2C29E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810310" y="1636450"/>
              <a:ext cx="4941099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Main Contributions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8925756-76CC-449E-BFEA-285CFCC8DCDB}"/>
                </a:ext>
              </a:extLst>
            </p:cNvPr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2AFE20-5AB9-4F11-867B-E6831F2EE6B3}"/>
                </a:ext>
              </a:extLst>
            </p:cNvPr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BEB7F3E-B8BE-4D1E-A2F3-2BF3AAA02757}"/>
              </a:ext>
            </a:extLst>
          </p:cNvPr>
          <p:cNvGrpSpPr/>
          <p:nvPr/>
        </p:nvGrpSpPr>
        <p:grpSpPr>
          <a:xfrm>
            <a:off x="3321157" y="4152636"/>
            <a:ext cx="5457919" cy="584775"/>
            <a:chOff x="3293490" y="1605672"/>
            <a:chExt cx="5457919" cy="584775"/>
          </a:xfrm>
        </p:grpSpPr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3A6A44D1-A49A-48A0-8051-A6447EEDDB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810310" y="1636450"/>
              <a:ext cx="4941099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dirty="0">
                  <a:solidFill>
                    <a:schemeClr val="accent5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Thoughts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6A668E4-576B-42F4-9818-3EC9FCA7CDEA}"/>
                </a:ext>
              </a:extLst>
            </p:cNvPr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A8A1C29-9CB6-49B8-B7B5-2946E765559B}"/>
                </a:ext>
              </a:extLst>
            </p:cNvPr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484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782">
        <p159:morph option="byObject"/>
      </p:transition>
    </mc:Choice>
    <mc:Fallback xmlns="">
      <p:transition spd="slow" advTm="178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" y="11803"/>
            <a:ext cx="9144001" cy="774127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961DDD-C436-4908-ACFB-32AF8C4633E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16"/>
          <p:cNvSpPr txBox="1"/>
          <p:nvPr/>
        </p:nvSpPr>
        <p:spPr>
          <a:xfrm>
            <a:off x="0" y="107923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Motivations &amp; Challenges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068301-4D7A-4000-80FB-F186B894F9F2}"/>
              </a:ext>
            </a:extLst>
          </p:cNvPr>
          <p:cNvSpPr txBox="1"/>
          <p:nvPr/>
        </p:nvSpPr>
        <p:spPr>
          <a:xfrm>
            <a:off x="531743" y="1260516"/>
            <a:ext cx="8080512" cy="4880924"/>
          </a:xfrm>
          <a:prstGeom prst="rect">
            <a:avLst/>
          </a:prstGeom>
          <a:noFill/>
        </p:spPr>
        <p:txBody>
          <a:bodyPr wrap="square" bIns="21600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systems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agent in complex collaborative tasks.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for multi-agent systems (MAS) with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logics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gaining attention, due to its intuitive framework to describe and coordinate complex tasks.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large-scale scenarios, ensuring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timely information exchange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decentralized task execution remains a challenge.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either assume fully-connected communication, or sacrifice task efficiency for communication.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All-time Communication  usually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neglect local tasks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agents, focusing solely on maintaining connectivity.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Intermittent Communication usually impose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communication schedules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communication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predetermined locations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6061">
        <p159:morph option="byObject"/>
      </p:transition>
    </mc:Choice>
    <mc:Fallback xmlns="">
      <p:transition spd="slow" advTm="2606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" y="0"/>
            <a:ext cx="3131841" cy="6858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718" y="1209445"/>
            <a:ext cx="2321400" cy="52322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21157" y="2182142"/>
            <a:ext cx="5457919" cy="584775"/>
            <a:chOff x="3293490" y="1605672"/>
            <a:chExt cx="5457919" cy="584775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3810310" y="1636450"/>
              <a:ext cx="4941099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Motivations &amp; Challenges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8449276" y="717512"/>
            <a:ext cx="170883" cy="17088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960270" y="5648554"/>
            <a:ext cx="122429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6C8B013-2527-4679-8091-B9399253BA9B}"/>
              </a:ext>
            </a:extLst>
          </p:cNvPr>
          <p:cNvGrpSpPr/>
          <p:nvPr/>
        </p:nvGrpSpPr>
        <p:grpSpPr>
          <a:xfrm>
            <a:off x="3321157" y="3136612"/>
            <a:ext cx="5457919" cy="584775"/>
            <a:chOff x="3293490" y="1605672"/>
            <a:chExt cx="5457919" cy="584775"/>
          </a:xfrm>
        </p:grpSpPr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A15A4F59-7E97-434C-A4CD-595A4D2C29E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810310" y="1636450"/>
              <a:ext cx="4941099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dirty="0"/>
                <a:t>Main Contributions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8925756-76CC-449E-BFEA-285CFCC8DCDB}"/>
                </a:ext>
              </a:extLst>
            </p:cNvPr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2AFE20-5AB9-4F11-867B-E6831F2EE6B3}"/>
                </a:ext>
              </a:extLst>
            </p:cNvPr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BEB7F3E-B8BE-4D1E-A2F3-2BF3AAA02757}"/>
              </a:ext>
            </a:extLst>
          </p:cNvPr>
          <p:cNvGrpSpPr/>
          <p:nvPr/>
        </p:nvGrpSpPr>
        <p:grpSpPr>
          <a:xfrm>
            <a:off x="3321157" y="4152636"/>
            <a:ext cx="5457919" cy="584775"/>
            <a:chOff x="3293490" y="1605672"/>
            <a:chExt cx="5457919" cy="584775"/>
          </a:xfrm>
        </p:grpSpPr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3A6A44D1-A49A-48A0-8051-A6447EEDDB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810310" y="1636450"/>
              <a:ext cx="4941099" cy="5232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lnSpc>
                  <a:spcPct val="100000"/>
                </a:lnSpc>
                <a:buClrTx/>
                <a:buFontTx/>
                <a:buNone/>
                <a:defRPr kumimoji="0" sz="2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dirty="0">
                  <a:solidFill>
                    <a:schemeClr val="accent5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Thoughts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6A668E4-576B-42F4-9818-3EC9FCA7CDEA}"/>
                </a:ext>
              </a:extLst>
            </p:cNvPr>
            <p:cNvSpPr txBox="1"/>
            <p:nvPr/>
          </p:nvSpPr>
          <p:spPr>
            <a:xfrm>
              <a:off x="3293490" y="160567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200" b="1">
                  <a:solidFill>
                    <a:srgbClr val="003399"/>
                  </a:solidFill>
                  <a:latin typeface="+mj-lt"/>
                </a:defRPr>
              </a:lvl1pPr>
            </a:lstStyle>
            <a:p>
              <a:r>
                <a:rPr lang="en-US" altLang="zh-CN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A8A1C29-9CB6-49B8-B7B5-2946E765559B}"/>
                </a:ext>
              </a:extLst>
            </p:cNvPr>
            <p:cNvCxnSpPr/>
            <p:nvPr/>
          </p:nvCxnSpPr>
          <p:spPr>
            <a:xfrm>
              <a:off x="3941564" y="2159670"/>
              <a:ext cx="4678595" cy="0"/>
            </a:xfrm>
            <a:prstGeom prst="line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59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782">
        <p159:morph option="byObject"/>
      </p:transition>
    </mc:Choice>
    <mc:Fallback xmlns="">
      <p:transition spd="slow" advTm="178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08C568-C877-4996-8D93-09F34F4EBC50}"/>
              </a:ext>
            </a:extLst>
          </p:cNvPr>
          <p:cNvSpPr/>
          <p:nvPr/>
        </p:nvSpPr>
        <p:spPr>
          <a:xfrm>
            <a:off x="974034" y="2228671"/>
            <a:ext cx="6708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R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formulation of a novel task coordination problem under team-wise intermittent communication constraints; </a:t>
            </a:r>
          </a:p>
          <a:p>
            <a:pPr marL="400050" indent="-400050">
              <a:buAutoNum type="romanLcParenR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online decentralized coordination scheme for task execution and team-wise communication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6">
            <a:extLst>
              <a:ext uri="{FF2B5EF4-FFF2-40B4-BE49-F238E27FC236}">
                <a16:creationId xmlns:a16="http://schemas.microsoft.com/office/drawing/2014/main" id="{FB7CA095-AF7C-48AB-B82A-89CB5E7343C6}"/>
              </a:ext>
            </a:extLst>
          </p:cNvPr>
          <p:cNvSpPr txBox="1"/>
          <p:nvPr/>
        </p:nvSpPr>
        <p:spPr>
          <a:xfrm>
            <a:off x="0" y="107923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Contributions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913">
        <p159:morph option="byObject"/>
      </p:transition>
    </mc:Choice>
    <mc:Fallback xmlns="">
      <p:transition spd="slow" advTm="3091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961DDD-C436-4908-ACFB-32AF8C4633E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5" name="文本框 16"/>
          <p:cNvSpPr txBox="1"/>
          <p:nvPr/>
        </p:nvSpPr>
        <p:spPr>
          <a:xfrm>
            <a:off x="0" y="107923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Contributions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7CE3CA8-81AF-4E52-902B-F755A78212B6}"/>
              </a:ext>
            </a:extLst>
          </p:cNvPr>
          <p:cNvGrpSpPr/>
          <p:nvPr/>
        </p:nvGrpSpPr>
        <p:grpSpPr>
          <a:xfrm>
            <a:off x="332960" y="1022007"/>
            <a:ext cx="8811039" cy="1061829"/>
            <a:chOff x="332960" y="1429511"/>
            <a:chExt cx="8811039" cy="106182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07D59B0-9B4A-49BE-9005-AE1569E50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5286" y="1896302"/>
              <a:ext cx="788960" cy="294544"/>
            </a:xfrm>
            <a:prstGeom prst="rect">
              <a:avLst/>
            </a:prstGeom>
          </p:spPr>
        </p:pic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38744AC-E7F4-472A-BC9C-A230371674C7}"/>
                </a:ext>
              </a:extLst>
            </p:cNvPr>
            <p:cNvGrpSpPr/>
            <p:nvPr/>
          </p:nvGrpSpPr>
          <p:grpSpPr>
            <a:xfrm>
              <a:off x="332960" y="1429511"/>
              <a:ext cx="8811039" cy="1061829"/>
              <a:chOff x="332960" y="1429511"/>
              <a:chExt cx="8811039" cy="106182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39CCD64-7770-40DE-B104-DBB2487892A9}"/>
                  </a:ext>
                </a:extLst>
              </p:cNvPr>
              <p:cNvSpPr/>
              <p:nvPr/>
            </p:nvSpPr>
            <p:spPr>
              <a:xfrm>
                <a:off x="332960" y="1429511"/>
                <a:ext cx="8811039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team of N robotic agents coexisting in a 2D workspace with a cluster of obstacles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agent                                   can only traverse within the free space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employs the unicycle dynamics				</a:t>
                </a: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466367B-AF01-4ABC-A094-3DAA82F113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0419" y="1896302"/>
                <a:ext cx="1914540" cy="294544"/>
                <a:chOff x="1703705" y="2343664"/>
                <a:chExt cx="1386960" cy="213378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0E24A8ED-A31F-4306-A70A-164E78E935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3705" y="2373481"/>
                  <a:ext cx="647756" cy="175275"/>
                </a:xfrm>
                <a:prstGeom prst="rect">
                  <a:avLst/>
                </a:prstGeom>
              </p:spPr>
            </p:pic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11980EC5-2B50-4E9D-AF8D-73EA1457B7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51461" y="2343664"/>
                  <a:ext cx="739204" cy="213378"/>
                </a:xfrm>
                <a:prstGeom prst="rect">
                  <a:avLst/>
                </a:prstGeom>
              </p:spPr>
            </p:pic>
          </p:grp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D4B3671-A164-431B-8ACF-B47BCE791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5325" y="2161029"/>
                <a:ext cx="4074522" cy="294544"/>
              </a:xfrm>
              <a:prstGeom prst="rect">
                <a:avLst/>
              </a:prstGeom>
            </p:spPr>
          </p:pic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DFA9EE1-6CE5-4437-8333-597652536604}"/>
              </a:ext>
            </a:extLst>
          </p:cNvPr>
          <p:cNvGrpSpPr/>
          <p:nvPr/>
        </p:nvGrpSpPr>
        <p:grpSpPr>
          <a:xfrm>
            <a:off x="332959" y="2113509"/>
            <a:ext cx="8811039" cy="1463240"/>
            <a:chOff x="332961" y="2532499"/>
            <a:chExt cx="8811039" cy="146324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47CC4FE-8788-4950-A350-0F0D754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3166" y="3359608"/>
              <a:ext cx="2494982" cy="23472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DBE55C5-763F-4639-9F7F-1DAB4B99D1AD}"/>
                </a:ext>
              </a:extLst>
            </p:cNvPr>
            <p:cNvSpPr/>
            <p:nvPr/>
          </p:nvSpPr>
          <p:spPr>
            <a:xfrm>
              <a:off x="332961" y="2532499"/>
              <a:ext cx="881103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Task Specification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agents can navigate within the free space and perform various actions.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AA6AC91-3592-4D95-8AC1-3A63731C1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54152" y="3359608"/>
              <a:ext cx="3452507" cy="21642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7658D9A-E1E5-4F50-AB13-349FB652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3166" y="3747392"/>
              <a:ext cx="1600460" cy="24834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201F7FD-8321-4947-B672-EE931AEB0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8946" y="3747392"/>
              <a:ext cx="3394073" cy="248347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A11D6C7-E72A-4CF9-9CA8-7D8D4C1F9595}"/>
              </a:ext>
            </a:extLst>
          </p:cNvPr>
          <p:cNvGrpSpPr/>
          <p:nvPr/>
        </p:nvGrpSpPr>
        <p:grpSpPr>
          <a:xfrm>
            <a:off x="332958" y="3613417"/>
            <a:ext cx="8811039" cy="2594288"/>
            <a:chOff x="332961" y="4031448"/>
            <a:chExt cx="8811039" cy="259428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64C3794-F172-42DA-AF2F-626B464C0049}"/>
                </a:ext>
              </a:extLst>
            </p:cNvPr>
            <p:cNvGrpSpPr/>
            <p:nvPr/>
          </p:nvGrpSpPr>
          <p:grpSpPr>
            <a:xfrm>
              <a:off x="332961" y="4031448"/>
              <a:ext cx="8811039" cy="2292935"/>
              <a:chOff x="332961" y="4150716"/>
              <a:chExt cx="8811039" cy="229293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5C0ED5D-6A9B-497D-ADDB-2CCBA1C400F3}"/>
                  </a:ext>
                </a:extLst>
              </p:cNvPr>
              <p:cNvSpPr/>
              <p:nvPr/>
            </p:nvSpPr>
            <p:spPr>
              <a:xfrm>
                <a:off x="332961" y="4150716"/>
                <a:ext cx="8811039" cy="2292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Communication Constraint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communication is constrained by the relative distance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communication network definition (time-varying edge set)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team is required to maintain connectivity for at least Dc during each time interval Tc, known as the (Tc, Dc) constraint</a:t>
                </a:r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72247F9F-4D86-417A-B030-4B422D92C35E}"/>
                  </a:ext>
                </a:extLst>
              </p:cNvPr>
              <p:cNvGrpSpPr/>
              <p:nvPr/>
            </p:nvGrpSpPr>
            <p:grpSpPr>
              <a:xfrm>
                <a:off x="1147064" y="4909930"/>
                <a:ext cx="2421084" cy="308114"/>
                <a:chOff x="1470991" y="5248073"/>
                <a:chExt cx="2507088" cy="265587"/>
              </a:xfrm>
            </p:grpSpPr>
            <p:pic>
              <p:nvPicPr>
                <p:cNvPr id="18" name="图片 17">
                  <a:extLst>
                    <a:ext uri="{FF2B5EF4-FFF2-40B4-BE49-F238E27FC236}">
                      <a16:creationId xmlns:a16="http://schemas.microsoft.com/office/drawing/2014/main" id="{47F027FE-A1F4-482F-808D-FB560576E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70991" y="5248073"/>
                  <a:ext cx="1469027" cy="265587"/>
                </a:xfrm>
                <a:prstGeom prst="rect">
                  <a:avLst/>
                </a:prstGeom>
              </p:spPr>
            </p:pic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E765A4F5-98A6-4C97-A974-0F28771BB1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14847" y="5267952"/>
                  <a:ext cx="1063232" cy="224748"/>
                </a:xfrm>
                <a:prstGeom prst="rect">
                  <a:avLst/>
                </a:prstGeom>
              </p:spPr>
            </p:pic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1D2386A-D5A6-406D-AEB6-F386568CF8FD}"/>
                  </a:ext>
                </a:extLst>
              </p:cNvPr>
              <p:cNvGrpSpPr/>
              <p:nvPr/>
            </p:nvGrpSpPr>
            <p:grpSpPr>
              <a:xfrm>
                <a:off x="1147064" y="5592777"/>
                <a:ext cx="3623719" cy="271605"/>
                <a:chOff x="1147064" y="5612655"/>
                <a:chExt cx="3623719" cy="271605"/>
              </a:xfrm>
            </p:grpSpPr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4D1E3748-8BA1-4582-9854-4AB299AC55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7064" y="5635717"/>
                  <a:ext cx="1448670" cy="238604"/>
                </a:xfrm>
                <a:prstGeom prst="rect">
                  <a:avLst/>
                </a:prstGeom>
              </p:spPr>
            </p:pic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E4F9BA2F-7665-4798-B688-DA1FBF04D97E}"/>
                    </a:ext>
                  </a:extLst>
                </p:cNvPr>
                <p:cNvGrpSpPr/>
                <p:nvPr/>
              </p:nvGrpSpPr>
              <p:grpSpPr>
                <a:xfrm>
                  <a:off x="2673626" y="5612655"/>
                  <a:ext cx="2097157" cy="271605"/>
                  <a:chOff x="2673626" y="5663189"/>
                  <a:chExt cx="1935387" cy="221071"/>
                </a:xfrm>
              </p:grpSpPr>
              <p:pic>
                <p:nvPicPr>
                  <p:cNvPr id="22" name="图片 21">
                    <a:extLst>
                      <a:ext uri="{FF2B5EF4-FFF2-40B4-BE49-F238E27FC236}">
                        <a16:creationId xmlns:a16="http://schemas.microsoft.com/office/drawing/2014/main" id="{D5F0D4D6-F600-4C4A-BC10-020850687A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673626" y="5663189"/>
                    <a:ext cx="1760373" cy="213378"/>
                  </a:xfrm>
                  <a:prstGeom prst="rect">
                    <a:avLst/>
                  </a:prstGeom>
                </p:spPr>
              </p:pic>
              <p:pic>
                <p:nvPicPr>
                  <p:cNvPr id="23" name="图片 22">
                    <a:extLst>
                      <a:ext uri="{FF2B5EF4-FFF2-40B4-BE49-F238E27FC236}">
                        <a16:creationId xmlns:a16="http://schemas.microsoft.com/office/drawing/2014/main" id="{7505250F-AA97-47E5-9BCD-1A95FCC473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88014" y="5686123"/>
                    <a:ext cx="220999" cy="198137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C4F524D-F719-4F0A-B202-A4F725578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22133" y="6317622"/>
              <a:ext cx="1493887" cy="308114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8091">
        <p159:morph option="byObject"/>
      </p:transition>
    </mc:Choice>
    <mc:Fallback xmlns="">
      <p:transition spd="slow" advTm="3809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961DDD-C436-4908-ACFB-32AF8C4633E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5" name="文本框 16"/>
          <p:cNvSpPr txBox="1"/>
          <p:nvPr/>
        </p:nvSpPr>
        <p:spPr>
          <a:xfrm>
            <a:off x="0" y="107923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Contributions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6958EC-9A59-4577-987B-9BCA7369F82D}"/>
              </a:ext>
            </a:extLst>
          </p:cNvPr>
          <p:cNvSpPr/>
          <p:nvPr/>
        </p:nvSpPr>
        <p:spPr>
          <a:xfrm>
            <a:off x="437684" y="1370221"/>
            <a:ext cx="258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Local Task Specification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168499-0D3A-4CB2-B83F-8859789FA7BF}"/>
              </a:ext>
            </a:extLst>
          </p:cNvPr>
          <p:cNvSpPr/>
          <p:nvPr/>
        </p:nvSpPr>
        <p:spPr>
          <a:xfrm>
            <a:off x="437684" y="4364634"/>
            <a:ext cx="7444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tasks and communication constraints are satisfied, meanwhile the sum of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makespan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minimized.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75792C-8D0C-40B7-A39E-7E58862C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69" y="2638957"/>
            <a:ext cx="3505397" cy="158008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29838B0-3A33-4423-82C9-BB96CE803D5B}"/>
              </a:ext>
            </a:extLst>
          </p:cNvPr>
          <p:cNvSpPr/>
          <p:nvPr/>
        </p:nvSpPr>
        <p:spPr>
          <a:xfrm>
            <a:off x="437684" y="1847036"/>
            <a:ext cx="7603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1.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integrated planning scheme for agents to synthesis their complete plans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,such that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89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8091">
        <p159:morph option="byObject"/>
      </p:transition>
    </mc:Choice>
    <mc:Fallback xmlns="">
      <p:transition spd="slow" advTm="3809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961DDD-C436-4908-ACFB-32AF8C4633E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5" name="文本框 16"/>
          <p:cNvSpPr txBox="1"/>
          <p:nvPr/>
        </p:nvSpPr>
        <p:spPr>
          <a:xfrm>
            <a:off x="0" y="107923"/>
            <a:ext cx="730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pitchFamily="34" charset="-122"/>
              </a:rPr>
              <a:t>02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Contributions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6958EC-9A59-4577-987B-9BCA7369F82D}"/>
              </a:ext>
            </a:extLst>
          </p:cNvPr>
          <p:cNvSpPr/>
          <p:nvPr/>
        </p:nvSpPr>
        <p:spPr>
          <a:xfrm>
            <a:off x="437684" y="1370221"/>
            <a:ext cx="689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Integrated Planning of Local Task and </a:t>
            </a:r>
            <a:r>
              <a:rPr lang="en-US" altLang="zh-CN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Interminttent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Commuication</a:t>
            </a:r>
            <a:endParaRPr lang="zh-CN" alt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168499-0D3A-4CB2-B83F-8859789FA7BF}"/>
              </a:ext>
            </a:extLst>
          </p:cNvPr>
          <p:cNvSpPr/>
          <p:nvPr/>
        </p:nvSpPr>
        <p:spPr>
          <a:xfrm>
            <a:off x="437684" y="4364634"/>
            <a:ext cx="7444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tasks and communication constraints are satisfied, meanwhile the sum of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makespan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minimized.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75792C-8D0C-40B7-A39E-7E58862C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69" y="2638957"/>
            <a:ext cx="3505397" cy="158008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29838B0-3A33-4423-82C9-BB96CE803D5B}"/>
              </a:ext>
            </a:extLst>
          </p:cNvPr>
          <p:cNvSpPr/>
          <p:nvPr/>
        </p:nvSpPr>
        <p:spPr>
          <a:xfrm>
            <a:off x="437684" y="1847036"/>
            <a:ext cx="7603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1.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integrated planning scheme for agents to synthesis their complete plans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,such that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57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8091">
        <p159:morph option="byObject"/>
      </p:transition>
    </mc:Choice>
    <mc:Fallback xmlns="">
      <p:transition spd="slow" advTm="3809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c81b41a-4057-4333-8516-5773e10c8a33&quot;,&quot;Name&quot;:null,&quot;Kind&quot;:&quot;Custom&quot;,&quot;OldGuidesSetting&quot;:{&quot;HeaderHeight&quot;:0.0,&quot;FooterHeight&quot;:0.0,&quot;SideMargin&quot;:0.0,&quot;TopMargin&quot;:0.0,&quot;BottomMargin&quot;:0.0,&quot;IntervalMargin&quot;:0.0}}"/>
  <p:tag name="KSO_WPP_MARK_KEY" val="0b23e3fd-9178-48ee-afa5-2b5f8326e522"/>
  <p:tag name="COMMONDATA" val="eyJoZGlkIjoiNDhiMmQyMmMzMjQ5YWFlZjBiN2MzODg5YjAyN2M4MW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3.9|2.5|4.3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3.9|2.5|4.3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3.9|2.5|4.3|3.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534</Words>
  <Application>Microsoft Office PowerPoint</Application>
  <PresentationFormat>全屏显示(4:3)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Times New Roman</vt:lpstr>
      <vt:lpstr>Wingdings</vt:lpstr>
      <vt:lpstr>等线</vt:lpstr>
      <vt:lpstr>等线 Light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Duan Siyu</dc:creator>
  <cp:lastModifiedBy>ASUS</cp:lastModifiedBy>
  <cp:revision>37</cp:revision>
  <dcterms:created xsi:type="dcterms:W3CDTF">2022-03-09T15:11:00Z</dcterms:created>
  <dcterms:modified xsi:type="dcterms:W3CDTF">2023-11-05T13:10:13Z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2023-03-24T10:18:32Z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d7d45402-066e-45d5-9a6d-4bd5f23246f1</vt:lpwstr>
  </property>
  <property fmtid="{D5CDD505-2E9C-101B-9397-08002B2CF9AE}" pid="7" name="MSIP_Label_defa4170-0d19-0005-0004-bc88714345d2_ActionId">
    <vt:lpwstr>273eb022-69ec-48f1-b154-2003e494128f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683FC34194FA44778C898C6BE45DAD7D_13</vt:lpwstr>
  </property>
  <property fmtid="{D5CDD505-2E9C-101B-9397-08002B2CF9AE}" pid="10" name="KSOProductBuildVer">
    <vt:lpwstr>2052-11.1.0.14309</vt:lpwstr>
  </property>
</Properties>
</file>