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4" r:id="rId2"/>
    <p:sldId id="257" r:id="rId3"/>
    <p:sldId id="265"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A2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969"/>
  </p:normalViewPr>
  <p:slideViewPr>
    <p:cSldViewPr snapToGrid="0" snapToObjects="1">
      <p:cViewPr>
        <p:scale>
          <a:sx n="103" d="100"/>
          <a:sy n="103" d="100"/>
        </p:scale>
        <p:origin x="89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FAD9E-3554-9D46-B2C5-9E4D47550D8E}" type="datetimeFigureOut">
              <a:rPr lang="en-US" smtClean="0"/>
              <a:t>4/1/19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DA146-19BD-1A40-AFD4-B57B0FB434FE}" type="slidenum">
              <a:rPr lang="en-US" smtClean="0"/>
              <a:t>‹#›</a:t>
            </a:fld>
            <a:endParaRPr lang="en-US"/>
          </a:p>
        </p:txBody>
      </p:sp>
    </p:spTree>
    <p:extLst>
      <p:ext uri="{BB962C8B-B14F-4D97-AF65-F5344CB8AC3E}">
        <p14:creationId xmlns:p14="http://schemas.microsoft.com/office/powerpoint/2010/main" val="1049106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0" kern="1200" dirty="0" smtClean="0">
                <a:solidFill>
                  <a:schemeClr val="tx1"/>
                </a:solidFill>
                <a:effectLst/>
                <a:latin typeface="+mn-lt"/>
                <a:ea typeface="+mn-ea"/>
                <a:cs typeface="+mn-cs"/>
              </a:rPr>
              <a:t>bestselling McDonald's menu</a:t>
            </a:r>
          </a:p>
          <a:p>
            <a:r>
              <a:rPr lang="en-US" dirty="0" smtClean="0"/>
              <a:t>https://</a:t>
            </a:r>
            <a:r>
              <a:rPr lang="en-US" dirty="0" err="1" smtClean="0"/>
              <a:t>spoonuniversity.com</a:t>
            </a:r>
            <a:r>
              <a:rPr lang="en-US" dirty="0" smtClean="0"/>
              <a:t>/lifestyle/</a:t>
            </a:r>
            <a:r>
              <a:rPr lang="en-US" dirty="0" err="1" smtClean="0"/>
              <a:t>mcdonalds</a:t>
            </a:r>
            <a:r>
              <a:rPr lang="en-US" dirty="0" smtClean="0"/>
              <a:t>-most-popular-items</a:t>
            </a:r>
          </a:p>
          <a:p>
            <a:r>
              <a:rPr lang="en-US" dirty="0" smtClean="0"/>
              <a:t>https://</a:t>
            </a:r>
            <a:r>
              <a:rPr lang="en-US" dirty="0" err="1" smtClean="0"/>
              <a:t>www.businessinsider.com</a:t>
            </a:r>
            <a:r>
              <a:rPr lang="en-US" dirty="0" smtClean="0"/>
              <a:t>/the-bestselling-mcdonalds-menu-items-of-all-time-2018-2</a:t>
            </a:r>
            <a:endParaRPr lang="en-US" dirty="0"/>
          </a:p>
        </p:txBody>
      </p:sp>
      <p:sp>
        <p:nvSpPr>
          <p:cNvPr id="4" name="Slide Number Placeholder 3"/>
          <p:cNvSpPr>
            <a:spLocks noGrp="1"/>
          </p:cNvSpPr>
          <p:nvPr>
            <p:ph type="sldNum" sz="quarter" idx="10"/>
          </p:nvPr>
        </p:nvSpPr>
        <p:spPr/>
        <p:txBody>
          <a:bodyPr/>
          <a:lstStyle/>
          <a:p>
            <a:fld id="{636DA146-19BD-1A40-AFD4-B57B0FB434FE}" type="slidenum">
              <a:rPr lang="en-US" smtClean="0"/>
              <a:t>2</a:t>
            </a:fld>
            <a:endParaRPr lang="en-US"/>
          </a:p>
        </p:txBody>
      </p:sp>
    </p:spTree>
    <p:extLst>
      <p:ext uri="{BB962C8B-B14F-4D97-AF65-F5344CB8AC3E}">
        <p14:creationId xmlns:p14="http://schemas.microsoft.com/office/powerpoint/2010/main" val="149753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F09818-3B8C-8949-9D96-4A14628282D7}"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44540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09818-3B8C-8949-9D96-4A14628282D7}"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150449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09818-3B8C-8949-9D96-4A14628282D7}"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161806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09818-3B8C-8949-9D96-4A14628282D7}"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157250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F09818-3B8C-8949-9D96-4A14628282D7}" type="datetimeFigureOut">
              <a:rPr lang="en-US" smtClean="0"/>
              <a:t>4/1/19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997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F09818-3B8C-8949-9D96-4A14628282D7}" type="datetimeFigureOut">
              <a:rPr lang="en-US" smtClean="0"/>
              <a:t>4/1/19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9631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F09818-3B8C-8949-9D96-4A14628282D7}" type="datetimeFigureOut">
              <a:rPr lang="en-US" smtClean="0"/>
              <a:t>4/1/19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176480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F09818-3B8C-8949-9D96-4A14628282D7}" type="datetimeFigureOut">
              <a:rPr lang="en-US" smtClean="0"/>
              <a:t>4/1/19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211727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09818-3B8C-8949-9D96-4A14628282D7}" type="datetimeFigureOut">
              <a:rPr lang="en-US" smtClean="0"/>
              <a:t>4/1/19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116875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09818-3B8C-8949-9D96-4A14628282D7}" type="datetimeFigureOut">
              <a:rPr lang="en-US" smtClean="0"/>
              <a:t>4/1/19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29340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09818-3B8C-8949-9D96-4A14628282D7}" type="datetimeFigureOut">
              <a:rPr lang="en-US" smtClean="0"/>
              <a:t>4/1/19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ACF9D-C02E-3C43-BF5E-47070F276B10}" type="slidenum">
              <a:rPr lang="en-US" smtClean="0"/>
              <a:t>‹#›</a:t>
            </a:fld>
            <a:endParaRPr lang="en-US"/>
          </a:p>
        </p:txBody>
      </p:sp>
    </p:spTree>
    <p:extLst>
      <p:ext uri="{BB962C8B-B14F-4D97-AF65-F5344CB8AC3E}">
        <p14:creationId xmlns:p14="http://schemas.microsoft.com/office/powerpoint/2010/main" val="7011808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09818-3B8C-8949-9D96-4A14628282D7}" type="datetimeFigureOut">
              <a:rPr lang="en-US" smtClean="0"/>
              <a:t>4/1/19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ACF9D-C02E-3C43-BF5E-47070F276B10}" type="slidenum">
              <a:rPr lang="en-US" smtClean="0"/>
              <a:t>‹#›</a:t>
            </a:fld>
            <a:endParaRPr lang="en-US"/>
          </a:p>
        </p:txBody>
      </p:sp>
    </p:spTree>
    <p:extLst>
      <p:ext uri="{BB962C8B-B14F-4D97-AF65-F5344CB8AC3E}">
        <p14:creationId xmlns:p14="http://schemas.microsoft.com/office/powerpoint/2010/main" val="174604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623" y="215694"/>
            <a:ext cx="2709844" cy="369332"/>
          </a:xfrm>
          <a:prstGeom prst="rect">
            <a:avLst/>
          </a:prstGeom>
          <a:noFill/>
        </p:spPr>
        <p:txBody>
          <a:bodyPr wrap="none" rtlCol="0">
            <a:spAutoFit/>
          </a:bodyPr>
          <a:lstStyle/>
          <a:p>
            <a:r>
              <a:rPr lang="en-US" b="1" dirty="0" smtClean="0">
                <a:solidFill>
                  <a:srgbClr val="7BA2C5"/>
                </a:solidFill>
              </a:rPr>
              <a:t>OVERVIEW </a:t>
            </a:r>
            <a:r>
              <a:rPr lang="mr-IN" b="1" dirty="0" smtClean="0">
                <a:solidFill>
                  <a:srgbClr val="7BA2C5"/>
                </a:solidFill>
              </a:rPr>
              <a:t>–</a:t>
            </a:r>
            <a:r>
              <a:rPr lang="en-US" b="1" dirty="0" smtClean="0">
                <a:solidFill>
                  <a:srgbClr val="7BA2C5"/>
                </a:solidFill>
              </a:rPr>
              <a:t> ALL REVIEWS</a:t>
            </a:r>
            <a:endParaRPr lang="en-US" b="1" dirty="0">
              <a:solidFill>
                <a:srgbClr val="7BA2C5"/>
              </a:solidFill>
            </a:endParaRPr>
          </a:p>
        </p:txBody>
      </p:sp>
      <p:sp>
        <p:nvSpPr>
          <p:cNvPr id="3" name="Rectangle 2"/>
          <p:cNvSpPr/>
          <p:nvPr/>
        </p:nvSpPr>
        <p:spPr>
          <a:xfrm>
            <a:off x="1" y="221735"/>
            <a:ext cx="679622" cy="369725"/>
          </a:xfrm>
          <a:prstGeom prst="rect">
            <a:avLst/>
          </a:prstGeom>
          <a:solidFill>
            <a:srgbClr val="7BA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2C5"/>
              </a:solidFill>
            </a:endParaRPr>
          </a:p>
        </p:txBody>
      </p:sp>
      <p:cxnSp>
        <p:nvCxnSpPr>
          <p:cNvPr id="4" name="Straight Connector 3"/>
          <p:cNvCxnSpPr/>
          <p:nvPr/>
        </p:nvCxnSpPr>
        <p:spPr>
          <a:xfrm>
            <a:off x="0" y="771156"/>
            <a:ext cx="12192000" cy="0"/>
          </a:xfrm>
          <a:prstGeom prst="line">
            <a:avLst/>
          </a:prstGeom>
          <a:ln w="9525">
            <a:solidFill>
              <a:srgbClr val="7BA2C5"/>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296"/>
          <a:stretch/>
        </p:blipFill>
        <p:spPr>
          <a:xfrm>
            <a:off x="6012672" y="1753472"/>
            <a:ext cx="5049028" cy="4304426"/>
          </a:xfrm>
          <a:prstGeom prst="rect">
            <a:avLst/>
          </a:prstGeom>
        </p:spPr>
      </p:pic>
      <p:sp>
        <p:nvSpPr>
          <p:cNvPr id="6" name="TextBox 5"/>
          <p:cNvSpPr txBox="1"/>
          <p:nvPr/>
        </p:nvSpPr>
        <p:spPr>
          <a:xfrm>
            <a:off x="794501" y="2428357"/>
            <a:ext cx="4958599" cy="2954655"/>
          </a:xfrm>
          <a:prstGeom prst="rect">
            <a:avLst/>
          </a:prstGeom>
          <a:noFill/>
        </p:spPr>
        <p:txBody>
          <a:bodyPr wrap="square" rtlCol="0">
            <a:spAutoFit/>
          </a:bodyPr>
          <a:lstStyle/>
          <a:p>
            <a:pPr marL="285750" indent="-285750">
              <a:lnSpc>
                <a:spcPct val="150000"/>
              </a:lnSpc>
              <a:buFont typeface="Arial" charset="0"/>
              <a:buChar char="•"/>
            </a:pPr>
            <a:r>
              <a:rPr lang="en-US" dirty="0" smtClean="0">
                <a:solidFill>
                  <a:schemeClr val="bg2">
                    <a:lumMod val="25000"/>
                  </a:schemeClr>
                </a:solidFill>
              </a:rPr>
              <a:t>Count of Total Review: 1525</a:t>
            </a:r>
          </a:p>
          <a:p>
            <a:pPr marL="285750" indent="-285750">
              <a:lnSpc>
                <a:spcPct val="150000"/>
              </a:lnSpc>
              <a:buFont typeface="Arial" charset="0"/>
              <a:buChar char="•"/>
            </a:pPr>
            <a:r>
              <a:rPr lang="en-US" dirty="0" smtClean="0">
                <a:solidFill>
                  <a:schemeClr val="bg2">
                    <a:lumMod val="25000"/>
                  </a:schemeClr>
                </a:solidFill>
              </a:rPr>
              <a:t>Count of City: 9</a:t>
            </a:r>
          </a:p>
          <a:p>
            <a:pPr marL="285750" indent="-285750">
              <a:lnSpc>
                <a:spcPct val="150000"/>
              </a:lnSpc>
              <a:buFont typeface="Arial" charset="0"/>
              <a:buChar char="•"/>
            </a:pPr>
            <a:r>
              <a:rPr lang="en-US" dirty="0" smtClean="0">
                <a:solidFill>
                  <a:schemeClr val="bg2">
                    <a:lumMod val="25000"/>
                  </a:schemeClr>
                </a:solidFill>
              </a:rPr>
              <a:t>About 27% of the review comes from Las Vegas</a:t>
            </a:r>
          </a:p>
          <a:p>
            <a:pPr marL="285750" indent="-285750">
              <a:lnSpc>
                <a:spcPct val="150000"/>
              </a:lnSpc>
              <a:buFont typeface="Arial" charset="0"/>
              <a:buChar char="•"/>
            </a:pPr>
            <a:r>
              <a:rPr lang="en-US" dirty="0" smtClean="0">
                <a:solidFill>
                  <a:schemeClr val="bg2">
                    <a:lumMod val="25000"/>
                  </a:schemeClr>
                </a:solidFill>
              </a:rPr>
              <a:t>For </a:t>
            </a:r>
            <a:r>
              <a:rPr lang="en-US" dirty="0" smtClean="0">
                <a:solidFill>
                  <a:srgbClr val="C00000"/>
                </a:solidFill>
              </a:rPr>
              <a:t>Houston</a:t>
            </a:r>
            <a:r>
              <a:rPr lang="en-US" dirty="0" smtClean="0">
                <a:solidFill>
                  <a:schemeClr val="bg2">
                    <a:lumMod val="25000"/>
                  </a:schemeClr>
                </a:solidFill>
              </a:rPr>
              <a:t>, </a:t>
            </a:r>
            <a:r>
              <a:rPr lang="en-US" dirty="0" smtClean="0">
                <a:solidFill>
                  <a:srgbClr val="C00000"/>
                </a:solidFill>
              </a:rPr>
              <a:t>Portland</a:t>
            </a:r>
            <a:r>
              <a:rPr lang="en-US" dirty="0" smtClean="0">
                <a:solidFill>
                  <a:schemeClr val="bg2">
                    <a:lumMod val="25000"/>
                  </a:schemeClr>
                </a:solidFill>
              </a:rPr>
              <a:t>, </a:t>
            </a:r>
            <a:r>
              <a:rPr lang="en-US" dirty="0" smtClean="0">
                <a:solidFill>
                  <a:srgbClr val="C00000"/>
                </a:solidFill>
              </a:rPr>
              <a:t>Dallas</a:t>
            </a:r>
            <a:r>
              <a:rPr lang="en-US" dirty="0" smtClean="0">
                <a:solidFill>
                  <a:schemeClr val="bg2">
                    <a:lumMod val="25000"/>
                  </a:schemeClr>
                </a:solidFill>
              </a:rPr>
              <a:t>, and </a:t>
            </a:r>
            <a:r>
              <a:rPr lang="en-US" dirty="0" smtClean="0">
                <a:solidFill>
                  <a:srgbClr val="C00000"/>
                </a:solidFill>
              </a:rPr>
              <a:t>Cleveland </a:t>
            </a:r>
            <a:r>
              <a:rPr lang="en-US" dirty="0" smtClean="0">
                <a:solidFill>
                  <a:schemeClr val="bg2">
                    <a:lumMod val="25000"/>
                  </a:schemeClr>
                </a:solidFill>
              </a:rPr>
              <a:t>we</a:t>
            </a:r>
            <a:r>
              <a:rPr lang="en-US" dirty="0" smtClean="0">
                <a:solidFill>
                  <a:srgbClr val="C00000"/>
                </a:solidFill>
              </a:rPr>
              <a:t> </a:t>
            </a:r>
            <a:r>
              <a:rPr lang="en-US" dirty="0" smtClean="0">
                <a:solidFill>
                  <a:schemeClr val="bg2">
                    <a:lumMod val="25000"/>
                  </a:schemeClr>
                </a:solidFill>
              </a:rPr>
              <a:t>may need more reviews to understand business problems </a:t>
            </a:r>
          </a:p>
          <a:p>
            <a:pPr>
              <a:lnSpc>
                <a:spcPct val="150000"/>
              </a:lnSpc>
            </a:pPr>
            <a:endParaRPr lang="en-US" sz="1600" dirty="0" smtClean="0">
              <a:solidFill>
                <a:schemeClr val="bg2">
                  <a:lumMod val="25000"/>
                </a:schemeClr>
              </a:solidFill>
            </a:endParaRPr>
          </a:p>
        </p:txBody>
      </p:sp>
      <p:sp>
        <p:nvSpPr>
          <p:cNvPr id="7" name="TextBox 6"/>
          <p:cNvSpPr txBox="1"/>
          <p:nvPr/>
        </p:nvSpPr>
        <p:spPr>
          <a:xfrm>
            <a:off x="7545279" y="1334864"/>
            <a:ext cx="1983813" cy="338554"/>
          </a:xfrm>
          <a:prstGeom prst="rect">
            <a:avLst/>
          </a:prstGeom>
          <a:noFill/>
        </p:spPr>
        <p:txBody>
          <a:bodyPr wrap="none" rtlCol="0">
            <a:spAutoFit/>
          </a:bodyPr>
          <a:lstStyle/>
          <a:p>
            <a:r>
              <a:rPr lang="en-US" sz="1600" dirty="0" smtClean="0">
                <a:solidFill>
                  <a:schemeClr val="bg2">
                    <a:lumMod val="25000"/>
                  </a:schemeClr>
                </a:solidFill>
              </a:rPr>
              <a:t>Review Count by City</a:t>
            </a:r>
            <a:endParaRPr lang="en-US" sz="1600" dirty="0">
              <a:solidFill>
                <a:schemeClr val="bg2">
                  <a:lumMod val="25000"/>
                </a:schemeClr>
              </a:solidFill>
            </a:endParaRPr>
          </a:p>
        </p:txBody>
      </p:sp>
    </p:spTree>
    <p:extLst>
      <p:ext uri="{BB962C8B-B14F-4D97-AF65-F5344CB8AC3E}">
        <p14:creationId xmlns:p14="http://schemas.microsoft.com/office/powerpoint/2010/main" val="615117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9623" y="215694"/>
            <a:ext cx="4838953" cy="369332"/>
          </a:xfrm>
          <a:prstGeom prst="rect">
            <a:avLst/>
          </a:prstGeom>
          <a:noFill/>
        </p:spPr>
        <p:txBody>
          <a:bodyPr wrap="none" rtlCol="0">
            <a:spAutoFit/>
          </a:bodyPr>
          <a:lstStyle/>
          <a:p>
            <a:r>
              <a:rPr lang="en-US" b="1" dirty="0" smtClean="0">
                <a:solidFill>
                  <a:srgbClr val="7BA2C5"/>
                </a:solidFill>
              </a:rPr>
              <a:t>OVERVIEW </a:t>
            </a:r>
            <a:r>
              <a:rPr lang="mr-IN" b="1" dirty="0" smtClean="0">
                <a:solidFill>
                  <a:srgbClr val="7BA2C5"/>
                </a:solidFill>
              </a:rPr>
              <a:t>–</a:t>
            </a:r>
            <a:r>
              <a:rPr lang="en-US" b="1" dirty="0" smtClean="0">
                <a:solidFill>
                  <a:srgbClr val="7BA2C5"/>
                </a:solidFill>
              </a:rPr>
              <a:t> Potential Problems Across All Areas</a:t>
            </a:r>
            <a:endParaRPr lang="en-US" b="1" dirty="0">
              <a:solidFill>
                <a:srgbClr val="7BA2C5"/>
              </a:solidFill>
            </a:endParaRPr>
          </a:p>
        </p:txBody>
      </p:sp>
      <p:sp>
        <p:nvSpPr>
          <p:cNvPr id="4" name="TextBox 3"/>
          <p:cNvSpPr txBox="1"/>
          <p:nvPr/>
        </p:nvSpPr>
        <p:spPr>
          <a:xfrm>
            <a:off x="946899" y="902943"/>
            <a:ext cx="10501387" cy="2677656"/>
          </a:xfrm>
          <a:prstGeom prst="rect">
            <a:avLst/>
          </a:prstGeom>
          <a:noFill/>
        </p:spPr>
        <p:txBody>
          <a:bodyPr wrap="square" rtlCol="0">
            <a:spAutoFit/>
          </a:bodyPr>
          <a:lstStyle/>
          <a:p>
            <a:pPr>
              <a:lnSpc>
                <a:spcPct val="150000"/>
              </a:lnSpc>
            </a:pPr>
            <a:r>
              <a:rPr lang="en-US" sz="1600" b="1" dirty="0" smtClean="0">
                <a:solidFill>
                  <a:schemeClr val="bg2">
                    <a:lumMod val="25000"/>
                  </a:schemeClr>
                </a:solidFill>
              </a:rPr>
              <a:t>Problem Identification:</a:t>
            </a:r>
          </a:p>
          <a:p>
            <a:pPr marL="800100" lvl="1" indent="-342900">
              <a:lnSpc>
                <a:spcPct val="150000"/>
              </a:lnSpc>
              <a:buFont typeface="Arial" charset="0"/>
              <a:buChar char="•"/>
            </a:pPr>
            <a:r>
              <a:rPr lang="en-US" sz="1600" dirty="0" smtClean="0">
                <a:solidFill>
                  <a:schemeClr val="bg2">
                    <a:lumMod val="25000"/>
                  </a:schemeClr>
                </a:solidFill>
              </a:rPr>
              <a:t>Notice that </a:t>
            </a:r>
            <a:r>
              <a:rPr lang="en-US" sz="1600" dirty="0" smtClean="0">
                <a:solidFill>
                  <a:srgbClr val="C00000"/>
                </a:solidFill>
              </a:rPr>
              <a:t>Drive Through </a:t>
            </a:r>
            <a:r>
              <a:rPr lang="en-US" sz="1600" dirty="0" smtClean="0">
                <a:solidFill>
                  <a:schemeClr val="bg2">
                    <a:lumMod val="25000"/>
                  </a:schemeClr>
                </a:solidFill>
              </a:rPr>
              <a:t>is the biggest problem across all areas followed by </a:t>
            </a:r>
            <a:r>
              <a:rPr lang="en-US" sz="1600" dirty="0" smtClean="0">
                <a:solidFill>
                  <a:srgbClr val="C00000"/>
                </a:solidFill>
              </a:rPr>
              <a:t>Wrong Order</a:t>
            </a:r>
            <a:r>
              <a:rPr lang="en-US" sz="1600" dirty="0" smtClean="0">
                <a:solidFill>
                  <a:schemeClr val="bg2">
                    <a:lumMod val="25000"/>
                  </a:schemeClr>
                </a:solidFill>
              </a:rPr>
              <a:t>, then </a:t>
            </a:r>
            <a:r>
              <a:rPr lang="en-US" sz="1600" dirty="0" smtClean="0">
                <a:solidFill>
                  <a:srgbClr val="C00000"/>
                </a:solidFill>
              </a:rPr>
              <a:t>Parking Lot.</a:t>
            </a:r>
            <a:endParaRPr lang="en-US" sz="1600" dirty="0" smtClean="0">
              <a:solidFill>
                <a:schemeClr val="bg2">
                  <a:lumMod val="25000"/>
                </a:schemeClr>
              </a:solidFill>
            </a:endParaRPr>
          </a:p>
          <a:p>
            <a:pPr marL="800100" lvl="1" indent="-342900">
              <a:lnSpc>
                <a:spcPct val="150000"/>
              </a:lnSpc>
              <a:buFont typeface="Arial" charset="0"/>
              <a:buChar char="•"/>
            </a:pPr>
            <a:r>
              <a:rPr lang="en-US" sz="1600" dirty="0" smtClean="0">
                <a:solidFill>
                  <a:schemeClr val="bg2">
                    <a:lumMod val="25000"/>
                  </a:schemeClr>
                </a:solidFill>
              </a:rPr>
              <a:t>Customers complaint about </a:t>
            </a:r>
            <a:r>
              <a:rPr lang="en-US" sz="1600" dirty="0" smtClean="0">
                <a:solidFill>
                  <a:srgbClr val="C00000"/>
                </a:solidFill>
              </a:rPr>
              <a:t>French Fries</a:t>
            </a:r>
            <a:r>
              <a:rPr lang="en-US" sz="1600" dirty="0" smtClean="0">
                <a:solidFill>
                  <a:schemeClr val="bg2">
                    <a:lumMod val="25000"/>
                  </a:schemeClr>
                </a:solidFill>
              </a:rPr>
              <a:t>, </a:t>
            </a:r>
            <a:r>
              <a:rPr lang="en-US" sz="1600" dirty="0" smtClean="0">
                <a:solidFill>
                  <a:srgbClr val="C00000"/>
                </a:solidFill>
              </a:rPr>
              <a:t>Chicken Nugget</a:t>
            </a:r>
            <a:r>
              <a:rPr lang="en-US" sz="1600" dirty="0" smtClean="0">
                <a:solidFill>
                  <a:schemeClr val="bg2">
                    <a:lumMod val="25000"/>
                  </a:schemeClr>
                </a:solidFill>
              </a:rPr>
              <a:t>, </a:t>
            </a:r>
            <a:r>
              <a:rPr lang="en-US" sz="1600" dirty="0" smtClean="0">
                <a:solidFill>
                  <a:srgbClr val="C00000"/>
                </a:solidFill>
              </a:rPr>
              <a:t>Big Mac</a:t>
            </a:r>
            <a:r>
              <a:rPr lang="en-US" sz="1600" dirty="0" smtClean="0">
                <a:solidFill>
                  <a:schemeClr val="bg2">
                    <a:lumMod val="25000"/>
                  </a:schemeClr>
                </a:solidFill>
              </a:rPr>
              <a:t>, some of the bestsellers at McDonald. This May result from order frequency of these products or others quality control issues.</a:t>
            </a:r>
          </a:p>
          <a:p>
            <a:pPr marL="800100" lvl="1" indent="-342900">
              <a:lnSpc>
                <a:spcPct val="150000"/>
              </a:lnSpc>
              <a:buFont typeface="Arial" charset="0"/>
              <a:buChar char="•"/>
            </a:pPr>
            <a:r>
              <a:rPr lang="en-US" sz="1600" dirty="0" smtClean="0">
                <a:solidFill>
                  <a:schemeClr val="bg2">
                    <a:lumMod val="25000"/>
                  </a:schemeClr>
                </a:solidFill>
              </a:rPr>
              <a:t>Customers mention </a:t>
            </a:r>
            <a:r>
              <a:rPr lang="en-US" sz="1600" dirty="0" smtClean="0">
                <a:solidFill>
                  <a:srgbClr val="C00000"/>
                </a:solidFill>
              </a:rPr>
              <a:t>Late Night </a:t>
            </a:r>
            <a:r>
              <a:rPr lang="en-US" sz="1600" dirty="0" smtClean="0">
                <a:solidFill>
                  <a:schemeClr val="bg2">
                    <a:lumMod val="25000"/>
                  </a:schemeClr>
                </a:solidFill>
              </a:rPr>
              <a:t>frequently, which may imply some management problems with late night shift.</a:t>
            </a:r>
          </a:p>
          <a:p>
            <a:pPr marL="800100" lvl="1" indent="-342900">
              <a:lnSpc>
                <a:spcPct val="150000"/>
              </a:lnSpc>
              <a:buFont typeface="Arial" charset="0"/>
              <a:buChar char="•"/>
            </a:pPr>
            <a:r>
              <a:rPr lang="en-US" sz="1600" dirty="0" smtClean="0">
                <a:solidFill>
                  <a:schemeClr val="bg2">
                    <a:lumMod val="25000"/>
                  </a:schemeClr>
                </a:solidFill>
              </a:rPr>
              <a:t>Ice products like </a:t>
            </a:r>
            <a:r>
              <a:rPr lang="en-US" sz="1600" dirty="0" smtClean="0">
                <a:solidFill>
                  <a:srgbClr val="C00000"/>
                </a:solidFill>
              </a:rPr>
              <a:t>Ice Cream</a:t>
            </a:r>
            <a:r>
              <a:rPr lang="en-US" sz="1600" dirty="0" smtClean="0">
                <a:solidFill>
                  <a:schemeClr val="bg2">
                    <a:lumMod val="25000"/>
                  </a:schemeClr>
                </a:solidFill>
              </a:rPr>
              <a:t>, </a:t>
            </a:r>
            <a:r>
              <a:rPr lang="en-US" sz="1600" dirty="0" smtClean="0">
                <a:solidFill>
                  <a:srgbClr val="C00000"/>
                </a:solidFill>
              </a:rPr>
              <a:t>Iced Tea</a:t>
            </a:r>
            <a:r>
              <a:rPr lang="en-US" sz="1600" dirty="0" smtClean="0">
                <a:solidFill>
                  <a:schemeClr val="bg2">
                    <a:lumMod val="25000"/>
                  </a:schemeClr>
                </a:solidFill>
              </a:rPr>
              <a:t>, or </a:t>
            </a:r>
            <a:r>
              <a:rPr lang="en-US" sz="1600" dirty="0" smtClean="0">
                <a:solidFill>
                  <a:srgbClr val="C00000"/>
                </a:solidFill>
              </a:rPr>
              <a:t>Sweet Tea</a:t>
            </a:r>
            <a:r>
              <a:rPr lang="en-US" sz="1600" dirty="0" smtClean="0">
                <a:solidFill>
                  <a:schemeClr val="bg2">
                    <a:lumMod val="25000"/>
                  </a:schemeClr>
                </a:solidFill>
              </a:rPr>
              <a:t> appear frequently. Should handle these products more carefully.</a:t>
            </a:r>
          </a:p>
          <a:p>
            <a:pPr>
              <a:lnSpc>
                <a:spcPct val="150000"/>
              </a:lnSpc>
            </a:pPr>
            <a:endParaRPr lang="en-US" sz="1600" b="1" dirty="0" smtClean="0">
              <a:solidFill>
                <a:schemeClr val="bg2">
                  <a:lumMod val="25000"/>
                </a:schemeClr>
              </a:solidFill>
            </a:endParaRPr>
          </a:p>
        </p:txBody>
      </p:sp>
      <p:grpSp>
        <p:nvGrpSpPr>
          <p:cNvPr id="6" name="Group 5"/>
          <p:cNvGrpSpPr/>
          <p:nvPr/>
        </p:nvGrpSpPr>
        <p:grpSpPr>
          <a:xfrm>
            <a:off x="1247066" y="3318256"/>
            <a:ext cx="9697868" cy="3285744"/>
            <a:chOff x="1686258" y="3572256"/>
            <a:chExt cx="9022671" cy="3285744"/>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1779"/>
            <a:stretch/>
          </p:blipFill>
          <p:spPr>
            <a:xfrm>
              <a:off x="1686258" y="3572256"/>
              <a:ext cx="9022671" cy="3285744"/>
            </a:xfrm>
            <a:prstGeom prst="rect">
              <a:avLst/>
            </a:prstGeom>
          </p:spPr>
        </p:pic>
        <p:sp>
          <p:nvSpPr>
            <p:cNvPr id="5" name="TextBox 4"/>
            <p:cNvSpPr txBox="1"/>
            <p:nvPr/>
          </p:nvSpPr>
          <p:spPr>
            <a:xfrm>
              <a:off x="5215273" y="3572256"/>
              <a:ext cx="1964640" cy="276999"/>
            </a:xfrm>
            <a:prstGeom prst="rect">
              <a:avLst/>
            </a:prstGeom>
            <a:noFill/>
          </p:spPr>
          <p:txBody>
            <a:bodyPr wrap="none" rtlCol="0">
              <a:spAutoFit/>
            </a:bodyPr>
            <a:lstStyle/>
            <a:p>
              <a:r>
                <a:rPr lang="en-US" sz="1200" b="1" dirty="0" smtClean="0">
                  <a:solidFill>
                    <a:schemeClr val="bg2">
                      <a:lumMod val="25000"/>
                    </a:schemeClr>
                  </a:solidFill>
                </a:rPr>
                <a:t>% Mentioned in All Reviews</a:t>
              </a:r>
              <a:endParaRPr lang="en-US" sz="1200" b="1" dirty="0">
                <a:solidFill>
                  <a:schemeClr val="bg2">
                    <a:lumMod val="25000"/>
                  </a:schemeClr>
                </a:solidFill>
              </a:endParaRPr>
            </a:p>
          </p:txBody>
        </p:sp>
      </p:grpSp>
      <p:sp>
        <p:nvSpPr>
          <p:cNvPr id="7" name="Rectangle 6"/>
          <p:cNvSpPr/>
          <p:nvPr/>
        </p:nvSpPr>
        <p:spPr>
          <a:xfrm>
            <a:off x="1" y="221735"/>
            <a:ext cx="679622" cy="369725"/>
          </a:xfrm>
          <a:prstGeom prst="rect">
            <a:avLst/>
          </a:prstGeom>
          <a:solidFill>
            <a:srgbClr val="7BA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2C5"/>
              </a:solidFill>
            </a:endParaRPr>
          </a:p>
        </p:txBody>
      </p:sp>
      <p:cxnSp>
        <p:nvCxnSpPr>
          <p:cNvPr id="8" name="Straight Connector 7"/>
          <p:cNvCxnSpPr/>
          <p:nvPr/>
        </p:nvCxnSpPr>
        <p:spPr>
          <a:xfrm>
            <a:off x="0" y="771156"/>
            <a:ext cx="12192000" cy="0"/>
          </a:xfrm>
          <a:prstGeom prst="line">
            <a:avLst/>
          </a:prstGeom>
          <a:ln w="9525">
            <a:solidFill>
              <a:srgbClr val="7BA2C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932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623" y="215694"/>
            <a:ext cx="3407921" cy="369332"/>
          </a:xfrm>
          <a:prstGeom prst="rect">
            <a:avLst/>
          </a:prstGeom>
          <a:noFill/>
        </p:spPr>
        <p:txBody>
          <a:bodyPr wrap="none" rtlCol="0">
            <a:spAutoFit/>
          </a:bodyPr>
          <a:lstStyle/>
          <a:p>
            <a:r>
              <a:rPr lang="en-US" b="1" dirty="0" smtClean="0">
                <a:solidFill>
                  <a:srgbClr val="7BA2C5"/>
                </a:solidFill>
              </a:rPr>
              <a:t>Las Vegas / Los Angeles / Chicago </a:t>
            </a:r>
            <a:endParaRPr lang="en-US" b="1" dirty="0">
              <a:solidFill>
                <a:srgbClr val="7BA2C5"/>
              </a:solidFill>
            </a:endParaRPr>
          </a:p>
        </p:txBody>
      </p:sp>
      <p:sp>
        <p:nvSpPr>
          <p:cNvPr id="3" name="Rectangle 2"/>
          <p:cNvSpPr/>
          <p:nvPr/>
        </p:nvSpPr>
        <p:spPr>
          <a:xfrm>
            <a:off x="1" y="221735"/>
            <a:ext cx="679622" cy="369725"/>
          </a:xfrm>
          <a:prstGeom prst="rect">
            <a:avLst/>
          </a:prstGeom>
          <a:solidFill>
            <a:srgbClr val="7BA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2C5"/>
              </a:solidFill>
            </a:endParaRPr>
          </a:p>
        </p:txBody>
      </p:sp>
      <p:cxnSp>
        <p:nvCxnSpPr>
          <p:cNvPr id="4" name="Straight Connector 3"/>
          <p:cNvCxnSpPr/>
          <p:nvPr/>
        </p:nvCxnSpPr>
        <p:spPr>
          <a:xfrm>
            <a:off x="0" y="771156"/>
            <a:ext cx="12192000" cy="0"/>
          </a:xfrm>
          <a:prstGeom prst="line">
            <a:avLst/>
          </a:prstGeom>
          <a:ln w="9525">
            <a:solidFill>
              <a:srgbClr val="7BA2C5"/>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20374" y="950853"/>
            <a:ext cx="1196353" cy="400110"/>
          </a:xfrm>
          <a:prstGeom prst="rect">
            <a:avLst/>
          </a:prstGeom>
          <a:noFill/>
        </p:spPr>
        <p:txBody>
          <a:bodyPr wrap="none" rtlCol="0">
            <a:spAutoFit/>
          </a:bodyPr>
          <a:lstStyle/>
          <a:p>
            <a:r>
              <a:rPr lang="en-US" sz="2000" b="1" dirty="0" smtClean="0">
                <a:solidFill>
                  <a:schemeClr val="bg2">
                    <a:lumMod val="50000"/>
                  </a:schemeClr>
                </a:solidFill>
              </a:rPr>
              <a:t>Las Vegas</a:t>
            </a:r>
            <a:endParaRPr lang="en-US" sz="2000" b="1" dirty="0">
              <a:solidFill>
                <a:schemeClr val="bg2">
                  <a:lumMod val="50000"/>
                </a:schemeClr>
              </a:solidFill>
            </a:endParaRPr>
          </a:p>
        </p:txBody>
      </p:sp>
      <p:grpSp>
        <p:nvGrpSpPr>
          <p:cNvPr id="6" name="Group 5"/>
          <p:cNvGrpSpPr/>
          <p:nvPr/>
        </p:nvGrpSpPr>
        <p:grpSpPr>
          <a:xfrm>
            <a:off x="6423239" y="3699671"/>
            <a:ext cx="4673600" cy="2967869"/>
            <a:chOff x="5817203" y="3034451"/>
            <a:chExt cx="5914170" cy="3755666"/>
          </a:xfrm>
        </p:grpSpPr>
        <p:sp>
          <p:nvSpPr>
            <p:cNvPr id="7" name="TextBox 6"/>
            <p:cNvSpPr txBox="1"/>
            <p:nvPr/>
          </p:nvSpPr>
          <p:spPr>
            <a:xfrm>
              <a:off x="8134334" y="3034451"/>
              <a:ext cx="1279907" cy="506316"/>
            </a:xfrm>
            <a:prstGeom prst="rect">
              <a:avLst/>
            </a:prstGeom>
            <a:noFill/>
          </p:spPr>
          <p:txBody>
            <a:bodyPr wrap="none" rtlCol="0">
              <a:spAutoFit/>
            </a:bodyPr>
            <a:lstStyle/>
            <a:p>
              <a:r>
                <a:rPr lang="en-US" sz="2000" b="1" dirty="0" smtClean="0">
                  <a:solidFill>
                    <a:schemeClr val="bg2">
                      <a:lumMod val="50000"/>
                    </a:schemeClr>
                  </a:solidFill>
                </a:rPr>
                <a:t>Chicago</a:t>
              </a:r>
              <a:endParaRPr lang="en-US" sz="2000" b="1" dirty="0">
                <a:solidFill>
                  <a:schemeClr val="bg2">
                    <a:lumMod val="50000"/>
                  </a:schemeClr>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6657"/>
            <a:stretch/>
          </p:blipFill>
          <p:spPr>
            <a:xfrm>
              <a:off x="5817203" y="3527722"/>
              <a:ext cx="5914170" cy="3262395"/>
            </a:xfrm>
            <a:prstGeom prst="rect">
              <a:avLst/>
            </a:prstGeom>
          </p:spPr>
        </p:pic>
      </p:gr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8443"/>
          <a:stretch/>
        </p:blipFill>
        <p:spPr>
          <a:xfrm>
            <a:off x="655308" y="1371078"/>
            <a:ext cx="4584199" cy="232859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712" y="4009232"/>
            <a:ext cx="4609803" cy="2610495"/>
          </a:xfrm>
          <a:prstGeom prst="rect">
            <a:avLst/>
          </a:prstGeom>
        </p:spPr>
      </p:pic>
      <p:sp>
        <p:nvSpPr>
          <p:cNvPr id="11" name="TextBox 10"/>
          <p:cNvSpPr txBox="1"/>
          <p:nvPr/>
        </p:nvSpPr>
        <p:spPr>
          <a:xfrm>
            <a:off x="2229966" y="3809177"/>
            <a:ext cx="1434881" cy="400110"/>
          </a:xfrm>
          <a:prstGeom prst="rect">
            <a:avLst/>
          </a:prstGeom>
          <a:noFill/>
        </p:spPr>
        <p:txBody>
          <a:bodyPr wrap="square" rtlCol="0">
            <a:spAutoFit/>
          </a:bodyPr>
          <a:lstStyle/>
          <a:p>
            <a:r>
              <a:rPr lang="en-US" sz="2000" b="1" dirty="0" smtClean="0">
                <a:solidFill>
                  <a:schemeClr val="bg2">
                    <a:lumMod val="50000"/>
                  </a:schemeClr>
                </a:solidFill>
              </a:rPr>
              <a:t>Los Angeles</a:t>
            </a:r>
            <a:endParaRPr lang="en-US" sz="2000" b="1" dirty="0">
              <a:solidFill>
                <a:schemeClr val="bg2">
                  <a:lumMod val="50000"/>
                </a:schemeClr>
              </a:solidFill>
            </a:endParaRPr>
          </a:p>
        </p:txBody>
      </p:sp>
      <p:grpSp>
        <p:nvGrpSpPr>
          <p:cNvPr id="16" name="Group 15"/>
          <p:cNvGrpSpPr/>
          <p:nvPr/>
        </p:nvGrpSpPr>
        <p:grpSpPr>
          <a:xfrm>
            <a:off x="6521354" y="1277486"/>
            <a:ext cx="359659" cy="236626"/>
            <a:chOff x="6423239" y="1384611"/>
            <a:chExt cx="359659" cy="236626"/>
          </a:xfrm>
        </p:grpSpPr>
        <p:sp>
          <p:nvSpPr>
            <p:cNvPr id="13" name="Rectangle 12"/>
            <p:cNvSpPr/>
            <p:nvPr/>
          </p:nvSpPr>
          <p:spPr>
            <a:xfrm>
              <a:off x="6423239" y="1384611"/>
              <a:ext cx="267170" cy="152725"/>
            </a:xfrm>
            <a:prstGeom prst="rect">
              <a:avLst/>
            </a:prstGeom>
            <a:solidFill>
              <a:srgbClr val="7BA2C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2C5"/>
                </a:solidFill>
              </a:endParaRPr>
            </a:p>
          </p:txBody>
        </p:sp>
        <p:sp>
          <p:nvSpPr>
            <p:cNvPr id="14" name="Rectangle 13"/>
            <p:cNvSpPr/>
            <p:nvPr/>
          </p:nvSpPr>
          <p:spPr>
            <a:xfrm>
              <a:off x="6521354" y="1454235"/>
              <a:ext cx="261544" cy="167002"/>
            </a:xfrm>
            <a:prstGeom prst="rect">
              <a:avLst/>
            </a:prstGeom>
            <a:solidFill>
              <a:srgbClr val="7BA2C5">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2C5"/>
                </a:solidFill>
              </a:endParaRPr>
            </a:p>
          </p:txBody>
        </p:sp>
      </p:grpSp>
      <p:sp>
        <p:nvSpPr>
          <p:cNvPr id="15" name="TextBox 14"/>
          <p:cNvSpPr txBox="1"/>
          <p:nvPr/>
        </p:nvSpPr>
        <p:spPr>
          <a:xfrm>
            <a:off x="6881013" y="1198509"/>
            <a:ext cx="1434881" cy="400110"/>
          </a:xfrm>
          <a:prstGeom prst="rect">
            <a:avLst/>
          </a:prstGeom>
          <a:noFill/>
        </p:spPr>
        <p:txBody>
          <a:bodyPr wrap="square" rtlCol="0">
            <a:spAutoFit/>
          </a:bodyPr>
          <a:lstStyle/>
          <a:p>
            <a:r>
              <a:rPr lang="en-US" sz="2000" b="1" dirty="0" smtClean="0">
                <a:solidFill>
                  <a:srgbClr val="7BA2C5"/>
                </a:solidFill>
              </a:rPr>
              <a:t>Conclusion</a:t>
            </a:r>
            <a:endParaRPr lang="en-US" sz="2000" b="1" dirty="0">
              <a:solidFill>
                <a:srgbClr val="7BA2C5"/>
              </a:solidFill>
            </a:endParaRPr>
          </a:p>
        </p:txBody>
      </p:sp>
      <p:sp>
        <p:nvSpPr>
          <p:cNvPr id="17" name="TextBox 16"/>
          <p:cNvSpPr txBox="1"/>
          <p:nvPr/>
        </p:nvSpPr>
        <p:spPr>
          <a:xfrm>
            <a:off x="6521354" y="1662713"/>
            <a:ext cx="4641946" cy="1477328"/>
          </a:xfrm>
          <a:prstGeom prst="rect">
            <a:avLst/>
          </a:prstGeom>
          <a:noFill/>
        </p:spPr>
        <p:txBody>
          <a:bodyPr wrap="square" rtlCol="0">
            <a:spAutoFit/>
          </a:bodyPr>
          <a:lstStyle/>
          <a:p>
            <a:pPr algn="just"/>
            <a:r>
              <a:rPr lang="en-US" dirty="0" smtClean="0">
                <a:solidFill>
                  <a:schemeClr val="bg2">
                    <a:lumMod val="50000"/>
                  </a:schemeClr>
                </a:solidFill>
              </a:rPr>
              <a:t>The biggest problem for these three cities is “Drive Through”. Another concern may be the quality of some popular products. Notice that in LA, homeless people and waiting time could be problems.</a:t>
            </a:r>
            <a:endParaRPr lang="en-US" dirty="0">
              <a:solidFill>
                <a:schemeClr val="bg2">
                  <a:lumMod val="50000"/>
                </a:schemeClr>
              </a:solidFill>
            </a:endParaRPr>
          </a:p>
        </p:txBody>
      </p:sp>
    </p:spTree>
    <p:extLst>
      <p:ext uri="{BB962C8B-B14F-4D97-AF65-F5344CB8AC3E}">
        <p14:creationId xmlns:p14="http://schemas.microsoft.com/office/powerpoint/2010/main" val="1989315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23" y="1136984"/>
            <a:ext cx="4658770" cy="2439311"/>
          </a:xfrm>
          <a:prstGeom prst="rect">
            <a:avLst/>
          </a:prstGeom>
        </p:spPr>
      </p:pic>
      <p:sp>
        <p:nvSpPr>
          <p:cNvPr id="4" name="TextBox 3"/>
          <p:cNvSpPr txBox="1"/>
          <p:nvPr/>
        </p:nvSpPr>
        <p:spPr>
          <a:xfrm>
            <a:off x="2344029" y="950853"/>
            <a:ext cx="1195455" cy="400110"/>
          </a:xfrm>
          <a:prstGeom prst="rect">
            <a:avLst/>
          </a:prstGeom>
          <a:noFill/>
        </p:spPr>
        <p:txBody>
          <a:bodyPr wrap="none" rtlCol="0">
            <a:spAutoFit/>
          </a:bodyPr>
          <a:lstStyle/>
          <a:p>
            <a:r>
              <a:rPr lang="en-US" sz="2000" b="1" dirty="0" smtClean="0">
                <a:solidFill>
                  <a:schemeClr val="bg2">
                    <a:lumMod val="50000"/>
                  </a:schemeClr>
                </a:solidFill>
              </a:rPr>
              <a:t>New York</a:t>
            </a:r>
            <a:endParaRPr lang="en-US" sz="2000" b="1" dirty="0">
              <a:solidFill>
                <a:schemeClr val="bg2">
                  <a:lumMod val="50000"/>
                </a:schemeClr>
              </a:solidFill>
            </a:endParaRPr>
          </a:p>
        </p:txBody>
      </p:sp>
      <p:sp>
        <p:nvSpPr>
          <p:cNvPr id="6" name="TextBox 5"/>
          <p:cNvSpPr txBox="1"/>
          <p:nvPr/>
        </p:nvSpPr>
        <p:spPr>
          <a:xfrm>
            <a:off x="679623" y="215694"/>
            <a:ext cx="1994520" cy="369332"/>
          </a:xfrm>
          <a:prstGeom prst="rect">
            <a:avLst/>
          </a:prstGeom>
          <a:noFill/>
        </p:spPr>
        <p:txBody>
          <a:bodyPr wrap="none" rtlCol="0">
            <a:spAutoFit/>
          </a:bodyPr>
          <a:lstStyle/>
          <a:p>
            <a:r>
              <a:rPr lang="en-US" b="1" dirty="0" smtClean="0">
                <a:solidFill>
                  <a:srgbClr val="7BA2C5"/>
                </a:solidFill>
              </a:rPr>
              <a:t>New York / Atlanta</a:t>
            </a:r>
            <a:endParaRPr lang="en-US" b="1" dirty="0">
              <a:solidFill>
                <a:srgbClr val="7BA2C5"/>
              </a:solidFill>
            </a:endParaRPr>
          </a:p>
        </p:txBody>
      </p:sp>
      <p:sp>
        <p:nvSpPr>
          <p:cNvPr id="7" name="Rectangle 6"/>
          <p:cNvSpPr/>
          <p:nvPr/>
        </p:nvSpPr>
        <p:spPr>
          <a:xfrm>
            <a:off x="1" y="221735"/>
            <a:ext cx="679622" cy="369725"/>
          </a:xfrm>
          <a:prstGeom prst="rect">
            <a:avLst/>
          </a:prstGeom>
          <a:solidFill>
            <a:srgbClr val="7BA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2C5"/>
              </a:solidFill>
            </a:endParaRPr>
          </a:p>
        </p:txBody>
      </p:sp>
      <p:cxnSp>
        <p:nvCxnSpPr>
          <p:cNvPr id="8" name="Straight Connector 7"/>
          <p:cNvCxnSpPr/>
          <p:nvPr/>
        </p:nvCxnSpPr>
        <p:spPr>
          <a:xfrm>
            <a:off x="0" y="771156"/>
            <a:ext cx="12192000" cy="0"/>
          </a:xfrm>
          <a:prstGeom prst="line">
            <a:avLst/>
          </a:prstGeom>
          <a:ln w="9525">
            <a:solidFill>
              <a:srgbClr val="7BA2C5"/>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87" y="3742846"/>
            <a:ext cx="5143918" cy="2768468"/>
          </a:xfrm>
          <a:prstGeom prst="rect">
            <a:avLst/>
          </a:prstGeom>
        </p:spPr>
      </p:pic>
      <p:sp>
        <p:nvSpPr>
          <p:cNvPr id="10" name="TextBox 9"/>
          <p:cNvSpPr txBox="1"/>
          <p:nvPr/>
        </p:nvSpPr>
        <p:spPr>
          <a:xfrm>
            <a:off x="2436670" y="3576295"/>
            <a:ext cx="1117381" cy="400110"/>
          </a:xfrm>
          <a:prstGeom prst="rect">
            <a:avLst/>
          </a:prstGeom>
          <a:noFill/>
        </p:spPr>
        <p:txBody>
          <a:bodyPr wrap="square" rtlCol="0">
            <a:spAutoFit/>
          </a:bodyPr>
          <a:lstStyle/>
          <a:p>
            <a:pPr algn="ctr"/>
            <a:r>
              <a:rPr lang="en-US" sz="2000" b="1" dirty="0">
                <a:solidFill>
                  <a:schemeClr val="bg2">
                    <a:lumMod val="50000"/>
                  </a:schemeClr>
                </a:solidFill>
              </a:rPr>
              <a:t>A</a:t>
            </a:r>
            <a:r>
              <a:rPr lang="en-US" sz="2000" b="1" dirty="0" smtClean="0">
                <a:solidFill>
                  <a:schemeClr val="bg2">
                    <a:lumMod val="50000"/>
                  </a:schemeClr>
                </a:solidFill>
              </a:rPr>
              <a:t>tlanta</a:t>
            </a:r>
            <a:endParaRPr lang="en-US" sz="2000" b="1" dirty="0">
              <a:solidFill>
                <a:schemeClr val="bg2">
                  <a:lumMod val="50000"/>
                </a:schemeClr>
              </a:solidFill>
            </a:endParaRPr>
          </a:p>
        </p:txBody>
      </p:sp>
      <p:grpSp>
        <p:nvGrpSpPr>
          <p:cNvPr id="11" name="Group 10"/>
          <p:cNvGrpSpPr/>
          <p:nvPr/>
        </p:nvGrpSpPr>
        <p:grpSpPr>
          <a:xfrm>
            <a:off x="6767014" y="2355659"/>
            <a:ext cx="359659" cy="236626"/>
            <a:chOff x="6423239" y="1384611"/>
            <a:chExt cx="359659" cy="236626"/>
          </a:xfrm>
        </p:grpSpPr>
        <p:sp>
          <p:nvSpPr>
            <p:cNvPr id="12" name="Rectangle 11"/>
            <p:cNvSpPr/>
            <p:nvPr/>
          </p:nvSpPr>
          <p:spPr>
            <a:xfrm>
              <a:off x="6423239" y="1384611"/>
              <a:ext cx="267170" cy="152725"/>
            </a:xfrm>
            <a:prstGeom prst="rect">
              <a:avLst/>
            </a:prstGeom>
            <a:solidFill>
              <a:srgbClr val="7BA2C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2C5"/>
                </a:solidFill>
              </a:endParaRPr>
            </a:p>
          </p:txBody>
        </p:sp>
        <p:sp>
          <p:nvSpPr>
            <p:cNvPr id="13" name="Rectangle 12"/>
            <p:cNvSpPr/>
            <p:nvPr/>
          </p:nvSpPr>
          <p:spPr>
            <a:xfrm>
              <a:off x="6521354" y="1454235"/>
              <a:ext cx="261544" cy="167002"/>
            </a:xfrm>
            <a:prstGeom prst="rect">
              <a:avLst/>
            </a:prstGeom>
            <a:solidFill>
              <a:srgbClr val="7BA2C5">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2C5"/>
                </a:solidFill>
              </a:endParaRPr>
            </a:p>
          </p:txBody>
        </p:sp>
      </p:grpSp>
      <p:sp>
        <p:nvSpPr>
          <p:cNvPr id="14" name="TextBox 13"/>
          <p:cNvSpPr txBox="1"/>
          <p:nvPr/>
        </p:nvSpPr>
        <p:spPr>
          <a:xfrm>
            <a:off x="7126673" y="2276682"/>
            <a:ext cx="1434881" cy="400110"/>
          </a:xfrm>
          <a:prstGeom prst="rect">
            <a:avLst/>
          </a:prstGeom>
          <a:noFill/>
        </p:spPr>
        <p:txBody>
          <a:bodyPr wrap="square" rtlCol="0">
            <a:spAutoFit/>
          </a:bodyPr>
          <a:lstStyle/>
          <a:p>
            <a:r>
              <a:rPr lang="en-US" sz="2000" b="1" dirty="0" smtClean="0">
                <a:solidFill>
                  <a:srgbClr val="7BA2C5"/>
                </a:solidFill>
              </a:rPr>
              <a:t>Conclusion</a:t>
            </a:r>
            <a:endParaRPr lang="en-US" sz="2000" b="1" dirty="0">
              <a:solidFill>
                <a:srgbClr val="7BA2C5"/>
              </a:solidFill>
            </a:endParaRPr>
          </a:p>
        </p:txBody>
      </p:sp>
      <p:sp>
        <p:nvSpPr>
          <p:cNvPr id="15" name="TextBox 14"/>
          <p:cNvSpPr txBox="1"/>
          <p:nvPr/>
        </p:nvSpPr>
        <p:spPr>
          <a:xfrm>
            <a:off x="6767014" y="2760687"/>
            <a:ext cx="4724401" cy="2308324"/>
          </a:xfrm>
          <a:prstGeom prst="rect">
            <a:avLst/>
          </a:prstGeom>
          <a:noFill/>
        </p:spPr>
        <p:txBody>
          <a:bodyPr wrap="square" rtlCol="0">
            <a:spAutoFit/>
          </a:bodyPr>
          <a:lstStyle/>
          <a:p>
            <a:pPr algn="just"/>
            <a:r>
              <a:rPr lang="en-US" dirty="0" smtClean="0">
                <a:solidFill>
                  <a:schemeClr val="bg2">
                    <a:lumMod val="50000"/>
                  </a:schemeClr>
                </a:solidFill>
              </a:rPr>
              <a:t>NY is the special case among the 9 cities. The biggest problems for NY are dining environment, and customer service not drive through. Though the main problem for Atlanta is drive through, it could </a:t>
            </a:r>
            <a:r>
              <a:rPr lang="en-US" dirty="0">
                <a:solidFill>
                  <a:schemeClr val="bg2">
                    <a:lumMod val="50000"/>
                  </a:schemeClr>
                </a:solidFill>
              </a:rPr>
              <a:t>have quality control </a:t>
            </a:r>
            <a:r>
              <a:rPr lang="en-US" dirty="0" smtClean="0">
                <a:solidFill>
                  <a:schemeClr val="bg2">
                    <a:lumMod val="50000"/>
                  </a:schemeClr>
                </a:solidFill>
              </a:rPr>
              <a:t>issue on some items like egg </a:t>
            </a:r>
            <a:r>
              <a:rPr lang="en-US" dirty="0" err="1" smtClean="0">
                <a:solidFill>
                  <a:schemeClr val="bg2">
                    <a:lumMod val="50000"/>
                  </a:schemeClr>
                </a:solidFill>
              </a:rPr>
              <a:t>McMuffin</a:t>
            </a:r>
            <a:r>
              <a:rPr lang="en-US" dirty="0" smtClean="0">
                <a:solidFill>
                  <a:schemeClr val="bg2">
                    <a:lumMod val="50000"/>
                  </a:schemeClr>
                </a:solidFill>
              </a:rPr>
              <a:t>, and sausage egg (not best sellers). Also, waiting time is a concern for both cities.</a:t>
            </a:r>
            <a:endParaRPr lang="en-US" dirty="0">
              <a:solidFill>
                <a:schemeClr val="bg2">
                  <a:lumMod val="50000"/>
                </a:schemeClr>
              </a:solidFill>
            </a:endParaRPr>
          </a:p>
        </p:txBody>
      </p:sp>
    </p:spTree>
    <p:extLst>
      <p:ext uri="{BB962C8B-B14F-4D97-AF65-F5344CB8AC3E}">
        <p14:creationId xmlns:p14="http://schemas.microsoft.com/office/powerpoint/2010/main" val="322139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245" y="1021774"/>
            <a:ext cx="4718928" cy="2608107"/>
          </a:xfrm>
          <a:prstGeom prst="rect">
            <a:avLst/>
          </a:prstGeom>
        </p:spPr>
      </p:pic>
      <p:sp>
        <p:nvSpPr>
          <p:cNvPr id="6" name="TextBox 5"/>
          <p:cNvSpPr txBox="1"/>
          <p:nvPr/>
        </p:nvSpPr>
        <p:spPr>
          <a:xfrm>
            <a:off x="679623" y="215694"/>
            <a:ext cx="3937232" cy="369332"/>
          </a:xfrm>
          <a:prstGeom prst="rect">
            <a:avLst/>
          </a:prstGeom>
          <a:noFill/>
        </p:spPr>
        <p:txBody>
          <a:bodyPr wrap="none" rtlCol="0">
            <a:spAutoFit/>
          </a:bodyPr>
          <a:lstStyle/>
          <a:p>
            <a:r>
              <a:rPr lang="en-US" b="1" dirty="0" smtClean="0">
                <a:solidFill>
                  <a:srgbClr val="7BA2C5"/>
                </a:solidFill>
              </a:rPr>
              <a:t>Houston/ Dallas / Portland / Cleveland </a:t>
            </a:r>
            <a:endParaRPr lang="en-US" b="1" dirty="0">
              <a:solidFill>
                <a:srgbClr val="7BA2C5"/>
              </a:solidFill>
            </a:endParaRPr>
          </a:p>
        </p:txBody>
      </p:sp>
      <p:sp>
        <p:nvSpPr>
          <p:cNvPr id="7" name="Rectangle 6"/>
          <p:cNvSpPr/>
          <p:nvPr/>
        </p:nvSpPr>
        <p:spPr>
          <a:xfrm>
            <a:off x="1" y="221735"/>
            <a:ext cx="679622" cy="369725"/>
          </a:xfrm>
          <a:prstGeom prst="rect">
            <a:avLst/>
          </a:prstGeom>
          <a:solidFill>
            <a:srgbClr val="7BA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2C5"/>
              </a:solidFill>
            </a:endParaRPr>
          </a:p>
        </p:txBody>
      </p:sp>
      <p:cxnSp>
        <p:nvCxnSpPr>
          <p:cNvPr id="8" name="Straight Connector 7"/>
          <p:cNvCxnSpPr/>
          <p:nvPr/>
        </p:nvCxnSpPr>
        <p:spPr>
          <a:xfrm>
            <a:off x="0" y="771156"/>
            <a:ext cx="12192000" cy="0"/>
          </a:xfrm>
          <a:prstGeom prst="line">
            <a:avLst/>
          </a:prstGeom>
          <a:ln w="9525">
            <a:solidFill>
              <a:srgbClr val="7BA2C5"/>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75" y="4089703"/>
            <a:ext cx="4595879" cy="2674905"/>
          </a:xfrm>
          <a:prstGeom prst="rect">
            <a:avLst/>
          </a:prstGeom>
        </p:spPr>
      </p:pic>
      <p:sp>
        <p:nvSpPr>
          <p:cNvPr id="10" name="TextBox 9"/>
          <p:cNvSpPr txBox="1"/>
          <p:nvPr/>
        </p:nvSpPr>
        <p:spPr>
          <a:xfrm>
            <a:off x="1628170" y="3924707"/>
            <a:ext cx="1272559" cy="400110"/>
          </a:xfrm>
          <a:prstGeom prst="rect">
            <a:avLst/>
          </a:prstGeom>
          <a:noFill/>
        </p:spPr>
        <p:txBody>
          <a:bodyPr wrap="square" rtlCol="0">
            <a:spAutoFit/>
          </a:bodyPr>
          <a:lstStyle/>
          <a:p>
            <a:pPr algn="ctr"/>
            <a:r>
              <a:rPr lang="en-US" sz="2000" b="1" dirty="0" smtClean="0">
                <a:solidFill>
                  <a:schemeClr val="bg2">
                    <a:lumMod val="50000"/>
                  </a:schemeClr>
                </a:solidFill>
              </a:rPr>
              <a:t>Houston</a:t>
            </a:r>
            <a:endParaRPr lang="en-US" sz="2000" b="1" dirty="0">
              <a:solidFill>
                <a:schemeClr val="bg2">
                  <a:lumMod val="50000"/>
                </a:schemeClr>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75" y="917511"/>
            <a:ext cx="4720764" cy="2816634"/>
          </a:xfrm>
          <a:prstGeom prst="rect">
            <a:avLst/>
          </a:prstGeom>
        </p:spPr>
      </p:pic>
      <p:sp>
        <p:nvSpPr>
          <p:cNvPr id="12" name="TextBox 11"/>
          <p:cNvSpPr txBox="1"/>
          <p:nvPr/>
        </p:nvSpPr>
        <p:spPr>
          <a:xfrm>
            <a:off x="1675780" y="777416"/>
            <a:ext cx="1117381" cy="400110"/>
          </a:xfrm>
          <a:prstGeom prst="rect">
            <a:avLst/>
          </a:prstGeom>
          <a:noFill/>
        </p:spPr>
        <p:txBody>
          <a:bodyPr wrap="square" rtlCol="0">
            <a:spAutoFit/>
          </a:bodyPr>
          <a:lstStyle/>
          <a:p>
            <a:pPr algn="ctr"/>
            <a:r>
              <a:rPr lang="en-US" sz="2000" b="1" dirty="0" smtClean="0">
                <a:solidFill>
                  <a:schemeClr val="bg2">
                    <a:lumMod val="50000"/>
                  </a:schemeClr>
                </a:solidFill>
              </a:rPr>
              <a:t>Portland</a:t>
            </a:r>
            <a:endParaRPr lang="en-US" sz="2000" b="1" dirty="0">
              <a:solidFill>
                <a:schemeClr val="bg2">
                  <a:lumMod val="50000"/>
                </a:schemeClr>
              </a:solidFill>
            </a:endParaRPr>
          </a:p>
        </p:txBody>
      </p:sp>
      <p:sp>
        <p:nvSpPr>
          <p:cNvPr id="13" name="TextBox 12"/>
          <p:cNvSpPr txBox="1"/>
          <p:nvPr/>
        </p:nvSpPr>
        <p:spPr>
          <a:xfrm>
            <a:off x="8717545" y="821719"/>
            <a:ext cx="1117381" cy="400110"/>
          </a:xfrm>
          <a:prstGeom prst="rect">
            <a:avLst/>
          </a:prstGeom>
          <a:noFill/>
        </p:spPr>
        <p:txBody>
          <a:bodyPr wrap="square" rtlCol="0">
            <a:spAutoFit/>
          </a:bodyPr>
          <a:lstStyle/>
          <a:p>
            <a:pPr algn="ctr"/>
            <a:r>
              <a:rPr lang="en-US" sz="2000" b="1" dirty="0" smtClean="0">
                <a:solidFill>
                  <a:schemeClr val="bg2">
                    <a:lumMod val="50000"/>
                  </a:schemeClr>
                </a:solidFill>
              </a:rPr>
              <a:t>Dallas</a:t>
            </a:r>
            <a:endParaRPr lang="en-US" sz="2000" b="1" dirty="0">
              <a:solidFill>
                <a:schemeClr val="bg2">
                  <a:lumMod val="50000"/>
                </a:schemeClr>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0245" y="3958126"/>
            <a:ext cx="4551983" cy="2692734"/>
          </a:xfrm>
          <a:prstGeom prst="rect">
            <a:avLst/>
          </a:prstGeom>
        </p:spPr>
      </p:pic>
      <p:sp>
        <p:nvSpPr>
          <p:cNvPr id="16" name="TextBox 15"/>
          <p:cNvSpPr txBox="1"/>
          <p:nvPr/>
        </p:nvSpPr>
        <p:spPr>
          <a:xfrm>
            <a:off x="8550957" y="3724652"/>
            <a:ext cx="1327041" cy="400110"/>
          </a:xfrm>
          <a:prstGeom prst="rect">
            <a:avLst/>
          </a:prstGeom>
          <a:noFill/>
        </p:spPr>
        <p:txBody>
          <a:bodyPr wrap="square" rtlCol="0">
            <a:spAutoFit/>
          </a:bodyPr>
          <a:lstStyle/>
          <a:p>
            <a:pPr algn="ctr"/>
            <a:r>
              <a:rPr lang="en-US" sz="2000" b="1" dirty="0">
                <a:solidFill>
                  <a:schemeClr val="bg2">
                    <a:lumMod val="50000"/>
                  </a:schemeClr>
                </a:solidFill>
              </a:rPr>
              <a:t>C</a:t>
            </a:r>
            <a:r>
              <a:rPr lang="en-US" sz="2000" b="1" dirty="0" smtClean="0">
                <a:solidFill>
                  <a:schemeClr val="bg2">
                    <a:lumMod val="50000"/>
                  </a:schemeClr>
                </a:solidFill>
              </a:rPr>
              <a:t>leveland</a:t>
            </a:r>
            <a:endParaRPr lang="en-US" sz="2000" b="1" dirty="0">
              <a:solidFill>
                <a:schemeClr val="bg2">
                  <a:lumMod val="50000"/>
                </a:schemeClr>
              </a:solidFill>
            </a:endParaRPr>
          </a:p>
        </p:txBody>
      </p:sp>
      <p:sp>
        <p:nvSpPr>
          <p:cNvPr id="17" name="Rectangle 16"/>
          <p:cNvSpPr/>
          <p:nvPr/>
        </p:nvSpPr>
        <p:spPr>
          <a:xfrm>
            <a:off x="3417757" y="2698229"/>
            <a:ext cx="4637878" cy="2059122"/>
          </a:xfrm>
          <a:prstGeom prst="rect">
            <a:avLst/>
          </a:prstGeom>
          <a:solidFill>
            <a:schemeClr val="bg2">
              <a:lumMod val="7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95220" y="2870311"/>
            <a:ext cx="3633275" cy="1754326"/>
          </a:xfrm>
          <a:prstGeom prst="rect">
            <a:avLst/>
          </a:prstGeom>
          <a:noFill/>
        </p:spPr>
        <p:txBody>
          <a:bodyPr wrap="square" rtlCol="0">
            <a:spAutoFit/>
          </a:bodyPr>
          <a:lstStyle/>
          <a:p>
            <a:pPr algn="just"/>
            <a:r>
              <a:rPr lang="en-US" dirty="0" smtClean="0">
                <a:solidFill>
                  <a:schemeClr val="bg2">
                    <a:lumMod val="50000"/>
                  </a:schemeClr>
                </a:solidFill>
              </a:rPr>
              <a:t>We can already see some problems through the data. However, we may need more reviews to verify. Especially in Dallas, it may suffer from some issues that other cities don’t have, such as play area.</a:t>
            </a:r>
            <a:endParaRPr lang="en-US" dirty="0">
              <a:solidFill>
                <a:schemeClr val="bg2">
                  <a:lumMod val="50000"/>
                </a:schemeClr>
              </a:solidFill>
            </a:endParaRPr>
          </a:p>
        </p:txBody>
      </p:sp>
    </p:spTree>
    <p:extLst>
      <p:ext uri="{BB962C8B-B14F-4D97-AF65-F5344CB8AC3E}">
        <p14:creationId xmlns:p14="http://schemas.microsoft.com/office/powerpoint/2010/main" val="180741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343</Words>
  <Application>Microsoft Macintosh PowerPoint</Application>
  <PresentationFormat>Widescreen</PresentationFormat>
  <Paragraphs>34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40</cp:revision>
  <dcterms:created xsi:type="dcterms:W3CDTF">2019-04-01T22:08:23Z</dcterms:created>
  <dcterms:modified xsi:type="dcterms:W3CDTF">2019-04-02T04:54:08Z</dcterms:modified>
</cp:coreProperties>
</file>