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59" r:id="rId6"/>
    <p:sldId id="270" r:id="rId7"/>
    <p:sldId id="277" r:id="rId8"/>
    <p:sldId id="269" r:id="rId9"/>
    <p:sldId id="268" r:id="rId10"/>
    <p:sldId id="278" r:id="rId11"/>
    <p:sldId id="280" r:id="rId12"/>
    <p:sldId id="279" r:id="rId13"/>
    <p:sldId id="261" r:id="rId14"/>
    <p:sldId id="263" r:id="rId15"/>
    <p:sldId id="276" r:id="rId16"/>
    <p:sldId id="275" r:id="rId17"/>
    <p:sldId id="274" r:id="rId18"/>
    <p:sldId id="273" r:id="rId19"/>
    <p:sldId id="264" r:id="rId20"/>
    <p:sldId id="265" r:id="rId21"/>
    <p:sldId id="266" r:id="rId22"/>
    <p:sldId id="267" r:id="rId23"/>
    <p:sldId id="262" r:id="rId24"/>
    <p:sldId id="271" r:id="rId25"/>
    <p:sldId id="27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20"/>
    <p:restoredTop sz="94722"/>
  </p:normalViewPr>
  <p:slideViewPr>
    <p:cSldViewPr snapToGrid="0" snapToObjects="1">
      <p:cViewPr>
        <p:scale>
          <a:sx n="88" d="100"/>
          <a:sy n="88" d="100"/>
        </p:scale>
        <p:origin x="2344" y="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D07DE-EFCF-EE4E-A224-005FC327BA78}" type="datetimeFigureOut">
              <a:rPr lang="en-US" smtClean="0"/>
              <a:t>3/1/20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85FB5-5E76-024B-B293-45C79E03B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66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44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90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96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6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05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02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526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29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0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0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30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82" r:id="rId6"/>
    <p:sldLayoutId id="2147483777" r:id="rId7"/>
    <p:sldLayoutId id="2147483778" r:id="rId8"/>
    <p:sldLayoutId id="2147483779" r:id="rId9"/>
    <p:sldLayoutId id="2147483781" r:id="rId10"/>
    <p:sldLayoutId id="21474837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house in the middle of a lush green field&#10;&#10;Description automatically generated">
            <a:extLst>
              <a:ext uri="{FF2B5EF4-FFF2-40B4-BE49-F238E27FC236}">
                <a16:creationId xmlns:a16="http://schemas.microsoft.com/office/drawing/2014/main" id="{A8CCE2EE-10D5-2D49-BC06-FBBBA01956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59" name="Rectangle 52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AAC97-EA49-E345-94E5-67B8767B8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34441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sz="4100" dirty="0">
                <a:solidFill>
                  <a:srgbClr val="FFFFFF"/>
                </a:solidFill>
              </a:rPr>
              <a:t>This Old House: </a:t>
            </a:r>
            <a:br>
              <a:rPr lang="en-US" sz="4100" dirty="0">
                <a:solidFill>
                  <a:srgbClr val="FFFFFF"/>
                </a:solidFill>
              </a:rPr>
            </a:br>
            <a:r>
              <a:rPr lang="en-US" sz="3700" dirty="0">
                <a:solidFill>
                  <a:srgbClr val="FFFFFF"/>
                </a:solidFill>
              </a:rPr>
              <a:t>Renovations Guided by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1A4EB-D12D-0947-83C3-EA0DDF295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8"/>
            <a:ext cx="3073745" cy="1188721"/>
          </a:xfrm>
        </p:spPr>
        <p:txBody>
          <a:bodyPr anchor="ctr">
            <a:normAutofit/>
          </a:bodyPr>
          <a:lstStyle/>
          <a:p>
            <a:r>
              <a:rPr lang="en-US" sz="1500" dirty="0" err="1">
                <a:solidFill>
                  <a:srgbClr val="FFFFFF"/>
                </a:solidFill>
              </a:rPr>
              <a:t>Kailun</a:t>
            </a:r>
            <a:r>
              <a:rPr lang="en-US" sz="1500" dirty="0">
                <a:solidFill>
                  <a:srgbClr val="FFFFFF"/>
                </a:solidFill>
              </a:rPr>
              <a:t> Cheng</a:t>
            </a:r>
          </a:p>
          <a:p>
            <a:r>
              <a:rPr lang="en-US" sz="1500" dirty="0">
                <a:solidFill>
                  <a:srgbClr val="FFFFFF"/>
                </a:solidFill>
              </a:rPr>
              <a:t>Richard Kim</a:t>
            </a:r>
          </a:p>
          <a:p>
            <a:r>
              <a:rPr lang="en-US" sz="1500" dirty="0">
                <a:solidFill>
                  <a:srgbClr val="FFFFFF"/>
                </a:solidFill>
              </a:rPr>
              <a:t>Jon Harris</a:t>
            </a:r>
          </a:p>
        </p:txBody>
      </p:sp>
      <p:cxnSp>
        <p:nvCxnSpPr>
          <p:cNvPr id="60" name="Straight Connector 54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4C46B-17B3-DA41-B628-CC606945F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Plots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E7C720F1-ABB1-BB40-980A-905E07454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010" y="1202404"/>
            <a:ext cx="4800600" cy="22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>
            <a:extLst>
              <a:ext uri="{FF2B5EF4-FFF2-40B4-BE49-F238E27FC236}">
                <a16:creationId xmlns:a16="http://schemas.microsoft.com/office/drawing/2014/main" id="{578AFBE3-9263-5245-8664-C97628AF2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86" y="3295960"/>
            <a:ext cx="441960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CB728E3B-69BE-EF48-AC7E-1EF12B785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301" y="4433828"/>
            <a:ext cx="4419600" cy="22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98BC7BB6-0F6B-7946-A0BB-11C20EA16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486" y="5543861"/>
            <a:ext cx="6796315" cy="8133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Boxplot: Category vs Distribution of </a:t>
            </a:r>
            <a:r>
              <a:rPr lang="en-US" dirty="0" err="1"/>
              <a:t>Log_Price</a:t>
            </a:r>
            <a:r>
              <a:rPr lang="en-US" dirty="0"/>
              <a:t> within each subcategory</a:t>
            </a:r>
            <a:endParaRPr lang="en-US" sz="2000" dirty="0"/>
          </a:p>
          <a:p>
            <a:endParaRPr lang="en-US" dirty="0"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0209D2B7-23EB-1A43-8943-A61CB9940687}"/>
              </a:ext>
            </a:extLst>
          </p:cNvPr>
          <p:cNvSpPr txBox="1">
            <a:spLocks/>
          </p:cNvSpPr>
          <p:nvPr/>
        </p:nvSpPr>
        <p:spPr>
          <a:xfrm>
            <a:off x="683986" y="2147588"/>
            <a:ext cx="6605815" cy="813396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Countplot</a:t>
            </a:r>
            <a:r>
              <a:rPr lang="en-US" dirty="0"/>
              <a:t>: Category vs Count of instances within each subcategory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82E8DD01-1DEF-9142-AA76-3C09234B1014}"/>
              </a:ext>
            </a:extLst>
          </p:cNvPr>
          <p:cNvSpPr txBox="1">
            <a:spLocks/>
          </p:cNvSpPr>
          <p:nvPr/>
        </p:nvSpPr>
        <p:spPr>
          <a:xfrm>
            <a:off x="5112295" y="3690036"/>
            <a:ext cx="6796315" cy="813396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Barplot</a:t>
            </a:r>
            <a:r>
              <a:rPr lang="en-US" dirty="0"/>
              <a:t>: Category vs Mean Sale Price within each subcategory</a:t>
            </a:r>
          </a:p>
        </p:txBody>
      </p:sp>
    </p:spTree>
    <p:extLst>
      <p:ext uri="{BB962C8B-B14F-4D97-AF65-F5344CB8AC3E}">
        <p14:creationId xmlns:p14="http://schemas.microsoft.com/office/powerpoint/2010/main" val="791366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2C1B2-2061-EB45-A369-63C86C78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6432434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Ideal Categorical Variable: </a:t>
            </a:r>
            <a:r>
              <a:rPr lang="en-US" sz="4800" dirty="0" err="1"/>
              <a:t>HeatingQC</a:t>
            </a:r>
            <a:endParaRPr lang="en-US" sz="48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819" y="2267421"/>
            <a:ext cx="62179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4E027-D5CD-C445-BDB4-7E1EB4AF5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257" y="2407436"/>
            <a:ext cx="6432434" cy="3461658"/>
          </a:xfrm>
        </p:spPr>
        <p:txBody>
          <a:bodyPr vert="horz" lIns="0" tIns="45720" rIns="0" bIns="45720" rtlCol="0">
            <a:normAutofit/>
          </a:bodyPr>
          <a:lstStyle/>
          <a:p>
            <a:pPr fontAlgn="base"/>
            <a:r>
              <a:rPr lang="en-US" dirty="0"/>
              <a:t>Dominant no more than 50% of data</a:t>
            </a:r>
          </a:p>
          <a:p>
            <a:pPr lvl="1" fontAlgn="base"/>
            <a:r>
              <a:rPr lang="en-US" dirty="0"/>
              <a:t>Subcategories are represented </a:t>
            </a:r>
          </a:p>
          <a:p>
            <a:pPr lvl="1" fontAlgn="base"/>
            <a:r>
              <a:rPr lang="en-US" dirty="0"/>
              <a:t>Need to examine the proportions in test set </a:t>
            </a:r>
          </a:p>
          <a:p>
            <a:r>
              <a:rPr lang="en-US" dirty="0"/>
              <a:t>Ordinal categorical variable subcategories exhibit sequential behavior </a:t>
            </a:r>
            <a:r>
              <a:rPr lang="en-US" dirty="0" err="1"/>
              <a:t>w.r.t.</a:t>
            </a:r>
            <a:r>
              <a:rPr lang="en-US" dirty="0"/>
              <a:t> Mean of </a:t>
            </a:r>
            <a:r>
              <a:rPr lang="en-US" dirty="0" err="1"/>
              <a:t>SalePrice</a:t>
            </a:r>
            <a:endParaRPr lang="en-US" dirty="0"/>
          </a:p>
          <a:p>
            <a:pPr fontAlgn="base"/>
            <a:r>
              <a:rPr lang="en-US" dirty="0"/>
              <a:t>Distributions of subcategories seem normal </a:t>
            </a:r>
          </a:p>
          <a:p>
            <a:pPr lvl="1" fontAlgn="base"/>
            <a:r>
              <a:rPr lang="en-US" dirty="0"/>
              <a:t>Medians of subcategories descend sequentially  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D9B1DD-4687-9C48-ACAA-97BF784B770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-3" b="4369"/>
          <a:stretch/>
        </p:blipFill>
        <p:spPr>
          <a:xfrm>
            <a:off x="7556686" y="640081"/>
            <a:ext cx="4001315" cy="531440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1745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2C1B2-2061-EB45-A369-63C86C78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6432434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/>
              <a:t>Categorical Variable that needs to be Feature Engineered: SaleType</a:t>
            </a:r>
            <a:endParaRPr lang="en-US" sz="34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819" y="2267421"/>
            <a:ext cx="62179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BDB53-D29A-1A4A-B784-DEFAA6319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2257" y="2407436"/>
            <a:ext cx="6432434" cy="3461658"/>
          </a:xfrm>
        </p:spPr>
        <p:txBody>
          <a:bodyPr vert="horz" lIns="0" tIns="45720" rIns="0" bIns="45720" rtlCol="0">
            <a:normAutofit fontScale="92500"/>
          </a:bodyPr>
          <a:lstStyle/>
          <a:p>
            <a:pPr fontAlgn="base"/>
            <a:r>
              <a:rPr lang="en-US" dirty="0"/>
              <a:t>Dominant group cover well over 50% of date </a:t>
            </a:r>
          </a:p>
          <a:p>
            <a:pPr lvl="1" fontAlgn="base"/>
            <a:r>
              <a:rPr lang="en-US" dirty="0"/>
              <a:t>Collapse subcategories that are underrepresented </a:t>
            </a:r>
          </a:p>
          <a:p>
            <a:pPr lvl="1" fontAlgn="base"/>
            <a:r>
              <a:rPr lang="en-US" dirty="0"/>
              <a:t>Need to examine the proportions in test set </a:t>
            </a:r>
          </a:p>
          <a:p>
            <a:pPr fontAlgn="base"/>
            <a:r>
              <a:rPr lang="en-US" dirty="0"/>
              <a:t>Mean of subcategories vary with no distinct grouping </a:t>
            </a:r>
          </a:p>
          <a:p>
            <a:pPr lvl="1" fontAlgn="base"/>
            <a:r>
              <a:rPr lang="en-US" dirty="0"/>
              <a:t>May need domain knowledge to supplement regrouping </a:t>
            </a:r>
          </a:p>
          <a:p>
            <a:pPr fontAlgn="base"/>
            <a:r>
              <a:rPr lang="en-US" dirty="0"/>
              <a:t>Distributions of subcategories are not normal </a:t>
            </a:r>
          </a:p>
          <a:p>
            <a:pPr lvl="1" fontAlgn="base"/>
            <a:r>
              <a:rPr lang="en-US" dirty="0"/>
              <a:t>Median Log of Sale Price of subcategories vary with no distinct grouping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F71D4B-9DA7-E549-9CB6-0A55E86625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-1" b="3043"/>
          <a:stretch/>
        </p:blipFill>
        <p:spPr>
          <a:xfrm>
            <a:off x="7556686" y="640081"/>
            <a:ext cx="4001315" cy="531440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0142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133E-3574-1F43-A922-12D6491C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Talk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01AD1-7A51-3647-9DAB-46F4583766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47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1C928-3794-6043-AD9F-C1FC242F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Models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29F88-48B0-F049-B00E-2CE8CCD873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0D92F5-86B1-244F-A0DA-7F2C198C2C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Assumptions:</a:t>
            </a:r>
          </a:p>
          <a:p>
            <a:pPr lvl="1"/>
            <a:r>
              <a:rPr lang="en-US" dirty="0"/>
              <a:t>Linear relationships </a:t>
            </a:r>
          </a:p>
          <a:p>
            <a:pPr lvl="1"/>
            <a:r>
              <a:rPr lang="en-US" dirty="0"/>
              <a:t>Homoscedasticity of residuals</a:t>
            </a:r>
          </a:p>
          <a:p>
            <a:pPr lvl="1"/>
            <a:r>
              <a:rPr lang="en-US" dirty="0"/>
              <a:t>Independence of errors</a:t>
            </a:r>
          </a:p>
          <a:p>
            <a:pPr lvl="1"/>
            <a:r>
              <a:rPr lang="en-US" dirty="0"/>
              <a:t>Normality of residuals</a:t>
            </a:r>
          </a:p>
          <a:p>
            <a:pPr lvl="1"/>
            <a:r>
              <a:rPr lang="en-US" dirty="0"/>
              <a:t>Lack of multicollinearity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0BB773-FC35-9743-ACA5-4A419AD27F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Tree-Based Regression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81F710-4E8D-834D-9C84-35EAEC94B0E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Assumptions:</a:t>
            </a:r>
          </a:p>
          <a:p>
            <a:pPr lvl="1"/>
            <a:r>
              <a:rPr lang="en-US" dirty="0"/>
              <a:t>No formal distributional assumptions</a:t>
            </a:r>
          </a:p>
        </p:txBody>
      </p:sp>
    </p:spTree>
    <p:extLst>
      <p:ext uri="{BB962C8B-B14F-4D97-AF65-F5344CB8AC3E}">
        <p14:creationId xmlns:p14="http://schemas.microsoft.com/office/powerpoint/2010/main" val="365286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B19DF-EF9E-1145-BEA7-924D146DF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Models Tested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F02C9-4C2F-C64B-AA16-A8BC82852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  <a:p>
            <a:pPr lvl="1"/>
            <a:r>
              <a:rPr lang="en-US" dirty="0"/>
              <a:t>Forward- and Backward-Feature Selection</a:t>
            </a:r>
          </a:p>
          <a:p>
            <a:pPr lvl="1"/>
            <a:r>
              <a:rPr lang="en-US" dirty="0"/>
              <a:t>Variable Inflation Factor for Multicollinearity</a:t>
            </a:r>
          </a:p>
          <a:p>
            <a:r>
              <a:rPr lang="en-US" dirty="0"/>
              <a:t>Lasso Regularized Regression</a:t>
            </a:r>
          </a:p>
          <a:p>
            <a:pPr lvl="1"/>
            <a:r>
              <a:rPr lang="en-US" dirty="0"/>
              <a:t>Used for feature selection of penalized regression</a:t>
            </a:r>
          </a:p>
          <a:p>
            <a:r>
              <a:rPr lang="en-US" dirty="0"/>
              <a:t>Ridge Regularized Regression</a:t>
            </a:r>
          </a:p>
          <a:p>
            <a:pPr lvl="1"/>
            <a:r>
              <a:rPr lang="en-US" dirty="0"/>
              <a:t>Features previously selected with Lasso</a:t>
            </a:r>
          </a:p>
          <a:p>
            <a:pPr lvl="1"/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058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BC832-01C3-344B-B013-17F326F8C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MLR Feature Selection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797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EB89F-B5A1-4645-81BC-05E959973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2257" y="2407436"/>
            <a:ext cx="3690257" cy="3461658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/>
              <a:t>Forward-Selection: </a:t>
            </a:r>
          </a:p>
          <a:p>
            <a:pPr lvl="1"/>
            <a:r>
              <a:rPr lang="en-US" dirty="0"/>
              <a:t>RMSE = 0.1160</a:t>
            </a:r>
          </a:p>
          <a:p>
            <a:pPr lvl="1"/>
            <a:r>
              <a:rPr lang="en-US" dirty="0"/>
              <a:t>55 coefficients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: 0.9116</a:t>
            </a:r>
          </a:p>
          <a:p>
            <a:r>
              <a:rPr lang="en-US" dirty="0"/>
              <a:t>Backward-Selection: </a:t>
            </a:r>
          </a:p>
          <a:p>
            <a:pPr lvl="1"/>
            <a:r>
              <a:rPr lang="en-US" dirty="0"/>
              <a:t>RMSE = 0.1159</a:t>
            </a:r>
          </a:p>
          <a:p>
            <a:pPr lvl="1"/>
            <a:r>
              <a:rPr lang="en-US" dirty="0"/>
              <a:t>56 coefficients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: 0.9117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B368ACF-CD32-5547-859E-BDBE9A43B2F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" r="19082" b="-2"/>
          <a:stretch/>
        </p:blipFill>
        <p:spPr bwMode="auto">
          <a:xfrm>
            <a:off x="4648201" y="640081"/>
            <a:ext cx="6909801" cy="531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933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E55461-827D-EC40-8A2D-0936A538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14A032-7539-4841-93DA-959EBDE213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lasso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48CBD8-E45F-534E-93BD-C3DB8A2D84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ridge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36A3ABA-8CE6-324C-8643-1517A03F76C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2957513"/>
            <a:ext cx="4367212" cy="291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665558C-789E-C64C-8A9A-04681B0A7EC6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419" y="2957513"/>
            <a:ext cx="4367212" cy="291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968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E55461-827D-EC40-8A2D-0936A538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14A032-7539-4841-93DA-959EBDE213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lasso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48CBD8-E45F-534E-93BD-C3DB8A2D84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ridge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0E79A3-2120-3545-A527-433F1E213C4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3021172"/>
            <a:ext cx="4640262" cy="278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08ABFD6-2C7F-F44D-B68E-EFE88CAF4092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3021648"/>
            <a:ext cx="4638675" cy="278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306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1C928-3794-6043-AD9F-C1FC242F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Tree-Based Model: </a:t>
            </a:r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7531DA-CC22-FC44-8CDD-563A37E19D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0D92F5-86B1-244F-A0DA-7F2C198C2C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Optimized gradient-boosting decision-tree-based algorithm</a:t>
            </a:r>
          </a:p>
          <a:p>
            <a:pPr lvl="1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8C8602E-7749-FB4A-8B79-39B79FDB54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Tuning Parameters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CC6685-E997-7241-96B1-B98C86AF2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5943" y="2958273"/>
            <a:ext cx="5139027" cy="342801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b="1" dirty="0"/>
              <a:t>Eta</a:t>
            </a:r>
            <a:r>
              <a:rPr lang="en-US" dirty="0"/>
              <a:t>: learning rate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b="1" dirty="0"/>
              <a:t>Gamma</a:t>
            </a:r>
            <a:r>
              <a:rPr lang="en-US" dirty="0"/>
              <a:t>: restricts splits between leaves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b="1" dirty="0"/>
              <a:t>Max Depth</a:t>
            </a:r>
            <a:r>
              <a:rPr lang="en-US" dirty="0"/>
              <a:t>: depth of decision tree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b="1" dirty="0"/>
              <a:t>Min Child Weight</a:t>
            </a:r>
            <a:r>
              <a:rPr lang="en-US" dirty="0"/>
              <a:t>: limits further partition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b="1" dirty="0"/>
              <a:t>Subsample</a:t>
            </a:r>
            <a:r>
              <a:rPr lang="en-US" dirty="0"/>
              <a:t>: number of samples supplied to tree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b="1" dirty="0"/>
              <a:t>Alpha</a:t>
            </a:r>
            <a:r>
              <a:rPr lang="en-US" dirty="0"/>
              <a:t>: L1 Lasso penalization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b="1" dirty="0"/>
              <a:t>Lambda</a:t>
            </a:r>
            <a:r>
              <a:rPr lang="en-US" dirty="0"/>
              <a:t>: L2 Ridge penalization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b="1" dirty="0"/>
              <a:t>N Trees</a:t>
            </a:r>
            <a:r>
              <a:rPr lang="en-US" dirty="0"/>
              <a:t>: number of trees</a:t>
            </a:r>
          </a:p>
        </p:txBody>
      </p:sp>
    </p:spTree>
    <p:extLst>
      <p:ext uri="{BB962C8B-B14F-4D97-AF65-F5344CB8AC3E}">
        <p14:creationId xmlns:p14="http://schemas.microsoft.com/office/powerpoint/2010/main" val="1062399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1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19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AAA51E-765B-1B40-AB85-15195F09B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4074849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Background</a:t>
            </a:r>
          </a:p>
        </p:txBody>
      </p:sp>
      <p:pic>
        <p:nvPicPr>
          <p:cNvPr id="11" name="Content Placeholder 10" descr="A group of people holding a sign&#10;&#10;Description automatically generated">
            <a:extLst>
              <a:ext uri="{FF2B5EF4-FFF2-40B4-BE49-F238E27FC236}">
                <a16:creationId xmlns:a16="http://schemas.microsoft.com/office/drawing/2014/main" id="{FF804A29-CB05-A644-936C-5DC3C11905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42633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BCE3D7-7D3B-2243-ADD8-FE924FBA4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407436"/>
            <a:ext cx="4074849" cy="3461658"/>
          </a:xfrm>
        </p:spPr>
        <p:txBody>
          <a:bodyPr vert="horz" lIns="0" tIns="45720" rIns="0" bIns="45720" rtlCol="0">
            <a:normAutofit lnSpcReduction="10000"/>
          </a:bodyPr>
          <a:lstStyle/>
          <a:p>
            <a:r>
              <a:rPr lang="en-US" dirty="0"/>
              <a:t>Ames, Iowa needs a facelift</a:t>
            </a:r>
          </a:p>
          <a:p>
            <a:r>
              <a:rPr lang="en-US" dirty="0"/>
              <a:t>Flipping houses makes for great tv (allegedly)</a:t>
            </a:r>
          </a:p>
          <a:p>
            <a:pPr lvl="1"/>
            <a:r>
              <a:rPr lang="en-US" dirty="0"/>
              <a:t>Requires lots of time and resources</a:t>
            </a:r>
          </a:p>
          <a:p>
            <a:pPr lvl="1"/>
            <a:r>
              <a:rPr lang="en-US" dirty="0"/>
              <a:t>Important to turn a profit</a:t>
            </a:r>
          </a:p>
          <a:p>
            <a:r>
              <a:rPr lang="en-US" dirty="0"/>
              <a:t>Housing data available</a:t>
            </a:r>
          </a:p>
          <a:p>
            <a:pPr lvl="1"/>
            <a:r>
              <a:rPr lang="en-US" dirty="0"/>
              <a:t>Unsure what features to upgrade</a:t>
            </a:r>
          </a:p>
          <a:p>
            <a:pPr lvl="1"/>
            <a:r>
              <a:rPr lang="en-US" dirty="0"/>
              <a:t>Machine learning may provide insight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7" name="Picture 36" descr="A picture containing helmet, lamp, light&#10;&#10;Description automatically generated">
            <a:extLst>
              <a:ext uri="{FF2B5EF4-FFF2-40B4-BE49-F238E27FC236}">
                <a16:creationId xmlns:a16="http://schemas.microsoft.com/office/drawing/2014/main" id="{CF432361-F96E-8847-B7E2-9671B672513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68440">
            <a:off x="5533532" y="599067"/>
            <a:ext cx="983203" cy="98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11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527277D-2966-704A-BA4C-1EB1CAFD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Tuning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E96153A-646F-6C4F-A04D-1626E51FE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453" y="2221004"/>
            <a:ext cx="5457492" cy="736282"/>
          </a:xfrm>
        </p:spPr>
        <p:txBody>
          <a:bodyPr/>
          <a:lstStyle/>
          <a:p>
            <a:pPr algn="ctr"/>
            <a:r>
              <a:rPr lang="en-US" dirty="0"/>
              <a:t>Without Tuning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051BC69-425D-D14B-9E16-E7688889D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1949" y="2221004"/>
            <a:ext cx="5357704" cy="736282"/>
          </a:xfrm>
        </p:spPr>
        <p:txBody>
          <a:bodyPr/>
          <a:lstStyle/>
          <a:p>
            <a:pPr algn="ctr"/>
            <a:r>
              <a:rPr lang="en-US" dirty="0"/>
              <a:t>With Tuning</a:t>
            </a:r>
          </a:p>
        </p:txBody>
      </p:sp>
      <p:pic>
        <p:nvPicPr>
          <p:cNvPr id="17" name="Content Placeholder 16" descr="A close up of a device&#10;&#10;Description automatically generated">
            <a:extLst>
              <a:ext uri="{FF2B5EF4-FFF2-40B4-BE49-F238E27FC236}">
                <a16:creationId xmlns:a16="http://schemas.microsoft.com/office/drawing/2014/main" id="{A074723B-FBB1-0D46-94A9-56606037A40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7601" y="2793681"/>
            <a:ext cx="5486400" cy="3028078"/>
          </a:xfrm>
        </p:spPr>
      </p:pic>
      <p:pic>
        <p:nvPicPr>
          <p:cNvPr id="15" name="Content Placeholder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4FADF5-A2DA-2A4B-A53E-D74D47969B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7999" y="2793681"/>
            <a:ext cx="5486400" cy="3027600"/>
          </a:xfrm>
        </p:spPr>
      </p:pic>
    </p:spTree>
    <p:extLst>
      <p:ext uri="{BB962C8B-B14F-4D97-AF65-F5344CB8AC3E}">
        <p14:creationId xmlns:p14="http://schemas.microsoft.com/office/powerpoint/2010/main" val="3032415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0C5F10-5078-684B-811B-62917A4F2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30F918-3F5D-224E-8342-B52028D2E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41810" y="1951350"/>
            <a:ext cx="8108380" cy="4423356"/>
          </a:xfrm>
        </p:spPr>
      </p:pic>
    </p:spTree>
    <p:extLst>
      <p:ext uri="{BB962C8B-B14F-4D97-AF65-F5344CB8AC3E}">
        <p14:creationId xmlns:p14="http://schemas.microsoft.com/office/powerpoint/2010/main" val="271956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96F94-89CE-2345-9432-FBA146215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Results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FA1F775-4511-7847-9663-76676D6D91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9708891"/>
              </p:ext>
            </p:extLst>
          </p:nvPr>
        </p:nvGraphicFramePr>
        <p:xfrm>
          <a:off x="1096963" y="2108200"/>
          <a:ext cx="1005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175745319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45235451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88020438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936517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CV Train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CV Test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Kaggle 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29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929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65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8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.0815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91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417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133E-3574-1F43-A922-12D6491C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01AD1-7A51-3647-9DAB-46F4583766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1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873D2-F779-5149-9F90-AE6EF775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Upgradable Features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797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752CE-DDAA-3446-A9FF-3BB10D14E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2257" y="2407436"/>
            <a:ext cx="3690257" cy="3461658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/>
              <a:t>Many features found to contribute to sales price can be upgraded</a:t>
            </a:r>
          </a:p>
          <a:p>
            <a:pPr lvl="1"/>
            <a:r>
              <a:rPr lang="en-US" dirty="0"/>
              <a:t>Number of bathrooms</a:t>
            </a:r>
          </a:p>
          <a:p>
            <a:pPr lvl="1"/>
            <a:r>
              <a:rPr lang="en-US" dirty="0"/>
              <a:t>Garage Finish</a:t>
            </a:r>
          </a:p>
          <a:p>
            <a:pPr lvl="1"/>
            <a:r>
              <a:rPr lang="en-US" dirty="0"/>
              <a:t>Square footage of house</a:t>
            </a:r>
          </a:p>
          <a:p>
            <a:pPr lvl="1"/>
            <a:r>
              <a:rPr lang="en-US" dirty="0"/>
              <a:t>Overall quality metrics</a:t>
            </a:r>
          </a:p>
          <a:p>
            <a:pPr lvl="2"/>
            <a:r>
              <a:rPr lang="en-US" dirty="0"/>
              <a:t>Fireplace</a:t>
            </a:r>
          </a:p>
          <a:p>
            <a:pPr lvl="2"/>
            <a:r>
              <a:rPr lang="en-US" dirty="0"/>
              <a:t>Exterior</a:t>
            </a:r>
          </a:p>
          <a:p>
            <a:pPr lvl="2"/>
            <a:endParaRPr lang="en-US" dirty="0"/>
          </a:p>
        </p:txBody>
      </p:sp>
      <p:pic>
        <p:nvPicPr>
          <p:cNvPr id="7" name="Content Placeholder 6" descr="A person sitting in a chair in a room&#10;&#10;Description automatically generated">
            <a:extLst>
              <a:ext uri="{FF2B5EF4-FFF2-40B4-BE49-F238E27FC236}">
                <a16:creationId xmlns:a16="http://schemas.microsoft.com/office/drawing/2014/main" id="{119003AA-0FFC-B24B-A4CC-39DDEED052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5747" r="2" b="2"/>
          <a:stretch/>
        </p:blipFill>
        <p:spPr>
          <a:xfrm>
            <a:off x="4648201" y="640081"/>
            <a:ext cx="6909801" cy="531440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6064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873D2-F779-5149-9F90-AE6EF775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Upgradable Features</a:t>
            </a:r>
          </a:p>
        </p:txBody>
      </p:sp>
      <p:pic>
        <p:nvPicPr>
          <p:cNvPr id="10" name="Content Placeholder 9" descr="A picture containing text&#10;&#10;Description automatically generated">
            <a:extLst>
              <a:ext uri="{FF2B5EF4-FFF2-40B4-BE49-F238E27FC236}">
                <a16:creationId xmlns:a16="http://schemas.microsoft.com/office/drawing/2014/main" id="{DA8F651F-BE60-5048-946B-A80E4678FF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5346" r="7865" b="-1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42633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752CE-DDAA-3446-A9FF-3BB10D14E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407436"/>
            <a:ext cx="3690257" cy="3461658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/>
              <a:t>Cost of upgrades unknown</a:t>
            </a:r>
          </a:p>
          <a:p>
            <a:pPr lvl="1"/>
            <a:r>
              <a:rPr lang="en-US" dirty="0"/>
              <a:t>Unable to weight cost of upgrades</a:t>
            </a:r>
          </a:p>
          <a:p>
            <a:pPr marL="201168" lvl="1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3736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3BBDA98-8DAF-A444-89F5-36F5200C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6635F49-D307-C440-98DF-5020D319AE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Main Objective:</a:t>
            </a:r>
          </a:p>
          <a:p>
            <a:pPr lvl="1"/>
            <a:r>
              <a:rPr lang="en-US" dirty="0"/>
              <a:t>Use machine learning algorithms to predict house prices based on available predicting variables</a:t>
            </a:r>
          </a:p>
          <a:p>
            <a:r>
              <a:rPr lang="en-US" dirty="0"/>
              <a:t>Secondary Objective:</a:t>
            </a:r>
          </a:p>
          <a:p>
            <a:pPr lvl="1"/>
            <a:r>
              <a:rPr lang="en-US" dirty="0"/>
              <a:t>Use analysis to identify key upgrades that contribute the most towards the price of the house</a:t>
            </a:r>
          </a:p>
          <a:p>
            <a:pPr marL="201168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228D2BC-1051-9C44-B073-0C2796481C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5665" y="2582944"/>
            <a:ext cx="6122897" cy="261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52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12179-F355-8049-85E8-E34C2EF27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Presentation Outline</a:t>
            </a:r>
          </a:p>
        </p:txBody>
      </p:sp>
      <p:pic>
        <p:nvPicPr>
          <p:cNvPr id="6" name="Content Placeholder 5" descr="A sign in front of a house&#10;&#10;Description automatically generated">
            <a:extLst>
              <a:ext uri="{FF2B5EF4-FFF2-40B4-BE49-F238E27FC236}">
                <a16:creationId xmlns:a16="http://schemas.microsoft.com/office/drawing/2014/main" id="{00885628-DC08-ED4D-B1D5-6BBC6D1668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42633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8B316-8ECC-5644-B944-695EE254C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407436"/>
            <a:ext cx="3690257" cy="3461658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/>
              <a:t>Exploratory Data Analysis</a:t>
            </a:r>
          </a:p>
          <a:p>
            <a:pPr lvl="1"/>
            <a:r>
              <a:rPr lang="en-US" dirty="0"/>
              <a:t>Trends and visualizations</a:t>
            </a:r>
          </a:p>
          <a:p>
            <a:r>
              <a:rPr lang="en-US" dirty="0"/>
              <a:t>Model Building</a:t>
            </a:r>
          </a:p>
          <a:p>
            <a:pPr lvl="1"/>
            <a:r>
              <a:rPr lang="en-US" dirty="0"/>
              <a:t>aka ‘the weeds’</a:t>
            </a:r>
          </a:p>
          <a:p>
            <a:r>
              <a:rPr lang="en-US" dirty="0"/>
              <a:t>Application of ML</a:t>
            </a:r>
          </a:p>
          <a:p>
            <a:pPr lvl="1"/>
            <a:r>
              <a:rPr lang="en-US" dirty="0"/>
              <a:t>Key findings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788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133E-3574-1F43-A922-12D6491C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01AD1-7A51-3647-9DAB-46F4583766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7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7AE8B-6B83-4C4D-85AF-0CDF94741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600" dirty="0"/>
              <a:t>Missing-Data Mechanisms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7A6415B-9412-4E4B-B387-6B9385085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729067" cy="3229714"/>
          </a:xfrm>
        </p:spPr>
        <p:txBody>
          <a:bodyPr>
            <a:normAutofit/>
          </a:bodyPr>
          <a:lstStyle/>
          <a:p>
            <a:r>
              <a:rPr lang="en-US" sz="2000" dirty="0"/>
              <a:t>Missingness Completely at Random</a:t>
            </a:r>
          </a:p>
          <a:p>
            <a:r>
              <a:rPr lang="en-US" sz="2000" dirty="0"/>
              <a:t>Missing at Random</a:t>
            </a:r>
          </a:p>
          <a:p>
            <a:r>
              <a:rPr lang="en-US" sz="2000" dirty="0"/>
              <a:t>Missing Not-At Random</a:t>
            </a:r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74AF75-C9F6-D440-BFC7-9D66942054B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7131" y="1314747"/>
            <a:ext cx="7433253" cy="499886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92DD6ED-99D5-A647-8FEB-03165120D0E3}"/>
              </a:ext>
            </a:extLst>
          </p:cNvPr>
          <p:cNvSpPr txBox="1">
            <a:spLocks/>
          </p:cNvSpPr>
          <p:nvPr/>
        </p:nvSpPr>
        <p:spPr>
          <a:xfrm>
            <a:off x="4587130" y="782425"/>
            <a:ext cx="7433253" cy="7540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Correlation of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1936088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4C46B-17B3-DA41-B628-CC606945F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Missing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6A657E-32C9-5D45-B76B-689463AD6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w/ 95% missing → Drop the entire column</a:t>
            </a:r>
          </a:p>
          <a:p>
            <a:r>
              <a:rPr lang="en-US" dirty="0"/>
              <a:t>Basement-related variables</a:t>
            </a:r>
          </a:p>
          <a:p>
            <a:pPr lvl="1"/>
            <a:r>
              <a:rPr lang="en-US" dirty="0"/>
              <a:t>w/Null → Impute with ‘None’ given by data description .txt file</a:t>
            </a:r>
          </a:p>
          <a:p>
            <a:pPr lvl="1"/>
            <a:r>
              <a:rPr lang="en-US" dirty="0"/>
              <a:t>Incorrect ‘none’ → corroborate with other basement variables </a:t>
            </a:r>
          </a:p>
          <a:p>
            <a:r>
              <a:rPr lang="en-US" dirty="0"/>
              <a:t>Garage-related variables</a:t>
            </a:r>
          </a:p>
          <a:p>
            <a:pPr lvl="1"/>
            <a:r>
              <a:rPr lang="en-US" dirty="0"/>
              <a:t>Incorrect ‘none’ → corroborate with other basement variables </a:t>
            </a:r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47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D3DEA9-B085-5448-86BE-7AFB5FEED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Imputation: Lot Frontage</a:t>
            </a:r>
          </a:p>
        </p:txBody>
      </p:sp>
      <p:pic>
        <p:nvPicPr>
          <p:cNvPr id="6" name="Content Placeholder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4C1AAAB-33D0-CB44-825E-8665C5DD94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044" y="1388381"/>
            <a:ext cx="7232191" cy="433931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8967" y="2246569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F31922-38D4-D04C-9A77-88A57FF49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59485" y="2407436"/>
            <a:ext cx="3690257" cy="3461658"/>
          </a:xfrm>
        </p:spPr>
        <p:txBody>
          <a:bodyPr vert="horz" lIns="0" tIns="45720" rIns="0" bIns="45720" rtlCol="0">
            <a:normAutofit fontScale="92500" lnSpcReduction="10000"/>
          </a:bodyPr>
          <a:lstStyle/>
          <a:p>
            <a:r>
              <a:rPr lang="en-US" dirty="0"/>
              <a:t>~17% missing</a:t>
            </a:r>
          </a:p>
          <a:p>
            <a:r>
              <a:rPr lang="en-US" dirty="0"/>
              <a:t>Imputation by mean:</a:t>
            </a:r>
          </a:p>
          <a:p>
            <a:pPr lvl="1"/>
            <a:r>
              <a:rPr lang="en-US" dirty="0"/>
              <a:t>Easy</a:t>
            </a:r>
          </a:p>
          <a:p>
            <a:pPr lvl="1"/>
            <a:r>
              <a:rPr lang="en-US" dirty="0"/>
              <a:t>Distorted distribution of data due to number of datapoints missing</a:t>
            </a:r>
          </a:p>
          <a:p>
            <a:pPr lvl="1"/>
            <a:endParaRPr lang="en-US" dirty="0"/>
          </a:p>
          <a:p>
            <a:r>
              <a:rPr lang="en-US" dirty="0"/>
              <a:t>Neighborhood Mean:</a:t>
            </a:r>
          </a:p>
          <a:p>
            <a:pPr lvl="1"/>
            <a:r>
              <a:rPr lang="en-US" dirty="0"/>
              <a:t>Maintains distribution of original data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BDE551-930A-4FE1-8434-09824E324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975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D3DEA9-B085-5448-86BE-7AFB5FEED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Outlier Removal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797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F31922-38D4-D04C-9A77-88A57FF49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257" y="2407436"/>
            <a:ext cx="3690257" cy="3461658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/>
              <a:t>10 observations removed</a:t>
            </a:r>
          </a:p>
          <a:p>
            <a:r>
              <a:rPr lang="en-US" dirty="0"/>
              <a:t>Outliers identified as &gt;6SD</a:t>
            </a:r>
          </a:p>
          <a:p>
            <a:pPr lvl="1"/>
            <a:r>
              <a:rPr lang="en-US" dirty="0"/>
              <a:t>Lot Frontage</a:t>
            </a:r>
          </a:p>
          <a:p>
            <a:pPr lvl="1"/>
            <a:r>
              <a:rPr lang="en-US" dirty="0"/>
              <a:t>Lot Area</a:t>
            </a:r>
          </a:p>
          <a:p>
            <a:pPr lvl="1"/>
            <a:r>
              <a:rPr lang="en-US" dirty="0"/>
              <a:t>Total Basement ft</a:t>
            </a:r>
            <a:r>
              <a:rPr lang="en-US" baseline="30000" dirty="0"/>
              <a:t>2</a:t>
            </a:r>
          </a:p>
          <a:p>
            <a:pPr lvl="2"/>
            <a:r>
              <a:rPr lang="en-US" dirty="0"/>
              <a:t>Same houses outliers for metrics quantifying floor area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D8D645-0A62-914D-8584-FD6FD4C8F1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94" b="-2"/>
          <a:stretch/>
        </p:blipFill>
        <p:spPr>
          <a:xfrm>
            <a:off x="4404094" y="1225983"/>
            <a:ext cx="7716326" cy="464311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09614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243241"/>
      </a:dk2>
      <a:lt2>
        <a:srgbClr val="E2E2E8"/>
      </a:lt2>
      <a:accent1>
        <a:srgbClr val="A3A37A"/>
      </a:accent1>
      <a:accent2>
        <a:srgbClr val="B49B76"/>
      </a:accent2>
      <a:accent3>
        <a:srgbClr val="C2958B"/>
      </a:accent3>
      <a:accent4>
        <a:srgbClr val="BB7D8C"/>
      </a:accent4>
      <a:accent5>
        <a:srgbClr val="C590B2"/>
      </a:accent5>
      <a:accent6>
        <a:srgbClr val="B77DBB"/>
      </a:accent6>
      <a:hlink>
        <a:srgbClr val="7675B5"/>
      </a:hlink>
      <a:folHlink>
        <a:srgbClr val="7F7F7F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609</Words>
  <Application>Microsoft Macintosh PowerPoint</Application>
  <PresentationFormat>Widescreen</PresentationFormat>
  <Paragraphs>142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Garamond</vt:lpstr>
      <vt:lpstr>RetrospectVTI</vt:lpstr>
      <vt:lpstr>This Old House:  Renovations Guided by Machine Learning</vt:lpstr>
      <vt:lpstr>Background</vt:lpstr>
      <vt:lpstr>Purpose</vt:lpstr>
      <vt:lpstr>Presentation Outline</vt:lpstr>
      <vt:lpstr>Exploratory Data Analysis</vt:lpstr>
      <vt:lpstr>Missing-Data Mechanisms </vt:lpstr>
      <vt:lpstr>Handling Missing Data</vt:lpstr>
      <vt:lpstr>Imputation: Lot Frontage</vt:lpstr>
      <vt:lpstr>Outlier Removal</vt:lpstr>
      <vt:lpstr>EDA Plots</vt:lpstr>
      <vt:lpstr>Ideal Categorical Variable: HeatingQC</vt:lpstr>
      <vt:lpstr>Categorical Variable that needs to be Feature Engineered: SaleType</vt:lpstr>
      <vt:lpstr>Model Talk</vt:lpstr>
      <vt:lpstr>General Models Used</vt:lpstr>
      <vt:lpstr>Linear Regression Models Tested</vt:lpstr>
      <vt:lpstr>MLR Feature Selection</vt:lpstr>
      <vt:lpstr>Feature Selection</vt:lpstr>
      <vt:lpstr>Hyperparameter Tuning</vt:lpstr>
      <vt:lpstr>Tree-Based Model: XGBoost</vt:lpstr>
      <vt:lpstr>Parameter Tuning</vt:lpstr>
      <vt:lpstr>Feature Importance</vt:lpstr>
      <vt:lpstr>Cumulative Results</vt:lpstr>
      <vt:lpstr>Insights</vt:lpstr>
      <vt:lpstr>Upgradable Features</vt:lpstr>
      <vt:lpstr>Upgradable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Old House:  Renovations Guided by Machine Learning</dc:title>
  <dc:creator>Jonathan Harris</dc:creator>
  <cp:lastModifiedBy>Jonathan Harris</cp:lastModifiedBy>
  <cp:revision>1</cp:revision>
  <dcterms:created xsi:type="dcterms:W3CDTF">2020-03-02T04:40:26Z</dcterms:created>
  <dcterms:modified xsi:type="dcterms:W3CDTF">2020-03-02T04:44:10Z</dcterms:modified>
</cp:coreProperties>
</file>