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70" r:id="rId7"/>
    <p:sldId id="277" r:id="rId8"/>
    <p:sldId id="269" r:id="rId9"/>
    <p:sldId id="268" r:id="rId10"/>
    <p:sldId id="278" r:id="rId11"/>
    <p:sldId id="280" r:id="rId12"/>
    <p:sldId id="279" r:id="rId13"/>
    <p:sldId id="261" r:id="rId14"/>
    <p:sldId id="263" r:id="rId15"/>
    <p:sldId id="276" r:id="rId16"/>
    <p:sldId id="275" r:id="rId17"/>
    <p:sldId id="284" r:id="rId18"/>
    <p:sldId id="274" r:id="rId19"/>
    <p:sldId id="273" r:id="rId20"/>
    <p:sldId id="264" r:id="rId21"/>
    <p:sldId id="265" r:id="rId22"/>
    <p:sldId id="266" r:id="rId23"/>
    <p:sldId id="283" r:id="rId24"/>
    <p:sldId id="282" r:id="rId25"/>
    <p:sldId id="262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07DE-EFCF-EE4E-A224-005FC327BA78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5FB5-5E76-024B-B293-45C79E03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1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in the middle of a lush green field&#10;&#10;Description automatically generated">
            <a:extLst>
              <a:ext uri="{FF2B5EF4-FFF2-40B4-BE49-F238E27FC236}">
                <a16:creationId xmlns:a16="http://schemas.microsoft.com/office/drawing/2014/main" id="{A8CCE2EE-10D5-2D49-BC06-FBBBA019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C97-EA49-E345-94E5-67B8767B8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3444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This Old House: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Renovations Guided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A4EB-D12D-0947-83C3-EA0DDF29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8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 err="1">
                <a:solidFill>
                  <a:srgbClr val="FFFFFF"/>
                </a:solidFill>
              </a:rPr>
              <a:t>Kailun</a:t>
            </a:r>
            <a:r>
              <a:rPr lang="en-US" sz="1500" dirty="0">
                <a:solidFill>
                  <a:srgbClr val="FFFFFF"/>
                </a:solidFill>
              </a:rPr>
              <a:t> Cheng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Richard Kim</a:t>
            </a:r>
          </a:p>
          <a:p>
            <a:r>
              <a:rPr lang="en-US" sz="1500" dirty="0">
                <a:solidFill>
                  <a:srgbClr val="FFFFFF"/>
                </a:solidFill>
              </a:rPr>
              <a:t>Jon Harris</a:t>
            </a:r>
          </a:p>
        </p:txBody>
      </p:sp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Plots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C720F1-ABB1-BB40-980A-905E0745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10" y="1202404"/>
            <a:ext cx="480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78AFBE3-9263-5245-8664-C97628AF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3295960"/>
            <a:ext cx="4419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728E3B-69BE-EF48-AC7E-1EF12B78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1" y="4433828"/>
            <a:ext cx="4419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8BC7BB6-0F6B-7946-A0BB-11C20EA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5543861"/>
            <a:ext cx="6796315" cy="813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Boxplot: Category vs Distribution of </a:t>
            </a:r>
            <a:r>
              <a:rPr lang="en-US" dirty="0" err="1"/>
              <a:t>Log_Price</a:t>
            </a:r>
            <a:r>
              <a:rPr lang="en-US" dirty="0"/>
              <a:t> within each subcategory</a:t>
            </a:r>
            <a:endParaRPr lang="en-US" sz="2000" dirty="0"/>
          </a:p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09D2B7-23EB-1A43-8943-A61CB9940687}"/>
              </a:ext>
            </a:extLst>
          </p:cNvPr>
          <p:cNvSpPr txBox="1">
            <a:spLocks/>
          </p:cNvSpPr>
          <p:nvPr/>
        </p:nvSpPr>
        <p:spPr>
          <a:xfrm>
            <a:off x="683986" y="2147588"/>
            <a:ext cx="66058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Countplot</a:t>
            </a:r>
            <a:r>
              <a:rPr lang="en-US" dirty="0"/>
              <a:t>: Category vs Count of instances within each subcategory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E8DD01-1DEF-9142-AA76-3C09234B1014}"/>
              </a:ext>
            </a:extLst>
          </p:cNvPr>
          <p:cNvSpPr txBox="1">
            <a:spLocks/>
          </p:cNvSpPr>
          <p:nvPr/>
        </p:nvSpPr>
        <p:spPr>
          <a:xfrm>
            <a:off x="5112295" y="3690036"/>
            <a:ext cx="67963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Barplot</a:t>
            </a:r>
            <a:r>
              <a:rPr lang="en-US" dirty="0"/>
              <a:t>: Category vs Mean Sale Price within each subcategory</a:t>
            </a:r>
          </a:p>
        </p:txBody>
      </p:sp>
    </p:spTree>
    <p:extLst>
      <p:ext uri="{BB962C8B-B14F-4D97-AF65-F5344CB8AC3E}">
        <p14:creationId xmlns:p14="http://schemas.microsoft.com/office/powerpoint/2010/main" val="79136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Ideal Categorical Variable: </a:t>
            </a:r>
            <a:r>
              <a:rPr lang="en-US" sz="4800" dirty="0" err="1"/>
              <a:t>HeatingQC</a:t>
            </a:r>
            <a:endParaRPr lang="en-US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E027-D5CD-C445-BDB4-7E1EB4AF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fontAlgn="base"/>
            <a:r>
              <a:rPr lang="en-US" dirty="0"/>
              <a:t>Dominant no more than 50% of data</a:t>
            </a:r>
          </a:p>
          <a:p>
            <a:pPr lvl="1" fontAlgn="base"/>
            <a:r>
              <a:rPr lang="en-US" dirty="0"/>
              <a:t>Subcategories are represented </a:t>
            </a:r>
          </a:p>
          <a:p>
            <a:pPr lvl="1" fontAlgn="base"/>
            <a:r>
              <a:rPr lang="en-US" dirty="0"/>
              <a:t>Need to examine the proportions in test set </a:t>
            </a:r>
          </a:p>
          <a:p>
            <a:r>
              <a:rPr lang="en-US" dirty="0"/>
              <a:t>Ordinal categorical variable subcategories exhibit sequential behavior </a:t>
            </a:r>
            <a:r>
              <a:rPr lang="en-US" dirty="0" err="1"/>
              <a:t>w.r.t.</a:t>
            </a:r>
            <a:r>
              <a:rPr lang="en-US" dirty="0"/>
              <a:t> Mean of </a:t>
            </a:r>
            <a:r>
              <a:rPr lang="en-US" dirty="0" err="1"/>
              <a:t>SalePrice</a:t>
            </a:r>
            <a:endParaRPr lang="en-US" dirty="0"/>
          </a:p>
          <a:p>
            <a:pPr fontAlgn="base"/>
            <a:r>
              <a:rPr lang="en-US" dirty="0"/>
              <a:t>Distributions of subcategories seem normal </a:t>
            </a:r>
          </a:p>
          <a:p>
            <a:pPr lvl="1" fontAlgn="base"/>
            <a:r>
              <a:rPr lang="en-US" dirty="0"/>
              <a:t>Medians of subcategories descend sequentially 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B1DD-4687-9C48-ACAA-97BF784B7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3" b="4369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7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Categorical Variable that needs to be Feature Engineered: SaleType</a:t>
            </a:r>
            <a:endParaRPr lang="en-US" sz="3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DB53-D29A-1A4A-B784-DEFAA631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 fontScale="92500"/>
          </a:bodyPr>
          <a:lstStyle/>
          <a:p>
            <a:pPr fontAlgn="base"/>
            <a:r>
              <a:rPr lang="en-US" dirty="0"/>
              <a:t>Dominant group cover well over 50% of date </a:t>
            </a:r>
          </a:p>
          <a:p>
            <a:pPr lvl="1" fontAlgn="base"/>
            <a:r>
              <a:rPr lang="en-US" dirty="0"/>
              <a:t>Collapse subcategories that are underrepresented </a:t>
            </a:r>
          </a:p>
          <a:p>
            <a:pPr lvl="1" fontAlgn="base"/>
            <a:r>
              <a:rPr lang="en-US" dirty="0"/>
              <a:t>Need to examine the proportions in test set </a:t>
            </a:r>
          </a:p>
          <a:p>
            <a:pPr fontAlgn="base"/>
            <a:r>
              <a:rPr lang="en-US" dirty="0"/>
              <a:t>Mean of subcategories vary with no distinct grouping </a:t>
            </a:r>
          </a:p>
          <a:p>
            <a:pPr lvl="1" fontAlgn="base"/>
            <a:r>
              <a:rPr lang="en-US" dirty="0"/>
              <a:t>May need domain knowledge to supplement regrouping </a:t>
            </a:r>
          </a:p>
          <a:p>
            <a:pPr fontAlgn="base"/>
            <a:r>
              <a:rPr lang="en-US" dirty="0"/>
              <a:t>Distributions of subcategories are not normal </a:t>
            </a:r>
          </a:p>
          <a:p>
            <a:pPr lvl="1" fontAlgn="base"/>
            <a:r>
              <a:rPr lang="en-US" dirty="0"/>
              <a:t>Median Log of Sale Price of subcategories vary with no distinct grouping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71D4B-9DA7-E549-9CB6-0A55E8662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-1" b="3043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1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9F88-48B0-F049-B00E-2CE8CCD87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Linear relationships </a:t>
            </a:r>
          </a:p>
          <a:p>
            <a:pPr lvl="1"/>
            <a:r>
              <a:rPr lang="en-US" dirty="0"/>
              <a:t>Homoscedasticity of residuals</a:t>
            </a:r>
          </a:p>
          <a:p>
            <a:pPr lvl="1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Normality of residuals</a:t>
            </a:r>
          </a:p>
          <a:p>
            <a:pPr lvl="1"/>
            <a:r>
              <a:rPr lang="en-US" dirty="0"/>
              <a:t>Lack of multicollinearity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B773-FC35-9743-ACA5-4A419AD2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Tree-Based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1F710-4E8D-834D-9C84-35EAEC94B0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No formal distributional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28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9DF-EF9E-1145-BEA7-924D146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2C9-4C2F-C64B-AA16-A8BC8285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Forward- and Backward-Feature Selection</a:t>
            </a:r>
          </a:p>
          <a:p>
            <a:pPr lvl="1"/>
            <a:r>
              <a:rPr lang="en-US" dirty="0"/>
              <a:t>Variable Inflation Factor for Multicollinearity</a:t>
            </a:r>
          </a:p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Used for feature selection of penalized regression</a:t>
            </a:r>
          </a:p>
          <a:p>
            <a:r>
              <a:rPr lang="en-US" dirty="0"/>
              <a:t>Ridge Regularized Regression</a:t>
            </a:r>
          </a:p>
          <a:p>
            <a:pPr lvl="1"/>
            <a:r>
              <a:rPr lang="en-US" dirty="0"/>
              <a:t>Features previously selected with Lasso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5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MLR Feature Selection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B89F-B5A1-4645-81BC-05E959973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Forward-Selection: </a:t>
            </a:r>
          </a:p>
          <a:p>
            <a:pPr lvl="1"/>
            <a:r>
              <a:rPr lang="en-US" dirty="0"/>
              <a:t>RMSE = 0.1160</a:t>
            </a:r>
          </a:p>
          <a:p>
            <a:pPr lvl="1"/>
            <a:r>
              <a:rPr lang="en-US" dirty="0"/>
              <a:t>55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0.9116</a:t>
            </a:r>
          </a:p>
          <a:p>
            <a:r>
              <a:rPr lang="en-US" dirty="0"/>
              <a:t>Backward-Selection: </a:t>
            </a:r>
          </a:p>
          <a:p>
            <a:pPr lvl="1"/>
            <a:r>
              <a:rPr lang="en-US" dirty="0"/>
              <a:t>RMSE = 0.1159</a:t>
            </a:r>
          </a:p>
          <a:p>
            <a:pPr lvl="1"/>
            <a:r>
              <a:rPr lang="en-US" dirty="0"/>
              <a:t>56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368ACF-CD32-5547-859E-BDBE9A43B2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r="19082" b="-2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3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7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MLR Feature Selection</a:t>
            </a:r>
          </a:p>
        </p:txBody>
      </p:sp>
      <p:cxnSp>
        <p:nvCxnSpPr>
          <p:cNvPr id="2058" name="Straight Connector 8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479F3-F85E-DD46-9E9C-64E01BB57C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763" y="1761395"/>
            <a:ext cx="3309846" cy="330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356E6-976D-874A-A5DF-7C7D4D7DD3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342" y="1760858"/>
            <a:ext cx="3310917" cy="331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888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A3ABA-8CE6-324C-8643-1517A03F76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65558C-789E-C64C-8A9A-04681B0A7E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19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6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E79A3-2120-3545-A527-433F1E213C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021172"/>
            <a:ext cx="4640262" cy="27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8ABFD6-2C7F-F44D-B68E-EFE88CAF40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21648"/>
            <a:ext cx="4638675" cy="2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AA51E-765B-1B40-AB85-15195F0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07484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pic>
        <p:nvPicPr>
          <p:cNvPr id="11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FF804A29-CB05-A644-936C-5DC3C1190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CE3D7-7D3B-2243-ADD8-FE924FB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4074849" cy="3461658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/>
              <a:t>Ames, Iowa needs a facelift</a:t>
            </a:r>
          </a:p>
          <a:p>
            <a:r>
              <a:rPr lang="en-US" dirty="0"/>
              <a:t>Flipping houses makes for great tv (allegedly)</a:t>
            </a:r>
          </a:p>
          <a:p>
            <a:pPr lvl="1"/>
            <a:r>
              <a:rPr lang="en-US" dirty="0"/>
              <a:t>Requires lots of time and resources</a:t>
            </a:r>
          </a:p>
          <a:p>
            <a:pPr lvl="1"/>
            <a:r>
              <a:rPr lang="en-US" dirty="0"/>
              <a:t>Important to turn a profit</a:t>
            </a:r>
          </a:p>
          <a:p>
            <a:r>
              <a:rPr lang="en-US" dirty="0"/>
              <a:t>Housing data available</a:t>
            </a:r>
          </a:p>
          <a:p>
            <a:pPr lvl="1"/>
            <a:r>
              <a:rPr lang="en-US" dirty="0"/>
              <a:t>Unsure what features to upgrade</a:t>
            </a:r>
          </a:p>
          <a:p>
            <a:pPr lvl="1"/>
            <a:r>
              <a:rPr lang="en-US" dirty="0"/>
              <a:t>Machine learning may provide insight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 descr="A picture containing helmet, lamp, light&#10;&#10;Description automatically generated">
            <a:extLst>
              <a:ext uri="{FF2B5EF4-FFF2-40B4-BE49-F238E27FC236}">
                <a16:creationId xmlns:a16="http://schemas.microsoft.com/office/drawing/2014/main" id="{CF432361-F96E-8847-B7E2-9671B67251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68440">
            <a:off x="5533532" y="599067"/>
            <a:ext cx="983203" cy="9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531DA-CC22-FC44-8CDD-563A37E19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Optimized gradient-boosting decision-tree-based algorithm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C8602E-7749-FB4A-8B79-39B79FDB5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C6685-E997-7241-96B1-B98C86A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3" y="2958273"/>
            <a:ext cx="5139027" cy="3428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Eta</a:t>
            </a:r>
            <a:r>
              <a:rPr lang="en-US" dirty="0"/>
              <a:t>: learning rate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Gamma</a:t>
            </a:r>
            <a:r>
              <a:rPr lang="en-US" dirty="0"/>
              <a:t>: restricts splits between leaves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Max Depth</a:t>
            </a:r>
            <a:r>
              <a:rPr lang="en-US" dirty="0"/>
              <a:t>: depth of decision tree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Min Child Weight</a:t>
            </a:r>
            <a:r>
              <a:rPr lang="en-US" dirty="0"/>
              <a:t>: limits further partition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ColSample</a:t>
            </a:r>
            <a:r>
              <a:rPr lang="en-US" dirty="0"/>
              <a:t>: number of features supplied to tree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Alpha</a:t>
            </a:r>
            <a:r>
              <a:rPr lang="en-US" dirty="0"/>
              <a:t>: L1 Lasso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Lambda</a:t>
            </a:r>
            <a:r>
              <a:rPr lang="en-US" dirty="0"/>
              <a:t>: L2 Ridge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N Trees</a:t>
            </a:r>
            <a:r>
              <a:rPr lang="en-US" dirty="0"/>
              <a:t>: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106239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7277D-2966-704A-BA4C-1EB1CAFD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6153A-646F-6C4F-A04D-1626E51F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453" y="2221004"/>
            <a:ext cx="5457492" cy="736282"/>
          </a:xfrm>
        </p:spPr>
        <p:txBody>
          <a:bodyPr/>
          <a:lstStyle/>
          <a:p>
            <a:pPr algn="ctr"/>
            <a:r>
              <a:rPr lang="en-US" dirty="0"/>
              <a:t>Without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51BC69-425D-D14B-9E16-E7688889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949" y="2221004"/>
            <a:ext cx="5357704" cy="736282"/>
          </a:xfrm>
        </p:spPr>
        <p:txBody>
          <a:bodyPr/>
          <a:lstStyle/>
          <a:p>
            <a:pPr algn="ctr"/>
            <a:r>
              <a:rPr lang="en-US" dirty="0"/>
              <a:t>With Tuning</a:t>
            </a:r>
          </a:p>
        </p:txBody>
      </p:sp>
      <p:pic>
        <p:nvPicPr>
          <p:cNvPr id="17" name="Content Placeholder 16" descr="A close up of a device&#10;&#10;Description automatically generated">
            <a:extLst>
              <a:ext uri="{FF2B5EF4-FFF2-40B4-BE49-F238E27FC236}">
                <a16:creationId xmlns:a16="http://schemas.microsoft.com/office/drawing/2014/main" id="{A074723B-FBB1-0D46-94A9-56606037A4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601" y="2793681"/>
            <a:ext cx="5486400" cy="3028078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FADF5-A2DA-2A4B-A53E-D74D47969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999" y="2793681"/>
            <a:ext cx="5486400" cy="3027600"/>
          </a:xfrm>
        </p:spPr>
      </p:pic>
    </p:spTree>
    <p:extLst>
      <p:ext uri="{BB962C8B-B14F-4D97-AF65-F5344CB8AC3E}">
        <p14:creationId xmlns:p14="http://schemas.microsoft.com/office/powerpoint/2010/main" val="303241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C5F10-5078-684B-811B-62917A4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F918-3F5D-224E-8342-B52028D2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1810" y="1951350"/>
            <a:ext cx="8108380" cy="4423356"/>
          </a:xfrm>
        </p:spPr>
      </p:pic>
    </p:spTree>
    <p:extLst>
      <p:ext uri="{BB962C8B-B14F-4D97-AF65-F5344CB8AC3E}">
        <p14:creationId xmlns:p14="http://schemas.microsoft.com/office/powerpoint/2010/main" val="27195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6941-07FD-6145-8715-B36F72EA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3023-AC68-D241-9209-20926880E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Features that homeowners can control to make their homes more valuable?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3AB58-533E-F64A-920F-F0D808E6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Key features </a:t>
            </a:r>
          </a:p>
          <a:p>
            <a:pPr lvl="1" fontAlgn="base"/>
            <a:r>
              <a:rPr lang="en-US" dirty="0"/>
              <a:t>Unfinished basement </a:t>
            </a:r>
          </a:p>
          <a:p>
            <a:pPr lvl="1" fontAlgn="base"/>
            <a:r>
              <a:rPr lang="en-US" dirty="0"/>
              <a:t>Overall quality </a:t>
            </a:r>
          </a:p>
          <a:p>
            <a:pPr lvl="1" fontAlgn="base"/>
            <a:r>
              <a:rPr lang="en-US" dirty="0"/>
              <a:t>Central Air </a:t>
            </a:r>
          </a:p>
          <a:p>
            <a:pPr lvl="1" fontAlgn="base"/>
            <a:r>
              <a:rPr lang="en-US" dirty="0"/>
              <a:t>Gas heating </a:t>
            </a:r>
          </a:p>
          <a:p>
            <a:pPr lvl="1" fontAlgn="base"/>
            <a:r>
              <a:rPr lang="en-US" dirty="0"/>
              <a:t>Number of rooms </a:t>
            </a:r>
          </a:p>
          <a:p>
            <a:pPr fontAlgn="base"/>
            <a:r>
              <a:rPr lang="en-US" dirty="0"/>
              <a:t>Base price dependent </a:t>
            </a:r>
          </a:p>
          <a:p>
            <a:pPr lvl="1" fontAlgn="base"/>
            <a:r>
              <a:rPr lang="en-US" dirty="0"/>
              <a:t>Neighborhood </a:t>
            </a:r>
          </a:p>
          <a:p>
            <a:pPr lvl="1" fontAlgn="base"/>
            <a:r>
              <a:rPr lang="en-US" dirty="0"/>
              <a:t>Age </a:t>
            </a:r>
          </a:p>
          <a:p>
            <a:pPr lvl="1" fontAlgn="base"/>
            <a:r>
              <a:rPr lang="en-US" dirty="0"/>
              <a:t>Zoning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5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Lasso: Only Upgradable Features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7F2496-829B-6942-9301-3A2B793EFB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2222" y="2720342"/>
            <a:ext cx="5486400" cy="36576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62DC9C-6D6B-F249-BC63-8B7DD6040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3378" y="2720341"/>
            <a:ext cx="5486400" cy="365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EBD1A0-5F2A-C740-AC6E-7B1424E6B7E7}"/>
              </a:ext>
            </a:extLst>
          </p:cNvPr>
          <p:cNvSpPr/>
          <p:nvPr/>
        </p:nvSpPr>
        <p:spPr>
          <a:xfrm>
            <a:off x="363378" y="2054275"/>
            <a:ext cx="1146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Of the 17 variables included, only one (# of kitchens) was dropped: most of the variables that homeowners can improve are proven to be significant in improving sale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Many features found to contribute to sales price can be upgraded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Garage Finish</a:t>
            </a:r>
          </a:p>
          <a:p>
            <a:pPr lvl="1"/>
            <a:r>
              <a:rPr lang="en-US" dirty="0"/>
              <a:t>Square footage of house</a:t>
            </a:r>
          </a:p>
          <a:p>
            <a:pPr lvl="1"/>
            <a:r>
              <a:rPr lang="en-US" dirty="0"/>
              <a:t>Overall quality metrics</a:t>
            </a:r>
          </a:p>
          <a:p>
            <a:pPr lvl="2"/>
            <a:r>
              <a:rPr lang="en-US" dirty="0"/>
              <a:t>Fireplace</a:t>
            </a:r>
          </a:p>
          <a:p>
            <a:pPr lvl="2"/>
            <a:r>
              <a:rPr lang="en-US" dirty="0"/>
              <a:t>Exterior</a:t>
            </a:r>
          </a:p>
          <a:p>
            <a:pPr lvl="2"/>
            <a:endParaRPr lang="en-US" dirty="0"/>
          </a:p>
        </p:txBody>
      </p:sp>
      <p:pic>
        <p:nvPicPr>
          <p:cNvPr id="7" name="Content Placeholder 6" descr="A person sitting in a chair in a room&#10;&#10;Description automatically generated">
            <a:extLst>
              <a:ext uri="{FF2B5EF4-FFF2-40B4-BE49-F238E27FC236}">
                <a16:creationId xmlns:a16="http://schemas.microsoft.com/office/drawing/2014/main" id="{119003AA-0FFC-B24B-A4CC-39DDEED05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47" r="2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6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A8F651F-BE60-5048-946B-A80E4678F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346" r="7865"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Cost of upgrades unknown</a:t>
            </a:r>
          </a:p>
          <a:p>
            <a:pPr lvl="1"/>
            <a:r>
              <a:rPr lang="en-US" dirty="0"/>
              <a:t>Unable to weight cost of upgrades</a:t>
            </a:r>
          </a:p>
          <a:p>
            <a:pPr marL="201168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3BBDA98-8DAF-A444-89F5-36F5200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635F49-D307-C440-98DF-5020D319A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Main Objective:</a:t>
            </a:r>
          </a:p>
          <a:p>
            <a:pPr lvl="1"/>
            <a:r>
              <a:rPr lang="en-US" dirty="0"/>
              <a:t>Use machine learning algorithms to predict house prices based on available predicting variables</a:t>
            </a:r>
          </a:p>
          <a:p>
            <a:r>
              <a:rPr lang="en-US" dirty="0"/>
              <a:t>Secondary Objective:</a:t>
            </a:r>
          </a:p>
          <a:p>
            <a:pPr lvl="1"/>
            <a:r>
              <a:rPr lang="en-US" dirty="0"/>
              <a:t>Use analysis to identify key upgrades that contribute the most towards the price of the house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28D2BC-1051-9C44-B073-0C279648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665" y="2582944"/>
            <a:ext cx="6122897" cy="26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12179-F355-8049-85E8-E34C2EF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Presentation Outline</a:t>
            </a:r>
          </a:p>
        </p:txBody>
      </p:sp>
      <p:pic>
        <p:nvPicPr>
          <p:cNvPr id="6" name="Content Placeholder 5" descr="A sign in front of a house&#10;&#10;Description automatically generated">
            <a:extLst>
              <a:ext uri="{FF2B5EF4-FFF2-40B4-BE49-F238E27FC236}">
                <a16:creationId xmlns:a16="http://schemas.microsoft.com/office/drawing/2014/main" id="{00885628-DC08-ED4D-B1D5-6BBC6D166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316-8ECC-5644-B944-695EE254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Trends and visualizations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aka ‘the weeds’</a:t>
            </a:r>
          </a:p>
          <a:p>
            <a:r>
              <a:rPr lang="en-US" dirty="0"/>
              <a:t>Application of ML</a:t>
            </a:r>
          </a:p>
          <a:p>
            <a:pPr lvl="1"/>
            <a:r>
              <a:rPr lang="en-US" dirty="0"/>
              <a:t>Key findings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7AE8B-6B83-4C4D-85AF-0CDF947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600" dirty="0"/>
              <a:t>Missing-Data Mechanisms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6415B-9412-4E4B-B387-6B938508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729067" cy="3229714"/>
          </a:xfrm>
        </p:spPr>
        <p:txBody>
          <a:bodyPr>
            <a:normAutofit/>
          </a:bodyPr>
          <a:lstStyle/>
          <a:p>
            <a:r>
              <a:rPr lang="en-US" sz="2000" dirty="0"/>
              <a:t>Missingness Completely at Random</a:t>
            </a:r>
          </a:p>
          <a:p>
            <a:r>
              <a:rPr lang="en-US" sz="2000" dirty="0"/>
              <a:t>Missing at Random</a:t>
            </a:r>
          </a:p>
          <a:p>
            <a:r>
              <a:rPr lang="en-US" sz="2000" dirty="0"/>
              <a:t>Missing Not-At Random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4AF75-C9F6-D440-BFC7-9D6694205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7131" y="1314747"/>
            <a:ext cx="7433253" cy="49988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2DD6ED-99D5-A647-8FEB-03165120D0E3}"/>
              </a:ext>
            </a:extLst>
          </p:cNvPr>
          <p:cNvSpPr txBox="1">
            <a:spLocks/>
          </p:cNvSpPr>
          <p:nvPr/>
        </p:nvSpPr>
        <p:spPr>
          <a:xfrm>
            <a:off x="4587130" y="782425"/>
            <a:ext cx="7433253" cy="75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Correlation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360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657E-32C9-5D45-B76B-689463A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w/ 95% missing → Drop the entire column</a:t>
            </a:r>
          </a:p>
          <a:p>
            <a:r>
              <a:rPr lang="en-US" dirty="0"/>
              <a:t>Basement-related variables</a:t>
            </a:r>
          </a:p>
          <a:p>
            <a:pPr lvl="1"/>
            <a:r>
              <a:rPr lang="en-US" dirty="0"/>
              <a:t>w/Null → Impute with ‘None’ given by data description .txt file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r>
              <a:rPr lang="en-US" dirty="0"/>
              <a:t>Garage-related variables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Imputation: Lot Frontage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C1AAAB-33D0-CB44-825E-8665C5DD9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44" y="1388381"/>
            <a:ext cx="7232191" cy="43393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/>
              <a:t>~17% missing</a:t>
            </a:r>
          </a:p>
          <a:p>
            <a:r>
              <a:rPr lang="en-US" dirty="0"/>
              <a:t>Imputation by mean: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Distorted distribution of data due to number of datapoints missing</a:t>
            </a:r>
          </a:p>
          <a:p>
            <a:pPr lvl="1"/>
            <a:endParaRPr lang="en-US" dirty="0"/>
          </a:p>
          <a:p>
            <a:r>
              <a:rPr lang="en-US" dirty="0"/>
              <a:t>Neighborhood Mean:</a:t>
            </a:r>
          </a:p>
          <a:p>
            <a:pPr lvl="1"/>
            <a:r>
              <a:rPr lang="en-US" dirty="0"/>
              <a:t>Maintains distribution of original data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Outlier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10 observations removed</a:t>
            </a:r>
          </a:p>
          <a:p>
            <a:r>
              <a:rPr lang="en-US" dirty="0"/>
              <a:t>Outliers identified as &gt;6SD</a:t>
            </a:r>
          </a:p>
          <a:p>
            <a:pPr lvl="1"/>
            <a:r>
              <a:rPr lang="en-US" dirty="0"/>
              <a:t>Lot Frontage</a:t>
            </a:r>
          </a:p>
          <a:p>
            <a:pPr lvl="1"/>
            <a:r>
              <a:rPr lang="en-US" dirty="0"/>
              <a:t>Lot Area</a:t>
            </a:r>
          </a:p>
          <a:p>
            <a:pPr lvl="1"/>
            <a:r>
              <a:rPr lang="en-US" dirty="0"/>
              <a:t>Total Basement ft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Same houses outliers for metrics quantifying floor area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8D645-0A62-914D-8584-FD6FD4C8F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4" b="-2"/>
          <a:stretch/>
        </p:blipFill>
        <p:spPr>
          <a:xfrm>
            <a:off x="4404094" y="1225983"/>
            <a:ext cx="7716326" cy="46431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961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2E8"/>
      </a:lt2>
      <a:accent1>
        <a:srgbClr val="A3A37A"/>
      </a:accent1>
      <a:accent2>
        <a:srgbClr val="B49B76"/>
      </a:accent2>
      <a:accent3>
        <a:srgbClr val="C2958B"/>
      </a:accent3>
      <a:accent4>
        <a:srgbClr val="BB7D8C"/>
      </a:accent4>
      <a:accent5>
        <a:srgbClr val="C590B2"/>
      </a:accent5>
      <a:accent6>
        <a:srgbClr val="B77DBB"/>
      </a:accent6>
      <a:hlink>
        <a:srgbClr val="7675B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669</Words>
  <Application>Microsoft Macintosh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Garamond</vt:lpstr>
      <vt:lpstr>RetrospectVTI</vt:lpstr>
      <vt:lpstr>This Old House:  Renovations Guided by Machine Learning</vt:lpstr>
      <vt:lpstr>Background</vt:lpstr>
      <vt:lpstr>Purpose</vt:lpstr>
      <vt:lpstr>Presentation Outline</vt:lpstr>
      <vt:lpstr>Exploratory Data Analysis</vt:lpstr>
      <vt:lpstr>Missing-Data Mechanisms </vt:lpstr>
      <vt:lpstr>Handling Missing Data</vt:lpstr>
      <vt:lpstr>Imputation: Lot Frontage</vt:lpstr>
      <vt:lpstr>Outlier Removal</vt:lpstr>
      <vt:lpstr>EDA Plots</vt:lpstr>
      <vt:lpstr>Ideal Categorical Variable: HeatingQC</vt:lpstr>
      <vt:lpstr>Categorical Variable that needs to be Feature Engineered: SaleType</vt:lpstr>
      <vt:lpstr>Model Talk</vt:lpstr>
      <vt:lpstr>General Models Used</vt:lpstr>
      <vt:lpstr>Linear Regression Models Tested</vt:lpstr>
      <vt:lpstr>MLR Feature Selection</vt:lpstr>
      <vt:lpstr>MLR Feature Selection</vt:lpstr>
      <vt:lpstr>Feature Selection</vt:lpstr>
      <vt:lpstr>Hyperparameter Tuning</vt:lpstr>
      <vt:lpstr>Tree-Based Model: XGBoost</vt:lpstr>
      <vt:lpstr>Parameter Tuning</vt:lpstr>
      <vt:lpstr>Feature Importance</vt:lpstr>
      <vt:lpstr>Flipping Houses</vt:lpstr>
      <vt:lpstr>Lasso: Only Upgradable Features</vt:lpstr>
      <vt:lpstr>Insights</vt:lpstr>
      <vt:lpstr>Upgradable Features</vt:lpstr>
      <vt:lpstr>Upgradable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Old House:  Renovations Guided by Machine Learning</dc:title>
  <dc:creator>Jonathan Harris</dc:creator>
  <cp:lastModifiedBy>Jonathan Harris</cp:lastModifiedBy>
  <cp:revision>2</cp:revision>
  <dcterms:created xsi:type="dcterms:W3CDTF">2020-03-02T14:49:45Z</dcterms:created>
  <dcterms:modified xsi:type="dcterms:W3CDTF">2020-03-02T15:02:04Z</dcterms:modified>
</cp:coreProperties>
</file>