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1"/>
  </p:notesMasterIdLst>
  <p:sldIdLst>
    <p:sldId id="256" r:id="rId2"/>
    <p:sldId id="257" r:id="rId3"/>
    <p:sldId id="310" r:id="rId4"/>
    <p:sldId id="261" r:id="rId5"/>
    <p:sldId id="307" r:id="rId6"/>
    <p:sldId id="262" r:id="rId7"/>
    <p:sldId id="290" r:id="rId8"/>
    <p:sldId id="263" r:id="rId9"/>
    <p:sldId id="264" r:id="rId10"/>
    <p:sldId id="265" r:id="rId11"/>
    <p:sldId id="291" r:id="rId12"/>
    <p:sldId id="266" r:id="rId13"/>
    <p:sldId id="267" r:id="rId14"/>
    <p:sldId id="293" r:id="rId15"/>
    <p:sldId id="268" r:id="rId16"/>
    <p:sldId id="269" r:id="rId17"/>
    <p:sldId id="270" r:id="rId18"/>
    <p:sldId id="292" r:id="rId19"/>
    <p:sldId id="271" r:id="rId20"/>
    <p:sldId id="294" r:id="rId21"/>
    <p:sldId id="272" r:id="rId22"/>
    <p:sldId id="303" r:id="rId23"/>
    <p:sldId id="273" r:id="rId24"/>
    <p:sldId id="274" r:id="rId25"/>
    <p:sldId id="305" r:id="rId26"/>
    <p:sldId id="304" r:id="rId27"/>
    <p:sldId id="311" r:id="rId28"/>
    <p:sldId id="283" r:id="rId29"/>
    <p:sldId id="275" r:id="rId30"/>
    <p:sldId id="302" r:id="rId31"/>
    <p:sldId id="284" r:id="rId32"/>
    <p:sldId id="276" r:id="rId33"/>
    <p:sldId id="277" r:id="rId34"/>
    <p:sldId id="285" r:id="rId35"/>
    <p:sldId id="278" r:id="rId36"/>
    <p:sldId id="279" r:id="rId37"/>
    <p:sldId id="295" r:id="rId38"/>
    <p:sldId id="308" r:id="rId39"/>
    <p:sldId id="309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00"/>
    <a:srgbClr val="DDDDDD"/>
    <a:srgbClr val="008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6429" autoAdjust="0"/>
  </p:normalViewPr>
  <p:slideViewPr>
    <p:cSldViewPr>
      <p:cViewPr varScale="1">
        <p:scale>
          <a:sx n="113" d="100"/>
          <a:sy n="113" d="100"/>
        </p:scale>
        <p:origin x="8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150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576DF-91CA-4375-8BC5-F8A55277362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FD458E-D636-4B63-B9C7-FDC24DB34392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</a:rPr>
            <a:t>A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09962C9-2160-4172-974A-9194FA2457AB}" type="parTrans" cxnId="{C26CBF14-9628-4425-9C29-B716B475F3A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B81D6EA-E361-416A-B4CE-6C2E0920D063}" type="sibTrans" cxnId="{C26CBF14-9628-4425-9C29-B716B475F3A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BBCCF1-C107-4A58-B09A-A1A9BCA23B3D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</a:rPr>
            <a:t>X1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CD2179C6-7646-48FB-8CF8-BB8363CD6B91}" type="parTrans" cxnId="{C366CD6E-195F-4526-843C-F09D50D0072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9AE8C874-DED9-4256-BF1B-C2A8BC7279EB}" type="sibTrans" cxnId="{C366CD6E-195F-4526-843C-F09D50D0072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6B78D9B-3861-4D29-A5E0-E348B4FB898E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</a:rPr>
            <a:t>X2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D95804C-F84F-43CF-B8BB-FE7DA3A75914}" type="parTrans" cxnId="{7161D9F9-C82C-4E53-954C-0271391F05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B96498C-3764-47A7-8A34-0B277DDED8E8}" type="sibTrans" cxnId="{7161D9F9-C82C-4E53-954C-0271391F05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0A3550F-9589-4D06-AA53-903DB8DFA1BF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tx1"/>
              </a:solidFill>
            </a:rPr>
            <a:t>Xn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B7A1A32D-9856-49B9-A92C-209A2104E914}" type="parTrans" cxnId="{B536EC0B-6A5A-43DF-8ACC-92613FFC79E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1CA3C5B-B368-4B63-82E9-C13982C1A8E6}" type="sibTrans" cxnId="{B536EC0B-6A5A-43DF-8ACC-92613FFC79E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DBAB617-ED6E-4FD2-9C26-260DC47B4363}">
      <dgm:prSet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</a:rPr>
            <a:t>…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5BECD54-CFD4-4644-B1EF-08E76AA4B6B4}" type="parTrans" cxnId="{034B51C5-8EAE-42D9-9E2A-70F5DA7CDA5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BC9ACA-95D8-4EE4-B3CF-32AF82997619}" type="sibTrans" cxnId="{034B51C5-8EAE-42D9-9E2A-70F5DA7CDA5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283EFFA-DFA6-4282-8604-06B0B3636285}" type="pres">
      <dgm:prSet presAssocID="{E78576DF-91CA-4375-8BC5-F8A5527736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953A25D-C59D-46ED-87BD-CF968D1EAC68}" type="pres">
      <dgm:prSet presAssocID="{18FD458E-D636-4B63-B9C7-FDC24DB34392}" presName="hierRoot1" presStyleCnt="0">
        <dgm:presLayoutVars>
          <dgm:hierBranch val="init"/>
        </dgm:presLayoutVars>
      </dgm:prSet>
      <dgm:spPr/>
    </dgm:pt>
    <dgm:pt modelId="{AD8C7DD8-9B8D-4E85-A396-4E33D49B9748}" type="pres">
      <dgm:prSet presAssocID="{18FD458E-D636-4B63-B9C7-FDC24DB34392}" presName="rootComposite1" presStyleCnt="0"/>
      <dgm:spPr/>
    </dgm:pt>
    <dgm:pt modelId="{11E1050A-02B7-4D7D-92C1-ABCBDAB12FDB}" type="pres">
      <dgm:prSet presAssocID="{18FD458E-D636-4B63-B9C7-FDC24DB3439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6BCA4F-590E-4957-8814-2CA51CFC5F88}" type="pres">
      <dgm:prSet presAssocID="{18FD458E-D636-4B63-B9C7-FDC24DB3439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F293395-90FF-4110-A1FC-96E903CC4556}" type="pres">
      <dgm:prSet presAssocID="{18FD458E-D636-4B63-B9C7-FDC24DB34392}" presName="hierChild2" presStyleCnt="0"/>
      <dgm:spPr/>
    </dgm:pt>
    <dgm:pt modelId="{9D441051-39A6-4EB2-A4AE-EC0961D085AE}" type="pres">
      <dgm:prSet presAssocID="{CD2179C6-7646-48FB-8CF8-BB8363CD6B91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E2D92B15-E2DA-49D5-959E-7927D9BA7941}" type="pres">
      <dgm:prSet presAssocID="{0CBBCCF1-C107-4A58-B09A-A1A9BCA23B3D}" presName="hierRoot2" presStyleCnt="0">
        <dgm:presLayoutVars>
          <dgm:hierBranch val="init"/>
        </dgm:presLayoutVars>
      </dgm:prSet>
      <dgm:spPr/>
    </dgm:pt>
    <dgm:pt modelId="{DDCBB4E7-66BC-4102-A08D-7CC9E6BF57A6}" type="pres">
      <dgm:prSet presAssocID="{0CBBCCF1-C107-4A58-B09A-A1A9BCA23B3D}" presName="rootComposite" presStyleCnt="0"/>
      <dgm:spPr/>
    </dgm:pt>
    <dgm:pt modelId="{61469EC1-66CA-481F-9D53-0047D69A8854}" type="pres">
      <dgm:prSet presAssocID="{0CBBCCF1-C107-4A58-B09A-A1A9BCA23B3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8314B5-9D4E-4654-8E05-C93BB66A80B4}" type="pres">
      <dgm:prSet presAssocID="{0CBBCCF1-C107-4A58-B09A-A1A9BCA23B3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623CAAFC-AA1C-4BC6-81B7-4786BF063FF5}" type="pres">
      <dgm:prSet presAssocID="{0CBBCCF1-C107-4A58-B09A-A1A9BCA23B3D}" presName="hierChild4" presStyleCnt="0"/>
      <dgm:spPr/>
    </dgm:pt>
    <dgm:pt modelId="{C474556F-01E7-42A9-8D0F-B24636B35D6D}" type="pres">
      <dgm:prSet presAssocID="{0CBBCCF1-C107-4A58-B09A-A1A9BCA23B3D}" presName="hierChild5" presStyleCnt="0"/>
      <dgm:spPr/>
    </dgm:pt>
    <dgm:pt modelId="{1E3EE0A3-4573-49F4-AD33-3F2C08DDB47A}" type="pres">
      <dgm:prSet presAssocID="{0D95804C-F84F-43CF-B8BB-FE7DA3A75914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F1A17F4B-39B9-4FCB-BBE6-EA99A6C5105B}" type="pres">
      <dgm:prSet presAssocID="{F6B78D9B-3861-4D29-A5E0-E348B4FB898E}" presName="hierRoot2" presStyleCnt="0">
        <dgm:presLayoutVars>
          <dgm:hierBranch val="init"/>
        </dgm:presLayoutVars>
      </dgm:prSet>
      <dgm:spPr/>
    </dgm:pt>
    <dgm:pt modelId="{3AC7C43F-3BCB-4ED0-9B82-252169A52D0E}" type="pres">
      <dgm:prSet presAssocID="{F6B78D9B-3861-4D29-A5E0-E348B4FB898E}" presName="rootComposite" presStyleCnt="0"/>
      <dgm:spPr/>
    </dgm:pt>
    <dgm:pt modelId="{BD70DE76-31E4-4E2E-A17C-23FFE6982902}" type="pres">
      <dgm:prSet presAssocID="{F6B78D9B-3861-4D29-A5E0-E348B4FB89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90B2CE-4D18-4537-A445-8BD478CA9CB1}" type="pres">
      <dgm:prSet presAssocID="{F6B78D9B-3861-4D29-A5E0-E348B4FB898E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C87D735-636F-4392-9614-C67049353AC3}" type="pres">
      <dgm:prSet presAssocID="{F6B78D9B-3861-4D29-A5E0-E348B4FB898E}" presName="hierChild4" presStyleCnt="0"/>
      <dgm:spPr/>
    </dgm:pt>
    <dgm:pt modelId="{F5DCD20E-6BB5-43DE-A046-ABC7B7E6E94B}" type="pres">
      <dgm:prSet presAssocID="{F6B78D9B-3861-4D29-A5E0-E348B4FB898E}" presName="hierChild5" presStyleCnt="0"/>
      <dgm:spPr/>
    </dgm:pt>
    <dgm:pt modelId="{429FB1AD-F634-421C-BEE4-CC93231AA6B6}" type="pres">
      <dgm:prSet presAssocID="{F5BECD54-CFD4-4644-B1EF-08E76AA4B6B4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6093413B-B084-470F-8198-4868DB535E96}" type="pres">
      <dgm:prSet presAssocID="{4DBAB617-ED6E-4FD2-9C26-260DC47B4363}" presName="hierRoot2" presStyleCnt="0">
        <dgm:presLayoutVars>
          <dgm:hierBranch val="init"/>
        </dgm:presLayoutVars>
      </dgm:prSet>
      <dgm:spPr/>
    </dgm:pt>
    <dgm:pt modelId="{B43E9CA1-E76A-47C1-85D0-F5E2D7AB10C4}" type="pres">
      <dgm:prSet presAssocID="{4DBAB617-ED6E-4FD2-9C26-260DC47B4363}" presName="rootComposite" presStyleCnt="0"/>
      <dgm:spPr/>
    </dgm:pt>
    <dgm:pt modelId="{EBC12F97-C83B-4A8C-BB06-C0897F59DD50}" type="pres">
      <dgm:prSet presAssocID="{4DBAB617-ED6E-4FD2-9C26-260DC47B436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629DBE-F6B4-473B-9AE9-A0472930B6D6}" type="pres">
      <dgm:prSet presAssocID="{4DBAB617-ED6E-4FD2-9C26-260DC47B4363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0E1165F-14CE-4906-98D2-AFC992CEB494}" type="pres">
      <dgm:prSet presAssocID="{4DBAB617-ED6E-4FD2-9C26-260DC47B4363}" presName="hierChild4" presStyleCnt="0"/>
      <dgm:spPr/>
    </dgm:pt>
    <dgm:pt modelId="{D31B5715-6FA0-40D0-98D0-0F350C864B21}" type="pres">
      <dgm:prSet presAssocID="{4DBAB617-ED6E-4FD2-9C26-260DC47B4363}" presName="hierChild5" presStyleCnt="0"/>
      <dgm:spPr/>
    </dgm:pt>
    <dgm:pt modelId="{37B1B11A-E0AB-42C1-B547-246B53543298}" type="pres">
      <dgm:prSet presAssocID="{B7A1A32D-9856-49B9-A92C-209A2104E914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EB33154A-69E5-4C85-BA6A-AC9EC44BF38A}" type="pres">
      <dgm:prSet presAssocID="{F0A3550F-9589-4D06-AA53-903DB8DFA1BF}" presName="hierRoot2" presStyleCnt="0">
        <dgm:presLayoutVars>
          <dgm:hierBranch val="init"/>
        </dgm:presLayoutVars>
      </dgm:prSet>
      <dgm:spPr/>
    </dgm:pt>
    <dgm:pt modelId="{C28886B0-88EC-4A85-8F68-5A29E9D5A4DB}" type="pres">
      <dgm:prSet presAssocID="{F0A3550F-9589-4D06-AA53-903DB8DFA1BF}" presName="rootComposite" presStyleCnt="0"/>
      <dgm:spPr/>
    </dgm:pt>
    <dgm:pt modelId="{46D9AAF5-EBE6-4D97-82CF-01A15F1CC90A}" type="pres">
      <dgm:prSet presAssocID="{F0A3550F-9589-4D06-AA53-903DB8DFA1B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7FD80A-FA26-4DCB-9477-37F28844AFF8}" type="pres">
      <dgm:prSet presAssocID="{F0A3550F-9589-4D06-AA53-903DB8DFA1BF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375D1014-945E-4BBC-B134-6A7B9D72E6BE}" type="pres">
      <dgm:prSet presAssocID="{F0A3550F-9589-4D06-AA53-903DB8DFA1BF}" presName="hierChild4" presStyleCnt="0"/>
      <dgm:spPr/>
    </dgm:pt>
    <dgm:pt modelId="{FC3DCE97-1F1E-4E1F-BB48-8BA3A2A5A0C9}" type="pres">
      <dgm:prSet presAssocID="{F0A3550F-9589-4D06-AA53-903DB8DFA1BF}" presName="hierChild5" presStyleCnt="0"/>
      <dgm:spPr/>
    </dgm:pt>
    <dgm:pt modelId="{661F8B4B-346E-4540-A6FC-6B7867CA9C4A}" type="pres">
      <dgm:prSet presAssocID="{18FD458E-D636-4B63-B9C7-FDC24DB34392}" presName="hierChild3" presStyleCnt="0"/>
      <dgm:spPr/>
    </dgm:pt>
  </dgm:ptLst>
  <dgm:cxnLst>
    <dgm:cxn modelId="{C26CBF14-9628-4425-9C29-B716B475F3A1}" srcId="{E78576DF-91CA-4375-8BC5-F8A552773623}" destId="{18FD458E-D636-4B63-B9C7-FDC24DB34392}" srcOrd="0" destOrd="0" parTransId="{309962C9-2160-4172-974A-9194FA2457AB}" sibTransId="{DB81D6EA-E361-416A-B4CE-6C2E0920D063}"/>
    <dgm:cxn modelId="{9EB09486-4BB5-4457-8180-5F7246EE744A}" type="presOf" srcId="{B7A1A32D-9856-49B9-A92C-209A2104E914}" destId="{37B1B11A-E0AB-42C1-B547-246B53543298}" srcOrd="0" destOrd="0" presId="urn:microsoft.com/office/officeart/2005/8/layout/orgChart1"/>
    <dgm:cxn modelId="{B6153AAF-14E2-4C47-80F8-3BBA2E69CD79}" type="presOf" srcId="{E78576DF-91CA-4375-8BC5-F8A552773623}" destId="{B283EFFA-DFA6-4282-8604-06B0B3636285}" srcOrd="0" destOrd="0" presId="urn:microsoft.com/office/officeart/2005/8/layout/orgChart1"/>
    <dgm:cxn modelId="{85E66CA9-D386-4390-B7C2-B312C16D60EC}" type="presOf" srcId="{CD2179C6-7646-48FB-8CF8-BB8363CD6B91}" destId="{9D441051-39A6-4EB2-A4AE-EC0961D085AE}" srcOrd="0" destOrd="0" presId="urn:microsoft.com/office/officeart/2005/8/layout/orgChart1"/>
    <dgm:cxn modelId="{B536EC0B-6A5A-43DF-8ACC-92613FFC79E0}" srcId="{18FD458E-D636-4B63-B9C7-FDC24DB34392}" destId="{F0A3550F-9589-4D06-AA53-903DB8DFA1BF}" srcOrd="3" destOrd="0" parTransId="{B7A1A32D-9856-49B9-A92C-209A2104E914}" sibTransId="{C1CA3C5B-B368-4B63-82E9-C13982C1A8E6}"/>
    <dgm:cxn modelId="{BF298470-B84E-406A-B918-83775B132941}" type="presOf" srcId="{F5BECD54-CFD4-4644-B1EF-08E76AA4B6B4}" destId="{429FB1AD-F634-421C-BEE4-CC93231AA6B6}" srcOrd="0" destOrd="0" presId="urn:microsoft.com/office/officeart/2005/8/layout/orgChart1"/>
    <dgm:cxn modelId="{00E66DFE-8C25-4017-8610-94A9E10D2F62}" type="presOf" srcId="{0CBBCCF1-C107-4A58-B09A-A1A9BCA23B3D}" destId="{F68314B5-9D4E-4654-8E05-C93BB66A80B4}" srcOrd="1" destOrd="0" presId="urn:microsoft.com/office/officeart/2005/8/layout/orgChart1"/>
    <dgm:cxn modelId="{C366CD6E-195F-4526-843C-F09D50D00722}" srcId="{18FD458E-D636-4B63-B9C7-FDC24DB34392}" destId="{0CBBCCF1-C107-4A58-B09A-A1A9BCA23B3D}" srcOrd="0" destOrd="0" parTransId="{CD2179C6-7646-48FB-8CF8-BB8363CD6B91}" sibTransId="{9AE8C874-DED9-4256-BF1B-C2A8BC7279EB}"/>
    <dgm:cxn modelId="{12F352BF-7DFF-42E7-92F8-00E59D5F5415}" type="presOf" srcId="{4DBAB617-ED6E-4FD2-9C26-260DC47B4363}" destId="{EBC12F97-C83B-4A8C-BB06-C0897F59DD50}" srcOrd="0" destOrd="0" presId="urn:microsoft.com/office/officeart/2005/8/layout/orgChart1"/>
    <dgm:cxn modelId="{852D91D3-E0C8-4629-AD4F-15CECF73F2DD}" type="presOf" srcId="{18FD458E-D636-4B63-B9C7-FDC24DB34392}" destId="{326BCA4F-590E-4957-8814-2CA51CFC5F88}" srcOrd="1" destOrd="0" presId="urn:microsoft.com/office/officeart/2005/8/layout/orgChart1"/>
    <dgm:cxn modelId="{7161D9F9-C82C-4E53-954C-0271391F056A}" srcId="{18FD458E-D636-4B63-B9C7-FDC24DB34392}" destId="{F6B78D9B-3861-4D29-A5E0-E348B4FB898E}" srcOrd="1" destOrd="0" parTransId="{0D95804C-F84F-43CF-B8BB-FE7DA3A75914}" sibTransId="{5B96498C-3764-47A7-8A34-0B277DDED8E8}"/>
    <dgm:cxn modelId="{A70F8EA7-0D12-4D13-A1C0-841220D8C266}" type="presOf" srcId="{F6B78D9B-3861-4D29-A5E0-E348B4FB898E}" destId="{6290B2CE-4D18-4537-A445-8BD478CA9CB1}" srcOrd="1" destOrd="0" presId="urn:microsoft.com/office/officeart/2005/8/layout/orgChart1"/>
    <dgm:cxn modelId="{034B51C5-8EAE-42D9-9E2A-70F5DA7CDA50}" srcId="{18FD458E-D636-4B63-B9C7-FDC24DB34392}" destId="{4DBAB617-ED6E-4FD2-9C26-260DC47B4363}" srcOrd="2" destOrd="0" parTransId="{F5BECD54-CFD4-4644-B1EF-08E76AA4B6B4}" sibTransId="{4ABC9ACA-95D8-4EE4-B3CF-32AF82997619}"/>
    <dgm:cxn modelId="{FFDB6DD1-5F12-4AA6-98C5-CF52F1037B06}" type="presOf" srcId="{0CBBCCF1-C107-4A58-B09A-A1A9BCA23B3D}" destId="{61469EC1-66CA-481F-9D53-0047D69A8854}" srcOrd="0" destOrd="0" presId="urn:microsoft.com/office/officeart/2005/8/layout/orgChart1"/>
    <dgm:cxn modelId="{BFDC0C48-15CC-4AB9-BDAB-B6EC33D5F7AC}" type="presOf" srcId="{F6B78D9B-3861-4D29-A5E0-E348B4FB898E}" destId="{BD70DE76-31E4-4E2E-A17C-23FFE6982902}" srcOrd="0" destOrd="0" presId="urn:microsoft.com/office/officeart/2005/8/layout/orgChart1"/>
    <dgm:cxn modelId="{28C3F2E7-2F7E-4A05-BF89-270ECFDBF5DC}" type="presOf" srcId="{0D95804C-F84F-43CF-B8BB-FE7DA3A75914}" destId="{1E3EE0A3-4573-49F4-AD33-3F2C08DDB47A}" srcOrd="0" destOrd="0" presId="urn:microsoft.com/office/officeart/2005/8/layout/orgChart1"/>
    <dgm:cxn modelId="{2D97AC22-7A11-41E5-9491-105B9D3987CD}" type="presOf" srcId="{18FD458E-D636-4B63-B9C7-FDC24DB34392}" destId="{11E1050A-02B7-4D7D-92C1-ABCBDAB12FDB}" srcOrd="0" destOrd="0" presId="urn:microsoft.com/office/officeart/2005/8/layout/orgChart1"/>
    <dgm:cxn modelId="{B2EE0FA1-82D7-4722-9FE7-3E0441DF4626}" type="presOf" srcId="{4DBAB617-ED6E-4FD2-9C26-260DC47B4363}" destId="{DC629DBE-F6B4-473B-9AE9-A0472930B6D6}" srcOrd="1" destOrd="0" presId="urn:microsoft.com/office/officeart/2005/8/layout/orgChart1"/>
    <dgm:cxn modelId="{B9EC368F-328B-489E-B9B1-1F6DAA07184E}" type="presOf" srcId="{F0A3550F-9589-4D06-AA53-903DB8DFA1BF}" destId="{46D9AAF5-EBE6-4D97-82CF-01A15F1CC90A}" srcOrd="0" destOrd="0" presId="urn:microsoft.com/office/officeart/2005/8/layout/orgChart1"/>
    <dgm:cxn modelId="{CCB2B1B2-8DC9-4E20-A2CA-C2C85C2A42B5}" type="presOf" srcId="{F0A3550F-9589-4D06-AA53-903DB8DFA1BF}" destId="{C27FD80A-FA26-4DCB-9477-37F28844AFF8}" srcOrd="1" destOrd="0" presId="urn:microsoft.com/office/officeart/2005/8/layout/orgChart1"/>
    <dgm:cxn modelId="{4ADBD8B0-3433-4D5A-813B-141E0980682B}" type="presParOf" srcId="{B283EFFA-DFA6-4282-8604-06B0B3636285}" destId="{0953A25D-C59D-46ED-87BD-CF968D1EAC68}" srcOrd="0" destOrd="0" presId="urn:microsoft.com/office/officeart/2005/8/layout/orgChart1"/>
    <dgm:cxn modelId="{B40AEADC-3D7D-429D-B506-A2D354EBE5DF}" type="presParOf" srcId="{0953A25D-C59D-46ED-87BD-CF968D1EAC68}" destId="{AD8C7DD8-9B8D-4E85-A396-4E33D49B9748}" srcOrd="0" destOrd="0" presId="urn:microsoft.com/office/officeart/2005/8/layout/orgChart1"/>
    <dgm:cxn modelId="{623DDADA-7CB6-48AE-B4A3-150A549CA1B7}" type="presParOf" srcId="{AD8C7DD8-9B8D-4E85-A396-4E33D49B9748}" destId="{11E1050A-02B7-4D7D-92C1-ABCBDAB12FDB}" srcOrd="0" destOrd="0" presId="urn:microsoft.com/office/officeart/2005/8/layout/orgChart1"/>
    <dgm:cxn modelId="{8AC969B9-CCFA-4E38-942E-43293547E958}" type="presParOf" srcId="{AD8C7DD8-9B8D-4E85-A396-4E33D49B9748}" destId="{326BCA4F-590E-4957-8814-2CA51CFC5F88}" srcOrd="1" destOrd="0" presId="urn:microsoft.com/office/officeart/2005/8/layout/orgChart1"/>
    <dgm:cxn modelId="{B559A5D2-563B-47AB-A60B-63D72E733304}" type="presParOf" srcId="{0953A25D-C59D-46ED-87BD-CF968D1EAC68}" destId="{9F293395-90FF-4110-A1FC-96E903CC4556}" srcOrd="1" destOrd="0" presId="urn:microsoft.com/office/officeart/2005/8/layout/orgChart1"/>
    <dgm:cxn modelId="{B5E596BC-5D8E-4513-A229-DF000CB55FE7}" type="presParOf" srcId="{9F293395-90FF-4110-A1FC-96E903CC4556}" destId="{9D441051-39A6-4EB2-A4AE-EC0961D085AE}" srcOrd="0" destOrd="0" presId="urn:microsoft.com/office/officeart/2005/8/layout/orgChart1"/>
    <dgm:cxn modelId="{554AD1B9-8836-4218-A3D1-5FD33C935078}" type="presParOf" srcId="{9F293395-90FF-4110-A1FC-96E903CC4556}" destId="{E2D92B15-E2DA-49D5-959E-7927D9BA7941}" srcOrd="1" destOrd="0" presId="urn:microsoft.com/office/officeart/2005/8/layout/orgChart1"/>
    <dgm:cxn modelId="{10957158-6166-4E9A-A4F7-3C955012C4CE}" type="presParOf" srcId="{E2D92B15-E2DA-49D5-959E-7927D9BA7941}" destId="{DDCBB4E7-66BC-4102-A08D-7CC9E6BF57A6}" srcOrd="0" destOrd="0" presId="urn:microsoft.com/office/officeart/2005/8/layout/orgChart1"/>
    <dgm:cxn modelId="{CC20B034-8F38-476F-BB61-B4C9B00346E8}" type="presParOf" srcId="{DDCBB4E7-66BC-4102-A08D-7CC9E6BF57A6}" destId="{61469EC1-66CA-481F-9D53-0047D69A8854}" srcOrd="0" destOrd="0" presId="urn:microsoft.com/office/officeart/2005/8/layout/orgChart1"/>
    <dgm:cxn modelId="{800FE3E7-0E9C-452C-AE51-D41DC568E005}" type="presParOf" srcId="{DDCBB4E7-66BC-4102-A08D-7CC9E6BF57A6}" destId="{F68314B5-9D4E-4654-8E05-C93BB66A80B4}" srcOrd="1" destOrd="0" presId="urn:microsoft.com/office/officeart/2005/8/layout/orgChart1"/>
    <dgm:cxn modelId="{03EBC56D-B28C-465C-BC21-FF10DECF4369}" type="presParOf" srcId="{E2D92B15-E2DA-49D5-959E-7927D9BA7941}" destId="{623CAAFC-AA1C-4BC6-81B7-4786BF063FF5}" srcOrd="1" destOrd="0" presId="urn:microsoft.com/office/officeart/2005/8/layout/orgChart1"/>
    <dgm:cxn modelId="{19CBB703-0440-44EC-98D1-21D5ADE501E1}" type="presParOf" srcId="{E2D92B15-E2DA-49D5-959E-7927D9BA7941}" destId="{C474556F-01E7-42A9-8D0F-B24636B35D6D}" srcOrd="2" destOrd="0" presId="urn:microsoft.com/office/officeart/2005/8/layout/orgChart1"/>
    <dgm:cxn modelId="{A2C7E58D-70EF-4FD0-81CE-DAD2C3EA3976}" type="presParOf" srcId="{9F293395-90FF-4110-A1FC-96E903CC4556}" destId="{1E3EE0A3-4573-49F4-AD33-3F2C08DDB47A}" srcOrd="2" destOrd="0" presId="urn:microsoft.com/office/officeart/2005/8/layout/orgChart1"/>
    <dgm:cxn modelId="{96F85D6E-2BEE-432B-81ED-0BD4A06FBA2D}" type="presParOf" srcId="{9F293395-90FF-4110-A1FC-96E903CC4556}" destId="{F1A17F4B-39B9-4FCB-BBE6-EA99A6C5105B}" srcOrd="3" destOrd="0" presId="urn:microsoft.com/office/officeart/2005/8/layout/orgChart1"/>
    <dgm:cxn modelId="{F51F2348-C27A-4AAF-97CA-4152EDABE5E7}" type="presParOf" srcId="{F1A17F4B-39B9-4FCB-BBE6-EA99A6C5105B}" destId="{3AC7C43F-3BCB-4ED0-9B82-252169A52D0E}" srcOrd="0" destOrd="0" presId="urn:microsoft.com/office/officeart/2005/8/layout/orgChart1"/>
    <dgm:cxn modelId="{03E1D32F-7145-40FC-880D-3A54E7AD3BDB}" type="presParOf" srcId="{3AC7C43F-3BCB-4ED0-9B82-252169A52D0E}" destId="{BD70DE76-31E4-4E2E-A17C-23FFE6982902}" srcOrd="0" destOrd="0" presId="urn:microsoft.com/office/officeart/2005/8/layout/orgChart1"/>
    <dgm:cxn modelId="{A6900115-8536-4F7E-808B-0506C76F029F}" type="presParOf" srcId="{3AC7C43F-3BCB-4ED0-9B82-252169A52D0E}" destId="{6290B2CE-4D18-4537-A445-8BD478CA9CB1}" srcOrd="1" destOrd="0" presId="urn:microsoft.com/office/officeart/2005/8/layout/orgChart1"/>
    <dgm:cxn modelId="{7C4943E8-6FC3-4D30-9EDE-41B1742513EB}" type="presParOf" srcId="{F1A17F4B-39B9-4FCB-BBE6-EA99A6C5105B}" destId="{EC87D735-636F-4392-9614-C67049353AC3}" srcOrd="1" destOrd="0" presId="urn:microsoft.com/office/officeart/2005/8/layout/orgChart1"/>
    <dgm:cxn modelId="{8747EBE2-129F-48EB-9C28-3EF43DCD4ECB}" type="presParOf" srcId="{F1A17F4B-39B9-4FCB-BBE6-EA99A6C5105B}" destId="{F5DCD20E-6BB5-43DE-A046-ABC7B7E6E94B}" srcOrd="2" destOrd="0" presId="urn:microsoft.com/office/officeart/2005/8/layout/orgChart1"/>
    <dgm:cxn modelId="{816B6EBF-095B-4686-A4B9-DDA68E01CCEC}" type="presParOf" srcId="{9F293395-90FF-4110-A1FC-96E903CC4556}" destId="{429FB1AD-F634-421C-BEE4-CC93231AA6B6}" srcOrd="4" destOrd="0" presId="urn:microsoft.com/office/officeart/2005/8/layout/orgChart1"/>
    <dgm:cxn modelId="{641E2D13-F540-4CAA-8888-51CA0DF0FA78}" type="presParOf" srcId="{9F293395-90FF-4110-A1FC-96E903CC4556}" destId="{6093413B-B084-470F-8198-4868DB535E96}" srcOrd="5" destOrd="0" presId="urn:microsoft.com/office/officeart/2005/8/layout/orgChart1"/>
    <dgm:cxn modelId="{0F6D827D-F910-4E6C-8FB5-996F3C2CEF15}" type="presParOf" srcId="{6093413B-B084-470F-8198-4868DB535E96}" destId="{B43E9CA1-E76A-47C1-85D0-F5E2D7AB10C4}" srcOrd="0" destOrd="0" presId="urn:microsoft.com/office/officeart/2005/8/layout/orgChart1"/>
    <dgm:cxn modelId="{A18D2590-DAAD-4FE8-BA1B-D2829F2C93BB}" type="presParOf" srcId="{B43E9CA1-E76A-47C1-85D0-F5E2D7AB10C4}" destId="{EBC12F97-C83B-4A8C-BB06-C0897F59DD50}" srcOrd="0" destOrd="0" presId="urn:microsoft.com/office/officeart/2005/8/layout/orgChart1"/>
    <dgm:cxn modelId="{57BE13BB-11BE-4EFF-B287-5C6BDD77F63A}" type="presParOf" srcId="{B43E9CA1-E76A-47C1-85D0-F5E2D7AB10C4}" destId="{DC629DBE-F6B4-473B-9AE9-A0472930B6D6}" srcOrd="1" destOrd="0" presId="urn:microsoft.com/office/officeart/2005/8/layout/orgChart1"/>
    <dgm:cxn modelId="{43C88788-9406-4526-A880-D61044075C79}" type="presParOf" srcId="{6093413B-B084-470F-8198-4868DB535E96}" destId="{70E1165F-14CE-4906-98D2-AFC992CEB494}" srcOrd="1" destOrd="0" presId="urn:microsoft.com/office/officeart/2005/8/layout/orgChart1"/>
    <dgm:cxn modelId="{4FB54411-5E26-4B7B-8BE2-2BE027B711E1}" type="presParOf" srcId="{6093413B-B084-470F-8198-4868DB535E96}" destId="{D31B5715-6FA0-40D0-98D0-0F350C864B21}" srcOrd="2" destOrd="0" presId="urn:microsoft.com/office/officeart/2005/8/layout/orgChart1"/>
    <dgm:cxn modelId="{C7ECAA83-61DD-47A6-BFB9-1385D6B8B874}" type="presParOf" srcId="{9F293395-90FF-4110-A1FC-96E903CC4556}" destId="{37B1B11A-E0AB-42C1-B547-246B53543298}" srcOrd="6" destOrd="0" presId="urn:microsoft.com/office/officeart/2005/8/layout/orgChart1"/>
    <dgm:cxn modelId="{BB1221E8-A816-4F38-8C17-BDC5D1F9803A}" type="presParOf" srcId="{9F293395-90FF-4110-A1FC-96E903CC4556}" destId="{EB33154A-69E5-4C85-BA6A-AC9EC44BF38A}" srcOrd="7" destOrd="0" presId="urn:microsoft.com/office/officeart/2005/8/layout/orgChart1"/>
    <dgm:cxn modelId="{365F49E3-411C-471F-8D91-6D849BAA294E}" type="presParOf" srcId="{EB33154A-69E5-4C85-BA6A-AC9EC44BF38A}" destId="{C28886B0-88EC-4A85-8F68-5A29E9D5A4DB}" srcOrd="0" destOrd="0" presId="urn:microsoft.com/office/officeart/2005/8/layout/orgChart1"/>
    <dgm:cxn modelId="{22905DBD-04BF-4423-8E8A-AA18FB5C579B}" type="presParOf" srcId="{C28886B0-88EC-4A85-8F68-5A29E9D5A4DB}" destId="{46D9AAF5-EBE6-4D97-82CF-01A15F1CC90A}" srcOrd="0" destOrd="0" presId="urn:microsoft.com/office/officeart/2005/8/layout/orgChart1"/>
    <dgm:cxn modelId="{EBC2A273-EA8E-4746-92F2-46F0B50452BC}" type="presParOf" srcId="{C28886B0-88EC-4A85-8F68-5A29E9D5A4DB}" destId="{C27FD80A-FA26-4DCB-9477-37F28844AFF8}" srcOrd="1" destOrd="0" presId="urn:microsoft.com/office/officeart/2005/8/layout/orgChart1"/>
    <dgm:cxn modelId="{87111ED6-8E3D-47CE-B27D-BD35382A055F}" type="presParOf" srcId="{EB33154A-69E5-4C85-BA6A-AC9EC44BF38A}" destId="{375D1014-945E-4BBC-B134-6A7B9D72E6BE}" srcOrd="1" destOrd="0" presId="urn:microsoft.com/office/officeart/2005/8/layout/orgChart1"/>
    <dgm:cxn modelId="{367CA003-C7BE-4D98-B088-EF2236FC28AC}" type="presParOf" srcId="{EB33154A-69E5-4C85-BA6A-AC9EC44BF38A}" destId="{FC3DCE97-1F1E-4E1F-BB48-8BA3A2A5A0C9}" srcOrd="2" destOrd="0" presId="urn:microsoft.com/office/officeart/2005/8/layout/orgChart1"/>
    <dgm:cxn modelId="{5252430C-1F88-43FD-9CB0-9DAC181A89FB}" type="presParOf" srcId="{0953A25D-C59D-46ED-87BD-CF968D1EAC68}" destId="{661F8B4B-346E-4540-A6FC-6B7867CA9C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1B11A-E0AB-42C1-B547-246B53543298}">
      <dsp:nvSpPr>
        <dsp:cNvPr id="0" name=""/>
        <dsp:cNvSpPr/>
      </dsp:nvSpPr>
      <dsp:spPr>
        <a:xfrm>
          <a:off x="2292634" y="832225"/>
          <a:ext cx="1795605" cy="207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78"/>
              </a:lnTo>
              <a:lnTo>
                <a:pt x="1795605" y="103878"/>
              </a:lnTo>
              <a:lnTo>
                <a:pt x="1795605" y="207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FB1AD-F634-421C-BEE4-CC93231AA6B6}">
      <dsp:nvSpPr>
        <dsp:cNvPr id="0" name=""/>
        <dsp:cNvSpPr/>
      </dsp:nvSpPr>
      <dsp:spPr>
        <a:xfrm>
          <a:off x="2292634" y="832225"/>
          <a:ext cx="598535" cy="207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78"/>
              </a:lnTo>
              <a:lnTo>
                <a:pt x="598535" y="103878"/>
              </a:lnTo>
              <a:lnTo>
                <a:pt x="598535" y="207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EE0A3-4573-49F4-AD33-3F2C08DDB47A}">
      <dsp:nvSpPr>
        <dsp:cNvPr id="0" name=""/>
        <dsp:cNvSpPr/>
      </dsp:nvSpPr>
      <dsp:spPr>
        <a:xfrm>
          <a:off x="1694099" y="832225"/>
          <a:ext cx="598535" cy="207756"/>
        </a:xfrm>
        <a:custGeom>
          <a:avLst/>
          <a:gdLst/>
          <a:ahLst/>
          <a:cxnLst/>
          <a:rect l="0" t="0" r="0" b="0"/>
          <a:pathLst>
            <a:path>
              <a:moveTo>
                <a:pt x="598535" y="0"/>
              </a:moveTo>
              <a:lnTo>
                <a:pt x="598535" y="103878"/>
              </a:lnTo>
              <a:lnTo>
                <a:pt x="0" y="103878"/>
              </a:lnTo>
              <a:lnTo>
                <a:pt x="0" y="207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41051-39A6-4EB2-A4AE-EC0961D085AE}">
      <dsp:nvSpPr>
        <dsp:cNvPr id="0" name=""/>
        <dsp:cNvSpPr/>
      </dsp:nvSpPr>
      <dsp:spPr>
        <a:xfrm>
          <a:off x="497028" y="832225"/>
          <a:ext cx="1795605" cy="207756"/>
        </a:xfrm>
        <a:custGeom>
          <a:avLst/>
          <a:gdLst/>
          <a:ahLst/>
          <a:cxnLst/>
          <a:rect l="0" t="0" r="0" b="0"/>
          <a:pathLst>
            <a:path>
              <a:moveTo>
                <a:pt x="1795605" y="0"/>
              </a:moveTo>
              <a:lnTo>
                <a:pt x="1795605" y="103878"/>
              </a:lnTo>
              <a:lnTo>
                <a:pt x="0" y="103878"/>
              </a:lnTo>
              <a:lnTo>
                <a:pt x="0" y="207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1050A-02B7-4D7D-92C1-ABCBDAB12FDB}">
      <dsp:nvSpPr>
        <dsp:cNvPr id="0" name=""/>
        <dsp:cNvSpPr/>
      </dsp:nvSpPr>
      <dsp:spPr>
        <a:xfrm>
          <a:off x="1797977" y="337568"/>
          <a:ext cx="989314" cy="494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A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1797977" y="337568"/>
        <a:ext cx="989314" cy="494657"/>
      </dsp:txXfrm>
    </dsp:sp>
    <dsp:sp modelId="{61469EC1-66CA-481F-9D53-0047D69A8854}">
      <dsp:nvSpPr>
        <dsp:cNvPr id="0" name=""/>
        <dsp:cNvSpPr/>
      </dsp:nvSpPr>
      <dsp:spPr>
        <a:xfrm>
          <a:off x="2371" y="1039982"/>
          <a:ext cx="989314" cy="494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X1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2371" y="1039982"/>
        <a:ext cx="989314" cy="494657"/>
      </dsp:txXfrm>
    </dsp:sp>
    <dsp:sp modelId="{BD70DE76-31E4-4E2E-A17C-23FFE6982902}">
      <dsp:nvSpPr>
        <dsp:cNvPr id="0" name=""/>
        <dsp:cNvSpPr/>
      </dsp:nvSpPr>
      <dsp:spPr>
        <a:xfrm>
          <a:off x="1199442" y="1039982"/>
          <a:ext cx="989314" cy="494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X2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1199442" y="1039982"/>
        <a:ext cx="989314" cy="494657"/>
      </dsp:txXfrm>
    </dsp:sp>
    <dsp:sp modelId="{EBC12F97-C83B-4A8C-BB06-C0897F59DD50}">
      <dsp:nvSpPr>
        <dsp:cNvPr id="0" name=""/>
        <dsp:cNvSpPr/>
      </dsp:nvSpPr>
      <dsp:spPr>
        <a:xfrm>
          <a:off x="2396512" y="1039982"/>
          <a:ext cx="989314" cy="494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</a:rPr>
            <a:t>…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2396512" y="1039982"/>
        <a:ext cx="989314" cy="494657"/>
      </dsp:txXfrm>
    </dsp:sp>
    <dsp:sp modelId="{46D9AAF5-EBE6-4D97-82CF-01A15F1CC90A}">
      <dsp:nvSpPr>
        <dsp:cNvPr id="0" name=""/>
        <dsp:cNvSpPr/>
      </dsp:nvSpPr>
      <dsp:spPr>
        <a:xfrm>
          <a:off x="3593582" y="1039982"/>
          <a:ext cx="989314" cy="494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tx1"/>
              </a:solidFill>
            </a:rPr>
            <a:t>Xn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3593582" y="1039982"/>
        <a:ext cx="989314" cy="494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27.emf"/><Relationship Id="rId4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C51DA7-82BB-483D-8DB9-1EC14D0D6A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017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4F4069D-2187-4165-B3A5-3F30CDAFD5D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693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3B17EAA-1C7E-403A-A74D-D13861BD5E4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9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27940FA-C10D-466E-B1DA-3C749AC0A7C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3509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26C7FE5-A06B-4EBD-B397-7F5EB373994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05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CCE103C-EAE0-46BD-A1C9-399D0B3CDA3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9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622BC7E-F0AA-4C0C-9B9B-63351A737E5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8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13B55BA-D379-444C-8A13-5E24F1761E0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2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963FD10-077F-4F6B-B380-49FD80DE080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5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AC403DA-A104-4C97-B854-0D52502D6EA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13436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0A72608-F0D7-4894-B885-873C5151FA7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D005C31-4285-4947-A56A-7BCA912730A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458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9C99AA6-7BF5-4EAC-8113-A349A8859C5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27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507595F-30D7-420B-8E1B-00815CFCCF3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92187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7E82380-096B-405A-A47A-A9BCE237996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58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D4E6EA2-AF58-4872-8200-0D9C9FFD034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11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601DC9C-7CFA-465C-879D-EA1C99FFE1D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78984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556A9C9-1641-433E-9F52-739B17EE6A1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1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154BF22-D4D8-4979-9A15-9B45B3DF34C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73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154BF22-D4D8-4979-9A15-9B45B3DF34C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59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1DE9193-BEDF-4A78-9EDD-F8A0B69E35B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替换原因：原文法</a:t>
            </a:r>
            <a:r>
              <a:rPr lang="en-US" altLang="zh-CN" smtClean="0"/>
              <a:t>G3.3</a:t>
            </a:r>
            <a:r>
              <a:rPr lang="zh-CN" altLang="en-US" smtClean="0"/>
              <a:t>没有乘法运算</a:t>
            </a:r>
          </a:p>
        </p:txBody>
      </p:sp>
    </p:spTree>
    <p:extLst>
      <p:ext uri="{BB962C8B-B14F-4D97-AF65-F5344CB8AC3E}">
        <p14:creationId xmlns:p14="http://schemas.microsoft.com/office/powerpoint/2010/main" val="755238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E96FAB8-8F80-4280-AA27-18956D5CC5B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75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58DF3CF-F75F-44BF-8D64-3976AB9D397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反向验证文法体现的</a:t>
            </a:r>
            <a:r>
              <a:rPr lang="en-US" altLang="zh-CN" smtClean="0"/>
              <a:t>else</a:t>
            </a:r>
            <a:r>
              <a:rPr lang="zh-CN" altLang="en-US" smtClean="0"/>
              <a:t>具有右结合性</a:t>
            </a:r>
          </a:p>
        </p:txBody>
      </p:sp>
    </p:spTree>
    <p:extLst>
      <p:ext uri="{BB962C8B-B14F-4D97-AF65-F5344CB8AC3E}">
        <p14:creationId xmlns:p14="http://schemas.microsoft.com/office/powerpoint/2010/main" val="191963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E22AFCE-1C41-4EA7-89C4-287A5DA42C2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11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741038E-9FE5-404D-AEEE-D2166E086BD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5383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5994F86-919B-4401-B990-EE9905FBF25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34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A832DFA-C284-426D-BA79-FBBC7FFB3DF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EF59D34-18DD-49AF-877D-E36F1F99568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4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002B939-8526-4C90-A011-01FC759D5CE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98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23B4327-01F3-413E-93E1-04BDD6F2B76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15177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4A63D53-3553-47F3-87A9-3079B94264B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1831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C6C02BC-1641-4B5E-9798-1C81373266E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04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F1B1408-603F-4C2F-AFF9-858EFB3FE68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964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AD66CA7-3F98-4ECD-9898-5EA5A0A63FB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1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1BABCDC-7F8B-44B6-BB34-6699B3814A8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8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8AE36EF-7B7C-4E09-A3EB-220BB16503C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10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6B61FBC-D6AC-4B6C-91EF-0A7F23F1CA7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162105C-18B4-44CE-A0E1-D24746AF381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7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1BE1897-9236-4FFD-9595-280999512E8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备注占位符 1"/>
          <p:cNvSpPr>
            <a:spLocks noGrp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3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1496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59190-1D0D-4E16-8FA4-11669B168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9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488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7A27-3904-4F7A-A1AD-2D161EB3B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6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5D21429D-A6EF-4C68-A255-9CE9E5505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0"/>
            <a:ext cx="468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1.wmf"/><Relationship Id="rId10" Type="http://schemas.openxmlformats.org/officeDocument/2006/relationships/image" Target="../media/image13.e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2.emf"/><Relationship Id="rId1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89932-1B2B-4059-A05D-D1ACD379D2E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5334000" cy="533400"/>
          </a:xfrm>
        </p:spPr>
        <p:txBody>
          <a:bodyPr anchor="ctr"/>
          <a:lstStyle/>
          <a:p>
            <a:pPr algn="l" eaLnBrk="1" hangingPunct="1"/>
            <a:r>
              <a:rPr lang="zh-CN" altLang="en-US" sz="4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语法分析</a:t>
            </a:r>
            <a:r>
              <a:rPr lang="zh-CN" altLang="en-US" sz="4400" smtClean="0"/>
              <a:t>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73050" y="908720"/>
            <a:ext cx="87630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记号的集合，字符串由字母组成，线性结构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语法分析：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句子的集合，句子由记号组成， 非线性结构（树）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语法的双重含意：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语法规则：上下文无关文法（子集：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文法或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文法）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语法分析：自上而下分析、自下而上分析、</a:t>
            </a:r>
            <a:b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下推自动机（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分析器），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95288" y="4025478"/>
            <a:ext cx="83058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本章主要内容：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与语法分析相关的若干问题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上下文无关文法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自上而下分析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自下而上分析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上机作业－第二部分：函数绘图语言的语法分析器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F9F93-3BC3-4D64-9F26-D1B83848B78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3.2.2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2354684"/>
            <a:ext cx="8497887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若对于任意文法符号序列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...αn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α1=&gt;α2=&gt;...=&gt;αn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则称此过程为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零步或多步推导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，记为：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α1   αn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α1=αn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则称此过程（情况）为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零步推导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α1≠αn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即推导过程中至少使用一次产生式，则称此过程为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至少一步推导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，记为：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α1   αn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          </a:t>
            </a:r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" y="5142061"/>
            <a:ext cx="8305800" cy="13112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强调了两点：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α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即推导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具有 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自反性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 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α   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β   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α   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即推导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具有 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传递性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395288" y="549275"/>
            <a:ext cx="842486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利用产生式产生句子的过程中，将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用产生式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右部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替换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符号序列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αAβ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得到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的过程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αAβ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直接推导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记作：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αAβ=&gt;α</a:t>
            </a: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82047"/>
              </p:ext>
            </p:extLst>
          </p:nvPr>
        </p:nvGraphicFramePr>
        <p:xfrm>
          <a:off x="977900" y="3243684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243684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06746"/>
              </p:ext>
            </p:extLst>
          </p:nvPr>
        </p:nvGraphicFramePr>
        <p:xfrm>
          <a:off x="5248275" y="4515271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Visio" r:id="rId6" imgW="425501" imgH="400141" progId="Visio.Drawing.11">
                  <p:embed/>
                </p:oleObj>
              </mc:Choice>
              <mc:Fallback>
                <p:oleObj name="Visio" r:id="rId6" imgW="425501" imgH="40014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4515271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4876"/>
              </p:ext>
            </p:extLst>
          </p:nvPr>
        </p:nvGraphicFramePr>
        <p:xfrm>
          <a:off x="2268538" y="5502424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Visio" r:id="rId8" imgW="425501" imgH="440131" progId="Visio.Drawing.11">
                  <p:embed/>
                </p:oleObj>
              </mc:Choice>
              <mc:Fallback>
                <p:oleObj name="Visio" r:id="rId8" imgW="425501" imgH="44013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02424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39494"/>
              </p:ext>
            </p:extLst>
          </p:nvPr>
        </p:nvGraphicFramePr>
        <p:xfrm>
          <a:off x="1403350" y="5935811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Visio" r:id="rId9" imgW="425501" imgH="440131" progId="Visio.Drawing.11">
                  <p:embed/>
                </p:oleObj>
              </mc:Choice>
              <mc:Fallback>
                <p:oleObj name="Visio" r:id="rId9" imgW="425501" imgH="44013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935811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18612"/>
              </p:ext>
            </p:extLst>
          </p:nvPr>
        </p:nvGraphicFramePr>
        <p:xfrm>
          <a:off x="2770188" y="5935811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Visio" r:id="rId10" imgW="425501" imgH="440131" progId="Visio.Drawing.11">
                  <p:embed/>
                </p:oleObj>
              </mc:Choice>
              <mc:Fallback>
                <p:oleObj name="Visio" r:id="rId10" imgW="425501" imgH="440131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935811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244989"/>
              </p:ext>
            </p:extLst>
          </p:nvPr>
        </p:nvGraphicFramePr>
        <p:xfrm>
          <a:off x="4427538" y="5927874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Visio" r:id="rId11" imgW="425501" imgH="440131" progId="Visio.Drawing.11">
                  <p:embed/>
                </p:oleObj>
              </mc:Choice>
              <mc:Fallback>
                <p:oleObj name="Visio" r:id="rId11" imgW="425501" imgH="440131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927874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 bwMode="auto">
          <a:xfrm>
            <a:off x="4210906" y="1429710"/>
            <a:ext cx="3098494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787125" y="1450916"/>
            <a:ext cx="2560739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051331" y="1916832"/>
            <a:ext cx="2816813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3665618" y="1507175"/>
            <a:ext cx="1219815" cy="414341"/>
          </a:xfrm>
          <a:prstGeom prst="round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354882" y="2855065"/>
            <a:ext cx="2160979" cy="414341"/>
          </a:xfrm>
          <a:prstGeom prst="round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6101102" y="3728401"/>
            <a:ext cx="1219815" cy="414341"/>
          </a:xfrm>
          <a:prstGeom prst="round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722881" y="4631184"/>
            <a:ext cx="1785933" cy="414341"/>
          </a:xfrm>
          <a:prstGeom prst="round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uiExpand="1" build="p" bldLvl="2" autoUpdateAnimBg="0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08E28-C74E-4A26-9518-152FA0EADAA7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3.2.2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596900"/>
            <a:ext cx="8153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CFG G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所产生的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语言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L(G)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被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定义为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L(G) = {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ω┃S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ω and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ω∈T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L(G)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称为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上下文无关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(Context Free Language, CFL)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称为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   α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α∈(N∪T)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则称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的一个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3314923"/>
            <a:ext cx="764319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在推导过程中，若每次直接推导均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句型中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最左边的非终结符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，则称为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最左推导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，由最左推导产生的句型被称为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左句型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		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57200" y="4795739"/>
            <a:ext cx="7643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类似的可以定义最右推导与右句型，最右推导也被称为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规范推导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graphicFrame>
        <p:nvGraphicFramePr>
          <p:cNvPr id="29703" name="Object 11"/>
          <p:cNvGraphicFramePr>
            <a:graphicFrameLocks noChangeAspect="1"/>
          </p:cNvGraphicFramePr>
          <p:nvPr/>
        </p:nvGraphicFramePr>
        <p:xfrm>
          <a:off x="3924300" y="1052513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Visio" r:id="rId4" imgW="425501" imgH="400141" progId="Visio.Drawing.11">
                  <p:embed/>
                </p:oleObj>
              </mc:Choice>
              <mc:Fallback>
                <p:oleObj name="Visio" r:id="rId4" imgW="425501" imgH="40014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4"/>
          <p:cNvGraphicFramePr>
            <a:graphicFrameLocks noChangeAspect="1"/>
          </p:cNvGraphicFramePr>
          <p:nvPr/>
        </p:nvGraphicFramePr>
        <p:xfrm>
          <a:off x="1644650" y="2354263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Visio" r:id="rId6" imgW="425501" imgH="440131" progId="Visio.Drawing.11">
                  <p:embed/>
                </p:oleObj>
              </mc:Choice>
              <mc:Fallback>
                <p:oleObj name="Visio" r:id="rId6" imgW="425501" imgH="44013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354263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E3FEF-0707-4BF9-B909-75A014623D81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3.2.2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1000" y="1238250"/>
            <a:ext cx="8382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 =&gt; -E =&gt; -(E) =&gt; -(E+E) =&gt; -(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id+E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=&gt; -(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α1  α2    α3      α4       α5       α6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2124075" y="4076700"/>
            <a:ext cx="434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E * E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-E   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   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609600" y="609600"/>
            <a:ext cx="7706816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再考察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的推导过程（这是一个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最</a:t>
            </a:r>
            <a:r>
              <a:rPr lang="zh-CN" altLang="en-US" sz="24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推导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）：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68313" y="2124075"/>
            <a:ext cx="8424862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其中，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是文法开始符号，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α6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是句子，其他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αi (i=2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均是句型。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根据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定义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3.3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可知，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α6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同样也是句型。句型是一个相当广泛的概念。 </a:t>
            </a:r>
          </a:p>
        </p:txBody>
      </p:sp>
      <p:sp>
        <p:nvSpPr>
          <p:cNvPr id="2" name="矩形 1"/>
          <p:cNvSpPr/>
          <p:nvPr/>
        </p:nvSpPr>
        <p:spPr>
          <a:xfrm>
            <a:off x="6156176" y="6204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uiExpand="1" build="p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2937022" y="223076"/>
            <a:ext cx="1296144" cy="501352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572000" y="195940"/>
            <a:ext cx="1296144" cy="501352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6EF64-7381-469B-8C0B-05543D668D07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推导、</a:t>
            </a:r>
            <a:r>
              <a:rPr lang="zh-CN" altLang="en-US" sz="3200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分析树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en-US" sz="3200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语法树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3400" y="1184275"/>
            <a:ext cx="830580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对于推导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   -(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=&gt; -E =&gt; -(E) =&gt; -(E+E) =&gt; -(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id+E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=&gt; -(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它产生句子的方式很不直观，看起来十分困难。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分析树是推导的图形表示，它的表示很直观，并且同时反映语言结构的实质。 </a:t>
            </a:r>
          </a:p>
        </p:txBody>
      </p:sp>
      <p:graphicFrame>
        <p:nvGraphicFramePr>
          <p:cNvPr id="33797" name="Object 15"/>
          <p:cNvGraphicFramePr>
            <a:graphicFrameLocks noChangeAspect="1"/>
          </p:cNvGraphicFramePr>
          <p:nvPr/>
        </p:nvGraphicFramePr>
        <p:xfrm>
          <a:off x="2124075" y="1128713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Visio" r:id="rId4" imgW="425501" imgH="400141" progId="Visio.Drawing.11">
                  <p:embed/>
                </p:oleObj>
              </mc:Choice>
              <mc:Fallback>
                <p:oleObj name="Visio" r:id="rId4" imgW="425501" imgH="400141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8713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067944" y="623392"/>
            <a:ext cx="1008112" cy="501352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D46FA-407C-4BD7-A832-09568FCE00E5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-26988"/>
            <a:ext cx="7772400" cy="457201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2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4437112"/>
            <a:ext cx="8001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1088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17675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4263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085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480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52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24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196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每一直接推导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或每个产生式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，对应一棵仅有父子关系的子树，即产生式左部非终结符</a:t>
            </a:r>
            <a:r>
              <a:rPr lang="zh-CN" altLang="en-US" sz="2400"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长出</a:t>
            </a:r>
            <a:r>
              <a:rPr lang="zh-CN" altLang="en-US" sz="2400"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右部的孩子；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分析树的叶子，从左到右构成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的一个句型。若叶子仅由终结符标记，则构成一个句子。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23528" y="3906887"/>
            <a:ext cx="4146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分析树与语言和文法的关系：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987675" y="4697462"/>
            <a:ext cx="19446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95288" y="620713"/>
            <a:ext cx="8435975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对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CFG G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句型，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被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定义为具有下述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性质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一棵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树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由开始符号所标记；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每个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由一个终结符、非终结符、或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标记；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每个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内部结点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由一个非终结符标记；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非叶子节点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的标记，且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是该节点从左到右所有孩子的标记，则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A→X</a:t>
            </a:r>
            <a:r>
              <a:rPr lang="en-US" altLang="zh-CN" b="1" baseline="-1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baseline="-10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是一个产生式。若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sz="2400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，则标记为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的结点可以仅有一个标记为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的孩子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0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endParaRPr lang="zh-CN" altLang="en-US" sz="20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33983607"/>
              </p:ext>
            </p:extLst>
          </p:nvPr>
        </p:nvGraphicFramePr>
        <p:xfrm>
          <a:off x="-4717032" y="4437112"/>
          <a:ext cx="4585269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64704 -0.0032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 autoUpdateAnimBg="0"/>
      <p:bldP spid="47111" grpId="0" uiExpand="1" animBg="1"/>
      <p:bldGraphic spid="3" grpId="0">
        <p:bldAsOne/>
      </p:bldGraphic>
      <p:bldGraphic spid="3" grpId="1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3E684-4B05-459A-8265-5AD6A2C09FE8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2131467"/>
            <a:ext cx="434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E * E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-E   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   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27384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推导、分析树与语法树（续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7200" y="854075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E =&gt; -E =&gt; -(E) =&gt; -(E+E) =&gt; -(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id+E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=&gt;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分析树的方式如下：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71463" y="4868317"/>
            <a:ext cx="8764587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最左推导和最右推导的中间过程对应的分析树可能不同，因为句型不同：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id+E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E+id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但是最终的分析树相同，因为最终是同一个句子：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7895" name="Rectangle 23"/>
          <p:cNvSpPr>
            <a:spLocks noChangeArrowheads="1"/>
          </p:cNvSpPr>
          <p:nvPr/>
        </p:nvSpPr>
        <p:spPr bwMode="auto">
          <a:xfrm>
            <a:off x="501650" y="457200"/>
            <a:ext cx="521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再考察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的推导过程。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5148263" y="2131467"/>
            <a:ext cx="3779837" cy="2305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 smtClean="0">
              <a:solidFill>
                <a:schemeClr val="accent2"/>
              </a:solidFill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solidFill>
                  <a:schemeClr val="accent2"/>
                </a:solidFill>
                <a:ea typeface="华文行楷" panose="02010800040101010101" pitchFamily="2" charset="-122"/>
              </a:rPr>
              <a:t>分析树既反映了产生句型的推导过程，又反映了句型的结构。</a:t>
            </a:r>
          </a:p>
        </p:txBody>
      </p:sp>
      <p:graphicFrame>
        <p:nvGraphicFramePr>
          <p:cNvPr id="153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40427"/>
              </p:ext>
            </p:extLst>
          </p:nvPr>
        </p:nvGraphicFramePr>
        <p:xfrm>
          <a:off x="3348038" y="2060029"/>
          <a:ext cx="1601787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Visio" r:id="rId4" imgW="741274" imgH="1167384" progId="Visio.Drawing.11">
                  <p:embed/>
                </p:oleObj>
              </mc:Choice>
              <mc:Fallback>
                <p:oleObj name="Visio" r:id="rId4" imgW="741274" imgH="1167384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060029"/>
                        <a:ext cx="1601787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52829"/>
              </p:ext>
            </p:extLst>
          </p:nvPr>
        </p:nvGraphicFramePr>
        <p:xfrm>
          <a:off x="3535363" y="3934867"/>
          <a:ext cx="4603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Visio" r:id="rId6" imgW="201473" imgH="282854" progId="Visio.Drawing.11">
                  <p:embed/>
                </p:oleObj>
              </mc:Choice>
              <mc:Fallback>
                <p:oleObj name="Visio" r:id="rId6" imgW="201473" imgH="282854" progId="Visio.Drawing.11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3934867"/>
                        <a:ext cx="4603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18737"/>
              </p:ext>
            </p:extLst>
          </p:nvPr>
        </p:nvGraphicFramePr>
        <p:xfrm>
          <a:off x="2024063" y="3955504"/>
          <a:ext cx="4603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Visio" r:id="rId8" imgW="201473" imgH="282854" progId="Visio.Drawing.11">
                  <p:embed/>
                </p:oleObj>
              </mc:Choice>
              <mc:Fallback>
                <p:oleObj name="Visio" r:id="rId8" imgW="201473" imgH="282854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955504"/>
                        <a:ext cx="4603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1042988" y="4219029"/>
            <a:ext cx="3667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1119188" y="3963442"/>
            <a:ext cx="1587" cy="2921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1217613" y="2069554"/>
            <a:ext cx="122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755650" y="2604542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1628775" y="2604542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987425" y="3160167"/>
            <a:ext cx="488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1562100" y="3139529"/>
            <a:ext cx="488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2143125" y="3160167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116013" y="3644354"/>
            <a:ext cx="488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547813" y="3644354"/>
            <a:ext cx="488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124075" y="3644354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 flipH="1">
            <a:off x="1150938" y="2904579"/>
            <a:ext cx="484187" cy="233363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1635125" y="2904579"/>
            <a:ext cx="1588" cy="22225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1635125" y="2904579"/>
            <a:ext cx="447675" cy="2159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 flipH="1">
            <a:off x="839788" y="2360067"/>
            <a:ext cx="388937" cy="23336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1228725" y="2360067"/>
            <a:ext cx="387350" cy="23336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 flipH="1">
            <a:off x="1150938" y="3449092"/>
            <a:ext cx="484187" cy="23336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1635125" y="3449092"/>
            <a:ext cx="1588" cy="22066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1635125" y="3449092"/>
            <a:ext cx="447675" cy="2159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3490913" y="1674267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最右推导：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=&gt; -(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E+id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=&gt;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899592" y="1197266"/>
            <a:ext cx="7200800" cy="4985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α1  α2    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α3      α4       α5       α6</a:t>
            </a:r>
            <a:endParaRPr lang="en-US" altLang="zh-CN" sz="24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15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0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3" grpId="0"/>
      <p:bldP spid="15396" grpId="0" animBg="1"/>
      <p:bldP spid="15404" grpId="0"/>
      <p:bldP spid="15405" grpId="0" animBg="1"/>
      <p:bldP spid="15406" grpId="0"/>
      <p:bldP spid="15407" grpId="0"/>
      <p:bldP spid="15408" grpId="0"/>
      <p:bldP spid="15409" grpId="0"/>
      <p:bldP spid="15410" grpId="0"/>
      <p:bldP spid="15411" grpId="0"/>
      <p:bldP spid="15412" grpId="0"/>
      <p:bldP spid="15413" grpId="0"/>
      <p:bldP spid="15414" grpId="0"/>
      <p:bldP spid="15415" grpId="0" animBg="1"/>
      <p:bldP spid="15416" grpId="0" animBg="1"/>
      <p:bldP spid="15417" grpId="0" animBg="1"/>
      <p:bldP spid="15418" grpId="0" animBg="1"/>
      <p:bldP spid="15419" grpId="0" animBg="1"/>
      <p:bldP spid="15420" grpId="0" animBg="1"/>
      <p:bldP spid="15421" grpId="0" animBg="1"/>
      <p:bldP spid="15422" grpId="0" animBg="1"/>
      <p:bldP spid="154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5482703" y="1156759"/>
            <a:ext cx="1008112" cy="501352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4D5DC-35E9-4EC8-8748-527A3761671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501650" y="620713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更多的情况下，仅关注句型结构，而忽略推导过程。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30225" y="1125538"/>
            <a:ext cx="8002588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CFG 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的句型，表达式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 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语法树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被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定义为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具有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下述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性质的一棵树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内部节点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由表达式中的操作符标记；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由表达式中的操作数标记；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）用于改变运算优先级和结合性的括号，被隐含在语法树的结构中。				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endParaRPr lang="zh-CN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66725" y="4105275"/>
            <a:ext cx="81375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行楷" panose="02010800040101010101" pitchFamily="2" charset="-122"/>
              </a:rPr>
              <a:t>语法树与分析树的最根本区别在于它们的内部（根）节点：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行楷" panose="02010800040101010101" pitchFamily="2" charset="-122"/>
              </a:rPr>
              <a:t>    </a:t>
            </a:r>
            <a:r>
              <a:rPr lang="zh-CN" altLang="en-US" sz="1200" dirty="0">
                <a:ea typeface="华文行楷" panose="02010800040101010101" pitchFamily="2" charset="-122"/>
              </a:rPr>
              <a:t>●</a:t>
            </a:r>
            <a:r>
              <a:rPr lang="zh-CN" altLang="en-US" sz="2400" dirty="0">
                <a:ea typeface="华文行楷" panose="02010800040101010101" pitchFamily="2" charset="-122"/>
              </a:rPr>
              <a:t> 分析树的内部（根）节点是非终结符；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200" dirty="0">
                <a:ea typeface="华文行楷" panose="02010800040101010101" pitchFamily="2" charset="-122"/>
              </a:rPr>
              <a:t>        ●  </a:t>
            </a:r>
            <a:r>
              <a:rPr lang="zh-CN" altLang="en-US" sz="2400" dirty="0">
                <a:ea typeface="华文行楷" panose="02010800040101010101" pitchFamily="2" charset="-122"/>
              </a:rPr>
              <a:t>语法树的内部（根）节点是操作符（运算符）；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行楷" panose="02010800040101010101" pitchFamily="2" charset="-122"/>
              </a:rPr>
              <a:t>或者说语法树中：省略了反映分析过程的非终结符。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90692-900E-4E0B-A329-E510F5E72E7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推导、分析树与语法树（续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685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和句型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s1 else s2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graphicFrame>
        <p:nvGraphicFramePr>
          <p:cNvPr id="41989" name="Object 6"/>
          <p:cNvGraphicFramePr>
            <a:graphicFrameLocks noChangeAspect="1"/>
          </p:cNvGraphicFramePr>
          <p:nvPr/>
        </p:nvGraphicFramePr>
        <p:xfrm>
          <a:off x="2362200" y="35814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4" name="Visio" r:id="rId4" imgW="142910" imgH="284703" progId="Visio.Drawing.6">
                  <p:embed/>
                </p:oleObj>
              </mc:Choice>
              <mc:Fallback>
                <p:oleObj name="Visio" r:id="rId4" imgW="142910" imgH="284703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914400" y="35814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Visio" r:id="rId6" imgW="142910" imgH="284703" progId="Visio.Drawing.6">
                  <p:embed/>
                </p:oleObj>
              </mc:Choice>
              <mc:Fallback>
                <p:oleObj name="Visio" r:id="rId6" imgW="142910" imgH="284703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88975" y="4365625"/>
            <a:ext cx="77692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</a:rPr>
              <a:t>分析树：左部非终结符“产生出”右部文法符号序列；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</a:rPr>
              <a:t>语法树：操作符（运算）“作用于”操作数（运算对象）；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习惯上：它们分别被称为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具体语法树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抽象语法树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800100" y="1196975"/>
          <a:ext cx="182721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6" name="Visio" r:id="rId7" imgW="759257" imgH="1167384" progId="Visio.Drawing.11">
                  <p:embed/>
                </p:oleObj>
              </mc:Choice>
              <mc:Fallback>
                <p:oleObj name="Visio" r:id="rId7" imgW="759257" imgH="1167384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196975"/>
                        <a:ext cx="182721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570163" y="2276475"/>
          <a:ext cx="1209675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7" name="Visio" r:id="rId9" imgW="489204" imgH="694030" progId="Visio.Drawing.11">
                  <p:embed/>
                </p:oleObj>
              </mc:Choice>
              <mc:Fallback>
                <p:oleObj name="Visio" r:id="rId9" imgW="489204" imgH="694030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276475"/>
                        <a:ext cx="1209675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4414838" y="1662113"/>
          <a:ext cx="34702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8" name="Visio" r:id="rId11" imgW="1468526" imgH="443179" progId="Visio.Drawing.11">
                  <p:embed/>
                </p:oleObj>
              </mc:Choice>
              <mc:Fallback>
                <p:oleObj name="Visio" r:id="rId11" imgW="1468526" imgH="443179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1662113"/>
                        <a:ext cx="34702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5076825" y="2736850"/>
          <a:ext cx="17986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" name="Visio" r:id="rId13" imgW="719633" imgH="448666" progId="Visio.Drawing.11">
                  <p:embed/>
                </p:oleObj>
              </mc:Choice>
              <mc:Fallback>
                <p:oleObj name="Visio" r:id="rId13" imgW="719633" imgH="448666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36850"/>
                        <a:ext cx="17986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7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AD45E-32D8-403D-8707-2F47FFD98BB9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455738" y="1204913"/>
            <a:ext cx="6811962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CFG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直接推导、零或多步推导、至少一步推导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CFL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、句子、句型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最左推导、左句型（最右推导、右句型）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语法树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3111500" y="442913"/>
            <a:ext cx="2397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重要概念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0DF36-1E91-462E-BC4B-055A1F620EB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3.2.4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二义性与二义性的消除</a:t>
            </a:r>
            <a:b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3.2.4.1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二义性（歧义，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Ambiguity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" y="1219200"/>
            <a:ext cx="74183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上节：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棵分析树相同</a:t>
            </a:r>
            <a:endParaRPr lang="zh-CN" altLang="en-US" sz="240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是否任何一个句子的分析树只有一棵？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id+id+id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可能的分析树：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16013" y="2636838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 E + E | E * E |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-E | id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 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512763" y="5418138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zh-CN" altLang="en-US" sz="2400">
                <a:ea typeface="华文行楷" panose="02010800040101010101" pitchFamily="2" charset="-122"/>
              </a:rPr>
              <a:t>优先级高</a:t>
            </a: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2671763" y="5419725"/>
            <a:ext cx="168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ea typeface="华文行楷" panose="02010800040101010101" pitchFamily="2" charset="-122"/>
              </a:rPr>
              <a:t>优先级高</a:t>
            </a:r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5048250" y="5418138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tx2"/>
                </a:solidFill>
                <a:ea typeface="华文行楷" panose="02010800040101010101" pitchFamily="2" charset="-122"/>
              </a:rPr>
              <a:t>左</a:t>
            </a:r>
            <a:r>
              <a:rPr lang="zh-CN" altLang="en-US" sz="2400" dirty="0">
                <a:ea typeface="华文行楷" panose="02010800040101010101" pitchFamily="2" charset="-122"/>
              </a:rPr>
              <a:t>结合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092950" y="5418138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chemeClr val="tx2"/>
                </a:solidFill>
                <a:ea typeface="华文行楷" panose="02010800040101010101" pitchFamily="2" charset="-122"/>
              </a:rPr>
              <a:t>右</a:t>
            </a:r>
            <a:r>
              <a:rPr lang="zh-CN" altLang="en-US" sz="2400">
                <a:ea typeface="华文行楷" panose="02010800040101010101" pitchFamily="2" charset="-122"/>
              </a:rPr>
              <a:t>结合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1039813" y="34020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439738" y="3978275"/>
            <a:ext cx="25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989013" y="3978275"/>
            <a:ext cx="24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04" name="Rectangle 72"/>
          <p:cNvSpPr>
            <a:spLocks noChangeArrowheads="1"/>
          </p:cNvSpPr>
          <p:nvPr/>
        </p:nvSpPr>
        <p:spPr bwMode="auto">
          <a:xfrm>
            <a:off x="1573213" y="39655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520" name="Group 88"/>
          <p:cNvGrpSpPr>
            <a:grpSpLocks/>
          </p:cNvGrpSpPr>
          <p:nvPr/>
        </p:nvGrpSpPr>
        <p:grpSpPr bwMode="auto">
          <a:xfrm>
            <a:off x="571500" y="3724275"/>
            <a:ext cx="1060450" cy="290513"/>
            <a:chOff x="332" y="1592"/>
            <a:chExt cx="668" cy="183"/>
          </a:xfrm>
        </p:grpSpPr>
        <p:sp>
          <p:nvSpPr>
            <p:cNvPr id="46173" name="Line 73"/>
            <p:cNvSpPr>
              <a:spLocks noChangeShapeType="1"/>
            </p:cNvSpPr>
            <p:nvPr/>
          </p:nvSpPr>
          <p:spPr bwMode="auto">
            <a:xfrm>
              <a:off x="666" y="1592"/>
              <a:ext cx="1" cy="174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4" name="Line 74"/>
            <p:cNvSpPr>
              <a:spLocks noChangeShapeType="1"/>
            </p:cNvSpPr>
            <p:nvPr/>
          </p:nvSpPr>
          <p:spPr bwMode="auto">
            <a:xfrm flipH="1">
              <a:off x="332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5" name="Line 75"/>
            <p:cNvSpPr>
              <a:spLocks noChangeShapeType="1"/>
            </p:cNvSpPr>
            <p:nvPr/>
          </p:nvSpPr>
          <p:spPr bwMode="auto">
            <a:xfrm>
              <a:off x="666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21" name="Group 89"/>
          <p:cNvGrpSpPr>
            <a:grpSpLocks/>
          </p:cNvGrpSpPr>
          <p:nvPr/>
        </p:nvGrpSpPr>
        <p:grpSpPr bwMode="auto">
          <a:xfrm>
            <a:off x="1158875" y="4276725"/>
            <a:ext cx="1060450" cy="252413"/>
            <a:chOff x="702" y="1940"/>
            <a:chExt cx="668" cy="159"/>
          </a:xfrm>
        </p:grpSpPr>
        <p:sp>
          <p:nvSpPr>
            <p:cNvPr id="46170" name="Line 76"/>
            <p:cNvSpPr>
              <a:spLocks noChangeShapeType="1"/>
            </p:cNvSpPr>
            <p:nvPr/>
          </p:nvSpPr>
          <p:spPr bwMode="auto">
            <a:xfrm>
              <a:off x="1036" y="1940"/>
              <a:ext cx="1" cy="151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1" name="Line 77"/>
            <p:cNvSpPr>
              <a:spLocks noChangeShapeType="1"/>
            </p:cNvSpPr>
            <p:nvPr/>
          </p:nvSpPr>
          <p:spPr bwMode="auto">
            <a:xfrm flipH="1">
              <a:off x="702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2" name="Line 78"/>
            <p:cNvSpPr>
              <a:spLocks noChangeShapeType="1"/>
            </p:cNvSpPr>
            <p:nvPr/>
          </p:nvSpPr>
          <p:spPr bwMode="auto">
            <a:xfrm>
              <a:off x="1036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1041400" y="44942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1546225" y="4481513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2162175" y="44815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4" name="Line 82"/>
          <p:cNvSpPr>
            <a:spLocks noChangeShapeType="1"/>
          </p:cNvSpPr>
          <p:nvPr/>
        </p:nvSpPr>
        <p:spPr bwMode="auto">
          <a:xfrm>
            <a:off x="538163" y="4308475"/>
            <a:ext cx="1587" cy="2286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5" name="Rectangle 83"/>
          <p:cNvSpPr>
            <a:spLocks noChangeArrowheads="1"/>
          </p:cNvSpPr>
          <p:nvPr/>
        </p:nvSpPr>
        <p:spPr bwMode="auto">
          <a:xfrm>
            <a:off x="427038" y="44989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6" name="Line 84"/>
          <p:cNvSpPr>
            <a:spLocks noChangeShapeType="1"/>
          </p:cNvSpPr>
          <p:nvPr/>
        </p:nvSpPr>
        <p:spPr bwMode="auto">
          <a:xfrm>
            <a:off x="1160463" y="4783138"/>
            <a:ext cx="1587" cy="22701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1016000" y="49942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18" name="Line 86"/>
          <p:cNvSpPr>
            <a:spLocks noChangeShapeType="1"/>
          </p:cNvSpPr>
          <p:nvPr/>
        </p:nvSpPr>
        <p:spPr bwMode="auto">
          <a:xfrm>
            <a:off x="2212975" y="4783138"/>
            <a:ext cx="1588" cy="22701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2063750" y="49942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24" name="Rectangle 92"/>
          <p:cNvSpPr>
            <a:spLocks noChangeArrowheads="1"/>
          </p:cNvSpPr>
          <p:nvPr/>
        </p:nvSpPr>
        <p:spPr bwMode="auto">
          <a:xfrm>
            <a:off x="3584575" y="34020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25" name="Rectangle 93"/>
          <p:cNvSpPr>
            <a:spLocks noChangeArrowheads="1"/>
          </p:cNvSpPr>
          <p:nvPr/>
        </p:nvSpPr>
        <p:spPr bwMode="auto">
          <a:xfrm>
            <a:off x="3006725" y="3978275"/>
            <a:ext cx="288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26" name="Rectangle 94"/>
          <p:cNvSpPr>
            <a:spLocks noChangeArrowheads="1"/>
          </p:cNvSpPr>
          <p:nvPr/>
        </p:nvSpPr>
        <p:spPr bwMode="auto">
          <a:xfrm>
            <a:off x="3524250" y="39608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27" name="Rectangle 95"/>
          <p:cNvSpPr>
            <a:spLocks noChangeArrowheads="1"/>
          </p:cNvSpPr>
          <p:nvPr/>
        </p:nvSpPr>
        <p:spPr bwMode="auto">
          <a:xfrm>
            <a:off x="4127500" y="39782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8543" name="Group 111"/>
          <p:cNvGrpSpPr>
            <a:grpSpLocks/>
          </p:cNvGrpSpPr>
          <p:nvPr/>
        </p:nvGrpSpPr>
        <p:grpSpPr bwMode="auto">
          <a:xfrm>
            <a:off x="3135313" y="3717925"/>
            <a:ext cx="1041400" cy="285750"/>
            <a:chOff x="1947" y="1588"/>
            <a:chExt cx="656" cy="180"/>
          </a:xfrm>
        </p:grpSpPr>
        <p:sp>
          <p:nvSpPr>
            <p:cNvPr id="46167" name="Line 96"/>
            <p:cNvSpPr>
              <a:spLocks noChangeShapeType="1"/>
            </p:cNvSpPr>
            <p:nvPr/>
          </p:nvSpPr>
          <p:spPr bwMode="auto">
            <a:xfrm>
              <a:off x="2275" y="1588"/>
              <a:ext cx="1" cy="171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8" name="Line 97"/>
            <p:cNvSpPr>
              <a:spLocks noChangeShapeType="1"/>
            </p:cNvSpPr>
            <p:nvPr/>
          </p:nvSpPr>
          <p:spPr bwMode="auto">
            <a:xfrm flipH="1">
              <a:off x="1947" y="1588"/>
              <a:ext cx="328" cy="180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9" name="Line 98"/>
            <p:cNvSpPr>
              <a:spLocks noChangeShapeType="1"/>
            </p:cNvSpPr>
            <p:nvPr/>
          </p:nvSpPr>
          <p:spPr bwMode="auto">
            <a:xfrm>
              <a:off x="2275" y="1588"/>
              <a:ext cx="328" cy="180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44" name="Group 112"/>
          <p:cNvGrpSpPr>
            <a:grpSpLocks/>
          </p:cNvGrpSpPr>
          <p:nvPr/>
        </p:nvGrpSpPr>
        <p:grpSpPr bwMode="auto">
          <a:xfrm>
            <a:off x="2568575" y="4337050"/>
            <a:ext cx="1041400" cy="249238"/>
            <a:chOff x="1590" y="1978"/>
            <a:chExt cx="656" cy="157"/>
          </a:xfrm>
        </p:grpSpPr>
        <p:sp>
          <p:nvSpPr>
            <p:cNvPr id="46164" name="Line 99"/>
            <p:cNvSpPr>
              <a:spLocks noChangeShapeType="1"/>
            </p:cNvSpPr>
            <p:nvPr/>
          </p:nvSpPr>
          <p:spPr bwMode="auto">
            <a:xfrm>
              <a:off x="1918" y="1978"/>
              <a:ext cx="1" cy="149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5" name="Line 100"/>
            <p:cNvSpPr>
              <a:spLocks noChangeShapeType="1"/>
            </p:cNvSpPr>
            <p:nvPr/>
          </p:nvSpPr>
          <p:spPr bwMode="auto">
            <a:xfrm flipH="1">
              <a:off x="1590" y="1978"/>
              <a:ext cx="328" cy="157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6" name="Line 101"/>
            <p:cNvSpPr>
              <a:spLocks noChangeShapeType="1"/>
            </p:cNvSpPr>
            <p:nvPr/>
          </p:nvSpPr>
          <p:spPr bwMode="auto">
            <a:xfrm>
              <a:off x="1918" y="1978"/>
              <a:ext cx="328" cy="157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34" name="Rectangle 102"/>
          <p:cNvSpPr>
            <a:spLocks noChangeArrowheads="1"/>
          </p:cNvSpPr>
          <p:nvPr/>
        </p:nvSpPr>
        <p:spPr bwMode="auto">
          <a:xfrm>
            <a:off x="2455863" y="4554538"/>
            <a:ext cx="260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5" name="Rectangle 103"/>
          <p:cNvSpPr>
            <a:spLocks noChangeArrowheads="1"/>
          </p:cNvSpPr>
          <p:nvPr/>
        </p:nvSpPr>
        <p:spPr bwMode="auto">
          <a:xfrm>
            <a:off x="2960688" y="4554538"/>
            <a:ext cx="236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6" name="Rectangle 104"/>
          <p:cNvSpPr>
            <a:spLocks noChangeArrowheads="1"/>
          </p:cNvSpPr>
          <p:nvPr/>
        </p:nvSpPr>
        <p:spPr bwMode="auto">
          <a:xfrm>
            <a:off x="3632200" y="45545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7" name="Line 105"/>
          <p:cNvSpPr>
            <a:spLocks noChangeShapeType="1"/>
          </p:cNvSpPr>
          <p:nvPr/>
        </p:nvSpPr>
        <p:spPr bwMode="auto">
          <a:xfrm>
            <a:off x="2598738" y="4833938"/>
            <a:ext cx="1587" cy="223837"/>
          </a:xfrm>
          <a:prstGeom prst="line">
            <a:avLst/>
          </a:prstGeom>
          <a:noFill/>
          <a:ln w="22225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" name="Rectangle 106"/>
          <p:cNvSpPr>
            <a:spLocks noChangeArrowheads="1"/>
          </p:cNvSpPr>
          <p:nvPr/>
        </p:nvSpPr>
        <p:spPr bwMode="auto">
          <a:xfrm>
            <a:off x="2455863" y="49863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3705225" y="4838700"/>
            <a:ext cx="1588" cy="223838"/>
          </a:xfrm>
          <a:prstGeom prst="line">
            <a:avLst/>
          </a:prstGeom>
          <a:noFill/>
          <a:ln w="22225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" name="Rectangle 108"/>
          <p:cNvSpPr>
            <a:spLocks noChangeArrowheads="1"/>
          </p:cNvSpPr>
          <p:nvPr/>
        </p:nvSpPr>
        <p:spPr bwMode="auto">
          <a:xfrm>
            <a:off x="3505200" y="49863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41" name="Line 109"/>
          <p:cNvSpPr>
            <a:spLocks noChangeShapeType="1"/>
          </p:cNvSpPr>
          <p:nvPr/>
        </p:nvSpPr>
        <p:spPr bwMode="auto">
          <a:xfrm>
            <a:off x="4203700" y="4337050"/>
            <a:ext cx="1588" cy="223838"/>
          </a:xfrm>
          <a:prstGeom prst="line">
            <a:avLst/>
          </a:prstGeom>
          <a:noFill/>
          <a:ln w="22225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2" name="Rectangle 110"/>
          <p:cNvSpPr>
            <a:spLocks noChangeArrowheads="1"/>
          </p:cNvSpPr>
          <p:nvPr/>
        </p:nvSpPr>
        <p:spPr bwMode="auto">
          <a:xfrm>
            <a:off x="4098925" y="4545013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71" name="Rectangle 139"/>
          <p:cNvSpPr>
            <a:spLocks noChangeArrowheads="1"/>
          </p:cNvSpPr>
          <p:nvPr/>
        </p:nvSpPr>
        <p:spPr bwMode="auto">
          <a:xfrm>
            <a:off x="5611813" y="34147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72" name="Rectangle 140"/>
          <p:cNvSpPr>
            <a:spLocks noChangeArrowheads="1"/>
          </p:cNvSpPr>
          <p:nvPr/>
        </p:nvSpPr>
        <p:spPr bwMode="auto">
          <a:xfrm>
            <a:off x="5011738" y="3990975"/>
            <a:ext cx="25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73" name="Rectangle 141"/>
          <p:cNvSpPr>
            <a:spLocks noChangeArrowheads="1"/>
          </p:cNvSpPr>
          <p:nvPr/>
        </p:nvSpPr>
        <p:spPr bwMode="auto">
          <a:xfrm>
            <a:off x="5561013" y="3990975"/>
            <a:ext cx="24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74" name="Rectangle 142"/>
          <p:cNvSpPr>
            <a:spLocks noChangeArrowheads="1"/>
          </p:cNvSpPr>
          <p:nvPr/>
        </p:nvSpPr>
        <p:spPr bwMode="auto">
          <a:xfrm>
            <a:off x="6145213" y="39782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575" name="Group 143"/>
          <p:cNvGrpSpPr>
            <a:grpSpLocks/>
          </p:cNvGrpSpPr>
          <p:nvPr/>
        </p:nvGrpSpPr>
        <p:grpSpPr bwMode="auto">
          <a:xfrm>
            <a:off x="5143500" y="3736975"/>
            <a:ext cx="1060450" cy="290513"/>
            <a:chOff x="332" y="1592"/>
            <a:chExt cx="668" cy="183"/>
          </a:xfrm>
        </p:grpSpPr>
        <p:sp>
          <p:nvSpPr>
            <p:cNvPr id="46161" name="Line 144"/>
            <p:cNvSpPr>
              <a:spLocks noChangeShapeType="1"/>
            </p:cNvSpPr>
            <p:nvPr/>
          </p:nvSpPr>
          <p:spPr bwMode="auto">
            <a:xfrm>
              <a:off x="666" y="1592"/>
              <a:ext cx="1" cy="174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2" name="Line 145"/>
            <p:cNvSpPr>
              <a:spLocks noChangeShapeType="1"/>
            </p:cNvSpPr>
            <p:nvPr/>
          </p:nvSpPr>
          <p:spPr bwMode="auto">
            <a:xfrm flipH="1">
              <a:off x="332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3" name="Line 146"/>
            <p:cNvSpPr>
              <a:spLocks noChangeShapeType="1"/>
            </p:cNvSpPr>
            <p:nvPr/>
          </p:nvSpPr>
          <p:spPr bwMode="auto">
            <a:xfrm>
              <a:off x="666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79" name="Group 147"/>
          <p:cNvGrpSpPr>
            <a:grpSpLocks/>
          </p:cNvGrpSpPr>
          <p:nvPr/>
        </p:nvGrpSpPr>
        <p:grpSpPr bwMode="auto">
          <a:xfrm>
            <a:off x="4610100" y="4289425"/>
            <a:ext cx="1060450" cy="252413"/>
            <a:chOff x="702" y="1940"/>
            <a:chExt cx="668" cy="159"/>
          </a:xfrm>
        </p:grpSpPr>
        <p:sp>
          <p:nvSpPr>
            <p:cNvPr id="46158" name="Line 148"/>
            <p:cNvSpPr>
              <a:spLocks noChangeShapeType="1"/>
            </p:cNvSpPr>
            <p:nvPr/>
          </p:nvSpPr>
          <p:spPr bwMode="auto">
            <a:xfrm>
              <a:off x="1036" y="1940"/>
              <a:ext cx="1" cy="151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9" name="Line 149"/>
            <p:cNvSpPr>
              <a:spLocks noChangeShapeType="1"/>
            </p:cNvSpPr>
            <p:nvPr/>
          </p:nvSpPr>
          <p:spPr bwMode="auto">
            <a:xfrm flipH="1">
              <a:off x="702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0" name="Line 150"/>
            <p:cNvSpPr>
              <a:spLocks noChangeShapeType="1"/>
            </p:cNvSpPr>
            <p:nvPr/>
          </p:nvSpPr>
          <p:spPr bwMode="auto">
            <a:xfrm>
              <a:off x="1036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83" name="Rectangle 151"/>
          <p:cNvSpPr>
            <a:spLocks noChangeArrowheads="1"/>
          </p:cNvSpPr>
          <p:nvPr/>
        </p:nvSpPr>
        <p:spPr bwMode="auto">
          <a:xfrm>
            <a:off x="4492625" y="45069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4" name="Rectangle 152"/>
          <p:cNvSpPr>
            <a:spLocks noChangeArrowheads="1"/>
          </p:cNvSpPr>
          <p:nvPr/>
        </p:nvSpPr>
        <p:spPr bwMode="auto">
          <a:xfrm>
            <a:off x="4997450" y="4494213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5" name="Rectangle 153"/>
          <p:cNvSpPr>
            <a:spLocks noChangeArrowheads="1"/>
          </p:cNvSpPr>
          <p:nvPr/>
        </p:nvSpPr>
        <p:spPr bwMode="auto">
          <a:xfrm>
            <a:off x="5613400" y="449421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6" name="Line 154"/>
          <p:cNvSpPr>
            <a:spLocks noChangeShapeType="1"/>
          </p:cNvSpPr>
          <p:nvPr/>
        </p:nvSpPr>
        <p:spPr bwMode="auto">
          <a:xfrm>
            <a:off x="6202363" y="4275138"/>
            <a:ext cx="1587" cy="2286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87" name="Rectangle 155"/>
          <p:cNvSpPr>
            <a:spLocks noChangeArrowheads="1"/>
          </p:cNvSpPr>
          <p:nvPr/>
        </p:nvSpPr>
        <p:spPr bwMode="auto">
          <a:xfrm>
            <a:off x="6091238" y="44656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88" name="Line 156"/>
          <p:cNvSpPr>
            <a:spLocks noChangeShapeType="1"/>
          </p:cNvSpPr>
          <p:nvPr/>
        </p:nvSpPr>
        <p:spPr bwMode="auto">
          <a:xfrm>
            <a:off x="4611688" y="4795838"/>
            <a:ext cx="1587" cy="22701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89" name="Rectangle 157"/>
          <p:cNvSpPr>
            <a:spLocks noChangeArrowheads="1"/>
          </p:cNvSpPr>
          <p:nvPr/>
        </p:nvSpPr>
        <p:spPr bwMode="auto">
          <a:xfrm>
            <a:off x="4467225" y="50069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90" name="Line 158"/>
          <p:cNvSpPr>
            <a:spLocks noChangeShapeType="1"/>
          </p:cNvSpPr>
          <p:nvPr/>
        </p:nvSpPr>
        <p:spPr bwMode="auto">
          <a:xfrm>
            <a:off x="5664200" y="4795838"/>
            <a:ext cx="1588" cy="227012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91" name="Rectangle 159"/>
          <p:cNvSpPr>
            <a:spLocks noChangeArrowheads="1"/>
          </p:cNvSpPr>
          <p:nvPr/>
        </p:nvSpPr>
        <p:spPr bwMode="auto">
          <a:xfrm>
            <a:off x="5514975" y="500697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593" name="Rectangle 161"/>
          <p:cNvSpPr>
            <a:spLocks noChangeArrowheads="1"/>
          </p:cNvSpPr>
          <p:nvPr/>
        </p:nvSpPr>
        <p:spPr bwMode="auto">
          <a:xfrm>
            <a:off x="7245350" y="33305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94" name="Rectangle 162"/>
          <p:cNvSpPr>
            <a:spLocks noChangeArrowheads="1"/>
          </p:cNvSpPr>
          <p:nvPr/>
        </p:nvSpPr>
        <p:spPr bwMode="auto">
          <a:xfrm>
            <a:off x="6645275" y="3906838"/>
            <a:ext cx="25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95" name="Rectangle 163"/>
          <p:cNvSpPr>
            <a:spLocks noChangeArrowheads="1"/>
          </p:cNvSpPr>
          <p:nvPr/>
        </p:nvSpPr>
        <p:spPr bwMode="auto">
          <a:xfrm>
            <a:off x="7194550" y="3906838"/>
            <a:ext cx="24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96" name="Rectangle 164"/>
          <p:cNvSpPr>
            <a:spLocks noChangeArrowheads="1"/>
          </p:cNvSpPr>
          <p:nvPr/>
        </p:nvSpPr>
        <p:spPr bwMode="auto">
          <a:xfrm>
            <a:off x="7778750" y="38941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597" name="Group 165"/>
          <p:cNvGrpSpPr>
            <a:grpSpLocks/>
          </p:cNvGrpSpPr>
          <p:nvPr/>
        </p:nvGrpSpPr>
        <p:grpSpPr bwMode="auto">
          <a:xfrm>
            <a:off x="6777038" y="3652838"/>
            <a:ext cx="1060450" cy="290512"/>
            <a:chOff x="332" y="1592"/>
            <a:chExt cx="668" cy="183"/>
          </a:xfrm>
        </p:grpSpPr>
        <p:sp>
          <p:nvSpPr>
            <p:cNvPr id="46155" name="Line 166"/>
            <p:cNvSpPr>
              <a:spLocks noChangeShapeType="1"/>
            </p:cNvSpPr>
            <p:nvPr/>
          </p:nvSpPr>
          <p:spPr bwMode="auto">
            <a:xfrm>
              <a:off x="666" y="1592"/>
              <a:ext cx="1" cy="174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6" name="Line 167"/>
            <p:cNvSpPr>
              <a:spLocks noChangeShapeType="1"/>
            </p:cNvSpPr>
            <p:nvPr/>
          </p:nvSpPr>
          <p:spPr bwMode="auto">
            <a:xfrm flipH="1">
              <a:off x="332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7" name="Line 168"/>
            <p:cNvSpPr>
              <a:spLocks noChangeShapeType="1"/>
            </p:cNvSpPr>
            <p:nvPr/>
          </p:nvSpPr>
          <p:spPr bwMode="auto">
            <a:xfrm>
              <a:off x="666" y="1592"/>
              <a:ext cx="334" cy="183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601" name="Group 169"/>
          <p:cNvGrpSpPr>
            <a:grpSpLocks/>
          </p:cNvGrpSpPr>
          <p:nvPr/>
        </p:nvGrpSpPr>
        <p:grpSpPr bwMode="auto">
          <a:xfrm>
            <a:off x="7364413" y="4205288"/>
            <a:ext cx="1060450" cy="252412"/>
            <a:chOff x="702" y="1940"/>
            <a:chExt cx="668" cy="159"/>
          </a:xfrm>
        </p:grpSpPr>
        <p:sp>
          <p:nvSpPr>
            <p:cNvPr id="46152" name="Line 170"/>
            <p:cNvSpPr>
              <a:spLocks noChangeShapeType="1"/>
            </p:cNvSpPr>
            <p:nvPr/>
          </p:nvSpPr>
          <p:spPr bwMode="auto">
            <a:xfrm>
              <a:off x="1036" y="1940"/>
              <a:ext cx="1" cy="151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3" name="Line 171"/>
            <p:cNvSpPr>
              <a:spLocks noChangeShapeType="1"/>
            </p:cNvSpPr>
            <p:nvPr/>
          </p:nvSpPr>
          <p:spPr bwMode="auto">
            <a:xfrm flipH="1">
              <a:off x="702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4" name="Line 172"/>
            <p:cNvSpPr>
              <a:spLocks noChangeShapeType="1"/>
            </p:cNvSpPr>
            <p:nvPr/>
          </p:nvSpPr>
          <p:spPr bwMode="auto">
            <a:xfrm>
              <a:off x="1036" y="1940"/>
              <a:ext cx="334" cy="159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605" name="Rectangle 173"/>
          <p:cNvSpPr>
            <a:spLocks noChangeArrowheads="1"/>
          </p:cNvSpPr>
          <p:nvPr/>
        </p:nvSpPr>
        <p:spPr bwMode="auto">
          <a:xfrm>
            <a:off x="7246938" y="44227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06" name="Rectangle 174"/>
          <p:cNvSpPr>
            <a:spLocks noChangeArrowheads="1"/>
          </p:cNvSpPr>
          <p:nvPr/>
        </p:nvSpPr>
        <p:spPr bwMode="auto">
          <a:xfrm>
            <a:off x="7751763" y="4410075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07" name="Rectangle 175"/>
          <p:cNvSpPr>
            <a:spLocks noChangeArrowheads="1"/>
          </p:cNvSpPr>
          <p:nvPr/>
        </p:nvSpPr>
        <p:spPr bwMode="auto">
          <a:xfrm>
            <a:off x="8367713" y="44100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08" name="Line 176"/>
          <p:cNvSpPr>
            <a:spLocks noChangeShapeType="1"/>
          </p:cNvSpPr>
          <p:nvPr/>
        </p:nvSpPr>
        <p:spPr bwMode="auto">
          <a:xfrm>
            <a:off x="6743700" y="4237038"/>
            <a:ext cx="1588" cy="228600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09" name="Rectangle 177"/>
          <p:cNvSpPr>
            <a:spLocks noChangeArrowheads="1"/>
          </p:cNvSpPr>
          <p:nvPr/>
        </p:nvSpPr>
        <p:spPr bwMode="auto">
          <a:xfrm>
            <a:off x="6632575" y="44275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0" name="Line 178"/>
          <p:cNvSpPr>
            <a:spLocks noChangeShapeType="1"/>
          </p:cNvSpPr>
          <p:nvPr/>
        </p:nvSpPr>
        <p:spPr bwMode="auto">
          <a:xfrm>
            <a:off x="7366000" y="4711700"/>
            <a:ext cx="1588" cy="227013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11" name="Rectangle 179"/>
          <p:cNvSpPr>
            <a:spLocks noChangeArrowheads="1"/>
          </p:cNvSpPr>
          <p:nvPr/>
        </p:nvSpPr>
        <p:spPr bwMode="auto">
          <a:xfrm>
            <a:off x="7221538" y="49228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2" name="Line 180"/>
          <p:cNvSpPr>
            <a:spLocks noChangeShapeType="1"/>
          </p:cNvSpPr>
          <p:nvPr/>
        </p:nvSpPr>
        <p:spPr bwMode="auto">
          <a:xfrm>
            <a:off x="8418513" y="4711700"/>
            <a:ext cx="1587" cy="227013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13" name="Rectangle 181"/>
          <p:cNvSpPr>
            <a:spLocks noChangeArrowheads="1"/>
          </p:cNvSpPr>
          <p:nvPr/>
        </p:nvSpPr>
        <p:spPr bwMode="auto">
          <a:xfrm>
            <a:off x="8269288" y="492283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4" name="Text Box 182"/>
          <p:cNvSpPr txBox="1">
            <a:spLocks noChangeArrowheads="1"/>
          </p:cNvSpPr>
          <p:nvPr/>
        </p:nvSpPr>
        <p:spPr bwMode="auto">
          <a:xfrm>
            <a:off x="7308850" y="630872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下页</a:t>
            </a:r>
            <a:endParaRPr lang="zh-CN" altLang="en-US" sz="240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615" name="Text Box 183"/>
          <p:cNvSpPr txBox="1">
            <a:spLocks noChangeArrowheads="1"/>
          </p:cNvSpPr>
          <p:nvPr/>
        </p:nvSpPr>
        <p:spPr bwMode="auto">
          <a:xfrm>
            <a:off x="1906588" y="3001963"/>
            <a:ext cx="53292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2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     (2)     (3)    (4)  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1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18438" grpId="0" autoUpdateAnimBg="0"/>
      <p:bldP spid="18484" grpId="0"/>
      <p:bldP spid="18486" grpId="0"/>
      <p:bldP spid="18492" grpId="0"/>
      <p:bldP spid="18494" grpId="0"/>
      <p:bldP spid="18501" grpId="0"/>
      <p:bldP spid="18502" grpId="0"/>
      <p:bldP spid="18503" grpId="0"/>
      <p:bldP spid="18504" grpId="0"/>
      <p:bldP spid="18511" grpId="0"/>
      <p:bldP spid="18512" grpId="0"/>
      <p:bldP spid="18513" grpId="0"/>
      <p:bldP spid="18514" grpId="0" animBg="1"/>
      <p:bldP spid="18515" grpId="0"/>
      <p:bldP spid="18516" grpId="0" animBg="1"/>
      <p:bldP spid="18517" grpId="0"/>
      <p:bldP spid="18518" grpId="0" animBg="1"/>
      <p:bldP spid="18519" grpId="0"/>
      <p:bldP spid="18524" grpId="0"/>
      <p:bldP spid="18525" grpId="0"/>
      <p:bldP spid="18526" grpId="0"/>
      <p:bldP spid="18527" grpId="0"/>
      <p:bldP spid="18534" grpId="0"/>
      <p:bldP spid="18535" grpId="0"/>
      <p:bldP spid="18536" grpId="0"/>
      <p:bldP spid="18537" grpId="0" animBg="1"/>
      <p:bldP spid="18538" grpId="0"/>
      <p:bldP spid="18539" grpId="0" animBg="1"/>
      <p:bldP spid="18540" grpId="0"/>
      <p:bldP spid="18541" grpId="0" animBg="1"/>
      <p:bldP spid="18542" grpId="0"/>
      <p:bldP spid="18571" grpId="0"/>
      <p:bldP spid="18572" grpId="0"/>
      <p:bldP spid="18573" grpId="0"/>
      <p:bldP spid="18574" grpId="0"/>
      <p:bldP spid="18583" grpId="0"/>
      <p:bldP spid="18584" grpId="0"/>
      <p:bldP spid="18585" grpId="0"/>
      <p:bldP spid="18586" grpId="0" animBg="1"/>
      <p:bldP spid="18587" grpId="0"/>
      <p:bldP spid="18588" grpId="0" animBg="1"/>
      <p:bldP spid="18589" grpId="0"/>
      <p:bldP spid="18590" grpId="0" animBg="1"/>
      <p:bldP spid="18591" grpId="0"/>
      <p:bldP spid="18593" grpId="0"/>
      <p:bldP spid="18594" grpId="0"/>
      <p:bldP spid="18595" grpId="0"/>
      <p:bldP spid="18596" grpId="0"/>
      <p:bldP spid="18605" grpId="0"/>
      <p:bldP spid="18606" grpId="0"/>
      <p:bldP spid="18607" grpId="0"/>
      <p:bldP spid="18608" grpId="0" animBg="1"/>
      <p:bldP spid="18609" grpId="0"/>
      <p:bldP spid="18610" grpId="0" animBg="1"/>
      <p:bldP spid="18611" grpId="0"/>
      <p:bldP spid="18612" grpId="0" animBg="1"/>
      <p:bldP spid="18613" grpId="0"/>
      <p:bldP spid="18614" grpId="0"/>
      <p:bldP spid="186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2C8C6-42C5-442B-9C45-9496748D9E5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10668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3.1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语法分析的若干问题 </a:t>
            </a:r>
            <a:b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3.1.1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语法分析器的作用 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15938" y="1300163"/>
            <a:ext cx="8159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位置：</a:t>
            </a:r>
          </a:p>
        </p:txBody>
      </p:sp>
      <p:graphicFrame>
        <p:nvGraphicFramePr>
          <p:cNvPr id="7173" name="Object 19"/>
          <p:cNvGraphicFramePr>
            <a:graphicFrameLocks noChangeAspect="1"/>
          </p:cNvGraphicFramePr>
          <p:nvPr/>
        </p:nvGraphicFramePr>
        <p:xfrm>
          <a:off x="3349625" y="2363788"/>
          <a:ext cx="2159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Visio" r:id="rId4" imgW="831494" imgH="301752" progId="Visio.Drawing.11">
                  <p:embed/>
                </p:oleObj>
              </mc:Choice>
              <mc:Fallback>
                <p:oleObj name="Visio" r:id="rId4" imgW="831494" imgH="301752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2363788"/>
                        <a:ext cx="21590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0"/>
          <p:cNvGraphicFramePr>
            <a:graphicFrameLocks noChangeAspect="1"/>
          </p:cNvGraphicFramePr>
          <p:nvPr/>
        </p:nvGraphicFramePr>
        <p:xfrm>
          <a:off x="12700" y="2349500"/>
          <a:ext cx="34194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Visio" r:id="rId6" imgW="1440607" imgH="310652" progId="Visio.Drawing.11">
                  <p:embed/>
                </p:oleObj>
              </mc:Choice>
              <mc:Fallback>
                <p:oleObj name="Visio" r:id="rId6" imgW="1440607" imgH="310652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2349500"/>
                        <a:ext cx="34194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1"/>
          <p:cNvGraphicFramePr>
            <a:graphicFrameLocks noChangeAspect="1"/>
          </p:cNvGraphicFramePr>
          <p:nvPr/>
        </p:nvGraphicFramePr>
        <p:xfrm>
          <a:off x="5364163" y="2339975"/>
          <a:ext cx="3600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Visio" r:id="rId8" imgW="1504493" imgH="322478" progId="Visio.Drawing.11">
                  <p:embed/>
                </p:oleObj>
              </mc:Choice>
              <mc:Fallback>
                <p:oleObj name="Visio" r:id="rId8" imgW="1504493" imgH="322478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339975"/>
                        <a:ext cx="36004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00075" y="3933825"/>
            <a:ext cx="80756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作用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任务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根据词法分析器提供的记号流，为语法正确的输入构造分析树（或语法树），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这是本章的重点；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检查输入中的语法（可能包括词法）错误，并调用出错处理器进行适当处理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7177" name="Object 40"/>
          <p:cNvGraphicFramePr>
            <a:graphicFrameLocks noChangeAspect="1"/>
          </p:cNvGraphicFramePr>
          <p:nvPr/>
        </p:nvGraphicFramePr>
        <p:xfrm>
          <a:off x="4459288" y="2852738"/>
          <a:ext cx="11922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Visio" r:id="rId10" imgW="637398" imgH="560100" progId="Visio.Drawing.11">
                  <p:embed/>
                </p:oleObj>
              </mc:Choice>
              <mc:Fallback>
                <p:oleObj name="Visio" r:id="rId10" imgW="637398" imgH="560100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852738"/>
                        <a:ext cx="1192212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43"/>
          <p:cNvGraphicFramePr>
            <a:graphicFrameLocks noChangeAspect="1"/>
          </p:cNvGraphicFramePr>
          <p:nvPr/>
        </p:nvGraphicFramePr>
        <p:xfrm>
          <a:off x="3059113" y="2852738"/>
          <a:ext cx="11922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Visio" r:id="rId12" imgW="637398" imgH="560100" progId="Visio.Drawing.11">
                  <p:embed/>
                </p:oleObj>
              </mc:Choice>
              <mc:Fallback>
                <p:oleObj name="Visio" r:id="rId12" imgW="637398" imgH="560100" progId="Visio.Drawing.11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852738"/>
                        <a:ext cx="119221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B972F-514E-4A83-8DB4-A8D3367EFF37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8131" name="Rectangle 9"/>
          <p:cNvSpPr>
            <a:spLocks noChangeArrowheads="1"/>
          </p:cNvSpPr>
          <p:nvPr/>
        </p:nvSpPr>
        <p:spPr bwMode="auto">
          <a:xfrm>
            <a:off x="3027363" y="1125538"/>
            <a:ext cx="433387" cy="431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395288" y="1052513"/>
            <a:ext cx="8315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若文法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 同 一句子产生不止一棵分析树，则称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是二义的。  						     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152400"/>
            <a:ext cx="396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二义性（续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8313" y="2276475"/>
            <a:ext cx="8001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原因：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在产生句子的过程中某些直接推导有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多于一种选择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对比 例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3.5 (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-(id+id)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例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3.7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可知：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一个句子有多于一棵分析树，</a:t>
            </a:r>
            <a:r>
              <a:rPr lang="zh-CN" altLang="en-US" sz="2400">
                <a:solidFill>
                  <a:schemeClr val="accent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仅与文法和句子有关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chemeClr val="accent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与采用的推导方法无关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；</a:t>
            </a:r>
            <a:endParaRPr lang="zh-CN" altLang="en-US" sz="2400">
              <a:ea typeface="华文行楷" panose="020108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造成文法二义的根本原因：</a:t>
            </a:r>
            <a:b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chemeClr val="accent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文法中缺少对文法符号优先级和结合性的规定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3276600" y="404813"/>
            <a:ext cx="1295400" cy="577850"/>
          </a:xfrm>
          <a:prstGeom prst="wedgeRoundRectCallout">
            <a:avLst>
              <a:gd name="adj1" fmla="val -52083"/>
              <a:gd name="adj2" fmla="val 82968"/>
              <a:gd name="adj3" fmla="val 16667"/>
            </a:avLst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86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至少</a:t>
            </a:r>
          </a:p>
        </p:txBody>
      </p:sp>
      <p:sp>
        <p:nvSpPr>
          <p:cNvPr id="48138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16013" y="2809875"/>
            <a:ext cx="6264275" cy="46990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DDDDDD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如上例</a:t>
            </a: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3.7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中，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 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的第一步直接推导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A0799-5238-458F-AC24-F41EA13321F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4290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二义性（续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65150" y="438150"/>
            <a:ext cx="7462838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 →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		  (1)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|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 else S     (2)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| id := E		    	  (3)	      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C → E = E | E &lt; E | E &gt; E  (4)...(6)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 → E + E | - E | id | n   (7)...(10)</a:t>
            </a:r>
            <a:endParaRPr lang="en-US" altLang="zh-CN" sz="22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0825" y="2276475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条件语句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x&lt;3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if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x&gt;0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x:=5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x:=-5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508625" y="2708275"/>
            <a:ext cx="34734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根据产生式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x&lt;3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x&gt;0 then x:=5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x:=-5</a:t>
            </a:r>
          </a:p>
        </p:txBody>
      </p:sp>
      <p:sp>
        <p:nvSpPr>
          <p:cNvPr id="50183" name="Rectangle 27"/>
          <p:cNvSpPr>
            <a:spLocks noChangeArrowheads="1"/>
          </p:cNvSpPr>
          <p:nvPr/>
        </p:nvSpPr>
        <p:spPr bwMode="auto">
          <a:xfrm>
            <a:off x="152400" y="762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悬空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dangling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</a:p>
        </p:txBody>
      </p:sp>
      <p:graphicFrame>
        <p:nvGraphicFramePr>
          <p:cNvPr id="19495" name="Object 39"/>
          <p:cNvGraphicFramePr>
            <a:graphicFrameLocks noChangeAspect="1"/>
          </p:cNvGraphicFramePr>
          <p:nvPr/>
        </p:nvGraphicFramePr>
        <p:xfrm>
          <a:off x="250825" y="2781300"/>
          <a:ext cx="49688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" name="Visio" r:id="rId4" imgW="2044598" imgH="515417" progId="Visio.Drawing.11">
                  <p:embed/>
                </p:oleObj>
              </mc:Choice>
              <mc:Fallback>
                <p:oleObj name="Visio" r:id="rId4" imgW="2044598" imgH="515417" progId="Visio.Drawing.11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81300"/>
                        <a:ext cx="4968875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6" name="Object 40"/>
          <p:cNvGraphicFramePr>
            <a:graphicFrameLocks noChangeAspect="1"/>
          </p:cNvGraphicFramePr>
          <p:nvPr/>
        </p:nvGraphicFramePr>
        <p:xfrm>
          <a:off x="539750" y="3895725"/>
          <a:ext cx="12969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Visio" r:id="rId6" imgW="476402" imgH="332537" progId="Visio.Drawing.11">
                  <p:embed/>
                </p:oleObj>
              </mc:Choice>
              <mc:Fallback>
                <p:oleObj name="Visio" r:id="rId6" imgW="476402" imgH="332537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95725"/>
                        <a:ext cx="12969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7" name="Object 41"/>
          <p:cNvGraphicFramePr>
            <a:graphicFrameLocks noChangeAspect="1"/>
          </p:cNvGraphicFramePr>
          <p:nvPr/>
        </p:nvGraphicFramePr>
        <p:xfrm>
          <a:off x="1619250" y="3886200"/>
          <a:ext cx="316547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Visio" r:id="rId8" imgW="1246632" imgH="616610" progId="Visio.Drawing.11">
                  <p:embed/>
                </p:oleObj>
              </mc:Choice>
              <mc:Fallback>
                <p:oleObj name="Visio" r:id="rId8" imgW="1246632" imgH="616610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86200"/>
                        <a:ext cx="3165475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8" name="Object 42"/>
          <p:cNvGraphicFramePr>
            <a:graphicFrameLocks noChangeAspect="1"/>
          </p:cNvGraphicFramePr>
          <p:nvPr/>
        </p:nvGraphicFramePr>
        <p:xfrm>
          <a:off x="4649788" y="3935413"/>
          <a:ext cx="10017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Visio" r:id="rId10" imgW="355702" imgH="332537" progId="Visio.Drawing.11">
                  <p:embed/>
                </p:oleObj>
              </mc:Choice>
              <mc:Fallback>
                <p:oleObj name="Visio" r:id="rId10" imgW="355702" imgH="332537" progId="Visio.Drawing.11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935413"/>
                        <a:ext cx="10017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9" name="AutoShape 43"/>
          <p:cNvSpPr>
            <a:spLocks/>
          </p:cNvSpPr>
          <p:nvPr/>
        </p:nvSpPr>
        <p:spPr bwMode="auto">
          <a:xfrm>
            <a:off x="6011863" y="4437063"/>
            <a:ext cx="2767012" cy="792162"/>
          </a:xfrm>
          <a:prstGeom prst="borderCallout2">
            <a:avLst>
              <a:gd name="adj1" fmla="val 14431"/>
              <a:gd name="adj2" fmla="val -2755"/>
              <a:gd name="adj3" fmla="val 14431"/>
              <a:gd name="adj4" fmla="val -5222"/>
              <a:gd name="adj5" fmla="val -36273"/>
              <a:gd name="adj6" fmla="val -7801"/>
            </a:avLst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与离它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远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匹配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3" grpId="0" build="allAtOnce" autoUpdateAnimBg="0"/>
      <p:bldP spid="194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70E10-DE5E-4BF1-8009-9ACF8D32EA37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4290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二义性（续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65150" y="438150"/>
            <a:ext cx="7462838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 →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		  (1)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|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S else S     (2)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| id := E		    	  (3)	      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C → E = E | E &lt; E | E &gt; E  (4)...(6)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 → E + E | - E | id | n   (7)...(10)</a:t>
            </a:r>
            <a:endParaRPr lang="en-US" altLang="zh-CN" sz="22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50825" y="2276475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条件语句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x&lt;3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if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x&gt;0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x:=5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x:=-5 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" y="762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悬空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dangling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5651500" y="2755900"/>
            <a:ext cx="3024188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根据产生式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x&lt;3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	x&gt;0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	x:=5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else 	x:=-5</a:t>
            </a:r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468313" y="2852738"/>
          <a:ext cx="2433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Visio" r:id="rId4" imgW="1122883" imgH="515417" progId="Visio.Drawing.11">
                  <p:embed/>
                </p:oleObj>
              </mc:Choice>
              <mc:Fallback>
                <p:oleObj name="Visio" r:id="rId4" imgW="1122883" imgH="515417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2433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749300" y="3860800"/>
          <a:ext cx="11588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Visio" r:id="rId6" imgW="445008" imgH="390754" progId="Visio.Drawing.11">
                  <p:embed/>
                </p:oleObj>
              </mc:Choice>
              <mc:Fallback>
                <p:oleObj name="Visio" r:id="rId6" imgW="445008" imgH="390754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860800"/>
                        <a:ext cx="11588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1909763" y="3860800"/>
          <a:ext cx="431958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Visio" r:id="rId8" imgW="2056790" imgH="724510" progId="Visio.Drawing.11">
                  <p:embed/>
                </p:oleObj>
              </mc:Choice>
              <mc:Fallback>
                <p:oleObj name="Visio" r:id="rId8" imgW="2056790" imgH="72451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860800"/>
                        <a:ext cx="4319587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1042988" y="2752725"/>
            <a:ext cx="6094412" cy="8921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82800" anchor="ctr" anchorCtr="1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程序设计语言不能二义的！</a:t>
            </a:r>
          </a:p>
        </p:txBody>
      </p:sp>
      <p:sp>
        <p:nvSpPr>
          <p:cNvPr id="116755" name="AutoShape 19"/>
          <p:cNvSpPr>
            <a:spLocks/>
          </p:cNvSpPr>
          <p:nvPr/>
        </p:nvSpPr>
        <p:spPr bwMode="auto">
          <a:xfrm>
            <a:off x="3995738" y="5373688"/>
            <a:ext cx="2767012" cy="792162"/>
          </a:xfrm>
          <a:prstGeom prst="borderCallout2">
            <a:avLst>
              <a:gd name="adj1" fmla="val 14431"/>
              <a:gd name="adj2" fmla="val 102755"/>
              <a:gd name="adj3" fmla="val 14431"/>
              <a:gd name="adj4" fmla="val 106829"/>
              <a:gd name="adj5" fmla="val -99199"/>
              <a:gd name="adj6" fmla="val 111130"/>
            </a:avLst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与离它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匹配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6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6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6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6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8" grpId="0" build="allAtOnce" autoUpdateAnimBg="0"/>
      <p:bldP spid="116754" grpId="0" animBg="1"/>
      <p:bldP spid="1167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F8A47-530A-46B8-82A6-2EFF39D6A05A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4724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3.2.4.2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二义性的消除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0825" y="762000"/>
            <a:ext cx="5199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消除文法二义的两种方法：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① 改写二义文法为非二义文法；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② 规定二义文法中符号的优先级和结合性，使仅产生一棵分析树。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921250" y="3048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再推导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id+id+id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81000" y="3357563"/>
            <a:ext cx="4983163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G3.2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等价的非二义文法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 → E + T  | T		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T → T * F  | F    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F →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）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| -F | id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04800" y="52784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ea typeface="华文行楷" panose="02010800040101010101" pitchFamily="2" charset="-122"/>
              </a:rPr>
              <a:t>如何将二义文法改写为非二义文法？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6156325" y="4221163"/>
            <a:ext cx="2663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 + 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E * 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-E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id</a:t>
            </a:r>
          </a:p>
        </p:txBody>
      </p:sp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7235825" y="1076325"/>
          <a:ext cx="1755775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Visio" r:id="rId4" imgW="1681582" imgH="1319174" progId="Visio.Drawing.11">
                  <p:embed/>
                </p:oleObj>
              </mc:Choice>
              <mc:Fallback>
                <p:oleObj name="Visio" r:id="rId4" imgW="1681582" imgH="1319174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9239"/>
                      <a:stretch>
                        <a:fillRect/>
                      </a:stretch>
                    </p:blipFill>
                    <p:spPr bwMode="auto">
                      <a:xfrm>
                        <a:off x="7235825" y="1076325"/>
                        <a:ext cx="1755775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5611813" y="908050"/>
            <a:ext cx="7127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                  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5564188" y="1498600"/>
            <a:ext cx="3667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965825" y="1484313"/>
            <a:ext cx="2936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403975" y="1498600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5395913" y="2082800"/>
            <a:ext cx="342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424613" y="2039938"/>
            <a:ext cx="122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784975" y="2039938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5546725" y="2614613"/>
            <a:ext cx="122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5467350" y="3119438"/>
            <a:ext cx="328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0539" name="Group 59"/>
          <p:cNvGrpSpPr>
            <a:grpSpLocks/>
          </p:cNvGrpSpPr>
          <p:nvPr/>
        </p:nvGrpSpPr>
        <p:grpSpPr bwMode="auto">
          <a:xfrm>
            <a:off x="5597525" y="1268413"/>
            <a:ext cx="882650" cy="261937"/>
            <a:chOff x="3597" y="890"/>
            <a:chExt cx="556" cy="165"/>
          </a:xfrm>
        </p:grpSpPr>
        <p:sp>
          <p:nvSpPr>
            <p:cNvPr id="54305" name="Freeform 49"/>
            <p:cNvSpPr>
              <a:spLocks/>
            </p:cNvSpPr>
            <p:nvPr/>
          </p:nvSpPr>
          <p:spPr bwMode="auto">
            <a:xfrm>
              <a:off x="3597" y="890"/>
              <a:ext cx="324" cy="165"/>
            </a:xfrm>
            <a:custGeom>
              <a:avLst/>
              <a:gdLst>
                <a:gd name="T0" fmla="*/ 324 w 324"/>
                <a:gd name="T1" fmla="*/ 165 h 165"/>
                <a:gd name="T2" fmla="*/ 232 w 324"/>
                <a:gd name="T3" fmla="*/ 0 h 165"/>
                <a:gd name="T4" fmla="*/ 0 w 324"/>
                <a:gd name="T5" fmla="*/ 16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4" h="165">
                  <a:moveTo>
                    <a:pt x="324" y="165"/>
                  </a:moveTo>
                  <a:lnTo>
                    <a:pt x="232" y="0"/>
                  </a:lnTo>
                  <a:lnTo>
                    <a:pt x="0" y="165"/>
                  </a:lnTo>
                </a:path>
              </a:pathLst>
            </a:custGeom>
            <a:noFill/>
            <a:ln w="22225" cap="rnd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50"/>
            <p:cNvSpPr>
              <a:spLocks noChangeShapeType="1"/>
            </p:cNvSpPr>
            <p:nvPr/>
          </p:nvSpPr>
          <p:spPr bwMode="auto">
            <a:xfrm>
              <a:off x="3829" y="890"/>
              <a:ext cx="324" cy="165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5" name="Group 65"/>
          <p:cNvGrpSpPr>
            <a:grpSpLocks/>
          </p:cNvGrpSpPr>
          <p:nvPr/>
        </p:nvGrpSpPr>
        <p:grpSpPr bwMode="auto">
          <a:xfrm>
            <a:off x="6111875" y="1843088"/>
            <a:ext cx="735013" cy="261937"/>
            <a:chOff x="3921" y="1220"/>
            <a:chExt cx="463" cy="165"/>
          </a:xfrm>
        </p:grpSpPr>
        <p:sp>
          <p:nvSpPr>
            <p:cNvPr id="54303" name="Freeform 51"/>
            <p:cNvSpPr>
              <a:spLocks/>
            </p:cNvSpPr>
            <p:nvPr/>
          </p:nvSpPr>
          <p:spPr bwMode="auto">
            <a:xfrm>
              <a:off x="3921" y="1220"/>
              <a:ext cx="232" cy="165"/>
            </a:xfrm>
            <a:custGeom>
              <a:avLst/>
              <a:gdLst>
                <a:gd name="T0" fmla="*/ 232 w 232"/>
                <a:gd name="T1" fmla="*/ 165 h 165"/>
                <a:gd name="T2" fmla="*/ 232 w 232"/>
                <a:gd name="T3" fmla="*/ 0 h 165"/>
                <a:gd name="T4" fmla="*/ 0 w 232"/>
                <a:gd name="T5" fmla="*/ 16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" h="165">
                  <a:moveTo>
                    <a:pt x="232" y="165"/>
                  </a:moveTo>
                  <a:lnTo>
                    <a:pt x="232" y="0"/>
                  </a:lnTo>
                  <a:lnTo>
                    <a:pt x="0" y="165"/>
                  </a:lnTo>
                </a:path>
              </a:pathLst>
            </a:custGeom>
            <a:noFill/>
            <a:ln w="22225" cap="rnd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Line 52"/>
            <p:cNvSpPr>
              <a:spLocks noChangeShapeType="1"/>
            </p:cNvSpPr>
            <p:nvPr/>
          </p:nvSpPr>
          <p:spPr bwMode="auto">
            <a:xfrm>
              <a:off x="4153" y="1220"/>
              <a:ext cx="231" cy="165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5597525" y="1843088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>
            <a:off x="5597525" y="2366963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5597525" y="2890838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>
            <a:off x="6111875" y="2366963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7" name="Line 57"/>
          <p:cNvSpPr>
            <a:spLocks noChangeShapeType="1"/>
          </p:cNvSpPr>
          <p:nvPr/>
        </p:nvSpPr>
        <p:spPr bwMode="auto">
          <a:xfrm>
            <a:off x="6111875" y="2890838"/>
            <a:ext cx="1588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8" name="Line 58"/>
          <p:cNvSpPr>
            <a:spLocks noChangeShapeType="1"/>
          </p:cNvSpPr>
          <p:nvPr/>
        </p:nvSpPr>
        <p:spPr bwMode="auto">
          <a:xfrm>
            <a:off x="6846888" y="2366963"/>
            <a:ext cx="1587" cy="261937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5899150" y="2039938"/>
            <a:ext cx="342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6043613" y="2614613"/>
            <a:ext cx="122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6704013" y="2614613"/>
            <a:ext cx="388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5972175" y="3119438"/>
            <a:ext cx="388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800" decel="1000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 autoUpdateAnimBg="0"/>
      <p:bldP spid="20500" grpId="0" autoUpdateAnimBg="0"/>
      <p:bldP spid="20501" grpId="0" autoUpdateAnimBg="0"/>
      <p:bldP spid="20502" grpId="0" autoUpdateAnimBg="0"/>
      <p:bldP spid="20502" grpId="1"/>
      <p:bldP spid="20514" grpId="0" autoUpdateAnimBg="0"/>
      <p:bldP spid="20520" grpId="0"/>
      <p:bldP spid="20521" grpId="0"/>
      <p:bldP spid="20522" grpId="0"/>
      <p:bldP spid="20523" grpId="0"/>
      <p:bldP spid="20524" grpId="0"/>
      <p:bldP spid="20525" grpId="0"/>
      <p:bldP spid="20526" grpId="0"/>
      <p:bldP spid="20527" grpId="0"/>
      <p:bldP spid="20528" grpId="0"/>
      <p:bldP spid="20533" grpId="0" animBg="1"/>
      <p:bldP spid="20534" grpId="0" animBg="1"/>
      <p:bldP spid="20535" grpId="0" animBg="1"/>
      <p:bldP spid="20536" grpId="0" animBg="1"/>
      <p:bldP spid="20537" grpId="0" animBg="1"/>
      <p:bldP spid="20538" grpId="0" animBg="1"/>
      <p:bldP spid="20540" grpId="0"/>
      <p:bldP spid="20542" grpId="0"/>
      <p:bldP spid="20543" grpId="0"/>
      <p:bldP spid="205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7D6F-9D31-4533-BE66-BCA26E407BD3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76200"/>
            <a:ext cx="5638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" y="841375"/>
            <a:ext cx="87630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新引入的非终结符，限制了每一步直接推导均有唯一选择；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最终分析树的形状，仅与文法有关，而与推导方法无关；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非终结符的引入，增加了推导步骤（分析树增高）；</a:t>
            </a:r>
          </a:p>
        </p:txBody>
      </p:sp>
      <p:sp>
        <p:nvSpPr>
          <p:cNvPr id="56325" name="Rectangle 13"/>
          <p:cNvSpPr>
            <a:spLocks noChangeArrowheads="1"/>
          </p:cNvSpPr>
          <p:nvPr/>
        </p:nvSpPr>
        <p:spPr bwMode="auto">
          <a:xfrm>
            <a:off x="425450" y="304800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可以看出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的特点</a:t>
            </a:r>
          </a:p>
        </p:txBody>
      </p:sp>
      <p:graphicFrame>
        <p:nvGraphicFramePr>
          <p:cNvPr id="56326" name="Object 16"/>
          <p:cNvGraphicFramePr>
            <a:graphicFrameLocks noChangeAspect="1"/>
          </p:cNvGraphicFramePr>
          <p:nvPr/>
        </p:nvGraphicFramePr>
        <p:xfrm>
          <a:off x="6804025" y="3163888"/>
          <a:ext cx="3457575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1" name="Visio" r:id="rId4" imgW="1681582" imgH="1319174" progId="Visio.Drawing.11">
                  <p:embed/>
                </p:oleObj>
              </mc:Choice>
              <mc:Fallback>
                <p:oleObj name="Visio" r:id="rId4" imgW="1681582" imgH="1319174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163888"/>
                        <a:ext cx="3457575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7" name="Group 19"/>
          <p:cNvGrpSpPr>
            <a:grpSpLocks/>
          </p:cNvGrpSpPr>
          <p:nvPr/>
        </p:nvGrpSpPr>
        <p:grpSpPr bwMode="auto">
          <a:xfrm>
            <a:off x="971550" y="3573463"/>
            <a:ext cx="4049713" cy="2087562"/>
            <a:chOff x="1247" y="2160"/>
            <a:chExt cx="2551" cy="1315"/>
          </a:xfrm>
        </p:grpSpPr>
        <p:graphicFrame>
          <p:nvGraphicFramePr>
            <p:cNvPr id="56340" name="Object 17"/>
            <p:cNvGraphicFramePr>
              <a:graphicFrameLocks noChangeAspect="1"/>
            </p:cNvGraphicFramePr>
            <p:nvPr/>
          </p:nvGraphicFramePr>
          <p:xfrm>
            <a:off x="1247" y="2160"/>
            <a:ext cx="1181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2" name="Visio" r:id="rId6" imgW="970788" imgH="1044854" progId="Visio.Drawing.11">
                    <p:embed/>
                  </p:oleObj>
                </mc:Choice>
                <mc:Fallback>
                  <p:oleObj name="Visio" r:id="rId6" imgW="970788" imgH="1044854" progId="Visio.Drawing.11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160"/>
                          <a:ext cx="1181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18"/>
            <p:cNvGraphicFramePr>
              <a:graphicFrameLocks noChangeAspect="1"/>
            </p:cNvGraphicFramePr>
            <p:nvPr/>
          </p:nvGraphicFramePr>
          <p:xfrm>
            <a:off x="2610" y="2205"/>
            <a:ext cx="1188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3" name="Visio" r:id="rId8" imgW="995782" imgH="1062838" progId="Visio.Drawing.11">
                    <p:embed/>
                  </p:oleObj>
                </mc:Choice>
                <mc:Fallback>
                  <p:oleObj name="Visio" r:id="rId8" imgW="995782" imgH="1062838" progId="Visio.Drawing.11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2205"/>
                          <a:ext cx="1188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8" name="Text Box 20"/>
          <p:cNvSpPr txBox="1">
            <a:spLocks noChangeArrowheads="1"/>
          </p:cNvSpPr>
          <p:nvPr/>
        </p:nvSpPr>
        <p:spPr bwMode="auto">
          <a:xfrm>
            <a:off x="1403350" y="5734050"/>
            <a:ext cx="352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二义文法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G3.2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的分析树</a:t>
            </a:r>
          </a:p>
        </p:txBody>
      </p:sp>
      <p:sp>
        <p:nvSpPr>
          <p:cNvPr id="56329" name="Text Box 21"/>
          <p:cNvSpPr txBox="1">
            <a:spLocks noChangeArrowheads="1"/>
          </p:cNvSpPr>
          <p:nvPr/>
        </p:nvSpPr>
        <p:spPr bwMode="auto">
          <a:xfrm>
            <a:off x="5364163" y="5805488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文法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G3.4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的分析树</a:t>
            </a:r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684213" y="4221163"/>
            <a:ext cx="1655762" cy="1008062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2906713" y="4165600"/>
            <a:ext cx="720725" cy="1008063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6732588" y="3716338"/>
            <a:ext cx="1008062" cy="8651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827088" y="4652963"/>
            <a:ext cx="720725" cy="1008062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2916238" y="4221163"/>
            <a:ext cx="720725" cy="1008062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1763713" y="4652963"/>
            <a:ext cx="720725" cy="1008062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3563938" y="4724400"/>
            <a:ext cx="720725" cy="10080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4500563" y="4724400"/>
            <a:ext cx="720725" cy="10080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6588125" y="4149725"/>
            <a:ext cx="720725" cy="16557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39" name="Text Box 31"/>
          <p:cNvSpPr txBox="1">
            <a:spLocks noChangeArrowheads="1"/>
          </p:cNvSpPr>
          <p:nvPr/>
        </p:nvSpPr>
        <p:spPr bwMode="auto">
          <a:xfrm>
            <a:off x="1547813" y="2708275"/>
            <a:ext cx="568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句子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id+id+id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的分析树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/>
      <p:bldP spid="21526" grpId="0" animBg="1"/>
      <p:bldP spid="21526" grpId="1" animBg="1"/>
      <p:bldP spid="21527" grpId="0" animBg="1"/>
      <p:bldP spid="21527" grpId="1" animBg="1"/>
      <p:bldP spid="21528" grpId="0" animBg="1"/>
      <p:bldP spid="21528" grpId="1" animBg="1"/>
      <p:bldP spid="21529" grpId="0" animBg="1"/>
      <p:bldP spid="21530" grpId="0" animBg="1"/>
      <p:bldP spid="21531" grpId="0" animBg="1"/>
      <p:bldP spid="21532" grpId="0" animBg="1"/>
      <p:bldP spid="21533" grpId="0" animBg="1"/>
      <p:bldP spid="215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167DE-7286-4029-921B-3E4D7200A26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8371" name="Rectangle 24"/>
          <p:cNvSpPr>
            <a:spLocks noChangeArrowheads="1"/>
          </p:cNvSpPr>
          <p:nvPr/>
        </p:nvSpPr>
        <p:spPr bwMode="auto">
          <a:xfrm>
            <a:off x="107950" y="3744913"/>
            <a:ext cx="424815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G3.2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等价的非二义文法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→ E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T  | 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T → T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F  | F</a:t>
            </a: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F →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）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| -F | id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(</a:t>
            </a: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G3.4)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76200"/>
            <a:ext cx="5638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25450" y="304800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可以看出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的特点</a:t>
            </a: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6804025" y="3163888"/>
          <a:ext cx="3457575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Visio" r:id="rId4" imgW="1681582" imgH="1319174" progId="Visio.Drawing.11">
                  <p:embed/>
                </p:oleObj>
              </mc:Choice>
              <mc:Fallback>
                <p:oleObj name="Visio" r:id="rId4" imgW="1681582" imgH="131917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163888"/>
                        <a:ext cx="3457575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10"/>
          <p:cNvSpPr txBox="1">
            <a:spLocks noChangeArrowheads="1"/>
          </p:cNvSpPr>
          <p:nvPr/>
        </p:nvSpPr>
        <p:spPr bwMode="auto">
          <a:xfrm>
            <a:off x="5364163" y="5805488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文法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G3.4 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的分析树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457200" y="841375"/>
            <a:ext cx="87630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新引入的非终结符，限制了每一步直接推导均有唯一选择；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最终分析树的形状，仅与文法有关，而与推导方法无关；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非终结符的引入，增加了推导步骤（分析树增高）；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4.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越接近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的文法符号的优先级越低；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5.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A→αAβ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，其右部中，若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左边出现（即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中包含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），则终结符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具有左结合性质。 </a:t>
            </a:r>
          </a:p>
        </p:txBody>
      </p:sp>
      <p:sp>
        <p:nvSpPr>
          <p:cNvPr id="58377" name="Oval 23"/>
          <p:cNvSpPr>
            <a:spLocks noChangeArrowheads="1"/>
          </p:cNvSpPr>
          <p:nvPr/>
        </p:nvSpPr>
        <p:spPr bwMode="auto">
          <a:xfrm>
            <a:off x="338138" y="4221163"/>
            <a:ext cx="1728787" cy="935037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3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82BA4-75E6-4713-BC97-543BC1FECE9A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76200"/>
            <a:ext cx="5638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3563938" y="3429000"/>
            <a:ext cx="5414962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改写二义文法的关键步骤：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引入一个新的非终结符，增加一个子结构并提高一级优先级；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递归非终结符在终结符左边，使该终结符具有左结合性，否则具有右结合性。 </a:t>
            </a:r>
          </a:p>
        </p:txBody>
      </p:sp>
      <p:sp>
        <p:nvSpPr>
          <p:cNvPr id="60421" name="Rectangle 7"/>
          <p:cNvSpPr>
            <a:spLocks noChangeArrowheads="1"/>
          </p:cNvSpPr>
          <p:nvPr/>
        </p:nvSpPr>
        <p:spPr bwMode="auto">
          <a:xfrm>
            <a:off x="425450" y="304800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可以看出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的特点</a:t>
            </a:r>
          </a:p>
        </p:txBody>
      </p:sp>
      <p:sp>
        <p:nvSpPr>
          <p:cNvPr id="60422" name="Rectangle 8"/>
          <p:cNvSpPr>
            <a:spLocks noChangeArrowheads="1"/>
          </p:cNvSpPr>
          <p:nvPr/>
        </p:nvSpPr>
        <p:spPr bwMode="auto">
          <a:xfrm>
            <a:off x="457200" y="841375"/>
            <a:ext cx="87630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新引入的非终结符，限制了每一步直接推导均有唯一选择；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最终分析树的形状，仅与文法有关，而与推导方法无关；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非终结符的引入，增加了推导步骤（分析树增高）；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4.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越接近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的文法符号的优先级越低；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5.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A→αAβ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，其右部中，若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左边出现（即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中包含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），则终结符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具有左结合性质。 </a:t>
            </a:r>
          </a:p>
        </p:txBody>
      </p:sp>
      <p:sp>
        <p:nvSpPr>
          <p:cNvPr id="60423" name="Rectangle 9"/>
          <p:cNvSpPr>
            <a:spLocks noChangeArrowheads="1"/>
          </p:cNvSpPr>
          <p:nvPr/>
        </p:nvSpPr>
        <p:spPr bwMode="auto">
          <a:xfrm>
            <a:off x="107950" y="3744913"/>
            <a:ext cx="424815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G3.2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等价的非二义文法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→ E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T  | 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T → T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F  | F</a:t>
            </a:r>
            <a:endParaRPr lang="en-US" altLang="zh-CN" sz="2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F →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）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| -F | id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(</a:t>
            </a:r>
            <a:r>
              <a:rPr lang="zh-CN" altLang="en-US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G3.4)</a:t>
            </a: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179388" y="2060575"/>
            <a:ext cx="8785225" cy="1296988"/>
          </a:xfrm>
          <a:prstGeom prst="rect">
            <a:avLst/>
          </a:prstGeom>
          <a:noFill/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82BA4-75E6-4713-BC97-543BC1FECE9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76200"/>
            <a:ext cx="5638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3563938" y="3429000"/>
            <a:ext cx="5414962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改写二义文法的关键步骤：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引入一个新的非终结符，增加一个子结构并提高一级优先级；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递归非终结符在终结符左边，使该终结符具有左结合性，否则具有右结合性。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9588" y="6096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3.10</a:t>
            </a:r>
            <a:r>
              <a:rPr lang="en-US" altLang="zh-CN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</a:t>
            </a:r>
            <a:r>
              <a:rPr lang="en-US" altLang="zh-CN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G3.2</a:t>
            </a:r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G3.4 </a:t>
            </a:r>
            <a:endParaRPr lang="en-US" altLang="zh-CN" sz="2400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7218" y="4376737"/>
            <a:ext cx="27368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 E + 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E * 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- 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id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77218" y="1002515"/>
            <a:ext cx="5486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优先级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{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 ), -, id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非终结符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与运算：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E: +	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T: *	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F: -,( ),id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874641" y="1742330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产生式，左递归）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858766" y="2102693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产生式，左递归）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858766" y="246305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产生式，右递归）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938516" y="893395"/>
            <a:ext cx="28819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结合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左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结合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+, *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右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结合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无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结合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 (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53368" y="2953422"/>
            <a:ext cx="3060700" cy="1200329"/>
          </a:xfrm>
          <a:prstGeom prst="rect">
            <a:avLst/>
          </a:prstGeom>
          <a:solidFill>
            <a:schemeClr val="accent1">
              <a:alpha val="5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→ E + T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 → T * F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 → -F | (E) | id</a:t>
            </a:r>
          </a:p>
        </p:txBody>
      </p:sp>
    </p:spTree>
    <p:extLst>
      <p:ext uri="{BB962C8B-B14F-4D97-AF65-F5344CB8AC3E}">
        <p14:creationId xmlns:p14="http://schemas.microsoft.com/office/powerpoint/2010/main" val="190946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2" autoUpdateAnimBg="0"/>
      <p:bldP spid="13" grpId="0"/>
      <p:bldP spid="14" grpId="0"/>
      <p:bldP spid="15" grpId="0"/>
      <p:bldP spid="17" grpId="0" uiExpand="1" build="p" bldLvl="2" autoUpdateAnimBg="0"/>
      <p:bldP spid="1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0692F-FCF5-41C7-84CD-E77281FC452C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71488" y="5675313"/>
            <a:ext cx="7053262" cy="849312"/>
          </a:xfrm>
          <a:prstGeom prst="rect">
            <a:avLst/>
          </a:prstGeom>
          <a:noFill/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请用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产生式替换教材中的产生式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12~17(P58)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44450"/>
            <a:ext cx="49530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533400"/>
            <a:ext cx="8534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if-then-else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if-then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在一个复合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语句中，可能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多于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使得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不知与哪个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结合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一般原则：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与其左边最靠近的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结合，即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右结合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改写文法的关键：是将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分为完全匹配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和不完全匹配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两类，并且在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中规定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右结合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5715000" y="2651125"/>
            <a:ext cx="3429000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→ if C then 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if C then S else 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id := E      </a:t>
            </a: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→ E=E | E&lt;E | E&gt;E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E+E | -E | id | n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3400" y="2657475"/>
            <a:ext cx="6781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  → MS 			    (1)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| UMS			    (2)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MS → if C then MS else MS  (3)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| id := E		    (4)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UMS→ if C then S		    (5)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| if C then MS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(6)    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(G3.5)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25450" y="1524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再讨论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悬空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33400" y="52578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 → E + T | T		    (10)...(11)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 → -T | id | n	          (12)...(14)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33400" y="4876800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  → E = E | E &lt; E | E &gt; E (7)...(9)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nimBg="1"/>
      <p:bldP spid="30732" grpId="1" animBg="1"/>
      <p:bldP spid="30724" grpId="0" build="p" autoUpdateAnimBg="0"/>
      <p:bldP spid="30726" grpId="0" autoUpdateAnimBg="0"/>
      <p:bldP spid="30729" grpId="0" autoUpdateAnimBg="0"/>
      <p:bldP spid="3073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E9007-FF44-43A9-A67C-F0DEDFF9D515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684838" y="652463"/>
            <a:ext cx="2774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	x&lt;3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	x&gt;0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	x:=5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else 	x:=-5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468313" y="3429000"/>
            <a:ext cx="6192837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  → MS 			   (1)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| UMS			   (2)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MS → if C then MS else MS   (3)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| id := E			   (4)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UMS→ if C then S		   (5)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(G3.5)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| if C then MS else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(6)	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C  → E = E | E &lt; E | E &gt; E  (7)...(9)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  → E + T | T		   (10)...(11)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  → -T | id | n		   (12)...(14)</a:t>
            </a:r>
          </a:p>
        </p:txBody>
      </p:sp>
      <p:graphicFrame>
        <p:nvGraphicFramePr>
          <p:cNvPr id="22559" name="Object 31"/>
          <p:cNvGraphicFramePr>
            <a:graphicFrameLocks noChangeAspect="1"/>
          </p:cNvGraphicFramePr>
          <p:nvPr/>
        </p:nvGraphicFramePr>
        <p:xfrm>
          <a:off x="827088" y="115888"/>
          <a:ext cx="2592387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2" name="Visio" r:id="rId4" imgW="1122883" imgH="665683" progId="Visio.Drawing.11">
                  <p:embed/>
                </p:oleObj>
              </mc:Choice>
              <mc:Fallback>
                <p:oleObj name="Visio" r:id="rId4" imgW="1122883" imgH="665683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5888"/>
                        <a:ext cx="2592387" cy="1535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1116013" y="1581150"/>
          <a:ext cx="12239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3" name="Visio" r:id="rId6" imgW="445008" imgH="305105" progId="Visio.Drawing.11">
                  <p:embed/>
                </p:oleObj>
              </mc:Choice>
              <mc:Fallback>
                <p:oleObj name="Visio" r:id="rId6" imgW="445008" imgH="305105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81150"/>
                        <a:ext cx="12239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2266950" y="1512888"/>
          <a:ext cx="4537075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4" name="Visio" r:id="rId8" imgW="2044598" imgH="602590" progId="Visio.Drawing.11">
                  <p:embed/>
                </p:oleObj>
              </mc:Choice>
              <mc:Fallback>
                <p:oleObj name="Visio" r:id="rId8" imgW="2044598" imgH="602590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512888"/>
                        <a:ext cx="4537075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2700338" y="2744788"/>
          <a:ext cx="43926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5" name="Visio" r:id="rId10" imgW="1939747" imgH="332842" progId="Visio.Drawing.11">
                  <p:embed/>
                </p:oleObj>
              </mc:Choice>
              <mc:Fallback>
                <p:oleObj name="Visio" r:id="rId10" imgW="1939747" imgH="332842" progId="Visio.Drawing.11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44788"/>
                        <a:ext cx="43926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5435600" y="406400"/>
            <a:ext cx="3457575" cy="2014538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6372225" y="908050"/>
            <a:ext cx="2232025" cy="15113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1547813" y="9207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22567" name="Oval 39"/>
          <p:cNvSpPr>
            <a:spLocks noChangeArrowheads="1"/>
          </p:cNvSpPr>
          <p:nvPr/>
        </p:nvSpPr>
        <p:spPr bwMode="auto">
          <a:xfrm>
            <a:off x="539750" y="0"/>
            <a:ext cx="3457575" cy="2014538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1476375" y="0"/>
            <a:ext cx="576263" cy="6477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3059113" y="1196975"/>
            <a:ext cx="576262" cy="503238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63" grpId="0" animBg="1"/>
      <p:bldP spid="22563" grpId="1" animBg="1"/>
      <p:bldP spid="22564" grpId="0" animBg="1"/>
      <p:bldP spid="22566" grpId="0"/>
      <p:bldP spid="22567" grpId="0" animBg="1"/>
      <p:bldP spid="22567" grpId="1" animBg="1"/>
      <p:bldP spid="22568" grpId="0" animBg="1"/>
      <p:bldP spid="22568" grpId="1" animBg="1"/>
      <p:bldP spid="225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97A27-3904-4F7A-A1AD-2D161EB3BE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3.1.2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语法错误的处理原则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71600" y="1196752"/>
            <a:ext cx="763297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源程序中可能出现的错误  </a:t>
            </a:r>
            <a:r>
              <a:rPr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两大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类、四小类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章学习中已讨论。</a:t>
            </a:r>
            <a:endParaRPr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71600" y="2948894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语法错误处理的目标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999787" y="3650482"/>
            <a:ext cx="453548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语法错误的基本恢复策略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7933" y="236448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自学：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72946-C307-4401-998E-E5BAA08A10F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4356100" y="746125"/>
          <a:ext cx="417671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7" name="Visio" r:id="rId4" imgW="2044598" imgH="667817" progId="Visio.Drawing.11">
                  <p:embed/>
                </p:oleObj>
              </mc:Choice>
              <mc:Fallback>
                <p:oleObj name="Visio" r:id="rId4" imgW="2044598" imgH="667817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746125"/>
                        <a:ext cx="4176713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75" y="44450"/>
            <a:ext cx="7772400" cy="515938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971550" y="4365625"/>
            <a:ext cx="68405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S  → MS 				(1)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| UMS				(2)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MS → if C then MS else MS   	(3)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| id := E				(4)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UMS→ if C then S			(5) 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(G3.5)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| if C then MS else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UMS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(6)	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68313" y="765175"/>
            <a:ext cx="3689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	x&lt;3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 x&gt;0 then x:=5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 	x:=-5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580063" y="1125538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不可行！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2195513" y="692150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不可能！</a:t>
            </a:r>
          </a:p>
        </p:txBody>
      </p:sp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6227763" y="1989138"/>
          <a:ext cx="936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8" name="Visio" r:id="rId6" imgW="355702" imgH="304800" progId="Visio.Drawing.11">
                  <p:embed/>
                </p:oleObj>
              </mc:Choice>
              <mc:Fallback>
                <p:oleObj name="Visio" r:id="rId6" imgW="355702" imgH="30480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989138"/>
                        <a:ext cx="9366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6"/>
          <p:cNvGraphicFramePr>
            <a:graphicFrameLocks noChangeAspect="1"/>
          </p:cNvGraphicFramePr>
          <p:nvPr/>
        </p:nvGraphicFramePr>
        <p:xfrm>
          <a:off x="1187450" y="2133600"/>
          <a:ext cx="568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9" name="Visio" r:id="rId8" imgW="259080" imgH="380695" progId="Visio.Drawing.11">
                  <p:embed/>
                </p:oleObj>
              </mc:Choice>
              <mc:Fallback>
                <p:oleObj name="Visio" r:id="rId8" imgW="259080" imgH="380695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568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323850" y="2852738"/>
          <a:ext cx="4622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0" name="Visio" r:id="rId10" imgW="2044598" imgH="332537" progId="Visio.Drawing.11">
                  <p:embed/>
                </p:oleObj>
              </mc:Choice>
              <mc:Fallback>
                <p:oleObj name="Visio" r:id="rId10" imgW="2044598" imgH="332537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52738"/>
                        <a:ext cx="4622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728788" y="2492375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华文行楷" panose="02010800040101010101" pitchFamily="2" charset="-122"/>
              </a:rPr>
              <a:t>不可行！</a:t>
            </a:r>
          </a:p>
        </p:txBody>
      </p:sp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4154488" y="3500438"/>
          <a:ext cx="936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1" name="Visio" r:id="rId12" imgW="355702" imgH="304800" progId="Visio.Drawing.11">
                  <p:embed/>
                </p:oleObj>
              </mc:Choice>
              <mc:Fallback>
                <p:oleObj name="Visio" r:id="rId12" imgW="355702" imgH="304800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3500438"/>
                        <a:ext cx="9366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4657725" y="1989138"/>
          <a:ext cx="12239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" name="Visio" r:id="rId13" imgW="445008" imgH="305105" progId="Visio.Drawing.11">
                  <p:embed/>
                </p:oleObj>
              </mc:Choice>
              <mc:Fallback>
                <p:oleObj name="Visio" r:id="rId13" imgW="445008" imgH="30510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1989138"/>
                        <a:ext cx="12239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741363" y="3486150"/>
          <a:ext cx="12239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3" name="Visio" r:id="rId15" imgW="445008" imgH="305105" progId="Visio.Drawing.11">
                  <p:embed/>
                </p:oleObj>
              </mc:Choice>
              <mc:Fallback>
                <p:oleObj name="Visio" r:id="rId15" imgW="445008" imgH="305105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486150"/>
                        <a:ext cx="12239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2513013" y="3544888"/>
          <a:ext cx="936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4" name="Visio" r:id="rId16" imgW="355702" imgH="304800" progId="Visio.Drawing.11">
                  <p:embed/>
                </p:oleObj>
              </mc:Choice>
              <mc:Fallback>
                <p:oleObj name="Visio" r:id="rId16" imgW="355702" imgH="304800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544888"/>
                        <a:ext cx="9366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0" grpId="0" animBg="1"/>
      <p:bldP spid="573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B867-8904-438E-8D2C-95DD953147CB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5638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为文法符号规定优先级和结合性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3400" y="168275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id+id*id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33400" y="4267200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为二义文法规定优先级和结合性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YACC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的方法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）：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 :  E '+' E | E '*' E | '-' E | '(' E ')' | id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85800" y="2352675"/>
            <a:ext cx="1752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+ 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E *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- 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( E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id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738688" y="1971675"/>
            <a:ext cx="2209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E→E+T|T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F→(E)|-F|id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990600" y="4572000"/>
            <a:ext cx="2362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%left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%left '*'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%right '-'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6804025" y="1625600"/>
          <a:ext cx="1954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6" name="Visio" r:id="rId4" imgW="1575206" imgH="1167079" progId="Visio.Drawing.11">
                  <p:embed/>
                </p:oleObj>
              </mc:Choice>
              <mc:Fallback>
                <p:oleObj name="Visio" r:id="rId4" imgW="1575206" imgH="1167079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5708"/>
                      <a:stretch>
                        <a:fillRect/>
                      </a:stretch>
                    </p:blipFill>
                    <p:spPr bwMode="auto">
                      <a:xfrm>
                        <a:off x="6804025" y="1625600"/>
                        <a:ext cx="1954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2484438" y="2146300"/>
          <a:ext cx="200501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7" name="Visio" r:id="rId6" imgW="983894" imgH="927811" progId="Visio.Drawing.11">
                  <p:embed/>
                </p:oleObj>
              </mc:Choice>
              <mc:Fallback>
                <p:oleObj name="Visio" r:id="rId6" imgW="983894" imgH="927811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146300"/>
                        <a:ext cx="2005012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539750" y="441325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二义文法的优点：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①  比非二义文法容易理解；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②  分析效率高（分析树低，直接推导步骤少）。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  <p:bldP spid="31762" grpId="0" autoUpdateAnimBg="0"/>
      <p:bldP spid="31763" grpId="0" autoUpdateAnimBg="0"/>
      <p:bldP spid="31764" grpId="0" autoUpdateAnimBg="0"/>
      <p:bldP spid="31772" grpId="0" autoUpdateAnimBg="0"/>
      <p:bldP spid="31775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FC52C-EF94-418F-94FA-65E8037D068B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400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修改语言的语法（表现形式被改变）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08038" y="2276475"/>
            <a:ext cx="2971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	x&lt;3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then 	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x&gt;0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then x:=5;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else x:=-5;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88988" y="4797425"/>
            <a:ext cx="8104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给表达式加括号，如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中关系运算和算术运算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a+b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c*d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5800" y="914400"/>
            <a:ext cx="734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①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明确给出结束标志，如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中用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，于是有：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643438" y="2276475"/>
            <a:ext cx="3124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	x&lt;3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x&gt;0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then x:=5;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else x:=-5;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96875" y="1412875"/>
            <a:ext cx="8351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if x&lt;3 then if x&gt;0 then x:=5;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else x:=-5;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if x&lt;3 then if x&gt;0 then x:=5; else x:=-5;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3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build="p" autoUpdateAnimBg="0"/>
      <p:bldP spid="23560" grpId="0" autoUpdateAnimBg="0"/>
      <p:bldP spid="2356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96E5C-4F6D-4461-9A01-69864268A6C0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257800" cy="6096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3.3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语言与文法简介 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34290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文法的重要作用：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给出精确、易于理解的语言结构说明；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以文法为基础的语言，便于加入新的、或修改、删除旧的语言结构；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有些类别的文法，可以自动生成高效的分析器。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3400" y="1112838"/>
            <a:ext cx="8382000" cy="210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本节从理论的角度对文法进行简单地讨论。讨论建立在形式语言与自动机的理论之上，且仅引用结论而忽略数学的证明，有兴趣的同学可以查阅相关文献。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希望通过本节的讨论，对文法的分类和它们在编译器构造中的作用有一定的了解。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83BA-CDB5-464A-9B7F-9B5AA83F975A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477000" cy="990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3.3.1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正规式与上下文无关文法</a:t>
            </a:r>
            <a:r>
              <a:rPr lang="zh-CN" altLang="en-US" sz="3200" smtClean="0">
                <a:solidFill>
                  <a:srgbClr val="990000"/>
                </a:solidFill>
                <a:cs typeface="Times New Roman" panose="02020603050405020304" pitchFamily="18" charset="0"/>
              </a:rPr>
              <a:t/>
            </a:r>
            <a:br>
              <a:rPr lang="zh-CN" altLang="en-US" sz="3200" smtClean="0">
                <a:solidFill>
                  <a:srgbClr val="990000"/>
                </a:solidFill>
                <a:cs typeface="Times New Roman" panose="02020603050405020304" pitchFamily="18" charset="0"/>
              </a:rPr>
            </a:b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正规式到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的转换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7338" y="1125538"/>
            <a:ext cx="87487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正规式所描述的语言结构均可用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描述，反之不一定。 </a:t>
            </a:r>
            <a:r>
              <a:rPr lang="zh-CN" altLang="en-US" sz="22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25463" y="1557338"/>
            <a:ext cx="5991225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从正规式到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的构造方法</a:t>
            </a:r>
            <a:r>
              <a:rPr lang="en-US" altLang="zh-CN" sz="22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对应关系</a:t>
            </a:r>
            <a:r>
              <a:rPr lang="en-US" altLang="zh-CN" sz="2200"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构造正规式的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为初态，则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为开始符号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move(i,a)=j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引入产生式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→aA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move(i,ε)=j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引入产生式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→A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是终态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则引入产生式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→ε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79388" y="3938588"/>
            <a:ext cx="6477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3.11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从正规式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r=(a|b)</a:t>
            </a:r>
            <a:r>
              <a:rPr lang="en-US" altLang="zh-CN" sz="22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90600" y="5165725"/>
            <a:ext cx="989013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→</a:t>
            </a:r>
            <a:endParaRPr lang="en-US" altLang="zh-CN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→</a:t>
            </a:r>
            <a:endParaRPr lang="en-US" altLang="zh-CN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→</a:t>
            </a:r>
            <a:endParaRPr lang="en-US" altLang="zh-CN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→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164013" y="4518025"/>
            <a:ext cx="22796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经验的方法：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 → 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H →ε| aH | bH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 → abb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684838" y="1628775"/>
            <a:ext cx="2559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产生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的分析树：</a:t>
            </a: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84213" y="4356100"/>
          <a:ext cx="25923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5" name="Visio" r:id="rId4" imgW="1405738" imgH="473659" progId="Visio.Drawing.11">
                  <p:embed/>
                </p:oleObj>
              </mc:Choice>
              <mc:Fallback>
                <p:oleObj name="Visio" r:id="rId4" imgW="1405738" imgH="473659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56100"/>
                        <a:ext cx="25923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6762750" y="2062163"/>
          <a:ext cx="1625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Visio" r:id="rId6" imgW="764438" imgH="1016203" progId="Visio.Drawing.11">
                  <p:embed/>
                </p:oleObj>
              </mc:Choice>
              <mc:Fallback>
                <p:oleObj name="Visio" r:id="rId6" imgW="764438" imgH="1016203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2062163"/>
                        <a:ext cx="16256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6699250" y="4292600"/>
          <a:ext cx="15446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Visio" r:id="rId8" imgW="669036" imgH="686410" progId="Visio.Drawing.11">
                  <p:embed/>
                </p:oleObj>
              </mc:Choice>
              <mc:Fallback>
                <p:oleObj name="Visio" r:id="rId8" imgW="669036" imgH="686410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4292600"/>
                        <a:ext cx="15446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803400" y="5153025"/>
            <a:ext cx="752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ε 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271713" y="5157788"/>
            <a:ext cx="9048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|bA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930525" y="5157788"/>
            <a:ext cx="9572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|aA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uiExpand="1" build="p" bldLvl="2" autoUpdateAnimBg="0"/>
      <p:bldP spid="32775" grpId="0" autoUpdateAnimBg="0"/>
      <p:bldP spid="32776" grpId="0" autoUpdateAnimBg="0"/>
      <p:bldP spid="32778" grpId="0" autoUpdateAnimBg="0"/>
      <p:bldP spid="32786" grpId="0" autoUpdateAnimBg="0"/>
      <p:bldP spid="13" grpId="0" build="p" autoUpdateAnimBg="0"/>
      <p:bldP spid="15" grpId="0" autoUpdateAnimBg="0"/>
      <p:bldP spid="1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8EBFD-B35D-47D5-BA2C-9F5518E5D682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为什么用正规式而不用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描述词法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11175" y="620713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词法规则简单，用正规式描述已足够；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正规式的表示比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更直观、简洁、易于理解；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有限自动机的构造比下推自动机简单，且分析效率高；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区分词法和语法，为编译器前端的模块划分提供方便。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2438" y="2420938"/>
            <a:ext cx="822325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贯穿词法分析和语法分析始终的思想：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语言的描述和语言的识别是表示一个语言的两个不同侧面，二者缺一不可；（文法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自动机）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用正规式和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描述的语言，对应的识别方法（自动机）不同；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一般情况下，正规式适合描述线性结构，如标识符、关键字、注释等；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适合描述具有嵌套（层次）性质的非线性结构，如不同结构的句子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if-then-else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while-do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等。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CF5B9-D402-4263-90BA-C4A1CBD907A0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3.3.2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上下文有关语言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TW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Context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Sensitive Language, CSL</a:t>
            </a:r>
            <a:r>
              <a:rPr lang="zh-CN" altLang="en-US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04800" y="1374775"/>
            <a:ext cx="8534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程序设计语言中除了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可以描述的结构之外，还有一些是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无法描述的所谓上下文有关的结构。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典型的这类语言结构包括：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·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变量的声明与引用必须一致、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·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过程调用时实参与形参的个数、类型必须一致等。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描述它们的文法被称为上下文有关文法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Context Sensitive Grammar, CSG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3AC92-0A3E-4D2F-84DB-62B1E3C2C180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3.3.2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上下文有关语言（续）</a:t>
            </a:r>
            <a:endParaRPr lang="zh-CN" altLang="en-US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23875" y="1108075"/>
            <a:ext cx="85121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L1={ωcω|ω∈(a|b)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	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标识符声明与引用一致性的抽象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L2={a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|n≥1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m≥1}	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形参与实参一致性的抽象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L3={a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|n≥1}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	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计数问题的抽象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65138" y="2708275"/>
            <a:ext cx="37465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相近的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CFL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={ωcω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|ω∈(a|b)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|n≥1, m≥1}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''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|n≥1, m≥1}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'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|m, n≥1}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L3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''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|k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n≥1}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正规集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984625" y="3068638"/>
            <a:ext cx="4908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S→aSa|bSb|c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S→aSd|aAd    A→bAc|bc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S→AB  A→aAb|ab  B→cBd|cd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S→AC   A→aAb|ab   C→cC|c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82951" name="Rectangle 10"/>
          <p:cNvSpPr>
            <a:spLocks noChangeArrowheads="1"/>
          </p:cNvSpPr>
          <p:nvPr/>
        </p:nvSpPr>
        <p:spPr bwMode="auto">
          <a:xfrm>
            <a:off x="457200" y="609600"/>
            <a:ext cx="45227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3.12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不能用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描述的语言：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9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9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9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/>
      <p:bldP spid="49157" grpId="0" build="p" autoUpdateAnimBg="0"/>
      <p:bldP spid="4916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57912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3.3.3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形式语言与自动机简介 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99074-C214-4765-B432-7214420DDC59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457200" y="1816100"/>
            <a:ext cx="8458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1813" indent="-3524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型文法施加以下第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条限制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即得到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型文法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α→β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除外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满足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|α|≤|β|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的任何产生式形如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A∈N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β∈(N∪T)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的任何产生式形如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A→aB(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A→Ba)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B∈N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a∈T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  				        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graphicFrame>
        <p:nvGraphicFramePr>
          <p:cNvPr id="152581" name="Group 5"/>
          <p:cNvGraphicFramePr>
            <a:graphicFrameLocks noGrp="1"/>
          </p:cNvGraphicFramePr>
          <p:nvPr/>
        </p:nvGraphicFramePr>
        <p:xfrm>
          <a:off x="533400" y="4319588"/>
          <a:ext cx="8229600" cy="2286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文     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语     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自  动  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短语文法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短语结构语言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图灵机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CSG      (1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线性界线自动机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CFG      (2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下推自动机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正规文法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正规集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有限自动机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07" name="Rectangle 31"/>
          <p:cNvSpPr>
            <a:spLocks noChangeArrowheads="1"/>
          </p:cNvSpPr>
          <p:nvPr/>
        </p:nvSpPr>
        <p:spPr bwMode="auto">
          <a:xfrm>
            <a:off x="457200" y="549275"/>
            <a:ext cx="81534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G=(N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的每个产生式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α→β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α∈(N∪T)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且至少含有一个非终结符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β∈(N∪T)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型文法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76200"/>
            <a:ext cx="5486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3.3.3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形式语言与自动机简介（续）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D1D9F-FC79-4500-91FF-3703ACA61B40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81000" y="4473798"/>
            <a:ext cx="8413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结论：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型文法、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CSG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正规式能力递减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但是：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能力越强的文法，其文法的设计和自动机的构造越困难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因此：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语法分析仅用到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（除特别指出，文法即指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755650" y="1053778"/>
            <a:ext cx="7632700" cy="2735262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endParaRPr lang="en-US" altLang="zh-CN" sz="2400" b="1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            0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型文法   </a:t>
            </a:r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CSG     CFG     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正规文法</a:t>
            </a:r>
          </a:p>
          <a:p>
            <a:pPr algn="just">
              <a:spcBef>
                <a:spcPct val="50000"/>
              </a:spcBef>
              <a:buFontTx/>
              <a:buNone/>
            </a:pPr>
            <a:endParaRPr lang="zh-CN" altLang="en-US" sz="2400" b="1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语言        </a:t>
            </a:r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型语言    </a:t>
            </a:r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CSL     CFL     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正规集</a:t>
            </a:r>
          </a:p>
          <a:p>
            <a:pPr algn="just">
              <a:spcBef>
                <a:spcPct val="50000"/>
              </a:spcBef>
              <a:buFontTx/>
              <a:buNone/>
            </a:pPr>
            <a:endParaRPr lang="en-US" altLang="zh-CN" sz="2400" b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 rot="-5400000">
            <a:off x="3758407" y="272779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∪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 rot="-5400000">
            <a:off x="4964907" y="271350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∪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 rot="-5400000">
            <a:off x="6188869" y="2683347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∪</a:t>
            </a: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2916238" y="2060253"/>
            <a:ext cx="0" cy="7207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3203575" y="2060253"/>
            <a:ext cx="1223963" cy="7207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3490913" y="2060253"/>
            <a:ext cx="2233612" cy="7207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3779838" y="2060253"/>
            <a:ext cx="3240087" cy="7207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4498975" y="2061840"/>
            <a:ext cx="0" cy="72072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>
            <a:off x="4572000" y="2061840"/>
            <a:ext cx="1223963" cy="71913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4716463" y="2061840"/>
            <a:ext cx="2663825" cy="71913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5795963" y="1988815"/>
            <a:ext cx="0" cy="720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5840413" y="1988815"/>
            <a:ext cx="1727200" cy="792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7596188" y="2061840"/>
            <a:ext cx="0" cy="7207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6477-267B-486A-BE61-7D20B47172A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0668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上下文无关文法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(Context Free Grammar,CFG)</a:t>
            </a:r>
            <a:b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的定义与表示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628775"/>
            <a:ext cx="87407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52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CFG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四元组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Nonterminals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的有限集合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终结符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Terminals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的有限集合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N∩T=Φ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Productions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的有限集合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→α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A∈N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左部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α∈(N∪T)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右部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α=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则称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为空产生式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也可以记为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非终结符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称为文法的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开始符号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Start symbol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注：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∈ </a:t>
            </a: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AEA5-90FC-467B-AB7E-5F9C00D6040C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4450"/>
            <a:ext cx="7772400" cy="503238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的定义与表示（续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361529" y="846040"/>
            <a:ext cx="6985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                	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79388" y="476250"/>
            <a:ext cx="7499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简单算术表达式的上下文无关文法可表示如下：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539750" y="3702199"/>
            <a:ext cx="8001000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产生式的一般读法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可以将产生式中的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→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读作</a:t>
            </a:r>
            <a:r>
              <a:rPr lang="zh-CN" altLang="en-US" sz="2400" dirty="0">
                <a:solidFill>
                  <a:schemeClr val="tx2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定义为</a:t>
            </a:r>
            <a:r>
              <a:rPr lang="zh-CN" altLang="en-US" sz="2400" dirty="0">
                <a:solidFill>
                  <a:schemeClr val="tx2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  <a:r>
              <a:rPr lang="zh-CN" altLang="en-US" sz="2400" dirty="0">
                <a:solidFill>
                  <a:schemeClr val="tx2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可导出</a:t>
            </a:r>
            <a:r>
              <a:rPr lang="zh-CN" altLang="en-US" sz="2400" dirty="0">
                <a:solidFill>
                  <a:schemeClr val="tx2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更一般的，</a:t>
            </a:r>
            <a:r>
              <a:rPr lang="zh-CN" altLang="en-US" sz="2400" dirty="0">
                <a:ea typeface="华文行楷" panose="02010800040101010101" pitchFamily="2" charset="-122"/>
              </a:rPr>
              <a:t>“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</a:t>
            </a:r>
            <a:r>
              <a:rPr lang="en-US" altLang="zh-CN" sz="2400" dirty="0">
                <a:ea typeface="华文行楷" panose="02010800040101010101" pitchFamily="2" charset="-122"/>
              </a:rPr>
              <a:t>”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可用自然语言表述为</a:t>
            </a:r>
            <a:r>
              <a:rPr lang="zh-CN" altLang="en-US" sz="2400" dirty="0">
                <a:ea typeface="华文行楷" panose="02010800040101010101" pitchFamily="2" charset="-122"/>
              </a:rPr>
              <a:t>“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算术表达式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定义为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两个算术表达式相加</a:t>
            </a:r>
            <a:r>
              <a:rPr lang="zh-CN" altLang="en-US" sz="2400" dirty="0">
                <a:ea typeface="华文行楷" panose="02010800040101010101" pitchFamily="2" charset="-122"/>
              </a:rPr>
              <a:t>”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 或者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“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一个算术表达式加上另一个算术表达式，仍然是一个算术表达式</a:t>
            </a:r>
            <a:r>
              <a:rPr lang="zh-CN" altLang="en-US" sz="2400" dirty="0">
                <a:ea typeface="华文行楷" panose="02010800040101010101" pitchFamily="2" charset="-122"/>
              </a:rPr>
              <a:t>”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1362149" y="846040"/>
            <a:ext cx="74168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{ E }  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，*，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id}	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  E → E + E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→ E * E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        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         </a:t>
            </a: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E → -E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→ id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951417" y="1743299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巴克斯范式</a:t>
            </a:r>
            <a:r>
              <a:rPr lang="en-US" altLang="zh-CN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(BNF)</a:t>
            </a:r>
          </a:p>
        </p:txBody>
      </p:sp>
      <p:sp>
        <p:nvSpPr>
          <p:cNvPr id="2" name="矩形 1"/>
          <p:cNvSpPr/>
          <p:nvPr/>
        </p:nvSpPr>
        <p:spPr>
          <a:xfrm>
            <a:off x="98426" y="100647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2951-E5A7-4022-B8C2-CDA87404ACB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76200"/>
            <a:ext cx="4800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的定义与表示（续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11188" y="765175"/>
            <a:ext cx="81534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对于一个正确的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CFG G=( N,T,P,S 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，定义中：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∵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每个产生式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A∈N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α∈(N∪T)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N∩T=Φ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∴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可以    出现在产生式左边的符号的集合；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 绝不   出现在产生式左边的符号的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集合（记号）。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再约定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第一个产生式的左部是文法开始符号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可用产生式集表示。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403350" y="4325938"/>
            <a:ext cx="3505200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P: E → E + E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 E * E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   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 -E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 id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878388" y="4149080"/>
            <a:ext cx="358140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反推其定义中，</a:t>
            </a:r>
            <a:endParaRPr lang="en-US" altLang="zh-CN" sz="2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 =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 =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 =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250825" y="26035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由产生式集表示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4356100" y="4724400"/>
            <a:ext cx="504825" cy="287338"/>
          </a:xfrm>
          <a:prstGeom prst="rightArrow">
            <a:avLst>
              <a:gd name="adj1" fmla="val 50000"/>
              <a:gd name="adj2" fmla="val 43923"/>
            </a:avLst>
          </a:prstGeom>
          <a:solidFill>
            <a:schemeClr val="accent2"/>
          </a:solidFill>
          <a:ln w="222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331913" y="6092825"/>
            <a:ext cx="511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巴克斯范式</a:t>
            </a:r>
            <a:r>
              <a:rPr lang="en-US" altLang="zh-CN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(BNF)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82942" y="4637758"/>
            <a:ext cx="3198340" cy="16158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{+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，*，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id}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3699E-4FC6-4174-B51C-26E6A56761A6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4445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的定义与表示（续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9600" y="1371600"/>
            <a:ext cx="8229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en-US" altLang="zh-TW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用大小写区分：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→ id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(b</a:t>
            </a:r>
            <a:r>
              <a:rPr lang="en-US" altLang="zh-TW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 dirty="0"/>
              <a:t>""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区分：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→ "id"     E → E "+" E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(c</a:t>
            </a:r>
            <a:r>
              <a:rPr lang="en-US" altLang="zh-TW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&lt;&gt;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区分：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&lt;E&gt; → &lt;E&gt; + &lt;E&gt;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本课程</a:t>
            </a: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及考试中</a:t>
            </a: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的约定：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大写英文字母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表示  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小写英文字母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表示  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终结符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小写希腊字母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表示 </a:t>
            </a:r>
            <a:r>
              <a:rPr lang="zh-CN" altLang="en-US" sz="24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任意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文法符号序列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除外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38200" y="685800"/>
            <a:ext cx="56784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终结符与非终结符书写上的区分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838471" y="3068960"/>
            <a:ext cx="2520280" cy="1728192"/>
          </a:xfrm>
          <a:prstGeom prst="rect">
            <a:avLst/>
          </a:prstGeom>
          <a:solidFill>
            <a:srgbClr val="FFFF00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C36B-8B12-46FD-A9A9-137F252202A4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0"/>
            <a:ext cx="44958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3.2.1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的定义与表示（续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685800"/>
            <a:ext cx="84582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当若干个产生式具有相同的左部非终结符时，可以将它们合并为一个产生式：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其左部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 该非终结符，且产生式以此非终结符命名；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右部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 所有原来右部的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运算（并集合）。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G3.1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可以重写为如下形式：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3175000"/>
            <a:ext cx="467995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 E + E 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E * E 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        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-E    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id    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486400" y="3030538"/>
            <a:ext cx="3276600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P: E → E + E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 E * E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   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 -E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 → id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381000" y="228600"/>
            <a:ext cx="354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产生式的缩写形式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33400" y="4941888"/>
            <a:ext cx="821531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称其为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连接的每个右部称为一个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候选项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，具有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平等的地位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即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是一个表达式，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-E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也是一个表达式。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1000" y="901700"/>
            <a:ext cx="843915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CFG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（产生式）通过推导的方法产生语言，即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（通俗地讲）从开始符号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开始，反复使用产生式：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将非终结符 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替换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为其产生式右部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的文法符号序列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产生式，用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，直到得到一个终结符序列。 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2572032" y="1840457"/>
            <a:ext cx="833150" cy="455775"/>
          </a:xfrm>
          <a:prstGeom prst="round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300192" y="260648"/>
            <a:ext cx="1008112" cy="501352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3.2.2 </a:t>
            </a:r>
            <a:r>
              <a:rPr lang="en-US" altLang="zh-CN" sz="32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</a:t>
            </a:r>
            <a:r>
              <a:rPr lang="zh-CN" altLang="en-US" sz="3200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推导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1F40A-1D75-46D6-9C57-61B1D353E2B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38713" y="4032250"/>
            <a:ext cx="381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=&gt;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	  by(4)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=&gt;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	  by(3)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=&gt;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by(1)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=&gt;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by(5)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=&gt;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by(5)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09600" y="4076700"/>
            <a:ext cx="434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E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E * E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  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-E   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   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09600" y="3352800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产生终结符序列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-(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可如下：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339752" y="1806684"/>
            <a:ext cx="4536504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3131840" y="2708920"/>
            <a:ext cx="3408343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269" grpId="0" uiExpand="1" build="p" autoUpdateAnimBg="0"/>
      <p:bldP spid="11271" grpId="0" autoUpdateAnimBg="0"/>
      <p:bldP spid="11272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9919</TotalTime>
  <Words>4530</Words>
  <Application>Microsoft Office PowerPoint</Application>
  <PresentationFormat>全屏显示(4:3)</PresentationFormat>
  <Paragraphs>659</Paragraphs>
  <Slides>39</Slides>
  <Notes>38</Notes>
  <HiddenSlides>4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黑体</vt:lpstr>
      <vt:lpstr>华文行楷</vt:lpstr>
      <vt:lpstr>华文楷体</vt:lpstr>
      <vt:lpstr>华文细黑</vt:lpstr>
      <vt:lpstr>华文中宋</vt:lpstr>
      <vt:lpstr>楷体</vt:lpstr>
      <vt:lpstr>隶书</vt:lpstr>
      <vt:lpstr>宋体</vt:lpstr>
      <vt:lpstr>微软雅黑</vt:lpstr>
      <vt:lpstr>新宋体</vt:lpstr>
      <vt:lpstr>Arial</vt:lpstr>
      <vt:lpstr>Symbol</vt:lpstr>
      <vt:lpstr>Times New Roman</vt:lpstr>
      <vt:lpstr>Wingdings</vt:lpstr>
      <vt:lpstr>default</vt:lpstr>
      <vt:lpstr>Visio</vt:lpstr>
      <vt:lpstr>第三章 语法分析 </vt:lpstr>
      <vt:lpstr>3.1 语法分析的若干问题  3.1.1 语法分析器的作用 </vt:lpstr>
      <vt:lpstr>3.1.2 语法错误的处理原则 </vt:lpstr>
      <vt:lpstr>3.2 上下文无关文法(Context Free Grammar,CFG) 3.2.1 CFG的定义与表示 </vt:lpstr>
      <vt:lpstr>3.2.1 CFG的定义与表示（续1）</vt:lpstr>
      <vt:lpstr>3.2.1 CFG的定义与表示（续2）</vt:lpstr>
      <vt:lpstr>3.2.1 CFG的定义与表示（续3）</vt:lpstr>
      <vt:lpstr>3.2.1 CFG的定义与表示（续4）</vt:lpstr>
      <vt:lpstr>3.2.2 CFG产生语言的基本方法－推导 </vt:lpstr>
      <vt:lpstr>3.2.2 CFG产生语言的基本方法－推导（续1）</vt:lpstr>
      <vt:lpstr>3.2.2 CFG产生语言的基本方法－推导（续2）</vt:lpstr>
      <vt:lpstr>3.2.2 CFG产生语言的基本方法－推导（续3）</vt:lpstr>
      <vt:lpstr>3.2.3 推导、分析树与语法树 </vt:lpstr>
      <vt:lpstr>3.2.3 推导、分析树与语法树（续1）</vt:lpstr>
      <vt:lpstr>3.2.3 推导、分析树与语法树（续2）</vt:lpstr>
      <vt:lpstr>3.2.3 推导、分析树与语法树（续3）</vt:lpstr>
      <vt:lpstr>3.2.3 推导、分析树与语法树（续4）</vt:lpstr>
      <vt:lpstr>PowerPoint 演示文稿</vt:lpstr>
      <vt:lpstr>3.2.4 二义性与二义性的消除 3.2.4.1 二义性（歧义，Ambiguity） </vt:lpstr>
      <vt:lpstr>3.2.4.1 二义性（续1）</vt:lpstr>
      <vt:lpstr>3.2.4.1 二义性（续2）</vt:lpstr>
      <vt:lpstr>3.2.4.1 二义性（续2）</vt:lpstr>
      <vt:lpstr>3.2.4.2 二义性的消除 </vt:lpstr>
      <vt:lpstr>&lt;1&gt; 改写二义文法为非二义文法（续1）</vt:lpstr>
      <vt:lpstr>&lt;1&gt; 改写二义文法为非二义文法（续1）</vt:lpstr>
      <vt:lpstr>&lt;1&gt; 改写二义文法为非二义文法（续1）</vt:lpstr>
      <vt:lpstr>&lt;1&gt; 改写二义文法为非二义文法（续1）</vt:lpstr>
      <vt:lpstr>&lt;1&gt; 改写二义文法为非二义文法（续2）</vt:lpstr>
      <vt:lpstr>&lt;1&gt; 改写二义文法为非二义文法（续3）</vt:lpstr>
      <vt:lpstr>&lt;1&gt; 改写二义文法为非二义文法（续4）</vt:lpstr>
      <vt:lpstr>&lt;2&gt; 为文法符号规定优先级和结合性</vt:lpstr>
      <vt:lpstr>&lt;3&gt; 修改语言的语法（表现形式被改变）</vt:lpstr>
      <vt:lpstr>3.3 语言与文法简介 </vt:lpstr>
      <vt:lpstr>3.3.1 正规式与上下文无关文法 &lt;1&gt; 正规式到CFG的转换</vt:lpstr>
      <vt:lpstr>&lt;2&gt; 为什么用正规式而不用CFG描述词法 </vt:lpstr>
      <vt:lpstr>3.3.2 上下文有关语言 （Context Sensitive Language, CSL）</vt:lpstr>
      <vt:lpstr> 3.3.2 上下文有关语言（续）</vt:lpstr>
      <vt:lpstr>3.3.3 形式语言与自动机简介 </vt:lpstr>
      <vt:lpstr>3.3.3 形式语言与自动机简介（续）</vt:lpstr>
    </vt:vector>
  </TitlesOfParts>
  <Company>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语法分析(1-2)</dc:title>
  <dc:creator>EZ123</dc:creator>
  <cp:lastModifiedBy>EZ123</cp:lastModifiedBy>
  <cp:revision>261</cp:revision>
  <dcterms:created xsi:type="dcterms:W3CDTF">2004-02-08T03:24:28Z</dcterms:created>
  <dcterms:modified xsi:type="dcterms:W3CDTF">2020-11-14T11:45:45Z</dcterms:modified>
</cp:coreProperties>
</file>