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2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2" r:id="rId3"/>
    <p:sldId id="315" r:id="rId4"/>
    <p:sldId id="258" r:id="rId5"/>
    <p:sldId id="283" r:id="rId6"/>
    <p:sldId id="285" r:id="rId7"/>
    <p:sldId id="309" r:id="rId8"/>
    <p:sldId id="293" r:id="rId9"/>
    <p:sldId id="261" r:id="rId10"/>
    <p:sldId id="287" r:id="rId11"/>
    <p:sldId id="288" r:id="rId12"/>
    <p:sldId id="263" r:id="rId13"/>
    <p:sldId id="299" r:id="rId14"/>
    <p:sldId id="264" r:id="rId15"/>
    <p:sldId id="298" r:id="rId16"/>
    <p:sldId id="266" r:id="rId17"/>
    <p:sldId id="267" r:id="rId18"/>
    <p:sldId id="269" r:id="rId19"/>
    <p:sldId id="271" r:id="rId20"/>
    <p:sldId id="270" r:id="rId21"/>
    <p:sldId id="272" r:id="rId22"/>
    <p:sldId id="296" r:id="rId23"/>
    <p:sldId id="273" r:id="rId24"/>
    <p:sldId id="274" r:id="rId25"/>
    <p:sldId id="310" r:id="rId26"/>
    <p:sldId id="276" r:id="rId27"/>
    <p:sldId id="277" r:id="rId28"/>
    <p:sldId id="278" r:id="rId29"/>
    <p:sldId id="313" r:id="rId30"/>
    <p:sldId id="280" r:id="rId31"/>
    <p:sldId id="290" r:id="rId32"/>
    <p:sldId id="301" r:id="rId33"/>
    <p:sldId id="291" r:id="rId34"/>
    <p:sldId id="282" r:id="rId35"/>
    <p:sldId id="308" r:id="rId36"/>
    <p:sldId id="314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9900"/>
    <a:srgbClr val="33CC33"/>
    <a:srgbClr val="FFCC99"/>
    <a:srgbClr val="99FF66"/>
    <a:srgbClr val="800000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6429" autoAdjust="0"/>
  </p:normalViewPr>
  <p:slideViewPr>
    <p:cSldViewPr>
      <p:cViewPr varScale="1">
        <p:scale>
          <a:sx n="110" d="100"/>
          <a:sy n="110" d="100"/>
        </p:scale>
        <p:origin x="8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8BD0-83AA-4A8E-B342-9A42C33D0C41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6CDF9-3CD0-4BE5-A8DF-CD772B2A1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32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48729B-1DB1-423E-B2CF-9EB6A08AA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194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8C2B39-CDB9-4E9B-9F4D-74DE1D99FD5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72462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E2B54A2-B98A-4AC3-A873-8229E4D98C9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88939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DE5B211-CF34-449C-BD91-2A9F681822A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(1) </a:t>
            </a:r>
            <a:r>
              <a:rPr lang="zh-CN" altLang="en-US" smtClean="0"/>
              <a:t>找出</a:t>
            </a:r>
            <a:r>
              <a:rPr lang="zh-CN" altLang="en-US" b="1" smtClean="0"/>
              <a:t>最长</a:t>
            </a:r>
            <a:r>
              <a:rPr lang="zh-CN" altLang="en-US" smtClean="0"/>
              <a:t>的公共前缀</a:t>
            </a:r>
            <a:r>
              <a:rPr lang="en-US" altLang="zh-CN" smtClean="0"/>
              <a:t>α</a:t>
            </a:r>
            <a:r>
              <a:rPr lang="zh-CN" altLang="en-US" smtClean="0"/>
              <a:t>，这是为了减少 该过程的重复次数</a:t>
            </a:r>
          </a:p>
        </p:txBody>
      </p:sp>
    </p:spTree>
    <p:extLst>
      <p:ext uri="{BB962C8B-B14F-4D97-AF65-F5344CB8AC3E}">
        <p14:creationId xmlns:p14="http://schemas.microsoft.com/office/powerpoint/2010/main" val="393426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DBFA418-E3A5-4248-AA8D-472E05ACF78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8091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6F561D8-7CE3-4287-9D9D-CB79C46BBF5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62714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6B9B591-2DE2-4312-A532-FBF87BC9F9B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1404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5E38E67-7DAF-4FED-A187-A3EC24989F7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491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60FB7A-20AE-4D21-B396-4F1D0F91E9F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8010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854FD50-0E4B-4FE3-BCA8-4EF2CEF191F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87829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20E7AC0-A66F-475A-94D3-E540D23BEEF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42528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8B1104E-E1E6-4DA8-A9C7-7F3978A952E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004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4F80A3E-195F-4A14-B3A2-5337E70800E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52635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897DE4D-E6AB-4C73-8997-EDC66066D45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18346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F85D9E4-64C1-4B9F-9697-B95D0930755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661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8442B75-1A40-4D56-88A5-ED587578BA7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8751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005DFC2-0A85-4F47-9D44-308BC56F7C2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89962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D27498A-55F0-4277-8696-F013D5BE4B2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06482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C3ADCA7-056F-4037-9A55-B313877287B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总结： 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en-US" altLang="zh-CN" smtClean="0"/>
              <a:t>First</a:t>
            </a:r>
            <a:r>
              <a:rPr lang="zh-CN" altLang="en-US" smtClean="0"/>
              <a:t>就是其所有候选项的</a:t>
            </a:r>
            <a:r>
              <a:rPr lang="en-US" altLang="zh-CN" smtClean="0"/>
              <a:t>First</a:t>
            </a:r>
            <a:r>
              <a:rPr lang="zh-CN" altLang="en-US" smtClean="0"/>
              <a:t>的并集</a:t>
            </a:r>
            <a:r>
              <a:rPr lang="en-US" altLang="zh-CN" smtClean="0"/>
              <a:t>;   2</a:t>
            </a:r>
            <a:r>
              <a:rPr lang="zh-CN" altLang="en-US" smtClean="0"/>
              <a:t>）每个候选项的</a:t>
            </a:r>
            <a:r>
              <a:rPr lang="en-US" altLang="zh-CN" smtClean="0"/>
              <a:t>First</a:t>
            </a:r>
            <a:r>
              <a:rPr lang="zh-CN" altLang="en-US" smtClean="0"/>
              <a:t>计算前，先计算其中每个符号的</a:t>
            </a:r>
            <a:r>
              <a:rPr lang="en-US" altLang="zh-CN" smtClean="0"/>
              <a:t>First</a:t>
            </a:r>
            <a:r>
              <a:rPr lang="zh-CN" altLang="en-US" smtClean="0"/>
              <a:t>集合。</a:t>
            </a:r>
          </a:p>
          <a:p>
            <a:pPr eaLnBrk="1" hangingPunct="1"/>
            <a:r>
              <a:rPr lang="zh-CN" altLang="en-US" smtClean="0"/>
              <a:t>综上：</a:t>
            </a:r>
            <a:r>
              <a:rPr lang="en-US" altLang="zh-CN" smtClean="0"/>
              <a:t>First</a:t>
            </a:r>
            <a:r>
              <a:rPr lang="zh-CN" altLang="en-US" smtClean="0"/>
              <a:t>集合的计算顺序：自下而上；</a:t>
            </a:r>
          </a:p>
          <a:p>
            <a:pPr eaLnBrk="1" hangingPunct="1"/>
            <a:r>
              <a:rPr lang="zh-CN" altLang="en-US" smtClean="0"/>
              <a:t>关于第</a:t>
            </a:r>
            <a:r>
              <a:rPr lang="en-US" altLang="zh-CN" smtClean="0"/>
              <a:t>3</a:t>
            </a:r>
            <a:r>
              <a:rPr lang="zh-CN" altLang="en-US" smtClean="0"/>
              <a:t>个规则，用代码讲解更加容易理解：</a:t>
            </a:r>
            <a:r>
              <a:rPr lang="en-US" altLang="zh-CN" smtClean="0"/>
              <a:t>(</a:t>
            </a:r>
            <a:r>
              <a:rPr lang="zh-CN" altLang="en-US" smtClean="0"/>
              <a:t>将这段代码复制到</a:t>
            </a:r>
            <a:r>
              <a:rPr lang="en-US" altLang="zh-CN" smtClean="0"/>
              <a:t>Word</a:t>
            </a:r>
            <a:r>
              <a:rPr lang="zh-CN" altLang="en-US" smtClean="0"/>
              <a:t>中，呈现给学生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en-US" altLang="zh-CN" smtClean="0"/>
              <a:t>for  j=1 to k {</a:t>
            </a:r>
          </a:p>
          <a:p>
            <a:pPr eaLnBrk="1" hangingPunct="1"/>
            <a:r>
              <a:rPr lang="en-US" altLang="zh-CN" smtClean="0"/>
              <a:t>   First(X) += First(Yj)  – {ε}</a:t>
            </a:r>
          </a:p>
          <a:p>
            <a:pPr eaLnBrk="1" hangingPunct="1"/>
            <a:r>
              <a:rPr lang="en-US" altLang="zh-CN" smtClean="0"/>
              <a:t>   if( ε∈First(Yj) ) continue;</a:t>
            </a:r>
          </a:p>
          <a:p>
            <a:pPr eaLnBrk="1" hangingPunct="1"/>
            <a:r>
              <a:rPr lang="en-US" altLang="zh-CN" smtClean="0"/>
              <a:t>  else  break; 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if  j&gt;k { First(X) += {ε} ;} ■</a:t>
            </a:r>
          </a:p>
        </p:txBody>
      </p:sp>
    </p:spTree>
    <p:extLst>
      <p:ext uri="{BB962C8B-B14F-4D97-AF65-F5344CB8AC3E}">
        <p14:creationId xmlns:p14="http://schemas.microsoft.com/office/powerpoint/2010/main" val="4028964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0BDF181-4CE7-412D-ADC8-09871B22492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0232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9DD05F5-49C6-4267-91AF-B1391C64576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7884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E98B27A-BEC2-49F0-AC98-3BB317DB2DE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36908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BEA87B1-6712-4D5B-93BD-F27236EF4F7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文法应写在黑板上，该例子中，</a:t>
            </a:r>
            <a:r>
              <a:rPr lang="en-US" altLang="zh-CN" smtClean="0"/>
              <a:t>FIRST(T’/E’/L)</a:t>
            </a:r>
            <a:r>
              <a:rPr lang="zh-CN" altLang="en-US" smtClean="0"/>
              <a:t>中存在元素</a:t>
            </a:r>
            <a:r>
              <a:rPr lang="en-US" altLang="zh-CN" smtClean="0"/>
              <a:t>ε</a:t>
            </a:r>
            <a:r>
              <a:rPr lang="zh-CN" altLang="en-US" smtClean="0"/>
              <a:t>，其原因是存在直接产生式：</a:t>
            </a:r>
            <a:r>
              <a:rPr lang="en-US" altLang="zh-CN" smtClean="0"/>
              <a:t>T’/E’/L</a:t>
            </a:r>
            <a:r>
              <a:rPr lang="en-US" altLang="zh-CN" smtClean="0">
                <a:sym typeface="Wingdings" panose="05000000000000000000" pitchFamily="2" charset="2"/>
              </a:rPr>
              <a:t> </a:t>
            </a:r>
            <a:r>
              <a:rPr lang="en-US" altLang="zh-CN" smtClean="0"/>
              <a:t>ε.</a:t>
            </a:r>
            <a:r>
              <a:rPr lang="zh-CN" altLang="en-US" smtClean="0"/>
              <a:t>即算法</a:t>
            </a:r>
            <a:r>
              <a:rPr lang="en-US" altLang="zh-CN" smtClean="0"/>
              <a:t>3.7</a:t>
            </a: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）中的</a:t>
            </a:r>
            <a:r>
              <a:rPr lang="en-US" altLang="zh-CN" smtClean="0"/>
              <a:t>α.</a:t>
            </a:r>
          </a:p>
        </p:txBody>
      </p:sp>
    </p:spTree>
    <p:extLst>
      <p:ext uri="{BB962C8B-B14F-4D97-AF65-F5344CB8AC3E}">
        <p14:creationId xmlns:p14="http://schemas.microsoft.com/office/powerpoint/2010/main" val="193896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B2CCD32-FC20-48E4-8D11-CEC77B20A8D2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5349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A6CE86C-730C-4314-8EDC-53BD2CD6D95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7729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0C624A98-D28C-4010-BE7F-518F8A30965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45482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6AA6188-09C4-4A4A-AFB2-322CF9905E2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5671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3C0A825-7A61-4704-948A-18771F44ECE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59812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F2B1409-DF2E-454C-BA16-94C8BB6D82B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59445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9E878F4-069F-4665-89CD-9C4900344F6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898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5C8A125-730F-4CF5-B611-6716E03648E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总结： 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A</a:t>
            </a:r>
            <a:r>
              <a:rPr lang="zh-CN" altLang="en-US" smtClean="0"/>
              <a:t>的</a:t>
            </a:r>
            <a:r>
              <a:rPr lang="en-US" altLang="zh-CN" smtClean="0"/>
              <a:t>First</a:t>
            </a:r>
            <a:r>
              <a:rPr lang="zh-CN" altLang="en-US" smtClean="0"/>
              <a:t>就是其所有候选项的</a:t>
            </a:r>
            <a:r>
              <a:rPr lang="en-US" altLang="zh-CN" smtClean="0"/>
              <a:t>First</a:t>
            </a:r>
            <a:r>
              <a:rPr lang="zh-CN" altLang="en-US" smtClean="0"/>
              <a:t>的并集</a:t>
            </a:r>
            <a:r>
              <a:rPr lang="en-US" altLang="zh-CN" smtClean="0"/>
              <a:t>;   2</a:t>
            </a:r>
            <a:r>
              <a:rPr lang="zh-CN" altLang="en-US" smtClean="0"/>
              <a:t>）每个候选项的</a:t>
            </a:r>
            <a:r>
              <a:rPr lang="en-US" altLang="zh-CN" smtClean="0"/>
              <a:t>First</a:t>
            </a:r>
            <a:r>
              <a:rPr lang="zh-CN" altLang="en-US" smtClean="0"/>
              <a:t>计算前，先计算其中每个符号的</a:t>
            </a:r>
            <a:r>
              <a:rPr lang="en-US" altLang="zh-CN" smtClean="0"/>
              <a:t>First</a:t>
            </a:r>
            <a:r>
              <a:rPr lang="zh-CN" altLang="en-US" smtClean="0"/>
              <a:t>集合。</a:t>
            </a:r>
          </a:p>
          <a:p>
            <a:pPr eaLnBrk="1" hangingPunct="1"/>
            <a:r>
              <a:rPr lang="zh-CN" altLang="en-US" smtClean="0"/>
              <a:t>综上：</a:t>
            </a:r>
            <a:r>
              <a:rPr lang="en-US" altLang="zh-CN" smtClean="0"/>
              <a:t>First</a:t>
            </a:r>
            <a:r>
              <a:rPr lang="zh-CN" altLang="en-US" smtClean="0"/>
              <a:t>集合的计算顺序：自下而上；</a:t>
            </a:r>
          </a:p>
          <a:p>
            <a:pPr eaLnBrk="1" hangingPunct="1"/>
            <a:r>
              <a:rPr lang="zh-CN" altLang="en-US" smtClean="0"/>
              <a:t>关于第</a:t>
            </a:r>
            <a:r>
              <a:rPr lang="en-US" altLang="zh-CN" smtClean="0"/>
              <a:t>3</a:t>
            </a:r>
            <a:r>
              <a:rPr lang="zh-CN" altLang="en-US" smtClean="0"/>
              <a:t>个规则，用代码讲解更加容易理解：</a:t>
            </a:r>
            <a:r>
              <a:rPr lang="en-US" altLang="zh-CN" smtClean="0"/>
              <a:t>(</a:t>
            </a:r>
            <a:r>
              <a:rPr lang="zh-CN" altLang="en-US" smtClean="0"/>
              <a:t>将这段代码复制到</a:t>
            </a:r>
            <a:r>
              <a:rPr lang="en-US" altLang="zh-CN" smtClean="0"/>
              <a:t>Word</a:t>
            </a:r>
            <a:r>
              <a:rPr lang="zh-CN" altLang="en-US" smtClean="0"/>
              <a:t>中，呈现给学生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en-US" altLang="zh-CN" smtClean="0"/>
              <a:t>for  j=1 to k {</a:t>
            </a:r>
          </a:p>
          <a:p>
            <a:pPr eaLnBrk="1" hangingPunct="1"/>
            <a:r>
              <a:rPr lang="en-US" altLang="zh-CN" smtClean="0"/>
              <a:t>   First(X) += First(Yj)  – {ε}</a:t>
            </a:r>
          </a:p>
          <a:p>
            <a:pPr eaLnBrk="1" hangingPunct="1"/>
            <a:r>
              <a:rPr lang="en-US" altLang="zh-CN" smtClean="0"/>
              <a:t>   if( ε∈First(Yj) ) continue;</a:t>
            </a:r>
          </a:p>
          <a:p>
            <a:pPr eaLnBrk="1" hangingPunct="1"/>
            <a:r>
              <a:rPr lang="en-US" altLang="zh-CN" smtClean="0"/>
              <a:t>  else  break; </a:t>
            </a:r>
          </a:p>
          <a:p>
            <a:pPr eaLnBrk="1" hangingPunct="1"/>
            <a:r>
              <a:rPr lang="en-US" altLang="zh-CN" smtClean="0"/>
              <a:t>}</a:t>
            </a:r>
          </a:p>
          <a:p>
            <a:pPr eaLnBrk="1" hangingPunct="1"/>
            <a:r>
              <a:rPr lang="en-US" altLang="zh-CN" smtClean="0"/>
              <a:t>if  j&gt;k { First(X) += {ε} ;} ■</a:t>
            </a:r>
          </a:p>
        </p:txBody>
      </p:sp>
    </p:spTree>
    <p:extLst>
      <p:ext uri="{BB962C8B-B14F-4D97-AF65-F5344CB8AC3E}">
        <p14:creationId xmlns:p14="http://schemas.microsoft.com/office/powerpoint/2010/main" val="261724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70F2D41-0513-4D86-8910-9A5B485FF82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0028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F819096-2DD4-470F-A610-18752DBEE0F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若</a:t>
            </a:r>
            <a:r>
              <a:rPr lang="en-US" altLang="zh-CN" smtClean="0"/>
              <a:t>αi</a:t>
            </a:r>
            <a:r>
              <a:rPr lang="zh-CN" altLang="en-US" smtClean="0"/>
              <a:t>为空，则形成一个有环的</a:t>
            </a:r>
            <a:r>
              <a:rPr lang="en-US" altLang="zh-CN" smtClean="0"/>
              <a:t>A</a:t>
            </a:r>
            <a:r>
              <a:rPr lang="zh-CN" altLang="en-US" smtClean="0"/>
              <a:t>产生式：对应到状态转换图理解</a:t>
            </a:r>
          </a:p>
        </p:txBody>
      </p:sp>
    </p:spTree>
    <p:extLst>
      <p:ext uri="{BB962C8B-B14F-4D97-AF65-F5344CB8AC3E}">
        <p14:creationId xmlns:p14="http://schemas.microsoft.com/office/powerpoint/2010/main" val="32426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84B87D6-072C-4A40-BF0F-79180F6BF42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041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82B2878-65BD-4ABB-82F5-DAD49E317C3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666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7ECD7CF-A770-40D8-A8E0-A02658D0621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备注占位符 1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注意：若</a:t>
            </a:r>
            <a:r>
              <a:rPr lang="en-US" altLang="zh-CN" dirty="0" smtClean="0"/>
              <a:t>G</a:t>
            </a:r>
            <a:r>
              <a:rPr lang="zh-CN" altLang="en-US" dirty="0" smtClean="0"/>
              <a:t>产生句子的过程中出现</a:t>
            </a:r>
            <a:r>
              <a:rPr lang="en-US" altLang="zh-CN" dirty="0" smtClean="0"/>
              <a:t>A =+&gt; A</a:t>
            </a:r>
            <a:r>
              <a:rPr lang="zh-CN" altLang="en-US" dirty="0" smtClean="0"/>
              <a:t>的推导，则无法消除左递归</a:t>
            </a: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943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6E184BB-B1FF-4D83-9EFA-0F36B740615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9331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7E912-DF7B-46BB-8FED-3A3EA197AD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7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1F4AC-C21A-4F5D-A0BF-B47A510F53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7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B23A7-BCB1-4145-AB2D-CA78BE9740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314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1496" y="635617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4211B93-DDFB-4007-A34C-947528C29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0"/>
            <a:ext cx="3952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slide" Target="slide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5" Type="http://schemas.openxmlformats.org/officeDocument/2006/relationships/image" Target="../media/image32.e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4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9.emf"/><Relationship Id="rId1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6.emf"/><Relationship Id="rId12" Type="http://schemas.openxmlformats.org/officeDocument/2006/relationships/slide" Target="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8.bin"/><Relationship Id="rId9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24.x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2.emf"/><Relationship Id="rId4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4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>
            <a:spLocks noChangeArrowheads="1"/>
          </p:cNvSpPr>
          <p:nvPr/>
        </p:nvSpPr>
        <p:spPr bwMode="auto">
          <a:xfrm>
            <a:off x="685800" y="4048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chemeClr val="tx2"/>
                </a:solidFill>
              </a:rPr>
              <a:t>本课程讨论的语法分析方法</a:t>
            </a:r>
          </a:p>
        </p:txBody>
      </p:sp>
      <p:graphicFrame>
        <p:nvGraphicFramePr>
          <p:cNvPr id="3076" name="Object 22"/>
          <p:cNvGraphicFramePr>
            <a:graphicFrameLocks noChangeAspect="1"/>
          </p:cNvGraphicFramePr>
          <p:nvPr/>
        </p:nvGraphicFramePr>
        <p:xfrm>
          <a:off x="4572000" y="1916113"/>
          <a:ext cx="280828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Visio" r:id="rId4" imgW="1931213" imgH="908827" progId="Visio.Drawing.11">
                  <p:embed/>
                </p:oleObj>
              </mc:Choice>
              <mc:Fallback>
                <p:oleObj name="Visio" r:id="rId4" imgW="1931213" imgH="908827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16113"/>
                        <a:ext cx="2808288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3"/>
          <p:cNvGraphicFramePr>
            <a:graphicFrameLocks noChangeAspect="1"/>
          </p:cNvGraphicFramePr>
          <p:nvPr/>
        </p:nvGraphicFramePr>
        <p:xfrm>
          <a:off x="2268538" y="3840163"/>
          <a:ext cx="2663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Visio" r:id="rId6" imgW="1736141" imgH="669515" progId="Visio.Drawing.11">
                  <p:embed/>
                </p:oleObj>
              </mc:Choice>
              <mc:Fallback>
                <p:oleObj name="Visio" r:id="rId6" imgW="1736141" imgH="669515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40163"/>
                        <a:ext cx="26638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4"/>
          <p:cNvGraphicFramePr>
            <a:graphicFrameLocks noChangeAspect="1"/>
          </p:cNvGraphicFramePr>
          <p:nvPr/>
        </p:nvGraphicFramePr>
        <p:xfrm>
          <a:off x="4716463" y="5207000"/>
          <a:ext cx="33115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Visio" r:id="rId8" imgW="1945843" imgH="365063" progId="Visio.Drawing.11">
                  <p:embed/>
                </p:oleObj>
              </mc:Choice>
              <mc:Fallback>
                <p:oleObj name="Visio" r:id="rId8" imgW="1945843" imgH="365063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207000"/>
                        <a:ext cx="33115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5"/>
          <p:cNvGraphicFramePr>
            <a:graphicFrameLocks noChangeAspect="1"/>
          </p:cNvGraphicFramePr>
          <p:nvPr/>
        </p:nvGraphicFramePr>
        <p:xfrm>
          <a:off x="2339975" y="4826000"/>
          <a:ext cx="24495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Visio" r:id="rId10" imgW="1736141" imgH="666032" progId="Visio.Drawing.11">
                  <p:embed/>
                </p:oleObj>
              </mc:Choice>
              <mc:Fallback>
                <p:oleObj name="Visio" r:id="rId10" imgW="1736141" imgH="666032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26000"/>
                        <a:ext cx="244951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26"/>
          <p:cNvSpPr txBox="1">
            <a:spLocks noChangeArrowheads="1"/>
          </p:cNvSpPr>
          <p:nvPr/>
        </p:nvSpPr>
        <p:spPr bwMode="auto">
          <a:xfrm>
            <a:off x="2339975" y="2349500"/>
            <a:ext cx="2232025" cy="47307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自上而下分析</a:t>
            </a:r>
          </a:p>
        </p:txBody>
      </p:sp>
      <p:sp>
        <p:nvSpPr>
          <p:cNvPr id="3081" name="Text Box 27"/>
          <p:cNvSpPr txBox="1">
            <a:spLocks noChangeArrowheads="1"/>
          </p:cNvSpPr>
          <p:nvPr/>
        </p:nvSpPr>
        <p:spPr bwMode="auto">
          <a:xfrm>
            <a:off x="2339975" y="3357563"/>
            <a:ext cx="2232025" cy="473075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新宋体" panose="02010609030101010101" pitchFamily="49" charset="-122"/>
                <a:ea typeface="新宋体" panose="02010609030101010101" pitchFamily="49" charset="-122"/>
              </a:rPr>
              <a:t>自下而上分析</a:t>
            </a: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 rot="17940000">
            <a:off x="1926754" y="3067653"/>
            <a:ext cx="276856" cy="639061"/>
            <a:chOff x="340" y="2704"/>
            <a:chExt cx="91" cy="409"/>
          </a:xfrm>
        </p:grpSpPr>
        <p:sp>
          <p:nvSpPr>
            <p:cNvPr id="17" name="AutoShape 28"/>
            <p:cNvSpPr>
              <a:spLocks noChangeArrowheads="1"/>
            </p:cNvSpPr>
            <p:nvPr/>
          </p:nvSpPr>
          <p:spPr bwMode="auto">
            <a:xfrm>
              <a:off x="340" y="2704"/>
              <a:ext cx="91" cy="136"/>
            </a:xfrm>
            <a:prstGeom prst="triangle">
              <a:avLst>
                <a:gd name="adj" fmla="val 50000"/>
              </a:avLst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385" y="2840"/>
              <a:ext cx="0" cy="2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 rot="14280000">
            <a:off x="1915319" y="2418557"/>
            <a:ext cx="287337" cy="673100"/>
            <a:chOff x="340" y="2704"/>
            <a:chExt cx="91" cy="409"/>
          </a:xfrm>
        </p:grpSpPr>
        <p:sp>
          <p:nvSpPr>
            <p:cNvPr id="20" name="AutoShape 32"/>
            <p:cNvSpPr>
              <a:spLocks noChangeArrowheads="1"/>
            </p:cNvSpPr>
            <p:nvPr/>
          </p:nvSpPr>
          <p:spPr bwMode="auto">
            <a:xfrm>
              <a:off x="340" y="2704"/>
              <a:ext cx="91" cy="136"/>
            </a:xfrm>
            <a:prstGeom prst="triangle">
              <a:avLst>
                <a:gd name="adj" fmla="val 50000"/>
              </a:avLst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385" y="2840"/>
              <a:ext cx="0" cy="27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352712" y="2803255"/>
            <a:ext cx="1410710" cy="524553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80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分析方法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D4064-A068-40DE-9CB6-90F336219325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7150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提取左因子 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57200" y="1905000"/>
            <a:ext cx="80772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当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不确定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产生式的哪个候选项替换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时，可以重写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的产生式来推迟这种决定，直到看见足够的输入，能正确决定所需选择为止。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这一过程被称为提取左因子，它类似于有限自动机的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确定化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50825" y="1066800"/>
            <a:ext cx="59769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公共左因子（前缀）：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 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609600" y="4267200"/>
            <a:ext cx="70104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将：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→ αβ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|αβ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→αA'	A'→β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140200" y="4221163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（对照算术表达式中的提取公因式）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38920" y="6783759"/>
            <a:ext cx="3256880" cy="461665"/>
            <a:chOff x="595040" y="6044555"/>
            <a:chExt cx="3256880" cy="461665"/>
          </a:xfrm>
        </p:grpSpPr>
        <p:sp>
          <p:nvSpPr>
            <p:cNvPr id="45063" name="AutoShape 7"/>
            <p:cNvSpPr>
              <a:spLocks noChangeArrowheads="1"/>
            </p:cNvSpPr>
            <p:nvPr/>
          </p:nvSpPr>
          <p:spPr bwMode="auto">
            <a:xfrm>
              <a:off x="595040" y="6130924"/>
              <a:ext cx="360362" cy="288925"/>
            </a:xfrm>
            <a:prstGeom prst="rightArrow">
              <a:avLst>
                <a:gd name="adj1" fmla="val 50000"/>
                <a:gd name="adj2" fmla="val 31181"/>
              </a:avLst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990600" y="6044555"/>
              <a:ext cx="28613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20000"/>
                </a:spcAft>
                <a:buFontTx/>
                <a:buNone/>
              </a:pP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A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→ α(β</a:t>
              </a:r>
              <a:r>
                <a:rPr lang="en-US" altLang="zh-CN" sz="2400" baseline="-300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|β</a:t>
              </a:r>
              <a:r>
                <a:rPr lang="en-US" altLang="zh-CN" sz="2400" baseline="-30000" dirty="0"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0.00538 -0.2916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1" grpId="0" uiExpand="1" build="p" autoUpdateAnimBg="0"/>
      <p:bldP spid="45065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28C19-EC27-4A05-AFA7-04EC07A4BE5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781675" y="3860800"/>
            <a:ext cx="647700" cy="2889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4787900" y="3860800"/>
            <a:ext cx="647700" cy="28892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76200"/>
            <a:ext cx="396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3.4.3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提取左因子（续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228600" y="153988"/>
            <a:ext cx="8839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提取文法的左因子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等价的无左因子文法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对于每个有左因子的产生式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50825" y="3749675"/>
            <a:ext cx="8642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考察悬空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 iCtS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iCtSeS | a   C→b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提取左因子，得到如下文法：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572000" y="4953000"/>
            <a:ext cx="4392613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既有左递归又含左因子？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先消除左递归。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（为什么？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试试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P66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3.19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 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36625" y="4614863"/>
            <a:ext cx="2209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iCtS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S'|a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S'→ε| 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C→b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79388" y="1871663"/>
            <a:ext cx="88201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重排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A→αβ1|αβ2| ... |αβn |γ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A→αA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’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→β1|β2| ...|βn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取代原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产生式。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重复该过程，直到所有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的候选项中不再有公共前缀。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4498975" y="188913"/>
            <a:ext cx="4752975" cy="9683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将：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 αβ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|αβ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替换为：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→αA'	A'→β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animBg="1"/>
      <p:bldP spid="46091" grpId="0" animBg="1"/>
      <p:bldP spid="46084" grpId="0" build="p" autoUpdateAnimBg="0"/>
      <p:bldP spid="46085" grpId="0" animBg="1"/>
      <p:bldP spid="46086" grpId="0" build="allAtOnce" autoUpdateAnimBg="0"/>
      <p:bldP spid="460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08D5F-5C2E-42A7-81A7-0A664AB4538C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5051425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3.4.4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递归下降分析</a:t>
            </a:r>
            <a:r>
              <a:rPr lang="en-US" altLang="zh-CN" sz="320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320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器</a:t>
            </a:r>
            <a:r>
              <a:rPr lang="en-US" altLang="zh-CN" sz="3200" smtClean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8163" y="981075"/>
            <a:ext cx="7921625" cy="496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本质：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以程序中的</a:t>
            </a:r>
            <a:r>
              <a:rPr lang="zh-CN" altLang="en-US" sz="2400" dirty="0" smtClean="0">
                <a:solidFill>
                  <a:schemeClr val="accent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过程调用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来模拟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最左推导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基本思想：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每个非终结符 </a:t>
            </a:r>
            <a:r>
              <a:rPr lang="en-US" altLang="zh-CN" sz="2400" dirty="0" smtClean="0">
                <a:latin typeface="Arial" panose="020B0604020202020204" pitchFamily="34" charset="0"/>
                <a:ea typeface="华文行楷" panose="02010800040101010101" pitchFamily="2" charset="-122"/>
              </a:rPr>
              <a:t>A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对应一个子程序（函数</a:t>
            </a:r>
            <a:r>
              <a:rPr lang="en-US" altLang="zh-CN" sz="2400" dirty="0" smtClean="0"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），过程体中：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&gt;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产生式右部的非终结符 </a:t>
            </a:r>
            <a:r>
              <a:rPr lang="en-US" altLang="zh-CN" sz="2400" dirty="0" smtClean="0"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：对应子程序</a:t>
            </a:r>
            <a:r>
              <a:rPr lang="en-US" altLang="zh-CN" sz="2400" dirty="0" smtClean="0"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zh-CN" altLang="en-US" sz="2400" dirty="0" smtClean="0">
                <a:latin typeface="Arial" panose="020B0604020202020204" pitchFamily="34" charset="0"/>
                <a:ea typeface="华文行楷" panose="02010800040101010101" pitchFamily="2" charset="-122"/>
              </a:rPr>
              <a:t>的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调用，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&gt;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产生式右部的终结符 </a:t>
            </a:r>
            <a:r>
              <a:rPr lang="en-US" altLang="zh-CN" sz="2400" dirty="0" smtClean="0">
                <a:latin typeface="Arial" panose="020B0604020202020204" pitchFamily="34" charset="0"/>
                <a:ea typeface="华文行楷" panose="02010800040101010101" pitchFamily="2" charset="-122"/>
              </a:rPr>
              <a:t>T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   与输入记号进行匹配。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特点：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子程序是递归的（因为文法是递归的）；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程序与文法相关；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它对文法的限制是不能有公共左因子和左递归；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它是一种非形式化的方法，只要能写出子程序，用什么样的方法和步骤均可。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28E73-F84F-4DD0-962B-44A529D8B5B1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658813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稳妥的方法：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95288" y="3429000"/>
            <a:ext cx="540067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递归下降分析的文法：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L→E;L|ε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E→E+T|E-T|T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T→T*F|T/F|T mod F|F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F→(E)|id|num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文法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G3.9(p66)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356100" y="2924175"/>
            <a:ext cx="4608513" cy="2903538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消除左递归后的等价文法</a:t>
            </a: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E;L|ε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 →TE'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E'→+TE'|-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TE'|ε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G3.9</a:t>
            </a:r>
            <a:r>
              <a:rPr lang="en-US" altLang="zh-CN" sz="2400" dirty="0">
                <a:solidFill>
                  <a:srgbClr val="990000"/>
                </a:solidFill>
                <a:ea typeface="黑体" panose="02010609060101010101" pitchFamily="49" charset="-122"/>
              </a:rPr>
              <a:t>’</a:t>
            </a: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 →FT'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T'→*FT'|/FT'| mod 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FT'|ε</a:t>
            </a: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 →(E)|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id|num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68313" y="285273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构造状态转换图且化简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911225" y="1268413"/>
            <a:ext cx="6324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构造文法的状态转换图并且化简；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将转换图转化为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表示；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构造子程序。 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4716463" y="6165850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E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的状态图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6804025" y="61658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EBNF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表示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  <p:bldP spid="63493" grpId="0" animBg="1" autoUpdateAnimBg="0"/>
      <p:bldP spid="634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9B3E4-D633-498F-93FF-C19D84E3B05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657600" cy="4572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文法的状态转换图 ：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533400"/>
            <a:ext cx="621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（每个非终结符对应一个状态转换图）：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79512" y="915802"/>
            <a:ext cx="6643464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为非终结符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建立一个初态和一个终态；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A→X1X2...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构造从初态到终态的路径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边标记依次为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Xn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然后，根据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识别同一集合的原则，化简转换图。 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588125" y="333375"/>
            <a:ext cx="2514600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793023"/>
              </p:ext>
            </p:extLst>
          </p:nvPr>
        </p:nvGraphicFramePr>
        <p:xfrm>
          <a:off x="827584" y="2997200"/>
          <a:ext cx="29527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6" name="Visio" r:id="rId4" imgW="1510284" imgH="427330" progId="Visio.Drawing.11">
                  <p:embed/>
                </p:oleObj>
              </mc:Choice>
              <mc:Fallback>
                <p:oleObj name="Visio" r:id="rId4" imgW="1510284" imgH="427330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7200"/>
                        <a:ext cx="29527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657377"/>
              </p:ext>
            </p:extLst>
          </p:nvPr>
        </p:nvGraphicFramePr>
        <p:xfrm>
          <a:off x="829934" y="4098925"/>
          <a:ext cx="2374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Visio" r:id="rId6" imgW="1153973" imgH="303276" progId="Visio.Drawing.11">
                  <p:embed/>
                </p:oleObj>
              </mc:Choice>
              <mc:Fallback>
                <p:oleObj name="Visio" r:id="rId6" imgW="1153973" imgH="303276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34" y="4098925"/>
                        <a:ext cx="2374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536534"/>
              </p:ext>
            </p:extLst>
          </p:nvPr>
        </p:nvGraphicFramePr>
        <p:xfrm>
          <a:off x="827584" y="4993745"/>
          <a:ext cx="316706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Visio" r:id="rId8" imgW="1668475" imgH="636727" progId="Visio.Drawing.11">
                  <p:embed/>
                </p:oleObj>
              </mc:Choice>
              <mc:Fallback>
                <p:oleObj name="Visio" r:id="rId8" imgW="1668475" imgH="636727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93745"/>
                        <a:ext cx="316706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859338" y="2997200"/>
          <a:ext cx="24479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Visio" r:id="rId10" imgW="1264006" imgH="282550" progId="Visio.Drawing.11">
                  <p:embed/>
                </p:oleObj>
              </mc:Choice>
              <mc:Fallback>
                <p:oleObj name="Visio" r:id="rId10" imgW="1264006" imgH="28255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97200"/>
                        <a:ext cx="24479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4913313" y="3644900"/>
          <a:ext cx="30432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name="Visio" r:id="rId12" imgW="1621841" imgH="866851" progId="Visio.Drawing.11">
                  <p:embed/>
                </p:oleObj>
              </mc:Choice>
              <mc:Fallback>
                <p:oleObj name="Visio" r:id="rId12" imgW="1621841" imgH="866851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3644900"/>
                        <a:ext cx="304323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5003800" y="5343525"/>
          <a:ext cx="29527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name="Visio" r:id="rId14" imgW="1625194" imgH="611429" progId="Visio.Drawing.11">
                  <p:embed/>
                </p:oleObj>
              </mc:Choice>
              <mc:Fallback>
                <p:oleObj name="Visio" r:id="rId14" imgW="1625194" imgH="611429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343525"/>
                        <a:ext cx="29527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E033D7-7D0F-44B1-B56F-0E5D8A32D80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442912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状态图的化简：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66700" y="574675"/>
            <a:ext cx="4953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标记为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的边可等价为标记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的边转向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转换图的初态；</a:t>
            </a:r>
          </a:p>
          <a:p>
            <a:pPr algn="just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边连接的两个状态可以合并；</a:t>
            </a:r>
          </a:p>
          <a:p>
            <a:pPr algn="just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标记相同的路径可以合并；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不可区分的状态可以合并。 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9512" y="2514600"/>
            <a:ext cx="3536950" cy="235426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化简前</a:t>
            </a:r>
            <a:r>
              <a:rPr lang="en-US" altLang="zh-CN" sz="24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E, E’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状态图</a:t>
            </a: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dirty="0" smtClean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07950" y="50133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的路径：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4191000" y="152400"/>
            <a:ext cx="261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转向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的初态：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4572000" y="1773238"/>
            <a:ext cx="333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连接的节点：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810000" y="2900363"/>
            <a:ext cx="344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'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的转换图代入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4067175" y="3860800"/>
            <a:ext cx="315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连接的节点：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4140200" y="4797425"/>
            <a:ext cx="254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6.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合并相同路径：</a:t>
            </a:r>
          </a:p>
        </p:txBody>
      </p:sp>
      <p:graphicFrame>
        <p:nvGraphicFramePr>
          <p:cNvPr id="31756" name="Object 22"/>
          <p:cNvGraphicFramePr>
            <a:graphicFrameLocks noChangeAspect="1"/>
          </p:cNvGraphicFramePr>
          <p:nvPr/>
        </p:nvGraphicFramePr>
        <p:xfrm>
          <a:off x="323850" y="2949575"/>
          <a:ext cx="23749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4" name="Visio" r:id="rId4" imgW="1153973" imgH="303276" progId="Visio.Drawing.11">
                  <p:embed/>
                </p:oleObj>
              </mc:Choice>
              <mc:Fallback>
                <p:oleObj name="Visio" r:id="rId4" imgW="1153973" imgH="303276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49575"/>
                        <a:ext cx="23749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23"/>
          <p:cNvGraphicFramePr>
            <a:graphicFrameLocks noChangeAspect="1"/>
          </p:cNvGraphicFramePr>
          <p:nvPr/>
        </p:nvGraphicFramePr>
        <p:xfrm>
          <a:off x="250825" y="3660775"/>
          <a:ext cx="316706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Visio" r:id="rId6" imgW="1668475" imgH="636727" progId="Visio.Drawing.11">
                  <p:embed/>
                </p:oleObj>
              </mc:Choice>
              <mc:Fallback>
                <p:oleObj name="Visio" r:id="rId6" imgW="1668475" imgH="636727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660775"/>
                        <a:ext cx="316706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24"/>
          <p:cNvGraphicFramePr>
            <a:graphicFrameLocks noChangeAspect="1"/>
          </p:cNvGraphicFramePr>
          <p:nvPr/>
        </p:nvGraphicFramePr>
        <p:xfrm>
          <a:off x="250825" y="5445125"/>
          <a:ext cx="33115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" name="Visio" r:id="rId8" imgW="1687982" imgH="443484" progId="Visio.Drawing.11">
                  <p:embed/>
                </p:oleObj>
              </mc:Choice>
              <mc:Fallback>
                <p:oleObj name="Visio" r:id="rId8" imgW="1687982" imgH="443484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445125"/>
                        <a:ext cx="33115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5867400" y="298450"/>
          <a:ext cx="2449513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7" name="Visio" r:id="rId10" imgW="1237488" imgH="714451" progId="Visio.Drawing.11">
                  <p:embed/>
                </p:oleObj>
              </mc:Choice>
              <mc:Fallback>
                <p:oleObj name="Visio" r:id="rId10" imgW="1237488" imgH="714451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98450"/>
                        <a:ext cx="2449513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26"/>
          <p:cNvGraphicFramePr>
            <a:graphicFrameLocks noChangeAspect="1"/>
          </p:cNvGraphicFramePr>
          <p:nvPr/>
        </p:nvGraphicFramePr>
        <p:xfrm>
          <a:off x="4859338" y="2090738"/>
          <a:ext cx="179863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Visio" r:id="rId12" imgW="854354" imgH="395630" progId="Visio.Drawing.11">
                  <p:embed/>
                </p:oleObj>
              </mc:Choice>
              <mc:Fallback>
                <p:oleObj name="Visio" r:id="rId12" imgW="854354" imgH="395630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090738"/>
                        <a:ext cx="179863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5091113" y="3068638"/>
          <a:ext cx="3152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Visio" r:id="rId14" imgW="1552042" imgH="389534" progId="Visio.Drawing.11">
                  <p:embed/>
                </p:oleObj>
              </mc:Choice>
              <mc:Fallback>
                <p:oleObj name="Visio" r:id="rId14" imgW="1552042" imgH="389534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3068638"/>
                        <a:ext cx="3152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28"/>
          <p:cNvGraphicFramePr>
            <a:graphicFrameLocks noChangeAspect="1"/>
          </p:cNvGraphicFramePr>
          <p:nvPr/>
        </p:nvGraphicFramePr>
        <p:xfrm>
          <a:off x="5508625" y="3933825"/>
          <a:ext cx="27352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Visio" r:id="rId16" imgW="1201522" imgH="389534" progId="Visio.Drawing.11">
                  <p:embed/>
                </p:oleObj>
              </mc:Choice>
              <mc:Fallback>
                <p:oleObj name="Visio" r:id="rId16" imgW="1201522" imgH="389534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33825"/>
                        <a:ext cx="27352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5580063" y="5229225"/>
          <a:ext cx="19446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Visio" r:id="rId18" imgW="933907" imgH="408737" progId="Visio.Drawing.11">
                  <p:embed/>
                </p:oleObj>
              </mc:Choice>
              <mc:Fallback>
                <p:oleObj name="Visio" r:id="rId18" imgW="933907" imgH="408737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229225"/>
                        <a:ext cx="194468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Text Box 31"/>
          <p:cNvSpPr txBox="1">
            <a:spLocks noChangeArrowheads="1"/>
          </p:cNvSpPr>
          <p:nvPr/>
        </p:nvSpPr>
        <p:spPr bwMode="auto">
          <a:xfrm>
            <a:off x="8062913" y="2852738"/>
            <a:ext cx="973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20" action="ppaction://hlinksldjump"/>
              </a:rPr>
              <a:t>文法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72" name="Rectangle 32"/>
          <p:cNvSpPr>
            <a:spLocks noChangeArrowheads="1"/>
          </p:cNvSpPr>
          <p:nvPr/>
        </p:nvSpPr>
        <p:spPr bwMode="auto">
          <a:xfrm>
            <a:off x="2555875" y="5473700"/>
            <a:ext cx="792163" cy="433388"/>
          </a:xfrm>
          <a:prstGeom prst="rect">
            <a:avLst/>
          </a:prstGeom>
          <a:noFill/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 decel="1000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45" grpId="0" animBg="1" autoUpdateAnimBg="0"/>
      <p:bldP spid="61448" grpId="0" autoUpdateAnimBg="0"/>
      <p:bldP spid="61450" grpId="0" autoUpdateAnimBg="0"/>
      <p:bldP spid="61452" grpId="0" autoUpdateAnimBg="0"/>
      <p:bldP spid="61454" grpId="0" autoUpdateAnimBg="0"/>
      <p:bldP spid="61456" grpId="0" autoUpdateAnimBg="0"/>
      <p:bldP spid="61458" grpId="0" autoUpdateAnimBg="0"/>
      <p:bldP spid="61472" grpId="0" animBg="1"/>
      <p:bldP spid="614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EEA55-9221-4C82-B91F-6B462D13392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220200" cy="3810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状态图的化简（续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   </a:t>
            </a:r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68263" y="188913"/>
            <a:ext cx="414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最终全部化简的转换图：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452813" y="595313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文法的扩展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BNF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 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3567113" y="1362075"/>
            <a:ext cx="5181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①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 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重复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或若干次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②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[ 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可缺省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③  </a:t>
            </a:r>
            <a:r>
              <a:rPr lang="en-US" altLang="zh-CN" sz="2400" dirty="0" smtClean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括弧之内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的或关系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④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 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改变运算的优先级和结合性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将状态图转换为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EBNF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(P69)</a:t>
            </a:r>
            <a:r>
              <a:rPr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995738" y="3716338"/>
            <a:ext cx="4752975" cy="186512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L →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E;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E → T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T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T → F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mod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F </a:t>
            </a:r>
            <a:r>
              <a:rPr lang="en-US" altLang="zh-CN" sz="24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 → </a:t>
            </a:r>
            <a:r>
              <a:rPr lang="en-US" altLang="zh-CN" sz="2400" dirty="0" smtClean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 E </a:t>
            </a:r>
            <a:r>
              <a:rPr lang="en-US" altLang="zh-CN" sz="2400" dirty="0" smtClean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altLang="zh-CN" sz="240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400" dirty="0" smtClean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 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 id | </a:t>
            </a:r>
            <a:r>
              <a:rPr lang="en-US" altLang="zh-CN" sz="2400" dirty="0" err="1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num</a:t>
            </a:r>
            <a:r>
              <a:rPr lang="en-US" altLang="zh-CN" sz="2400" dirty="0">
                <a:solidFill>
                  <a:schemeClr val="accent2"/>
                </a:solidFill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  </a:t>
            </a:r>
          </a:p>
        </p:txBody>
      </p:sp>
      <p:graphicFrame>
        <p:nvGraphicFramePr>
          <p:cNvPr id="33800" name="Object 24"/>
          <p:cNvGraphicFramePr>
            <a:graphicFrameLocks noChangeAspect="1"/>
          </p:cNvGraphicFramePr>
          <p:nvPr/>
        </p:nvGraphicFramePr>
        <p:xfrm>
          <a:off x="539750" y="631825"/>
          <a:ext cx="1800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Visio" r:id="rId4" imgW="843991" imgH="469087" progId="Visio.Drawing.11">
                  <p:embed/>
                </p:oleObj>
              </mc:Choice>
              <mc:Fallback>
                <p:oleObj name="Visio" r:id="rId4" imgW="843991" imgH="469087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31825"/>
                        <a:ext cx="18002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25"/>
          <p:cNvGraphicFramePr>
            <a:graphicFrameLocks noChangeAspect="1"/>
          </p:cNvGraphicFramePr>
          <p:nvPr/>
        </p:nvGraphicFramePr>
        <p:xfrm>
          <a:off x="539750" y="1804988"/>
          <a:ext cx="17287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Visio" r:id="rId6" imgW="871423" imgH="455066" progId="Visio.Drawing.11">
                  <p:embed/>
                </p:oleObj>
              </mc:Choice>
              <mc:Fallback>
                <p:oleObj name="Visio" r:id="rId6" imgW="871423" imgH="455066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04988"/>
                        <a:ext cx="1728788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27"/>
          <p:cNvGraphicFramePr>
            <a:graphicFrameLocks noChangeAspect="1"/>
          </p:cNvGraphicFramePr>
          <p:nvPr/>
        </p:nvGraphicFramePr>
        <p:xfrm>
          <a:off x="539750" y="4097338"/>
          <a:ext cx="28082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Visio" r:id="rId8" imgW="1377086" imgH="569671" progId="Visio.Drawing.11">
                  <p:embed/>
                </p:oleObj>
              </mc:Choice>
              <mc:Fallback>
                <p:oleObj name="Visio" r:id="rId8" imgW="1377086" imgH="569671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97338"/>
                        <a:ext cx="280828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9"/>
          <p:cNvGraphicFramePr>
            <a:graphicFrameLocks noChangeAspect="1"/>
          </p:cNvGraphicFramePr>
          <p:nvPr/>
        </p:nvGraphicFramePr>
        <p:xfrm>
          <a:off x="398463" y="2852738"/>
          <a:ext cx="21574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Visio" r:id="rId10" imgW="976579" imgH="435498" progId="Visio.Drawing.11">
                  <p:embed/>
                </p:oleObj>
              </mc:Choice>
              <mc:Fallback>
                <p:oleObj name="Visio" r:id="rId10" imgW="976579" imgH="435498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852738"/>
                        <a:ext cx="21574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32"/>
          <p:cNvSpPr txBox="1">
            <a:spLocks noChangeArrowheads="1"/>
          </p:cNvSpPr>
          <p:nvPr/>
        </p:nvSpPr>
        <p:spPr bwMode="auto">
          <a:xfrm>
            <a:off x="6084888" y="6308725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12" action="ppaction://hlinksldjump"/>
              </a:rPr>
              <a:t>文法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12" action="ppaction://hlinksldjump"/>
              </a:rPr>
              <a:t>G3.9</a:t>
            </a:r>
            <a:r>
              <a:rPr lang="en-US" altLang="zh-CN" sz="2400">
                <a:latin typeface="Courier New" panose="02070309020205020404" pitchFamily="49" charset="0"/>
                <a:ea typeface="隶书" panose="02010509060101010101" pitchFamily="49" charset="-122"/>
                <a:hlinkClick r:id="rId12" action="ppaction://hlinksldjump"/>
              </a:rPr>
              <a:t>’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490023" y="3666738"/>
            <a:ext cx="118794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8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G3.9</a:t>
            </a:r>
            <a:r>
              <a:rPr lang="en-US" altLang="zh-CN" sz="2400" dirty="0" smtClean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’’</a:t>
            </a:r>
            <a:endParaRPr lang="en-US" altLang="zh-CN" sz="2400" dirty="0">
              <a:solidFill>
                <a:schemeClr val="accent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utoUpdateAnimBg="0"/>
      <p:bldP spid="13324" grpId="0" uiExpand="1" build="p" autoUpdateAnimBg="0"/>
      <p:bldP spid="13329" grpId="0" uiExpand="1" build="allAtOnce" animBg="1"/>
      <p:bldP spid="1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A9163-810D-40C6-BB93-EC9EAE6259AD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38100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递归下降子程序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5413" y="685800"/>
            <a:ext cx="8839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L()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lookahead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:= 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lexan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while (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lookahead≠eof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)loop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match(';')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 end loop;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end L;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0825" y="2778125"/>
            <a:ext cx="37338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T()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while lookahead∈(+|-)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loop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match(lookahead)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T()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end loop;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end E;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79838" y="2838450"/>
            <a:ext cx="46910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match(tKind)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if tKind=lookahead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then lookahead=lexan();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else 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("syntax error 1");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end if;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end math;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705225" y="2627313"/>
            <a:ext cx="5475288" cy="31393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 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F()</a:t>
            </a:r>
            <a:r>
              <a:rPr lang="en-US" altLang="zh-CN" sz="2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case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lookahead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is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'('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match('(')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E()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match(')')</a:t>
            </a: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id  :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match(id)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: 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match(</a:t>
            </a:r>
            <a:r>
              <a:rPr lang="en-US" altLang="zh-CN" sz="22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2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others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: 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("syntax error2");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end case;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end F;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088053" y="63130"/>
            <a:ext cx="4032448" cy="171739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L →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E;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E → T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T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T → F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{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mod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F </a:t>
            </a:r>
            <a:r>
              <a:rPr lang="en-US" altLang="zh-CN" sz="2200" dirty="0">
                <a:solidFill>
                  <a:srgbClr val="0099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F → </a:t>
            </a:r>
            <a:r>
              <a:rPr lang="en-US" altLang="zh-CN" sz="2200" dirty="0" smtClean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 E </a:t>
            </a:r>
            <a:r>
              <a:rPr lang="en-US" altLang="zh-CN" sz="2200" dirty="0" smtClean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altLang="zh-CN" sz="2200" dirty="0" smtClean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200" dirty="0" smtClean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" </a:t>
            </a:r>
            <a:r>
              <a:rPr lang="en-US" altLang="zh-CN" sz="2200" dirty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| id | </a:t>
            </a:r>
            <a:r>
              <a:rPr lang="en-US" altLang="zh-CN" sz="2200" dirty="0" err="1" smtClean="0">
                <a:solidFill>
                  <a:schemeClr val="accent2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num</a:t>
            </a:r>
            <a:endParaRPr lang="en-US" altLang="zh-CN" sz="2200" dirty="0">
              <a:solidFill>
                <a:schemeClr val="accent2"/>
              </a:solidFill>
              <a:latin typeface="Consolas" panose="020B0609020204030204" pitchFamily="49" charset="0"/>
              <a:ea typeface="华文行楷" panose="020108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3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63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6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390" grpId="0" autoUpdateAnimBg="0"/>
      <p:bldP spid="9" grpId="0" autoUpdateAnimBg="0"/>
      <p:bldP spid="16391" grpId="0" uiExpand="1" build="allAtOnce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EC18DC-1398-4124-8538-F359D84441E9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预测分析器 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非递归预测分析器的工作模式</a:t>
            </a:r>
          </a:p>
        </p:txBody>
      </p:sp>
      <p:graphicFrame>
        <p:nvGraphicFramePr>
          <p:cNvPr id="39940" name="Object 18"/>
          <p:cNvGraphicFramePr>
            <a:graphicFrameLocks noGrp="1" noChangeAspect="1"/>
          </p:cNvGraphicFramePr>
          <p:nvPr>
            <p:ph sz="half" idx="1"/>
          </p:nvPr>
        </p:nvGraphicFramePr>
        <p:xfrm>
          <a:off x="900113" y="1733550"/>
          <a:ext cx="331311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Visio" r:id="rId4" imgW="1632509" imgH="1190854" progId="Visio.Drawing.11">
                  <p:embed/>
                </p:oleObj>
              </mc:Choice>
              <mc:Fallback>
                <p:oleObj name="Visio" r:id="rId4" imgW="1632509" imgH="1190854" progId="Visio.Drawing.11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33550"/>
                        <a:ext cx="3313112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933450" y="4267200"/>
            <a:ext cx="55707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预测分析器的核心概念：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工作方式：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格局与格局变换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分析表的结构、驱动器（模拟算法）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预测分析表的构造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（文法、语言、分析器）</a:t>
            </a:r>
          </a:p>
        </p:txBody>
      </p:sp>
      <p:graphicFrame>
        <p:nvGraphicFramePr>
          <p:cNvPr id="18452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9488" y="1795463"/>
          <a:ext cx="3095625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Visio" r:id="rId6" imgW="1630985" imgH="1239622" progId="Visio.Drawing.11">
                  <p:embed/>
                </p:oleObj>
              </mc:Choice>
              <mc:Fallback>
                <p:oleObj name="Visio" r:id="rId6" imgW="1630985" imgH="1239622" progId="Visio.Drawing.11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795463"/>
                        <a:ext cx="3095625" cy="235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uiExpand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90EA6-DA36-4622-A249-1DB85F1E5D0A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1712" name="Rectangle 208"/>
          <p:cNvSpPr>
            <a:spLocks noChangeArrowheads="1"/>
          </p:cNvSpPr>
          <p:nvPr/>
        </p:nvSpPr>
        <p:spPr bwMode="auto">
          <a:xfrm>
            <a:off x="8245475" y="3111500"/>
            <a:ext cx="474663" cy="360363"/>
          </a:xfrm>
          <a:prstGeom prst="rect">
            <a:avLst/>
          </a:prstGeom>
          <a:solidFill>
            <a:srgbClr val="FF0000"/>
          </a:solidFill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37338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预测分析表</a:t>
            </a: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211263" y="628650"/>
            <a:ext cx="49450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 →TE'  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 →FT'  T'→*FT'|/FT'|mod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graphicFrame>
        <p:nvGraphicFramePr>
          <p:cNvPr id="21718" name="Group 214"/>
          <p:cNvGraphicFramePr>
            <a:graphicFrameLocks noGrp="1"/>
          </p:cNvGraphicFramePr>
          <p:nvPr/>
        </p:nvGraphicFramePr>
        <p:xfrm>
          <a:off x="381000" y="3068638"/>
          <a:ext cx="8382000" cy="2862262"/>
        </p:xfrm>
        <a:graphic>
          <a:graphicData uri="http://schemas.openxmlformats.org/drawingml/2006/table">
            <a:tbl>
              <a:tblPr/>
              <a:tblGrid>
                <a:gridCol w="558800"/>
                <a:gridCol w="698500"/>
                <a:gridCol w="698500"/>
                <a:gridCol w="768350"/>
                <a:gridCol w="768350"/>
                <a:gridCol w="768350"/>
                <a:gridCol w="692150"/>
                <a:gridCol w="1123950"/>
                <a:gridCol w="628650"/>
                <a:gridCol w="558800"/>
                <a:gridCol w="558800"/>
                <a:gridCol w="558800"/>
              </a:tblGrid>
              <a:tr h="4573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E'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-TE'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2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T'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 FT'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(E)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96" name="Text Box 194"/>
          <p:cNvSpPr txBox="1">
            <a:spLocks noChangeArrowheads="1"/>
          </p:cNvSpPr>
          <p:nvPr/>
        </p:nvSpPr>
        <p:spPr bwMode="auto">
          <a:xfrm>
            <a:off x="300038" y="620713"/>
            <a:ext cx="1247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隶书" panose="02010509060101010101" pitchFamily="49" charset="-122"/>
              </a:rPr>
              <a:t>文法：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ea typeface="隶书" panose="02010509060101010101" pitchFamily="49" charset="-122"/>
              </a:rPr>
              <a:t>G3.9’</a:t>
            </a:r>
          </a:p>
        </p:txBody>
      </p:sp>
      <p:sp>
        <p:nvSpPr>
          <p:cNvPr id="21709" name="Rectangle 205"/>
          <p:cNvSpPr>
            <a:spLocks noChangeArrowheads="1"/>
          </p:cNvSpPr>
          <p:nvPr/>
        </p:nvSpPr>
        <p:spPr bwMode="auto">
          <a:xfrm>
            <a:off x="304800" y="246697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隶书" panose="02010509060101010101" pitchFamily="49" charset="-122"/>
              </a:rPr>
              <a:t>分析表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(M)</a:t>
            </a:r>
            <a:r>
              <a:rPr lang="zh-CN" altLang="en-US" sz="2400">
                <a:solidFill>
                  <a:schemeClr val="accent2"/>
                </a:solidFill>
                <a:ea typeface="隶书" panose="02010509060101010101" pitchFamily="49" charset="-122"/>
              </a:rPr>
              <a:t>：</a:t>
            </a:r>
          </a:p>
        </p:txBody>
      </p:sp>
      <p:sp>
        <p:nvSpPr>
          <p:cNvPr id="21719" name="Rectangle 215"/>
          <p:cNvSpPr>
            <a:spLocks noChangeArrowheads="1"/>
          </p:cNvSpPr>
          <p:nvPr/>
        </p:nvSpPr>
        <p:spPr bwMode="auto">
          <a:xfrm>
            <a:off x="7380288" y="6092825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构造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21700" name="Rectangle 196"/>
          <p:cNvSpPr>
            <a:spLocks noChangeArrowheads="1"/>
          </p:cNvSpPr>
          <p:nvPr/>
        </p:nvSpPr>
        <p:spPr bwMode="auto">
          <a:xfrm>
            <a:off x="1763713" y="2174875"/>
            <a:ext cx="6840537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M[A, a]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的内容：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当前栈顶是非终结符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，当前输入终结符是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时，分析器要进行的动作。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" grpId="0" animBg="1"/>
      <p:bldP spid="21709" grpId="0" autoUpdateAnimBg="0"/>
      <p:bldP spid="2170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8A6D5-CC09-4A85-B561-18453354574E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381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 </a:t>
            </a:r>
            <a: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自上而下语法分析</a:t>
            </a:r>
            <a:br>
              <a:rPr lang="zh-CN" altLang="en-US" sz="36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3.4.1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自上而下分析的一般方法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7200" y="1676400"/>
            <a:ext cx="80772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基本思想：</a:t>
            </a:r>
            <a:r>
              <a:rPr lang="zh-CN" altLang="en-US" sz="24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推导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对于任何一个输入序列（记号流），从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开始进行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</a:br>
            <a:r>
              <a:rPr lang="zh-CN" altLang="en-US" sz="2400" u="sng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最左推导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，直到得到一个合法的句子或发现一个非法结构。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特点：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推导过程中，</a:t>
            </a:r>
            <a:r>
              <a:rPr lang="zh-CN" altLang="en-US" sz="2400" u="sng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从左到右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扫描输入序列，并试图用一切可能的方法，</a:t>
            </a:r>
            <a:r>
              <a:rPr lang="zh-CN" altLang="en-US" sz="2400" u="sng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自上而下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2400" u="sng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自左向右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地建立输入的分析树。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自上而下分析是一种</a:t>
            </a:r>
            <a:r>
              <a:rPr lang="zh-CN" altLang="en-US" sz="2400" u="sng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试探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的过程，是反复使用不同产生式谋求与输入序列匹配的过程。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318647" y="764704"/>
            <a:ext cx="757409" cy="501352"/>
          </a:xfrm>
          <a:prstGeom prst="roundRect">
            <a:avLst/>
          </a:prstGeom>
          <a:solidFill>
            <a:srgbClr val="FF0000"/>
          </a:solidFill>
          <a:ln w="222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C4ADB-5E1C-4DE1-8EC2-13632A741BF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31242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&lt;2&gt;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工作方式</a:t>
            </a:r>
          </a:p>
        </p:txBody>
      </p:sp>
      <p:sp>
        <p:nvSpPr>
          <p:cNvPr id="44036" name="Text Box 5"/>
          <p:cNvSpPr txBox="1">
            <a:spLocks noChangeArrowheads="1"/>
          </p:cNvSpPr>
          <p:nvPr/>
        </p:nvSpPr>
        <p:spPr bwMode="auto">
          <a:xfrm>
            <a:off x="468313" y="457200"/>
            <a:ext cx="49530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华文行楷" panose="02010800040101010101" pitchFamily="2" charset="-122"/>
              </a:rPr>
              <a:t>放幻灯的方式：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每张</a:t>
            </a:r>
            <a:r>
              <a:rPr lang="zh-CN" altLang="en-US" sz="2400" dirty="0">
                <a:ea typeface="华文行楷" panose="02010800040101010101" pitchFamily="2" charset="-122"/>
              </a:rPr>
              <a:t>“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幻灯片</a:t>
            </a:r>
            <a:r>
              <a:rPr lang="zh-CN" altLang="en-US" sz="2400" dirty="0">
                <a:ea typeface="华文行楷" panose="02010800040101010101" pitchFamily="2" charset="-122"/>
              </a:rPr>
              <a:t>”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称为一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个 </a:t>
            </a:r>
            <a:r>
              <a:rPr lang="zh-CN" altLang="en-US" sz="240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分析从某个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初始格局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开始，经过一系列的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格局变化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，最终到达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接受格局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，表明分析成功；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或者到达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出错格局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，表明发现一个语法错误。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07950" y="3017838"/>
            <a:ext cx="7727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格局：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格局是一个三元组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	（栈内容，当前剩余输入，改变格局的动作）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	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top^   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^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57200" y="4114800"/>
            <a:ext cx="84359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改变格局的动作：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top^ =ip^(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但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next(ip)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展开非终结符：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top^ = 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M[X,ip^]=α(X→α)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pop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push(α)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报告分析成功：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^ = ip^ = #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则分析成功并结束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④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报告出错：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其它情况，调用错误恢复例程。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4039" name="Object 8"/>
          <p:cNvGraphicFramePr>
            <a:graphicFrameLocks noChangeAspect="1"/>
          </p:cNvGraphicFramePr>
          <p:nvPr/>
        </p:nvGraphicFramePr>
        <p:xfrm>
          <a:off x="5581650" y="620713"/>
          <a:ext cx="3167063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Visio" r:id="rId4" imgW="1673352" imgH="1160374" progId="Visio.Drawing.11">
                  <p:embed/>
                </p:oleObj>
              </mc:Choice>
              <mc:Fallback>
                <p:oleObj name="Visio" r:id="rId4" imgW="1673352" imgH="116037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620713"/>
                        <a:ext cx="3167063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uiExpand="1" build="p" autoUpdateAnimBg="0"/>
      <p:bldP spid="2048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F7C10-A597-451F-9896-98E087EC047E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&lt;3&gt;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驱动器算法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04800" y="609600"/>
            <a:ext cx="883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非递归的预测分析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输入序列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的预测分析表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ea typeface="黑体" panose="02010609060101010101" pitchFamily="49" charset="-122"/>
              </a:rPr>
              <a:t>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ω∈L(G)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，得到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的一个最左推导；否则指出一个错误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初始格局为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#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ω#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，分析器的第一个动作）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105025"/>
            <a:ext cx="853440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指向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ω#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中的第一个终结符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指向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loop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x:=top^; a:=ip^;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exit when x=#;           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分析成功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						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900113" y="2708275"/>
            <a:ext cx="78486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x ∈ T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if   x=a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then pop(x); next(ip); 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 error(1);     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出错：栈顶终结符不是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end if;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608138" y="4365625"/>
            <a:ext cx="73564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M[x, a] = X→Y1Y2...Yk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pop(X); push(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YkYk-1...Y2Y1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);--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展开产生式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error(2);     --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出错：产生式不匹配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utoUpdateAnimBg="0"/>
      <p:bldP spid="22534" grpId="0" build="allAtOnce" autoUpdateAnimBg="0"/>
      <p:bldP spid="225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F5DE6-1848-43BA-B1E1-26A56EA4571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68313" y="376238"/>
            <a:ext cx="8351837" cy="321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loop x := top^; a := ip^;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if x ∈ T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then  	if   x=a then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             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pop(x); next(ip)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 --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匹配终结符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	      	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else error(1); end if;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else  if   M[x, a] = X→Y1Y2...Yk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      then 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pop(X); push(YkYk-1...Y2Y1)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;--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展开产生式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latin typeface="黑体" panose="02010609060101010101" pitchFamily="49" charset="-122"/>
                <a:ea typeface="黑体" panose="02010609060101010101" pitchFamily="49" charset="-122"/>
              </a:rPr>
              <a:t>      		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else error(2); end if;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end if;</a:t>
            </a:r>
            <a:endParaRPr lang="en-US" altLang="zh-CN" sz="2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exit when x=#;           -- 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分析成功</a:t>
            </a:r>
          </a:p>
          <a:p>
            <a:pPr algn="just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end loop; </a:t>
            </a:r>
            <a:endParaRPr lang="en-US" altLang="zh-CN" sz="22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381000" y="3789363"/>
          <a:ext cx="8382000" cy="2614680"/>
        </p:xfrm>
        <a:graphic>
          <a:graphicData uri="http://schemas.openxmlformats.org/drawingml/2006/table">
            <a:tbl>
              <a:tblPr/>
              <a:tblGrid>
                <a:gridCol w="558800"/>
                <a:gridCol w="698500"/>
                <a:gridCol w="698500"/>
                <a:gridCol w="768350"/>
                <a:gridCol w="768350"/>
                <a:gridCol w="698500"/>
                <a:gridCol w="762000"/>
                <a:gridCol w="1123950"/>
                <a:gridCol w="628650"/>
                <a:gridCol w="558800"/>
                <a:gridCol w="558800"/>
                <a:gridCol w="558800"/>
              </a:tblGrid>
              <a:tr h="42054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E;L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E'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+TE'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-TE'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FT'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T'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*FT'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/FT'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 FT'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ε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(E)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238" name="Rectangle 11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4419600" cy="3810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用预测分析器分析句子</a:t>
            </a:r>
            <a:endParaRPr lang="zh-CN" altLang="en-US" smtClean="0">
              <a:solidFill>
                <a:srgbClr val="990000"/>
              </a:solidFill>
            </a:endParaRPr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5508625" y="260350"/>
            <a:ext cx="2447925" cy="5794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BA497-9A0D-4BEA-9221-66FA7E886C9E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60198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用预测分析器分析句子（续）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50180" name="Text Box 118"/>
          <p:cNvSpPr txBox="1">
            <a:spLocks noChangeArrowheads="1"/>
          </p:cNvSpPr>
          <p:nvPr/>
        </p:nvSpPr>
        <p:spPr bwMode="auto">
          <a:xfrm>
            <a:off x="685800" y="457200"/>
            <a:ext cx="8077200" cy="615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栈		当前剩余输入  	动作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		id+id*id;#	 pop(L),  push(E;L)	(L→E;L)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		id+id*id;#	 pop(E),  push(TE')	(E→TE')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		id+id*id;#	 pop(T),  push(FT')	(T→FT')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#L;E'T'F	id+id*id;#	 pop(F),  push(id)	(F→id)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#L;E'T'id	id+id*id;#	 pop(id), next(ip)	 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	  	  +id*id;#	 pop(T')		(T'→ε)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		  +id*id;#	 pop(E'), push(+TE')	(E'→+TE')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#L;E'T+	  	  +id*id;#	 pop(+),  next(ip)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	   	   id*id;#	 pop(T),  push(FT')	(T→FT')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#L;E'T'F	   id*id;#	 pop(F),  push(id)	(F→id)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#L;E'T'id	   id*id;#	 pop(id), next(ip)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 	     *id;#	 pop(T'), push(*FT') 	(T'→*FT')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#L;E'T'F* 	     *id;#	 pop(*),  next(ip)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#L;E'T'F	      id;#	 pop(F),  push(id)	(F→id)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#L;E'T'id	      id;#	 pop(id), next(ip)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#L;E'T'		  	 ;#	 pop(T')		(T'→ε)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#L;E'			 ;#	 pop(E')		(E'→ε)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#L;			 ;#	 pop(;),  next(ip) </a:t>
            </a:r>
            <a:r>
              <a:rPr lang="en-US" altLang="zh-CN" sz="2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#L			  #	 pop(L)			(L→ε)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#			  #				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正确结束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36EB2-BD94-4C46-AEEC-F24F045EAD52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48768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构造预测分析表 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81000" y="908050"/>
            <a:ext cx="617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首先构造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集合与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集合；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然后根据两个集合构造预测分析表。 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28600" y="3429000"/>
            <a:ext cx="8159750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非终结符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集合如下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{ a | S    ...Aa...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a∈T 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是某句型的最右符号，则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#∈FOLLOW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）。 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41325" y="4941888"/>
            <a:ext cx="6146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例如：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FIRST(E) ={             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FOLLOW(E)={        }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28600" y="1954213"/>
            <a:ext cx="6248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文法符号序列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={a|α   a...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a∈T}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 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3348038" y="241300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41300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900113" y="2830513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Visio" r:id="rId6" imgW="425501" imgH="440131" progId="Visio.Drawing.11">
                  <p:embed/>
                </p:oleObj>
              </mc:Choice>
              <mc:Fallback>
                <p:oleObj name="Visio" r:id="rId6" imgW="425501" imgH="440131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30513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4506913" y="386080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Visio" r:id="rId7" imgW="425501" imgH="440131" progId="Visio.Drawing.11">
                  <p:embed/>
                </p:oleObj>
              </mc:Choice>
              <mc:Fallback>
                <p:oleObj name="Visio" r:id="rId7" imgW="425501" imgH="44013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386080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5148263" y="6381750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算法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FIRST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6" name="Text Box 19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9" action="ppaction://hlinksldjump"/>
              </a:rPr>
              <a:t>算法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9" action="ppaction://hlinksldjump"/>
              </a:rPr>
              <a:t>FOLLOW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795963" y="836613"/>
            <a:ext cx="3276600" cy="1939925"/>
          </a:xfrm>
          <a:prstGeom prst="rect">
            <a:avLst/>
          </a:prstGeom>
          <a:solidFill>
            <a:schemeClr val="bg1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17850" y="5059363"/>
            <a:ext cx="2111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  id  num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203575" y="5589588"/>
            <a:ext cx="1101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5" grpId="0" build="p" autoUpdateAnimBg="0"/>
      <p:bldP spid="24588" grpId="0" autoUpdateAnimBg="0"/>
      <p:bldP spid="24587" grpId="0" animBg="1" autoUpdateAnimBg="0"/>
      <p:bldP spid="14" grpId="0" build="p" autoUpdateAnimBg="0"/>
      <p:bldP spid="1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EDE75-E26D-4F1F-BDE3-70DAB5EE697C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800600" cy="404813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457200" y="352425"/>
            <a:ext cx="426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文法符号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应用下述规则：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250825" y="1908175"/>
            <a:ext cx="821055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X∈T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FIRST(X)={X}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X∈N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其产生式为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X→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α</a:t>
            </a:r>
            <a:r>
              <a:rPr lang="en-US" altLang="zh-CN" sz="2800" baseline="-100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|α</a:t>
            </a:r>
            <a:r>
              <a:rPr lang="en-US" altLang="zh-CN" sz="2800" baseline="-100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|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…|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α</a:t>
            </a:r>
            <a:r>
              <a:rPr lang="en-US" altLang="zh-CN" sz="2800" baseline="-100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FIRST(X) = 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400" i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n-US" altLang="zh-CN" sz="2400" i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α</a:t>
            </a:r>
            <a:r>
              <a:rPr lang="en-US" altLang="zh-CN" sz="2800" i="1" baseline="-100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</a:t>
            </a:r>
            <a:r>
              <a:rPr lang="en-US" altLang="zh-CN" sz="2400" i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=1,…,m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l-GR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1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el-GR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ε,</a:t>
            </a:r>
            <a:r>
              <a:rPr lang="el-GR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l-GR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ε∈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l-GR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lvl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l-GR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en-US" altLang="zh-CN" baseline="-100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en-US" altLang="zh-CN" baseline="-100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en-US" altLang="zh-CN" sz="2400" dirty="0" smtClean="0">
                <a:ea typeface="黑体" panose="02010609060101010101" pitchFamily="49" charset="-122"/>
                <a:sym typeface="Wingdings" panose="05000000000000000000" pitchFamily="2" charset="2"/>
              </a:rPr>
              <a:t>…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Y</a:t>
            </a:r>
            <a:r>
              <a:rPr lang="en-US" altLang="zh-CN" baseline="-10000" dirty="0" err="1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l-GR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1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=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有三种情况：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=1:   Y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推导不出</a:t>
            </a:r>
            <a:r>
              <a:rPr lang="el-GR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ε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2&lt;=k&lt;=n:  Y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,…,Y</a:t>
            </a:r>
            <a:r>
              <a:rPr lang="en-US" altLang="zh-CN" sz="2400" baseline="-10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均可推导出</a:t>
            </a:r>
            <a:r>
              <a:rPr lang="el-GR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，但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0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推导不出</a:t>
            </a:r>
            <a:r>
              <a:rPr lang="el-GR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spcBef>
                <a:spcPct val="0"/>
              </a:spcBef>
              <a:buFont typeface="+mj-ea"/>
              <a:buAutoNum type="circleNumDbPlain"/>
              <a:defRPr/>
            </a:pP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k=n+1: Y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,…,</a:t>
            </a:r>
            <a:r>
              <a:rPr lang="en-US" altLang="zh-CN" sz="2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400" baseline="-10000" dirty="0" err="1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-10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均可推导出</a:t>
            </a:r>
            <a:r>
              <a:rPr lang="el-GR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，此时</a:t>
            </a:r>
            <a:r>
              <a:rPr lang="el-GR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</a:t>
            </a:r>
            <a:r>
              <a:rPr lang="el-GR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000" baseline="-10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23850" y="56610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再考虑：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FIRST(E)=FIRST(TE')=FIRST(FT'E')={ (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id, num }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508625" y="333375"/>
            <a:ext cx="3276600" cy="1939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例子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3.22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4281" name="Text Box 10"/>
          <p:cNvSpPr txBox="1">
            <a:spLocks noChangeArrowheads="1"/>
          </p:cNvSpPr>
          <p:nvPr/>
        </p:nvSpPr>
        <p:spPr bwMode="auto">
          <a:xfrm>
            <a:off x="5076825" y="640080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FIRST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定义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3824288"/>
            <a:ext cx="26765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6900863" y="2695575"/>
            <a:ext cx="2166937" cy="1225550"/>
          </a:xfrm>
          <a:prstGeom prst="roundRect">
            <a:avLst>
              <a:gd name="adj" fmla="val 16667"/>
            </a:avLst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如何计算任意文法符号序列的</a:t>
            </a:r>
            <a:r>
              <a:rPr lang="en-US" altLang="zh-CN" sz="24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FIRST</a:t>
            </a:r>
            <a:r>
              <a:rPr lang="zh-CN" altLang="en-US" sz="24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集合？</a:t>
            </a:r>
            <a:endParaRPr lang="zh-CN" altLang="en-US" sz="2400">
              <a:solidFill>
                <a:schemeClr val="accent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build="p" autoUpdateAnimBg="0"/>
      <p:bldP spid="133126" grpId="0" autoUpdateAnimBg="0"/>
      <p:bldP spid="133127" grpId="0" animBg="1" autoUpdateAnimBg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E6DFB-BFA4-4016-AA8D-89A0266C8471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0"/>
            <a:ext cx="50292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476250"/>
            <a:ext cx="6096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计算所有非终结符的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中所有非终结符的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9888" y="3860800"/>
            <a:ext cx="8305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步骤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的理解：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若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    δ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紧跟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之后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=&gt;δ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也紧跟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之后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或者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=&gt;δ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αBβ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δ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A→αBβ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因为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ε∈FIRST(β)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使得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成为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产生式右部最右的文法符号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对任何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a∈FOLLOW(A)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，均有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a∈FOLLOW(B)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68313" y="1943100"/>
            <a:ext cx="8353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FOLLOW(S)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是开始符号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是输入结束标记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外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FIRST(β)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ε∈FIRST(β)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则把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FOLLOW(A)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    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554163" y="4149725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149725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4572000" y="63817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FOLLOW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6" action="ppaction://hlinksldjump"/>
              </a:rPr>
              <a:t>定义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3570288" y="4883150"/>
          <a:ext cx="425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Visio" r:id="rId7" imgW="425501" imgH="440131" progId="Visio.Drawing.11">
                  <p:embed/>
                </p:oleObj>
              </mc:Choice>
              <mc:Fallback>
                <p:oleObj name="Visio" r:id="rId7" imgW="425501" imgH="44013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4883150"/>
                        <a:ext cx="425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21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例子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8" action="ppaction://hlinksldjump"/>
              </a:rPr>
              <a:t>3.22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84438" y="3429000"/>
            <a:ext cx="9350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924300" y="3429000"/>
            <a:ext cx="345598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8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8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8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8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8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28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8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 build="p" autoUpdateAnimBg="0"/>
      <p:bldP spid="28694" grpId="0" animBg="1"/>
      <p:bldP spid="286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90F0B-690F-412D-92E3-70E1242CF6E8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3400" y="428625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计算非终结符的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提示：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自下而上计算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自上而下计算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FOLLOW.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8373" name="Rectangle 6"/>
          <p:cNvSpPr>
            <a:spLocks noChangeArrowheads="1"/>
          </p:cNvSpPr>
          <p:nvPr/>
        </p:nvSpPr>
        <p:spPr bwMode="auto">
          <a:xfrm>
            <a:off x="4932363" y="404813"/>
            <a:ext cx="41354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33400" y="1981200"/>
            <a:ext cx="7467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FIRST(F) 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FIRST(T')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FIRST(T) 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FIRST(E')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FIRST(E) 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FIRST(L)  =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33400" y="4191000"/>
            <a:ext cx="5943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FOLLOW(L) 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FOLL0W(E) 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FOLLOW(E')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FOLLOW(T) 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FOLLOW(T')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FOLLOW(F)  =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2339975" y="2009775"/>
            <a:ext cx="60483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{(  id  num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{*  /  mod  ε}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FIRST(FT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{+  -  ε}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FIRST(TE</a:t>
            </a:r>
            <a:r>
              <a:rPr lang="en-US" altLang="zh-CN" sz="2400">
                <a:ea typeface="黑体" panose="02010609060101010101" pitchFamily="49" charset="-122"/>
              </a:rPr>
              <a:t>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FIRST(E;L)∪{ε} =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481263" y="4241800"/>
            <a:ext cx="38195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 #  }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{)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{)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; }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{+  -  ) ;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{+  -  ) 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{*  /  mod  +  -  ) ; } </a:t>
            </a:r>
          </a:p>
        </p:txBody>
      </p:sp>
      <p:sp>
        <p:nvSpPr>
          <p:cNvPr id="58378" name="Text Box 11"/>
          <p:cNvSpPr txBox="1">
            <a:spLocks noChangeArrowheads="1"/>
          </p:cNvSpPr>
          <p:nvPr/>
        </p:nvSpPr>
        <p:spPr bwMode="auto">
          <a:xfrm>
            <a:off x="5148263" y="6381750"/>
            <a:ext cx="1728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算法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FIRST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8379" name="Text Box 12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算法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FOLLOW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140200" y="270827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4227513" y="3471863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219700" y="3860800"/>
            <a:ext cx="270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(  id  num ε}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97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9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9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9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29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9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4" grpId="0" autoUpdateAnimBg="0"/>
      <p:bldP spid="29705" grpId="0" build="allAtOnce" autoUpdateAnimBg="0"/>
      <p:bldP spid="29706" grpId="0" build="allAtOnce" autoUpdateAnimBg="0"/>
      <p:bldP spid="29710" grpId="0"/>
      <p:bldP spid="29712" grpId="0"/>
      <p:bldP spid="297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4F5B8-BF90-4FAB-B8E3-483F32231986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04800" y="200025"/>
            <a:ext cx="457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构造预测分析表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1663700"/>
            <a:ext cx="838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对文法的每个产生式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候选项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，执行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4.M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中其它没有定义的条目均是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error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			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57200" y="3505200"/>
            <a:ext cx="84582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如何指导下一步动作：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若当前栈顶为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当前输入为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表示下一步动作是展开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因为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a∈FIRST(α)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所以展开后下一次正好匹配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若当前栈顶为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当前输入为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b∈FOLLOW(A)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表示下一步动作是展开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即栈顶弹出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继续分析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之后的部分。因为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b∈FOLLOW(A)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所以弹出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后下一次正好匹配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的后继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619250" y="4627563"/>
            <a:ext cx="482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展开后，第一次匹配的肯定是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6" grpId="0" build="p" autoUpdateAnimBg="0"/>
      <p:bldP spid="307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04800" y="609600"/>
            <a:ext cx="56388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FIRST(F/T/E)= {(  id  num}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FIRST(T')   = {*  /  mod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FIRST(E')   = {+  -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FIRST(L)    = {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(  id  num}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FOLLOW(L)   = {#}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FOLL0W(E/E')= {) ;}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FOLLOW(T/T')= {+  -  ; )}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FOLLOW(F) = {+ - * / mod ) ;}  </a:t>
            </a:r>
          </a:p>
        </p:txBody>
      </p:sp>
      <p:sp>
        <p:nvSpPr>
          <p:cNvPr id="62467" name="Rectangle 126"/>
          <p:cNvSpPr>
            <a:spLocks noChangeArrowheads="1"/>
          </p:cNvSpPr>
          <p:nvPr/>
        </p:nvSpPr>
        <p:spPr bwMode="auto">
          <a:xfrm>
            <a:off x="273050" y="1524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隶书" panose="020105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从文法构造分析表</a:t>
            </a:r>
            <a:r>
              <a:rPr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1978" name="Group 234"/>
          <p:cNvGraphicFramePr>
            <a:graphicFrameLocks noGrp="1"/>
          </p:cNvGraphicFramePr>
          <p:nvPr/>
        </p:nvGraphicFramePr>
        <p:xfrm>
          <a:off x="304800" y="3810000"/>
          <a:ext cx="8382000" cy="2614750"/>
        </p:xfrm>
        <a:graphic>
          <a:graphicData uri="http://schemas.openxmlformats.org/drawingml/2006/table">
            <a:tbl>
              <a:tblPr/>
              <a:tblGrid>
                <a:gridCol w="558800"/>
                <a:gridCol w="698500"/>
                <a:gridCol w="698500"/>
                <a:gridCol w="768350"/>
                <a:gridCol w="768350"/>
                <a:gridCol w="698500"/>
                <a:gridCol w="762000"/>
                <a:gridCol w="1123950"/>
                <a:gridCol w="628650"/>
                <a:gridCol w="558800"/>
                <a:gridCol w="558800"/>
                <a:gridCol w="558800"/>
              </a:tblGrid>
              <a:tr h="4205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num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+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*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mod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(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)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;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#</a:t>
                      </a: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E'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T'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7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</a:t>
                      </a: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79" name="Rectangle 235"/>
          <p:cNvSpPr>
            <a:spLocks noChangeArrowheads="1"/>
          </p:cNvSpPr>
          <p:nvPr/>
        </p:nvSpPr>
        <p:spPr bwMode="auto">
          <a:xfrm>
            <a:off x="990600" y="4191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E;L</a:t>
            </a:r>
          </a:p>
        </p:txBody>
      </p:sp>
      <p:sp>
        <p:nvSpPr>
          <p:cNvPr id="31980" name="Rectangle 236"/>
          <p:cNvSpPr>
            <a:spLocks noChangeArrowheads="1"/>
          </p:cNvSpPr>
          <p:nvPr/>
        </p:nvSpPr>
        <p:spPr bwMode="auto">
          <a:xfrm>
            <a:off x="1676400" y="4191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E;L</a:t>
            </a:r>
          </a:p>
        </p:txBody>
      </p:sp>
      <p:sp>
        <p:nvSpPr>
          <p:cNvPr id="31981" name="Rectangle 237"/>
          <p:cNvSpPr>
            <a:spLocks noChangeArrowheads="1"/>
          </p:cNvSpPr>
          <p:nvPr/>
        </p:nvSpPr>
        <p:spPr bwMode="auto">
          <a:xfrm>
            <a:off x="6400800" y="4191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E;L</a:t>
            </a:r>
          </a:p>
        </p:txBody>
      </p:sp>
      <p:sp>
        <p:nvSpPr>
          <p:cNvPr id="31982" name="Rectangle 238"/>
          <p:cNvSpPr>
            <a:spLocks noChangeArrowheads="1"/>
          </p:cNvSpPr>
          <p:nvPr/>
        </p:nvSpPr>
        <p:spPr bwMode="auto">
          <a:xfrm>
            <a:off x="958850" y="4572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TE'</a:t>
            </a:r>
          </a:p>
        </p:txBody>
      </p:sp>
      <p:sp>
        <p:nvSpPr>
          <p:cNvPr id="31983" name="Rectangle 239"/>
          <p:cNvSpPr>
            <a:spLocks noChangeArrowheads="1"/>
          </p:cNvSpPr>
          <p:nvPr/>
        </p:nvSpPr>
        <p:spPr bwMode="auto">
          <a:xfrm>
            <a:off x="1644650" y="4572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TE'</a:t>
            </a:r>
          </a:p>
        </p:txBody>
      </p:sp>
      <p:sp>
        <p:nvSpPr>
          <p:cNvPr id="31984" name="Rectangle 240"/>
          <p:cNvSpPr>
            <a:spLocks noChangeArrowheads="1"/>
          </p:cNvSpPr>
          <p:nvPr/>
        </p:nvSpPr>
        <p:spPr bwMode="auto">
          <a:xfrm>
            <a:off x="6445250" y="45720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TE'</a:t>
            </a:r>
          </a:p>
        </p:txBody>
      </p:sp>
      <p:sp>
        <p:nvSpPr>
          <p:cNvPr id="31985" name="Rectangle 241"/>
          <p:cNvSpPr>
            <a:spLocks noChangeArrowheads="1"/>
          </p:cNvSpPr>
          <p:nvPr/>
        </p:nvSpPr>
        <p:spPr bwMode="auto">
          <a:xfrm>
            <a:off x="2286000" y="49530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+TE'</a:t>
            </a:r>
          </a:p>
        </p:txBody>
      </p:sp>
      <p:sp>
        <p:nvSpPr>
          <p:cNvPr id="31986" name="Rectangle 242"/>
          <p:cNvSpPr>
            <a:spLocks noChangeArrowheads="1"/>
          </p:cNvSpPr>
          <p:nvPr/>
        </p:nvSpPr>
        <p:spPr bwMode="auto">
          <a:xfrm>
            <a:off x="3117850" y="4937125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-TE'</a:t>
            </a:r>
          </a:p>
        </p:txBody>
      </p:sp>
      <p:sp>
        <p:nvSpPr>
          <p:cNvPr id="31987" name="Rectangle 243"/>
          <p:cNvSpPr>
            <a:spLocks noChangeArrowheads="1"/>
          </p:cNvSpPr>
          <p:nvPr/>
        </p:nvSpPr>
        <p:spPr bwMode="auto">
          <a:xfrm>
            <a:off x="914400" y="5334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FT'</a:t>
            </a:r>
          </a:p>
        </p:txBody>
      </p:sp>
      <p:sp>
        <p:nvSpPr>
          <p:cNvPr id="31988" name="Rectangle 244"/>
          <p:cNvSpPr>
            <a:spLocks noChangeArrowheads="1"/>
          </p:cNvSpPr>
          <p:nvPr/>
        </p:nvSpPr>
        <p:spPr bwMode="auto">
          <a:xfrm>
            <a:off x="1644650" y="5334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FT'</a:t>
            </a:r>
          </a:p>
        </p:txBody>
      </p:sp>
      <p:sp>
        <p:nvSpPr>
          <p:cNvPr id="31989" name="Rectangle 245"/>
          <p:cNvSpPr>
            <a:spLocks noChangeArrowheads="1"/>
          </p:cNvSpPr>
          <p:nvPr/>
        </p:nvSpPr>
        <p:spPr bwMode="auto">
          <a:xfrm>
            <a:off x="6445250" y="5334000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FT'</a:t>
            </a:r>
          </a:p>
        </p:txBody>
      </p:sp>
      <p:sp>
        <p:nvSpPr>
          <p:cNvPr id="31990" name="Rectangle 246"/>
          <p:cNvSpPr>
            <a:spLocks noChangeArrowheads="1"/>
          </p:cNvSpPr>
          <p:nvPr/>
        </p:nvSpPr>
        <p:spPr bwMode="auto">
          <a:xfrm>
            <a:off x="3810000" y="5638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*FT'</a:t>
            </a:r>
          </a:p>
        </p:txBody>
      </p:sp>
      <p:sp>
        <p:nvSpPr>
          <p:cNvPr id="31991" name="Rectangle 247"/>
          <p:cNvSpPr>
            <a:spLocks noChangeArrowheads="1"/>
          </p:cNvSpPr>
          <p:nvPr/>
        </p:nvSpPr>
        <p:spPr bwMode="auto">
          <a:xfrm>
            <a:off x="4495800" y="5638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/FT'</a:t>
            </a:r>
          </a:p>
        </p:txBody>
      </p:sp>
      <p:sp>
        <p:nvSpPr>
          <p:cNvPr id="31992" name="Rectangle 248"/>
          <p:cNvSpPr>
            <a:spLocks noChangeArrowheads="1"/>
          </p:cNvSpPr>
          <p:nvPr/>
        </p:nvSpPr>
        <p:spPr bwMode="auto">
          <a:xfrm>
            <a:off x="5327650" y="5638800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mod FT'</a:t>
            </a:r>
          </a:p>
        </p:txBody>
      </p:sp>
      <p:sp>
        <p:nvSpPr>
          <p:cNvPr id="31993" name="Rectangle 249"/>
          <p:cNvSpPr>
            <a:spLocks noChangeArrowheads="1"/>
          </p:cNvSpPr>
          <p:nvPr/>
        </p:nvSpPr>
        <p:spPr bwMode="auto">
          <a:xfrm>
            <a:off x="914400" y="60039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</a:p>
        </p:txBody>
      </p:sp>
      <p:sp>
        <p:nvSpPr>
          <p:cNvPr id="31994" name="Rectangle 250"/>
          <p:cNvSpPr>
            <a:spLocks noChangeArrowheads="1"/>
          </p:cNvSpPr>
          <p:nvPr/>
        </p:nvSpPr>
        <p:spPr bwMode="auto">
          <a:xfrm>
            <a:off x="1600200" y="600392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</a:p>
        </p:txBody>
      </p:sp>
      <p:sp>
        <p:nvSpPr>
          <p:cNvPr id="31995" name="Rectangle 251"/>
          <p:cNvSpPr>
            <a:spLocks noChangeArrowheads="1"/>
          </p:cNvSpPr>
          <p:nvPr/>
        </p:nvSpPr>
        <p:spPr bwMode="auto">
          <a:xfrm>
            <a:off x="6400800" y="601980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(E)</a:t>
            </a:r>
          </a:p>
        </p:txBody>
      </p:sp>
      <p:sp>
        <p:nvSpPr>
          <p:cNvPr id="62591" name="Rectangle 268"/>
          <p:cNvSpPr>
            <a:spLocks noChangeArrowheads="1"/>
          </p:cNvSpPr>
          <p:nvPr/>
        </p:nvSpPr>
        <p:spPr bwMode="auto">
          <a:xfrm>
            <a:off x="5076825" y="-26988"/>
            <a:ext cx="3816350" cy="1920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154613" y="1871663"/>
            <a:ext cx="3989387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每个终结符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 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31996" name="Rectangle 252"/>
          <p:cNvSpPr>
            <a:spLocks noChangeArrowheads="1"/>
          </p:cNvSpPr>
          <p:nvPr/>
        </p:nvSpPr>
        <p:spPr bwMode="auto">
          <a:xfrm>
            <a:off x="8153400" y="4138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1997" name="Rectangle 253"/>
          <p:cNvSpPr>
            <a:spLocks noChangeArrowheads="1"/>
          </p:cNvSpPr>
          <p:nvPr/>
        </p:nvSpPr>
        <p:spPr bwMode="auto">
          <a:xfrm>
            <a:off x="7086600" y="4884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1998" name="Rectangle 254"/>
          <p:cNvSpPr>
            <a:spLocks noChangeArrowheads="1"/>
          </p:cNvSpPr>
          <p:nvPr/>
        </p:nvSpPr>
        <p:spPr bwMode="auto">
          <a:xfrm>
            <a:off x="7639050" y="4884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1999" name="Rectangle 255"/>
          <p:cNvSpPr>
            <a:spLocks noChangeArrowheads="1"/>
          </p:cNvSpPr>
          <p:nvPr/>
        </p:nvSpPr>
        <p:spPr bwMode="auto">
          <a:xfrm>
            <a:off x="70866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00" name="Rectangle 256"/>
          <p:cNvSpPr>
            <a:spLocks noChangeArrowheads="1"/>
          </p:cNvSpPr>
          <p:nvPr/>
        </p:nvSpPr>
        <p:spPr bwMode="auto">
          <a:xfrm>
            <a:off x="76200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01" name="Rectangle 257"/>
          <p:cNvSpPr>
            <a:spLocks noChangeArrowheads="1"/>
          </p:cNvSpPr>
          <p:nvPr/>
        </p:nvSpPr>
        <p:spPr bwMode="auto">
          <a:xfrm>
            <a:off x="24384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02" name="Rectangle 258"/>
          <p:cNvSpPr>
            <a:spLocks noChangeArrowheads="1"/>
          </p:cNvSpPr>
          <p:nvPr/>
        </p:nvSpPr>
        <p:spPr bwMode="auto">
          <a:xfrm>
            <a:off x="3200400" y="5586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2015" name="Freeform 271"/>
          <p:cNvSpPr>
            <a:spLocks/>
          </p:cNvSpPr>
          <p:nvPr/>
        </p:nvSpPr>
        <p:spPr bwMode="auto">
          <a:xfrm>
            <a:off x="4500563" y="1160463"/>
            <a:ext cx="4151312" cy="252412"/>
          </a:xfrm>
          <a:custGeom>
            <a:avLst/>
            <a:gdLst>
              <a:gd name="T0" fmla="*/ 0 w 2615"/>
              <a:gd name="T1" fmla="*/ 2147483646 h 159"/>
              <a:gd name="T2" fmla="*/ 2147483646 w 2615"/>
              <a:gd name="T3" fmla="*/ 2147483646 h 159"/>
              <a:gd name="T4" fmla="*/ 2147483646 w 2615"/>
              <a:gd name="T5" fmla="*/ 2147483646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15" h="159">
                <a:moveTo>
                  <a:pt x="0" y="23"/>
                </a:moveTo>
                <a:cubicBezTo>
                  <a:pt x="914" y="11"/>
                  <a:pt x="1829" y="0"/>
                  <a:pt x="2222" y="23"/>
                </a:cubicBezTo>
                <a:cubicBezTo>
                  <a:pt x="2615" y="46"/>
                  <a:pt x="2335" y="136"/>
                  <a:pt x="2358" y="159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016" name="Freeform 272"/>
          <p:cNvSpPr>
            <a:spLocks/>
          </p:cNvSpPr>
          <p:nvPr/>
        </p:nvSpPr>
        <p:spPr bwMode="auto">
          <a:xfrm>
            <a:off x="3708400" y="908050"/>
            <a:ext cx="3384550" cy="852488"/>
          </a:xfrm>
          <a:custGeom>
            <a:avLst/>
            <a:gdLst>
              <a:gd name="T0" fmla="*/ 0 w 2132"/>
              <a:gd name="T1" fmla="*/ 2147483646 h 537"/>
              <a:gd name="T2" fmla="*/ 2147483646 w 2132"/>
              <a:gd name="T3" fmla="*/ 2147483646 h 537"/>
              <a:gd name="T4" fmla="*/ 2147483646 w 2132"/>
              <a:gd name="T5" fmla="*/ 0 h 5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" h="537">
                <a:moveTo>
                  <a:pt x="0" y="499"/>
                </a:moveTo>
                <a:cubicBezTo>
                  <a:pt x="208" y="518"/>
                  <a:pt x="416" y="537"/>
                  <a:pt x="771" y="454"/>
                </a:cubicBezTo>
                <a:cubicBezTo>
                  <a:pt x="1126" y="371"/>
                  <a:pt x="1629" y="185"/>
                  <a:pt x="2132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017" name="Freeform 273"/>
          <p:cNvSpPr>
            <a:spLocks/>
          </p:cNvSpPr>
          <p:nvPr/>
        </p:nvSpPr>
        <p:spPr bwMode="auto">
          <a:xfrm>
            <a:off x="2916238" y="255588"/>
            <a:ext cx="3384550" cy="1589087"/>
          </a:xfrm>
          <a:custGeom>
            <a:avLst/>
            <a:gdLst>
              <a:gd name="T0" fmla="*/ 0 w 2132"/>
              <a:gd name="T1" fmla="*/ 2147483646 h 1001"/>
              <a:gd name="T2" fmla="*/ 2147483646 w 2132"/>
              <a:gd name="T3" fmla="*/ 2147483646 h 1001"/>
              <a:gd name="T4" fmla="*/ 2147483646 w 2132"/>
              <a:gd name="T5" fmla="*/ 2147483646 h 10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" h="1001">
                <a:moveTo>
                  <a:pt x="0" y="1001"/>
                </a:moveTo>
                <a:cubicBezTo>
                  <a:pt x="119" y="861"/>
                  <a:pt x="359" y="318"/>
                  <a:pt x="714" y="159"/>
                </a:cubicBezTo>
                <a:cubicBezTo>
                  <a:pt x="1069" y="0"/>
                  <a:pt x="1837" y="72"/>
                  <a:pt x="2132" y="49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右箭头 1"/>
          <p:cNvSpPr>
            <a:spLocks noChangeArrowheads="1"/>
          </p:cNvSpPr>
          <p:nvPr/>
        </p:nvSpPr>
        <p:spPr bwMode="auto">
          <a:xfrm>
            <a:off x="80963" y="4367213"/>
            <a:ext cx="215900" cy="144462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3" name="右箭头 142"/>
          <p:cNvSpPr>
            <a:spLocks noChangeArrowheads="1"/>
          </p:cNvSpPr>
          <p:nvPr/>
        </p:nvSpPr>
        <p:spPr bwMode="auto">
          <a:xfrm>
            <a:off x="71438" y="4724400"/>
            <a:ext cx="215900" cy="144463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" name="右箭头 143"/>
          <p:cNvSpPr>
            <a:spLocks noChangeArrowheads="1"/>
          </p:cNvSpPr>
          <p:nvPr/>
        </p:nvSpPr>
        <p:spPr bwMode="auto">
          <a:xfrm>
            <a:off x="63500" y="5081588"/>
            <a:ext cx="215900" cy="144462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5" name="右箭头 144"/>
          <p:cNvSpPr>
            <a:spLocks noChangeArrowheads="1"/>
          </p:cNvSpPr>
          <p:nvPr/>
        </p:nvSpPr>
        <p:spPr bwMode="auto">
          <a:xfrm>
            <a:off x="63500" y="5430838"/>
            <a:ext cx="215900" cy="144462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6" name="右箭头 145"/>
          <p:cNvSpPr>
            <a:spLocks noChangeArrowheads="1"/>
          </p:cNvSpPr>
          <p:nvPr/>
        </p:nvSpPr>
        <p:spPr bwMode="auto">
          <a:xfrm>
            <a:off x="71438" y="5803900"/>
            <a:ext cx="215900" cy="146050"/>
          </a:xfrm>
          <a:prstGeom prst="rightArrow">
            <a:avLst>
              <a:gd name="adj1" fmla="val 50000"/>
              <a:gd name="adj2" fmla="val 49515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7" name="右箭头 146"/>
          <p:cNvSpPr>
            <a:spLocks noChangeArrowheads="1"/>
          </p:cNvSpPr>
          <p:nvPr/>
        </p:nvSpPr>
        <p:spPr bwMode="auto">
          <a:xfrm>
            <a:off x="71438" y="6165850"/>
            <a:ext cx="215900" cy="144463"/>
          </a:xfrm>
          <a:prstGeom prst="rightArrow">
            <a:avLst>
              <a:gd name="adj1" fmla="val 50000"/>
              <a:gd name="adj2" fmla="val 50059"/>
            </a:avLst>
          </a:prstGeom>
          <a:solidFill>
            <a:srgbClr val="FF0000"/>
          </a:solidFill>
          <a:ln w="222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3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3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3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3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3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3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3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3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3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3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3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979" grpId="0" autoUpdateAnimBg="0"/>
      <p:bldP spid="31980" grpId="0" autoUpdateAnimBg="0"/>
      <p:bldP spid="31981" grpId="0" autoUpdateAnimBg="0"/>
      <p:bldP spid="31982" grpId="0" autoUpdateAnimBg="0"/>
      <p:bldP spid="31983" grpId="0" autoUpdateAnimBg="0"/>
      <p:bldP spid="31984" grpId="0" autoUpdateAnimBg="0"/>
      <p:bldP spid="31985" grpId="0" autoUpdateAnimBg="0"/>
      <p:bldP spid="31986" grpId="0" autoUpdateAnimBg="0"/>
      <p:bldP spid="31987" grpId="0" autoUpdateAnimBg="0"/>
      <p:bldP spid="31988" grpId="0" autoUpdateAnimBg="0"/>
      <p:bldP spid="31989" grpId="0" autoUpdateAnimBg="0"/>
      <p:bldP spid="31990" grpId="0" autoUpdateAnimBg="0"/>
      <p:bldP spid="31991" grpId="0" autoUpdateAnimBg="0"/>
      <p:bldP spid="31992" grpId="0" autoUpdateAnimBg="0"/>
      <p:bldP spid="31993" grpId="0" autoUpdateAnimBg="0"/>
      <p:bldP spid="31994" grpId="0" autoUpdateAnimBg="0"/>
      <p:bldP spid="31995" grpId="0" autoUpdateAnimBg="0"/>
      <p:bldP spid="31750" grpId="0" animBg="1" autoUpdateAnimBg="0"/>
      <p:bldP spid="31996" grpId="0" autoUpdateAnimBg="0"/>
      <p:bldP spid="31997" grpId="0" autoUpdateAnimBg="0"/>
      <p:bldP spid="31998" grpId="0" autoUpdateAnimBg="0"/>
      <p:bldP spid="31999" grpId="0" autoUpdateAnimBg="0"/>
      <p:bldP spid="32000" grpId="0" autoUpdateAnimBg="0"/>
      <p:bldP spid="32001" grpId="0" autoUpdateAnimBg="0"/>
      <p:bldP spid="32002" grpId="0" autoUpdateAnimBg="0"/>
      <p:bldP spid="32015" grpId="0" animBg="1"/>
      <p:bldP spid="32015" grpId="1" animBg="1"/>
      <p:bldP spid="32016" grpId="0" animBg="1"/>
      <p:bldP spid="32016" grpId="1" animBg="1"/>
      <p:bldP spid="32017" grpId="0" animBg="1"/>
      <p:bldP spid="32017" grpId="1" animBg="1"/>
      <p:bldP spid="2" grpId="0" animBg="1"/>
      <p:bldP spid="143" grpId="0" animBg="1"/>
      <p:bldP spid="144" grpId="0" animBg="1"/>
      <p:bldP spid="145" grpId="0" animBg="1"/>
      <p:bldP spid="146" grpId="0" animBg="1"/>
      <p:bldP spid="1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3.4.1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自上而下分析的一般方法（续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6A9AB-53D3-4A8E-A9C3-D44FD0F8A1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609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3.20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用下述文法分析输入序列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cad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77850" y="1174750"/>
            <a:ext cx="1403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 → cAd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a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457200" y="2654300"/>
            <a:ext cx="77866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="1" baseline="-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公共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左因子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，则会虚假匹配和大量回溯；造成分析效率低、语义动作难以恢复、以及出错位置的报告不确切等。 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若有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左递归</a:t>
            </a:r>
            <a:r>
              <a:rPr lang="en-US" altLang="zh-CN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，则死循环使分析无法进行下去。 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414338" y="4905375"/>
            <a:ext cx="5670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重写文法：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提取左因子，以避免回溯。</a:t>
            </a:r>
          </a:p>
          <a:p>
            <a:pPr lvl="1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rgbClr val="0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消除左递归，以避免陷入死循环；</a:t>
            </a: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124075" y="981075"/>
          <a:ext cx="158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name="Visio" r:id="rId4" imgW="732434" imgH="523951" progId="Visio.Drawing.11">
                  <p:embed/>
                </p:oleObj>
              </mc:Choice>
              <mc:Fallback>
                <p:oleObj name="Visio" r:id="rId4" imgW="732434" imgH="5239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81075"/>
                        <a:ext cx="158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3924300" y="1000125"/>
          <a:ext cx="158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name="Visio" r:id="rId6" imgW="732434" imgH="523951" progId="Visio.Drawing.11">
                  <p:embed/>
                </p:oleObj>
              </mc:Choice>
              <mc:Fallback>
                <p:oleObj name="Visio" r:id="rId6" imgW="732434" imgH="5239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000125"/>
                        <a:ext cx="158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4068763" y="1989138"/>
          <a:ext cx="10080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2" name="Visio" r:id="rId7" imgW="476707" imgH="358445" progId="Visio.Drawing.11">
                  <p:embed/>
                </p:oleObj>
              </mc:Choice>
              <mc:Fallback>
                <p:oleObj name="Visio" r:id="rId7" imgW="476707" imgH="35844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989138"/>
                        <a:ext cx="1008062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5795963" y="1000125"/>
          <a:ext cx="15843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3" name="Visio" r:id="rId9" imgW="732434" imgH="523951" progId="Visio.Drawing.11">
                  <p:embed/>
                </p:oleObj>
              </mc:Choice>
              <mc:Fallback>
                <p:oleObj name="Visio" r:id="rId9" imgW="732434" imgH="52395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000125"/>
                        <a:ext cx="158432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6381750" y="1989138"/>
          <a:ext cx="2063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4" name="Visio" r:id="rId10" imgW="92050" imgH="354178" progId="Visio.Drawing.11">
                  <p:embed/>
                </p:oleObj>
              </mc:Choice>
              <mc:Fallback>
                <p:oleObj name="Visio" r:id="rId10" imgW="92050" imgH="3541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989138"/>
                        <a:ext cx="2063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/>
          <p:cNvGraphicFramePr>
            <a:graphicFrameLocks noChangeAspect="1"/>
          </p:cNvGraphicFramePr>
          <p:nvPr/>
        </p:nvGraphicFramePr>
        <p:xfrm>
          <a:off x="5940425" y="4508500"/>
          <a:ext cx="18256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5" name="Visio" r:id="rId12" imgW="789737" imgH="922020" progId="Visio.Drawing.11">
                  <p:embed/>
                </p:oleObj>
              </mc:Choice>
              <mc:Fallback>
                <p:oleObj name="Visio" r:id="rId12" imgW="789737" imgH="9220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508500"/>
                        <a:ext cx="18256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5" name="Picture 21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16113"/>
            <a:ext cx="5254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6" name="Picture 22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2535238"/>
            <a:ext cx="525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7" name="Picture 23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2490788"/>
            <a:ext cx="5254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48" name="Picture 24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060575"/>
            <a:ext cx="525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5003800" y="2205038"/>
            <a:ext cx="522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CCECFF">
                        <a:gamma/>
                        <a:shade val="46275"/>
                        <a:invGamma/>
                      </a:srgbClr>
                    </a:gs>
                    <a:gs pos="100000">
                      <a:srgbClr val="CCEC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</p:txBody>
      </p:sp>
      <p:pic>
        <p:nvPicPr>
          <p:cNvPr id="1051" name="Picture 27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1844675"/>
            <a:ext cx="525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52" name="Picture 28" descr="checkmark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0" y="1844675"/>
            <a:ext cx="525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9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build="p" bldLvl="2" autoUpdateAnimBg="0"/>
      <p:bldP spid="1035" grpId="0" build="p" bldLvl="2" autoUpdateAnimBg="0"/>
      <p:bldP spid="10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7A84D-C015-4337-916A-E8397A67A344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33400" y="565150"/>
            <a:ext cx="81534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M[A,a]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的作用：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指导分析器的动作（指导推导）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是否为任意文法构造的分析表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M[A,a]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中都最多有一个条目？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33400" y="1844675"/>
            <a:ext cx="6781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二义文法的预测分析表：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S→iCtSS'|a		S'→eS|ε	C→b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3885" name="Group 93"/>
          <p:cNvGrpSpPr>
            <a:grpSpLocks/>
          </p:cNvGrpSpPr>
          <p:nvPr/>
        </p:nvGrpSpPr>
        <p:grpSpPr bwMode="auto">
          <a:xfrm>
            <a:off x="2895600" y="4495800"/>
            <a:ext cx="5638800" cy="2133600"/>
            <a:chOff x="-3" y="-3"/>
            <a:chExt cx="2806" cy="1848"/>
          </a:xfrm>
        </p:grpSpPr>
        <p:grpSp>
          <p:nvGrpSpPr>
            <p:cNvPr id="64529" name="Group 91"/>
            <p:cNvGrpSpPr>
              <a:grpSpLocks/>
            </p:cNvGrpSpPr>
            <p:nvPr/>
          </p:nvGrpSpPr>
          <p:grpSpPr bwMode="auto">
            <a:xfrm>
              <a:off x="0" y="0"/>
              <a:ext cx="2800" cy="1842"/>
              <a:chOff x="0" y="0"/>
              <a:chExt cx="2800" cy="1842"/>
            </a:xfrm>
          </p:grpSpPr>
          <p:grpSp>
            <p:nvGrpSpPr>
              <p:cNvPr id="64531" name="Group 36"/>
              <p:cNvGrpSpPr>
                <a:grpSpLocks/>
              </p:cNvGrpSpPr>
              <p:nvPr/>
            </p:nvGrpSpPr>
            <p:grpSpPr bwMode="auto">
              <a:xfrm>
                <a:off x="0" y="0"/>
                <a:ext cx="316" cy="403"/>
                <a:chOff x="0" y="0"/>
                <a:chExt cx="316" cy="403"/>
              </a:xfrm>
            </p:grpSpPr>
            <p:sp>
              <p:nvSpPr>
                <p:cNvPr id="64613" name="Rectangle 7"/>
                <p:cNvSpPr>
                  <a:spLocks noChangeArrowheads="1"/>
                </p:cNvSpPr>
                <p:nvPr/>
              </p:nvSpPr>
              <p:spPr bwMode="auto">
                <a:xfrm>
                  <a:off x="11" y="0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614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2" name="Group 38"/>
              <p:cNvGrpSpPr>
                <a:grpSpLocks/>
              </p:cNvGrpSpPr>
              <p:nvPr/>
            </p:nvGrpSpPr>
            <p:grpSpPr bwMode="auto">
              <a:xfrm>
                <a:off x="316" y="0"/>
                <a:ext cx="358" cy="403"/>
                <a:chOff x="316" y="0"/>
                <a:chExt cx="358" cy="403"/>
              </a:xfrm>
            </p:grpSpPr>
            <p:sp>
              <p:nvSpPr>
                <p:cNvPr id="64611" name="Rectangle 8"/>
                <p:cNvSpPr>
                  <a:spLocks noChangeArrowheads="1"/>
                </p:cNvSpPr>
                <p:nvPr/>
              </p:nvSpPr>
              <p:spPr bwMode="auto">
                <a:xfrm>
                  <a:off x="327" y="0"/>
                  <a:ext cx="3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 </a:t>
                  </a:r>
                </a:p>
              </p:txBody>
            </p:sp>
            <p:sp>
              <p:nvSpPr>
                <p:cNvPr id="64612" name="Rectangle 37"/>
                <p:cNvSpPr>
                  <a:spLocks noChangeArrowheads="1"/>
                </p:cNvSpPr>
                <p:nvPr/>
              </p:nvSpPr>
              <p:spPr bwMode="auto">
                <a:xfrm>
                  <a:off x="316" y="0"/>
                  <a:ext cx="35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3" name="Group 40"/>
              <p:cNvGrpSpPr>
                <a:grpSpLocks/>
              </p:cNvGrpSpPr>
              <p:nvPr/>
            </p:nvGrpSpPr>
            <p:grpSpPr bwMode="auto">
              <a:xfrm>
                <a:off x="674" y="0"/>
                <a:ext cx="316" cy="403"/>
                <a:chOff x="674" y="0"/>
                <a:chExt cx="316" cy="403"/>
              </a:xfrm>
            </p:grpSpPr>
            <p:sp>
              <p:nvSpPr>
                <p:cNvPr id="64609" name="Rectangle 9"/>
                <p:cNvSpPr>
                  <a:spLocks noChangeArrowheads="1"/>
                </p:cNvSpPr>
                <p:nvPr/>
              </p:nvSpPr>
              <p:spPr bwMode="auto">
                <a:xfrm>
                  <a:off x="685" y="0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b</a:t>
                  </a:r>
                </a:p>
              </p:txBody>
            </p:sp>
            <p:sp>
              <p:nvSpPr>
                <p:cNvPr id="64610" name="Rectangle 39"/>
                <p:cNvSpPr>
                  <a:spLocks noChangeArrowheads="1"/>
                </p:cNvSpPr>
                <p:nvPr/>
              </p:nvSpPr>
              <p:spPr bwMode="auto">
                <a:xfrm>
                  <a:off x="674" y="0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4" name="Group 42"/>
              <p:cNvGrpSpPr>
                <a:grpSpLocks/>
              </p:cNvGrpSpPr>
              <p:nvPr/>
            </p:nvGrpSpPr>
            <p:grpSpPr bwMode="auto">
              <a:xfrm>
                <a:off x="990" y="0"/>
                <a:ext cx="400" cy="403"/>
                <a:chOff x="990" y="0"/>
                <a:chExt cx="400" cy="403"/>
              </a:xfrm>
            </p:grpSpPr>
            <p:sp>
              <p:nvSpPr>
                <p:cNvPr id="64607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1" y="0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e</a:t>
                  </a:r>
                </a:p>
              </p:txBody>
            </p:sp>
            <p:sp>
              <p:nvSpPr>
                <p:cNvPr id="64608" name="Rectangle 41"/>
                <p:cNvSpPr>
                  <a:spLocks noChangeArrowheads="1"/>
                </p:cNvSpPr>
                <p:nvPr/>
              </p:nvSpPr>
              <p:spPr bwMode="auto">
                <a:xfrm>
                  <a:off x="990" y="0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5" name="Group 44"/>
              <p:cNvGrpSpPr>
                <a:grpSpLocks/>
              </p:cNvGrpSpPr>
              <p:nvPr/>
            </p:nvGrpSpPr>
            <p:grpSpPr bwMode="auto">
              <a:xfrm>
                <a:off x="1390" y="0"/>
                <a:ext cx="568" cy="403"/>
                <a:chOff x="1390" y="0"/>
                <a:chExt cx="568" cy="403"/>
              </a:xfrm>
            </p:grpSpPr>
            <p:sp>
              <p:nvSpPr>
                <p:cNvPr id="64605" name="Rectangle 11"/>
                <p:cNvSpPr>
                  <a:spLocks noChangeArrowheads="1"/>
                </p:cNvSpPr>
                <p:nvPr/>
              </p:nvSpPr>
              <p:spPr bwMode="auto">
                <a:xfrm>
                  <a:off x="1401" y="0"/>
                  <a:ext cx="54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i</a:t>
                  </a:r>
                </a:p>
              </p:txBody>
            </p:sp>
            <p:sp>
              <p:nvSpPr>
                <p:cNvPr id="64606" name="Rectangle 43"/>
                <p:cNvSpPr>
                  <a:spLocks noChangeArrowheads="1"/>
                </p:cNvSpPr>
                <p:nvPr/>
              </p:nvSpPr>
              <p:spPr bwMode="auto">
                <a:xfrm>
                  <a:off x="1390" y="0"/>
                  <a:ext cx="5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6" name="Group 46"/>
              <p:cNvGrpSpPr>
                <a:grpSpLocks/>
              </p:cNvGrpSpPr>
              <p:nvPr/>
            </p:nvGrpSpPr>
            <p:grpSpPr bwMode="auto">
              <a:xfrm>
                <a:off x="1958" y="0"/>
                <a:ext cx="400" cy="403"/>
                <a:chOff x="1958" y="0"/>
                <a:chExt cx="400" cy="403"/>
              </a:xfrm>
            </p:grpSpPr>
            <p:sp>
              <p:nvSpPr>
                <p:cNvPr id="64603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9" y="0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t</a:t>
                  </a:r>
                </a:p>
              </p:txBody>
            </p:sp>
            <p:sp>
              <p:nvSpPr>
                <p:cNvPr id="64604" name="Rectangle 45"/>
                <p:cNvSpPr>
                  <a:spLocks noChangeArrowheads="1"/>
                </p:cNvSpPr>
                <p:nvPr/>
              </p:nvSpPr>
              <p:spPr bwMode="auto">
                <a:xfrm>
                  <a:off x="1958" y="0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7" name="Group 48"/>
              <p:cNvGrpSpPr>
                <a:grpSpLocks/>
              </p:cNvGrpSpPr>
              <p:nvPr/>
            </p:nvGrpSpPr>
            <p:grpSpPr bwMode="auto">
              <a:xfrm>
                <a:off x="2358" y="0"/>
                <a:ext cx="442" cy="403"/>
                <a:chOff x="2358" y="0"/>
                <a:chExt cx="442" cy="403"/>
              </a:xfrm>
            </p:grpSpPr>
            <p:sp>
              <p:nvSpPr>
                <p:cNvPr id="64601" name="Rectangle 13"/>
                <p:cNvSpPr>
                  <a:spLocks noChangeArrowheads="1"/>
                </p:cNvSpPr>
                <p:nvPr/>
              </p:nvSpPr>
              <p:spPr bwMode="auto">
                <a:xfrm>
                  <a:off x="2369" y="0"/>
                  <a:ext cx="42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#</a:t>
                  </a:r>
                </a:p>
              </p:txBody>
            </p:sp>
            <p:sp>
              <p:nvSpPr>
                <p:cNvPr id="64602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8" y="0"/>
                  <a:ext cx="4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8" name="Group 50"/>
              <p:cNvGrpSpPr>
                <a:grpSpLocks/>
              </p:cNvGrpSpPr>
              <p:nvPr/>
            </p:nvGrpSpPr>
            <p:grpSpPr bwMode="auto">
              <a:xfrm>
                <a:off x="0" y="403"/>
                <a:ext cx="316" cy="403"/>
                <a:chOff x="0" y="403"/>
                <a:chExt cx="316" cy="403"/>
              </a:xfrm>
            </p:grpSpPr>
            <p:sp>
              <p:nvSpPr>
                <p:cNvPr id="64599" name="Rectangle 14"/>
                <p:cNvSpPr>
                  <a:spLocks noChangeArrowheads="1"/>
                </p:cNvSpPr>
                <p:nvPr/>
              </p:nvSpPr>
              <p:spPr bwMode="auto">
                <a:xfrm>
                  <a:off x="11" y="403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</a:t>
                  </a:r>
                </a:p>
              </p:txBody>
            </p:sp>
            <p:sp>
              <p:nvSpPr>
                <p:cNvPr id="64600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39" name="Group 52"/>
              <p:cNvGrpSpPr>
                <a:grpSpLocks/>
              </p:cNvGrpSpPr>
              <p:nvPr/>
            </p:nvGrpSpPr>
            <p:grpSpPr bwMode="auto">
              <a:xfrm>
                <a:off x="316" y="403"/>
                <a:ext cx="358" cy="403"/>
                <a:chOff x="316" y="403"/>
                <a:chExt cx="358" cy="403"/>
              </a:xfrm>
            </p:grpSpPr>
            <p:sp>
              <p:nvSpPr>
                <p:cNvPr id="64597" name="Rectangle 15"/>
                <p:cNvSpPr>
                  <a:spLocks noChangeArrowheads="1"/>
                </p:cNvSpPr>
                <p:nvPr/>
              </p:nvSpPr>
              <p:spPr bwMode="auto">
                <a:xfrm>
                  <a:off x="327" y="403"/>
                  <a:ext cx="3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16" y="403"/>
                  <a:ext cx="35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0" name="Group 54"/>
              <p:cNvGrpSpPr>
                <a:grpSpLocks/>
              </p:cNvGrpSpPr>
              <p:nvPr/>
            </p:nvGrpSpPr>
            <p:grpSpPr bwMode="auto">
              <a:xfrm>
                <a:off x="674" y="403"/>
                <a:ext cx="316" cy="403"/>
                <a:chOff x="674" y="403"/>
                <a:chExt cx="316" cy="403"/>
              </a:xfrm>
            </p:grpSpPr>
            <p:sp>
              <p:nvSpPr>
                <p:cNvPr id="64595" name="Rectangle 16"/>
                <p:cNvSpPr>
                  <a:spLocks noChangeArrowheads="1"/>
                </p:cNvSpPr>
                <p:nvPr/>
              </p:nvSpPr>
              <p:spPr bwMode="auto">
                <a:xfrm>
                  <a:off x="685" y="403"/>
                  <a:ext cx="294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96" name="Rectangle 53"/>
                <p:cNvSpPr>
                  <a:spLocks noChangeArrowheads="1"/>
                </p:cNvSpPr>
                <p:nvPr/>
              </p:nvSpPr>
              <p:spPr bwMode="auto">
                <a:xfrm>
                  <a:off x="674" y="403"/>
                  <a:ext cx="31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1" name="Group 56"/>
              <p:cNvGrpSpPr>
                <a:grpSpLocks/>
              </p:cNvGrpSpPr>
              <p:nvPr/>
            </p:nvGrpSpPr>
            <p:grpSpPr bwMode="auto">
              <a:xfrm>
                <a:off x="990" y="403"/>
                <a:ext cx="400" cy="403"/>
                <a:chOff x="990" y="403"/>
                <a:chExt cx="400" cy="403"/>
              </a:xfrm>
            </p:grpSpPr>
            <p:sp>
              <p:nvSpPr>
                <p:cNvPr id="64593" name="Rectangle 17"/>
                <p:cNvSpPr>
                  <a:spLocks noChangeArrowheads="1"/>
                </p:cNvSpPr>
                <p:nvPr/>
              </p:nvSpPr>
              <p:spPr bwMode="auto">
                <a:xfrm>
                  <a:off x="1001" y="403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94" name="Rectangle 55"/>
                <p:cNvSpPr>
                  <a:spLocks noChangeArrowheads="1"/>
                </p:cNvSpPr>
                <p:nvPr/>
              </p:nvSpPr>
              <p:spPr bwMode="auto">
                <a:xfrm>
                  <a:off x="990" y="403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2" name="Group 58"/>
              <p:cNvGrpSpPr>
                <a:grpSpLocks/>
              </p:cNvGrpSpPr>
              <p:nvPr/>
            </p:nvGrpSpPr>
            <p:grpSpPr bwMode="auto">
              <a:xfrm>
                <a:off x="1390" y="403"/>
                <a:ext cx="568" cy="403"/>
                <a:chOff x="1390" y="403"/>
                <a:chExt cx="568" cy="403"/>
              </a:xfrm>
            </p:grpSpPr>
            <p:sp>
              <p:nvSpPr>
                <p:cNvPr id="64591" name="Rectangle 18"/>
                <p:cNvSpPr>
                  <a:spLocks noChangeArrowheads="1"/>
                </p:cNvSpPr>
                <p:nvPr/>
              </p:nvSpPr>
              <p:spPr bwMode="auto">
                <a:xfrm>
                  <a:off x="1401" y="403"/>
                  <a:ext cx="54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0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92" name="Rectangle 57"/>
                <p:cNvSpPr>
                  <a:spLocks noChangeArrowheads="1"/>
                </p:cNvSpPr>
                <p:nvPr/>
              </p:nvSpPr>
              <p:spPr bwMode="auto">
                <a:xfrm>
                  <a:off x="1390" y="403"/>
                  <a:ext cx="5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3" name="Group 60"/>
              <p:cNvGrpSpPr>
                <a:grpSpLocks/>
              </p:cNvGrpSpPr>
              <p:nvPr/>
            </p:nvGrpSpPr>
            <p:grpSpPr bwMode="auto">
              <a:xfrm>
                <a:off x="1958" y="403"/>
                <a:ext cx="400" cy="403"/>
                <a:chOff x="1958" y="403"/>
                <a:chExt cx="400" cy="403"/>
              </a:xfrm>
            </p:grpSpPr>
            <p:sp>
              <p:nvSpPr>
                <p:cNvPr id="64589" name="Rectangle 19"/>
                <p:cNvSpPr>
                  <a:spLocks noChangeArrowheads="1"/>
                </p:cNvSpPr>
                <p:nvPr/>
              </p:nvSpPr>
              <p:spPr bwMode="auto">
                <a:xfrm>
                  <a:off x="1969" y="403"/>
                  <a:ext cx="37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90" name="Rectangle 59"/>
                <p:cNvSpPr>
                  <a:spLocks noChangeArrowheads="1"/>
                </p:cNvSpPr>
                <p:nvPr/>
              </p:nvSpPr>
              <p:spPr bwMode="auto">
                <a:xfrm>
                  <a:off x="1958" y="403"/>
                  <a:ext cx="400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4" name="Group 62"/>
              <p:cNvGrpSpPr>
                <a:grpSpLocks/>
              </p:cNvGrpSpPr>
              <p:nvPr/>
            </p:nvGrpSpPr>
            <p:grpSpPr bwMode="auto">
              <a:xfrm>
                <a:off x="2358" y="403"/>
                <a:ext cx="442" cy="403"/>
                <a:chOff x="2358" y="403"/>
                <a:chExt cx="442" cy="403"/>
              </a:xfrm>
            </p:grpSpPr>
            <p:sp>
              <p:nvSpPr>
                <p:cNvPr id="64587" name="Rectangle 20"/>
                <p:cNvSpPr>
                  <a:spLocks noChangeArrowheads="1"/>
                </p:cNvSpPr>
                <p:nvPr/>
              </p:nvSpPr>
              <p:spPr bwMode="auto">
                <a:xfrm>
                  <a:off x="2369" y="403"/>
                  <a:ext cx="42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88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8" y="403"/>
                  <a:ext cx="44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5" name="Group 64"/>
              <p:cNvGrpSpPr>
                <a:grpSpLocks/>
              </p:cNvGrpSpPr>
              <p:nvPr/>
            </p:nvGrpSpPr>
            <p:grpSpPr bwMode="auto">
              <a:xfrm>
                <a:off x="0" y="806"/>
                <a:ext cx="316" cy="518"/>
                <a:chOff x="0" y="806"/>
                <a:chExt cx="316" cy="518"/>
              </a:xfrm>
            </p:grpSpPr>
            <p:sp>
              <p:nvSpPr>
                <p:cNvPr id="645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" y="806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S'</a:t>
                  </a:r>
                </a:p>
              </p:txBody>
            </p:sp>
            <p:sp>
              <p:nvSpPr>
                <p:cNvPr id="64586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6" name="Group 66"/>
              <p:cNvGrpSpPr>
                <a:grpSpLocks/>
              </p:cNvGrpSpPr>
              <p:nvPr/>
            </p:nvGrpSpPr>
            <p:grpSpPr bwMode="auto">
              <a:xfrm>
                <a:off x="316" y="806"/>
                <a:ext cx="358" cy="518"/>
                <a:chOff x="316" y="806"/>
                <a:chExt cx="358" cy="518"/>
              </a:xfrm>
            </p:grpSpPr>
            <p:sp>
              <p:nvSpPr>
                <p:cNvPr id="64583" name="Rectangle 22"/>
                <p:cNvSpPr>
                  <a:spLocks noChangeArrowheads="1"/>
                </p:cNvSpPr>
                <p:nvPr/>
              </p:nvSpPr>
              <p:spPr bwMode="auto">
                <a:xfrm>
                  <a:off x="327" y="806"/>
                  <a:ext cx="33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84" name="Rectangle 65"/>
                <p:cNvSpPr>
                  <a:spLocks noChangeArrowheads="1"/>
                </p:cNvSpPr>
                <p:nvPr/>
              </p:nvSpPr>
              <p:spPr bwMode="auto">
                <a:xfrm>
                  <a:off x="316" y="806"/>
                  <a:ext cx="35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7" name="Group 68"/>
              <p:cNvGrpSpPr>
                <a:grpSpLocks/>
              </p:cNvGrpSpPr>
              <p:nvPr/>
            </p:nvGrpSpPr>
            <p:grpSpPr bwMode="auto">
              <a:xfrm>
                <a:off x="674" y="806"/>
                <a:ext cx="316" cy="518"/>
                <a:chOff x="674" y="806"/>
                <a:chExt cx="316" cy="518"/>
              </a:xfrm>
            </p:grpSpPr>
            <p:sp>
              <p:nvSpPr>
                <p:cNvPr id="64581" name="Rectangle 23"/>
                <p:cNvSpPr>
                  <a:spLocks noChangeArrowheads="1"/>
                </p:cNvSpPr>
                <p:nvPr/>
              </p:nvSpPr>
              <p:spPr bwMode="auto">
                <a:xfrm>
                  <a:off x="685" y="806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82" name="Rectangle 67"/>
                <p:cNvSpPr>
                  <a:spLocks noChangeArrowheads="1"/>
                </p:cNvSpPr>
                <p:nvPr/>
              </p:nvSpPr>
              <p:spPr bwMode="auto">
                <a:xfrm>
                  <a:off x="674" y="806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8" name="Group 70"/>
              <p:cNvGrpSpPr>
                <a:grpSpLocks/>
              </p:cNvGrpSpPr>
              <p:nvPr/>
            </p:nvGrpSpPr>
            <p:grpSpPr bwMode="auto">
              <a:xfrm>
                <a:off x="990" y="806"/>
                <a:ext cx="400" cy="518"/>
                <a:chOff x="990" y="806"/>
                <a:chExt cx="400" cy="518"/>
              </a:xfrm>
            </p:grpSpPr>
            <p:sp>
              <p:nvSpPr>
                <p:cNvPr id="64579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1" y="806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8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zh-CN" sz="2000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80" name="Rectangle 69"/>
                <p:cNvSpPr>
                  <a:spLocks noChangeArrowheads="1"/>
                </p:cNvSpPr>
                <p:nvPr/>
              </p:nvSpPr>
              <p:spPr bwMode="auto">
                <a:xfrm>
                  <a:off x="990" y="806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49" name="Group 72"/>
              <p:cNvGrpSpPr>
                <a:grpSpLocks/>
              </p:cNvGrpSpPr>
              <p:nvPr/>
            </p:nvGrpSpPr>
            <p:grpSpPr bwMode="auto">
              <a:xfrm>
                <a:off x="1390" y="806"/>
                <a:ext cx="568" cy="518"/>
                <a:chOff x="1390" y="806"/>
                <a:chExt cx="568" cy="518"/>
              </a:xfrm>
            </p:grpSpPr>
            <p:sp>
              <p:nvSpPr>
                <p:cNvPr id="64577" name="Rectangle 25"/>
                <p:cNvSpPr>
                  <a:spLocks noChangeArrowheads="1"/>
                </p:cNvSpPr>
                <p:nvPr/>
              </p:nvSpPr>
              <p:spPr bwMode="auto">
                <a:xfrm>
                  <a:off x="1401" y="806"/>
                  <a:ext cx="54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78" name="Rectangle 71"/>
                <p:cNvSpPr>
                  <a:spLocks noChangeArrowheads="1"/>
                </p:cNvSpPr>
                <p:nvPr/>
              </p:nvSpPr>
              <p:spPr bwMode="auto">
                <a:xfrm>
                  <a:off x="1390" y="806"/>
                  <a:ext cx="5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0" name="Group 74"/>
              <p:cNvGrpSpPr>
                <a:grpSpLocks/>
              </p:cNvGrpSpPr>
              <p:nvPr/>
            </p:nvGrpSpPr>
            <p:grpSpPr bwMode="auto">
              <a:xfrm>
                <a:off x="1958" y="806"/>
                <a:ext cx="400" cy="518"/>
                <a:chOff x="1958" y="806"/>
                <a:chExt cx="400" cy="518"/>
              </a:xfrm>
            </p:grpSpPr>
            <p:sp>
              <p:nvSpPr>
                <p:cNvPr id="64575" name="Rectangle 26"/>
                <p:cNvSpPr>
                  <a:spLocks noChangeArrowheads="1"/>
                </p:cNvSpPr>
                <p:nvPr/>
              </p:nvSpPr>
              <p:spPr bwMode="auto">
                <a:xfrm>
                  <a:off x="1969" y="806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76" name="Rectangle 73"/>
                <p:cNvSpPr>
                  <a:spLocks noChangeArrowheads="1"/>
                </p:cNvSpPr>
                <p:nvPr/>
              </p:nvSpPr>
              <p:spPr bwMode="auto">
                <a:xfrm>
                  <a:off x="1958" y="806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1" name="Group 76"/>
              <p:cNvGrpSpPr>
                <a:grpSpLocks/>
              </p:cNvGrpSpPr>
              <p:nvPr/>
            </p:nvGrpSpPr>
            <p:grpSpPr bwMode="auto">
              <a:xfrm>
                <a:off x="2358" y="806"/>
                <a:ext cx="442" cy="518"/>
                <a:chOff x="2358" y="806"/>
                <a:chExt cx="442" cy="518"/>
              </a:xfrm>
            </p:grpSpPr>
            <p:sp>
              <p:nvSpPr>
                <p:cNvPr id="64573" name="Rectangle 27"/>
                <p:cNvSpPr>
                  <a:spLocks noChangeArrowheads="1"/>
                </p:cNvSpPr>
                <p:nvPr/>
              </p:nvSpPr>
              <p:spPr bwMode="auto">
                <a:xfrm>
                  <a:off x="2369" y="806"/>
                  <a:ext cx="42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74" name="Rectangle 75"/>
                <p:cNvSpPr>
                  <a:spLocks noChangeArrowheads="1"/>
                </p:cNvSpPr>
                <p:nvPr/>
              </p:nvSpPr>
              <p:spPr bwMode="auto">
                <a:xfrm>
                  <a:off x="2358" y="806"/>
                  <a:ext cx="44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2" name="Group 78"/>
              <p:cNvGrpSpPr>
                <a:grpSpLocks/>
              </p:cNvGrpSpPr>
              <p:nvPr/>
            </p:nvGrpSpPr>
            <p:grpSpPr bwMode="auto">
              <a:xfrm>
                <a:off x="0" y="1324"/>
                <a:ext cx="316" cy="518"/>
                <a:chOff x="0" y="1324"/>
                <a:chExt cx="316" cy="518"/>
              </a:xfrm>
            </p:grpSpPr>
            <p:sp>
              <p:nvSpPr>
                <p:cNvPr id="64571" name="Rectangle 28"/>
                <p:cNvSpPr>
                  <a:spLocks noChangeArrowheads="1"/>
                </p:cNvSpPr>
                <p:nvPr/>
              </p:nvSpPr>
              <p:spPr bwMode="auto">
                <a:xfrm>
                  <a:off x="11" y="1324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C</a:t>
                  </a:r>
                </a:p>
              </p:txBody>
            </p:sp>
            <p:sp>
              <p:nvSpPr>
                <p:cNvPr id="64572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1324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3" name="Group 80"/>
              <p:cNvGrpSpPr>
                <a:grpSpLocks/>
              </p:cNvGrpSpPr>
              <p:nvPr/>
            </p:nvGrpSpPr>
            <p:grpSpPr bwMode="auto">
              <a:xfrm>
                <a:off x="316" y="1324"/>
                <a:ext cx="358" cy="518"/>
                <a:chOff x="316" y="1324"/>
                <a:chExt cx="358" cy="518"/>
              </a:xfrm>
            </p:grpSpPr>
            <p:sp>
              <p:nvSpPr>
                <p:cNvPr id="64569" name="Rectangle 29"/>
                <p:cNvSpPr>
                  <a:spLocks noChangeArrowheads="1"/>
                </p:cNvSpPr>
                <p:nvPr/>
              </p:nvSpPr>
              <p:spPr bwMode="auto">
                <a:xfrm>
                  <a:off x="327" y="1324"/>
                  <a:ext cx="33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70" name="Rectangle 79"/>
                <p:cNvSpPr>
                  <a:spLocks noChangeArrowheads="1"/>
                </p:cNvSpPr>
                <p:nvPr/>
              </p:nvSpPr>
              <p:spPr bwMode="auto">
                <a:xfrm>
                  <a:off x="316" y="1324"/>
                  <a:ext cx="35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4" name="Group 82"/>
              <p:cNvGrpSpPr>
                <a:grpSpLocks/>
              </p:cNvGrpSpPr>
              <p:nvPr/>
            </p:nvGrpSpPr>
            <p:grpSpPr bwMode="auto">
              <a:xfrm>
                <a:off x="674" y="1324"/>
                <a:ext cx="316" cy="518"/>
                <a:chOff x="674" y="1324"/>
                <a:chExt cx="316" cy="518"/>
              </a:xfrm>
            </p:grpSpPr>
            <p:sp>
              <p:nvSpPr>
                <p:cNvPr id="64567" name="Rectangle 30"/>
                <p:cNvSpPr>
                  <a:spLocks noChangeArrowheads="1"/>
                </p:cNvSpPr>
                <p:nvPr/>
              </p:nvSpPr>
              <p:spPr bwMode="auto">
                <a:xfrm>
                  <a:off x="685" y="1324"/>
                  <a:ext cx="294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64568" name="Rectangle 81"/>
                <p:cNvSpPr>
                  <a:spLocks noChangeArrowheads="1"/>
                </p:cNvSpPr>
                <p:nvPr/>
              </p:nvSpPr>
              <p:spPr bwMode="auto">
                <a:xfrm>
                  <a:off x="674" y="1324"/>
                  <a:ext cx="31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5" name="Group 84"/>
              <p:cNvGrpSpPr>
                <a:grpSpLocks/>
              </p:cNvGrpSpPr>
              <p:nvPr/>
            </p:nvGrpSpPr>
            <p:grpSpPr bwMode="auto">
              <a:xfrm>
                <a:off x="990" y="1324"/>
                <a:ext cx="400" cy="518"/>
                <a:chOff x="990" y="1324"/>
                <a:chExt cx="400" cy="518"/>
              </a:xfrm>
            </p:grpSpPr>
            <p:sp>
              <p:nvSpPr>
                <p:cNvPr id="64565" name="Rectangle 31"/>
                <p:cNvSpPr>
                  <a:spLocks noChangeArrowheads="1"/>
                </p:cNvSpPr>
                <p:nvPr/>
              </p:nvSpPr>
              <p:spPr bwMode="auto">
                <a:xfrm>
                  <a:off x="1001" y="1324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66" name="Rectangle 83"/>
                <p:cNvSpPr>
                  <a:spLocks noChangeArrowheads="1"/>
                </p:cNvSpPr>
                <p:nvPr/>
              </p:nvSpPr>
              <p:spPr bwMode="auto">
                <a:xfrm>
                  <a:off x="990" y="1324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6" name="Group 86"/>
              <p:cNvGrpSpPr>
                <a:grpSpLocks/>
              </p:cNvGrpSpPr>
              <p:nvPr/>
            </p:nvGrpSpPr>
            <p:grpSpPr bwMode="auto">
              <a:xfrm>
                <a:off x="1390" y="1324"/>
                <a:ext cx="568" cy="518"/>
                <a:chOff x="1390" y="1324"/>
                <a:chExt cx="568" cy="518"/>
              </a:xfrm>
            </p:grpSpPr>
            <p:sp>
              <p:nvSpPr>
                <p:cNvPr id="64563" name="Rectangle 32"/>
                <p:cNvSpPr>
                  <a:spLocks noChangeArrowheads="1"/>
                </p:cNvSpPr>
                <p:nvPr/>
              </p:nvSpPr>
              <p:spPr bwMode="auto">
                <a:xfrm>
                  <a:off x="1401" y="1324"/>
                  <a:ext cx="54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64" name="Rectangle 85"/>
                <p:cNvSpPr>
                  <a:spLocks noChangeArrowheads="1"/>
                </p:cNvSpPr>
                <p:nvPr/>
              </p:nvSpPr>
              <p:spPr bwMode="auto">
                <a:xfrm>
                  <a:off x="1390" y="1324"/>
                  <a:ext cx="568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7" name="Group 88"/>
              <p:cNvGrpSpPr>
                <a:grpSpLocks/>
              </p:cNvGrpSpPr>
              <p:nvPr/>
            </p:nvGrpSpPr>
            <p:grpSpPr bwMode="auto">
              <a:xfrm>
                <a:off x="1958" y="1324"/>
                <a:ext cx="400" cy="518"/>
                <a:chOff x="1958" y="1324"/>
                <a:chExt cx="400" cy="518"/>
              </a:xfrm>
            </p:grpSpPr>
            <p:sp>
              <p:nvSpPr>
                <p:cNvPr id="64561" name="Rectangle 33"/>
                <p:cNvSpPr>
                  <a:spLocks noChangeArrowheads="1"/>
                </p:cNvSpPr>
                <p:nvPr/>
              </p:nvSpPr>
              <p:spPr bwMode="auto">
                <a:xfrm>
                  <a:off x="1969" y="1324"/>
                  <a:ext cx="37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62" name="Rectangle 87"/>
                <p:cNvSpPr>
                  <a:spLocks noChangeArrowheads="1"/>
                </p:cNvSpPr>
                <p:nvPr/>
              </p:nvSpPr>
              <p:spPr bwMode="auto">
                <a:xfrm>
                  <a:off x="1958" y="1324"/>
                  <a:ext cx="40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64558" name="Group 90"/>
              <p:cNvGrpSpPr>
                <a:grpSpLocks/>
              </p:cNvGrpSpPr>
              <p:nvPr/>
            </p:nvGrpSpPr>
            <p:grpSpPr bwMode="auto">
              <a:xfrm>
                <a:off x="2358" y="1324"/>
                <a:ext cx="442" cy="518"/>
                <a:chOff x="2358" y="1324"/>
                <a:chExt cx="442" cy="518"/>
              </a:xfrm>
            </p:grpSpPr>
            <p:sp>
              <p:nvSpPr>
                <p:cNvPr id="64559" name="Rectangle 34"/>
                <p:cNvSpPr>
                  <a:spLocks noChangeArrowheads="1"/>
                </p:cNvSpPr>
                <p:nvPr/>
              </p:nvSpPr>
              <p:spPr bwMode="auto">
                <a:xfrm>
                  <a:off x="2369" y="1324"/>
                  <a:ext cx="42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/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/>
                </a:p>
              </p:txBody>
            </p:sp>
            <p:sp>
              <p:nvSpPr>
                <p:cNvPr id="64560" name="Rectangle 89"/>
                <p:cNvSpPr>
                  <a:spLocks noChangeArrowheads="1"/>
                </p:cNvSpPr>
                <p:nvPr/>
              </p:nvSpPr>
              <p:spPr bwMode="auto">
                <a:xfrm>
                  <a:off x="2358" y="1324"/>
                  <a:ext cx="442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endParaRPr lang="zh-CN" altLang="en-US" sz="240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</p:grpSp>
        <p:sp>
          <p:nvSpPr>
            <p:cNvPr id="64530" name="Rectangle 92"/>
            <p:cNvSpPr>
              <a:spLocks noChangeArrowheads="1"/>
            </p:cNvSpPr>
            <p:nvPr/>
          </p:nvSpPr>
          <p:spPr bwMode="auto">
            <a:xfrm>
              <a:off x="-3" y="-3"/>
              <a:ext cx="2806" cy="184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240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3886" name="Rectangle 94"/>
          <p:cNvSpPr>
            <a:spLocks noChangeArrowheads="1"/>
          </p:cNvSpPr>
          <p:nvPr/>
        </p:nvSpPr>
        <p:spPr bwMode="auto">
          <a:xfrm>
            <a:off x="684213" y="5013325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预测分析表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</p:txBody>
      </p:sp>
      <p:sp>
        <p:nvSpPr>
          <p:cNvPr id="33887" name="Rectangle 95"/>
          <p:cNvSpPr>
            <a:spLocks noChangeArrowheads="1"/>
          </p:cNvSpPr>
          <p:nvPr/>
        </p:nvSpPr>
        <p:spPr bwMode="auto">
          <a:xfrm>
            <a:off x="609600" y="2714625"/>
            <a:ext cx="32766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集合：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FIRST(C)  = {b}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FIRST(S') = {ε, e}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FIRST(S)  = {i, a} </a:t>
            </a:r>
          </a:p>
        </p:txBody>
      </p:sp>
      <p:sp>
        <p:nvSpPr>
          <p:cNvPr id="33889" name="Rectangle 97"/>
          <p:cNvSpPr>
            <a:spLocks noChangeArrowheads="1"/>
          </p:cNvSpPr>
          <p:nvPr/>
        </p:nvSpPr>
        <p:spPr bwMode="auto">
          <a:xfrm>
            <a:off x="4343400" y="3003550"/>
            <a:ext cx="32766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FOLLOW(S) = {#, e}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FOLLOW(S')= {#, e}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FOLLOW(C) = {t} </a:t>
            </a:r>
          </a:p>
        </p:txBody>
      </p:sp>
      <p:sp>
        <p:nvSpPr>
          <p:cNvPr id="33890" name="Rectangle 98"/>
          <p:cNvSpPr>
            <a:spLocks noChangeArrowheads="1"/>
          </p:cNvSpPr>
          <p:nvPr/>
        </p:nvSpPr>
        <p:spPr bwMode="auto">
          <a:xfrm>
            <a:off x="3733800" y="4953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3891" name="Rectangle 99"/>
          <p:cNvSpPr>
            <a:spLocks noChangeArrowheads="1"/>
          </p:cNvSpPr>
          <p:nvPr/>
        </p:nvSpPr>
        <p:spPr bwMode="auto">
          <a:xfrm>
            <a:off x="5715000" y="4953000"/>
            <a:ext cx="94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iCtSS'</a:t>
            </a:r>
          </a:p>
        </p:txBody>
      </p:sp>
      <p:sp>
        <p:nvSpPr>
          <p:cNvPr id="33892" name="Rectangle 100"/>
          <p:cNvSpPr>
            <a:spLocks noChangeArrowheads="1"/>
          </p:cNvSpPr>
          <p:nvPr/>
        </p:nvSpPr>
        <p:spPr bwMode="auto">
          <a:xfrm>
            <a:off x="4419600" y="609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3893" name="Rectangle 101"/>
          <p:cNvSpPr>
            <a:spLocks noChangeArrowheads="1"/>
          </p:cNvSpPr>
          <p:nvPr/>
        </p:nvSpPr>
        <p:spPr bwMode="auto">
          <a:xfrm>
            <a:off x="5105400" y="5410200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eS</a:t>
            </a:r>
          </a:p>
        </p:txBody>
      </p:sp>
      <p:sp>
        <p:nvSpPr>
          <p:cNvPr id="33894" name="Rectangle 102"/>
          <p:cNvSpPr>
            <a:spLocks noChangeArrowheads="1"/>
          </p:cNvSpPr>
          <p:nvPr/>
        </p:nvSpPr>
        <p:spPr bwMode="auto">
          <a:xfrm>
            <a:off x="5105400" y="56388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3895" name="Rectangle 103"/>
          <p:cNvSpPr>
            <a:spLocks noChangeArrowheads="1"/>
          </p:cNvSpPr>
          <p:nvPr/>
        </p:nvSpPr>
        <p:spPr bwMode="auto">
          <a:xfrm>
            <a:off x="7772400" y="5486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楷体" panose="02010600040101010101" pitchFamily="2" charset="-122"/>
                <a:ea typeface="黑体" panose="02010609060101010101" pitchFamily="49" charset="-122"/>
              </a:rPr>
              <a:t>ε</a:t>
            </a:r>
          </a:p>
        </p:txBody>
      </p:sp>
      <p:sp>
        <p:nvSpPr>
          <p:cNvPr id="33900" name="Rectangle 108"/>
          <p:cNvSpPr>
            <a:spLocks noChangeArrowheads="1"/>
          </p:cNvSpPr>
          <p:nvPr/>
        </p:nvSpPr>
        <p:spPr bwMode="auto">
          <a:xfrm>
            <a:off x="5003800" y="260350"/>
            <a:ext cx="38100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每个终结符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 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33902" name="Oval 110"/>
          <p:cNvSpPr>
            <a:spLocks noChangeArrowheads="1"/>
          </p:cNvSpPr>
          <p:nvPr/>
        </p:nvSpPr>
        <p:spPr bwMode="auto">
          <a:xfrm>
            <a:off x="4859338" y="5300663"/>
            <a:ext cx="936625" cy="865187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886" grpId="0" autoUpdateAnimBg="0"/>
      <p:bldP spid="33887" grpId="0" autoUpdateAnimBg="0"/>
      <p:bldP spid="33889" grpId="0" autoUpdateAnimBg="0"/>
      <p:bldP spid="33890" grpId="0" autoUpdateAnimBg="0"/>
      <p:bldP spid="33891" grpId="0" autoUpdateAnimBg="0"/>
      <p:bldP spid="33892" grpId="0" autoUpdateAnimBg="0"/>
      <p:bldP spid="33893" grpId="0" autoUpdateAnimBg="0"/>
      <p:bldP spid="33894" grpId="0" autoUpdateAnimBg="0"/>
      <p:bldP spid="33895" grpId="0" autoUpdateAnimBg="0"/>
      <p:bldP spid="33900" grpId="0" animBg="1" autoUpdateAnimBg="0"/>
      <p:bldP spid="339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6FAD8-2FB0-4B3C-892E-9DCA427275F9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304800" y="685800"/>
            <a:ext cx="8686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被称为是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当且仅当为它构造的预测分析表中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不含多重定义的条目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。由此分析表所组成的分析器被称为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分析器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，它所分析的语言被称为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。第一个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代表从左到右扫描输入序列，第二个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表示产生最左推导，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表示在确定分析器的每一步动作时向前看一个终结符。 	   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23850" y="30480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判定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文法的方法：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构造分析表；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无需构造分析表。 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81000" y="3657600"/>
            <a:ext cx="84582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的，当且仅当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的任何两个产生式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A→α|β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对任何终结符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不能同时推导出以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开始的串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最多有一个可以推导出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    ε,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不能导出以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中终结符开始的任何串。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			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985963" y="5408613"/>
          <a:ext cx="425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Visio" r:id="rId4" imgW="425501" imgH="440131" progId="Visio.Drawing.11">
                  <p:embed/>
                </p:oleObj>
              </mc:Choice>
              <mc:Fallback>
                <p:oleObj name="Visio" r:id="rId4" imgW="425501" imgH="440131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5408613"/>
                        <a:ext cx="4254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Rectangle 10"/>
          <p:cNvSpPr>
            <a:spLocks noChangeArrowheads="1"/>
          </p:cNvSpPr>
          <p:nvPr/>
        </p:nvSpPr>
        <p:spPr bwMode="auto">
          <a:xfrm>
            <a:off x="228600" y="76200"/>
            <a:ext cx="373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3.4.5.3 </a:t>
            </a:r>
            <a:r>
              <a:rPr lang="en-US" altLang="zh-CN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文法 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95288" y="1557338"/>
            <a:ext cx="8280400" cy="2109787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预测分析表构造算法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3.7: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对所有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>
                <a:solidFill>
                  <a:schemeClr val="accent2"/>
                </a:solidFill>
              </a:rPr>
              <a:t>→α</a:t>
            </a:r>
            <a:r>
              <a:rPr lang="zh-CN" altLang="en-US" sz="2200">
                <a:solidFill>
                  <a:schemeClr val="accent2"/>
                </a:solidFill>
              </a:rPr>
              <a:t>：</a:t>
            </a:r>
            <a:endParaRPr lang="zh-CN" altLang="en-US" sz="22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每个终结符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    加入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58" grpId="0" build="p" bldLvl="2" autoUpdateAnimBg="0"/>
      <p:bldP spid="491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F3C9A-7F60-45BD-82BF-F5A2CC053A38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44450"/>
            <a:ext cx="7772400" cy="515938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3.4.5.3 LL(1)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042988" y="4970463"/>
            <a:ext cx="727233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对所有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200">
                <a:solidFill>
                  <a:schemeClr val="accent2"/>
                </a:solidFill>
              </a:rPr>
              <a:t>→α</a:t>
            </a:r>
            <a:r>
              <a:rPr lang="zh-CN" altLang="en-US" sz="2200">
                <a:solidFill>
                  <a:schemeClr val="accent2"/>
                </a:solidFill>
              </a:rPr>
              <a:t>：</a:t>
            </a:r>
            <a:endParaRPr lang="zh-CN" altLang="en-US" sz="22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  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的每个终结符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，加入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ε∈FIRST(α)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每个终结符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     加入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2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188913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证明：</a:t>
            </a:r>
          </a:p>
        </p:txBody>
      </p:sp>
      <p:sp>
        <p:nvSpPr>
          <p:cNvPr id="68614" name="Rectangle 10"/>
          <p:cNvSpPr>
            <a:spLocks noChangeArrowheads="1"/>
          </p:cNvSpPr>
          <p:nvPr/>
        </p:nvSpPr>
        <p:spPr bwMode="auto">
          <a:xfrm>
            <a:off x="395288" y="549275"/>
            <a:ext cx="79930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若条件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不满足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，即存在终结符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同时推导出以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开始的串，则根据算法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3.7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a]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中有多重定义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若条件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不满足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均可推出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串，则根据算法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3.7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，任何属于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包括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#)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中有多重定义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若条件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不满足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，即存在终结符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，它既在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中，又在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FIRST(α)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中，则算法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3.7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规则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把条目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加入到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中，而规则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又把条目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加入到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中，即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M[A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b]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中有多重定义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。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86666-7A68-409E-A021-63D7307A699B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3.4.5.3 LL(1)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425450" y="5286375"/>
            <a:ext cx="8610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G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的，当且仅当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的任何两个产生式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A→α|β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lang="en-US" altLang="zh-CN" sz="20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lvl="1" algn="just"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对任何终结符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不能同时推导出以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开始的串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>
              <a:spcBef>
                <a:spcPct val="0"/>
              </a:spcBef>
              <a:buFontTx/>
              <a:buAutoNum type="arabicPeriod"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最多有一个可以推导出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β=</a:t>
            </a:r>
            <a:r>
              <a:rPr lang="en-US" altLang="zh-CN" sz="20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&gt;ε,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不能导出以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中终结符开始的任何串。  </a:t>
            </a:r>
            <a:r>
              <a:rPr lang="zh-CN" altLang="en-US" sz="20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0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067175" y="3213100"/>
            <a:ext cx="464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→TE'	   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E'→+TE'|ε    (2)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(G3.4')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 →FT'        (3)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T'→*FT'|ε    (4)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 →(E) |-F|id (5)..(7)</a:t>
            </a:r>
            <a:endParaRPr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900113" y="32131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E→E+T|T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T→T*F|F  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684213" y="1484313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不是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，因为不满足条件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55650" y="2133600"/>
            <a:ext cx="6584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(G3.4')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，因为三个条件均满足。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具体判断请同学们自己做。</a:t>
            </a:r>
          </a:p>
        </p:txBody>
      </p:sp>
      <p:sp>
        <p:nvSpPr>
          <p:cNvPr id="70665" name="Text Box 10"/>
          <p:cNvSpPr txBox="1">
            <a:spLocks noChangeArrowheads="1"/>
          </p:cNvSpPr>
          <p:nvPr/>
        </p:nvSpPr>
        <p:spPr bwMode="auto">
          <a:xfrm>
            <a:off x="468313" y="620713"/>
            <a:ext cx="8135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根据推论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有左递归和左因子的文法不是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为什么？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二义文法呢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（考虑算术表达式文法）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0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utoUpdateAnimBg="0"/>
      <p:bldP spid="50184" grpId="0" build="p" autoUpdateAnimBg="0"/>
      <p:bldP spid="5018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2FA476-F56D-4A88-8D27-E68B61B93DF0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3.4.5.3 LL(1)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文法（续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609600" y="946150"/>
            <a:ext cx="8153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文法的弱点：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文法难写、难懂；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适应范围有限，往往写不出有些语言的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文法。</a:t>
            </a:r>
          </a:p>
        </p:txBody>
      </p:sp>
      <p:sp>
        <p:nvSpPr>
          <p:cNvPr id="72709" name="Rectangle 7"/>
          <p:cNvSpPr>
            <a:spLocks noChangeArrowheads="1"/>
          </p:cNvSpPr>
          <p:nvPr/>
        </p:nvSpPr>
        <p:spPr bwMode="auto">
          <a:xfrm>
            <a:off x="557213" y="2438400"/>
            <a:ext cx="82057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因此，实际编译器中使用更多的是一类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LL(1)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文法的真超集，即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LR(1)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文法。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3132138" y="407670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A3577-A0C2-4C4B-9FA5-71E1EB4B5847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0"/>
            <a:ext cx="50292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381000" y="476250"/>
            <a:ext cx="6096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计算所有非终结符的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中所有非终结符的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11188" y="1943100"/>
            <a:ext cx="83534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FOLLOW(S)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是开始符号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#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是输入结束标记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外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FIRST(β)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若有产生式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ε∈FIRST(β)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的全体加入到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FOLLOW(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 		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6946900" y="6356350"/>
            <a:ext cx="100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返回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4859338" y="44450"/>
            <a:ext cx="4103687" cy="2282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→TE'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 →FT'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T'→*FT'|/FT'|mod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 →(E)|id|num </a:t>
            </a:r>
          </a:p>
        </p:txBody>
      </p:sp>
      <p:sp>
        <p:nvSpPr>
          <p:cNvPr id="74760" name="Rectangle 10"/>
          <p:cNvSpPr>
            <a:spLocks noChangeArrowheads="1"/>
          </p:cNvSpPr>
          <p:nvPr/>
        </p:nvSpPr>
        <p:spPr bwMode="auto">
          <a:xfrm>
            <a:off x="533400" y="3933825"/>
            <a:ext cx="7467600" cy="2305050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FIRST(F) 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FIRST(T')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FIRST(T) 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FIRST(E') =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FIRST(E) 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FIRST(L)  =</a:t>
            </a:r>
          </a:p>
        </p:txBody>
      </p:sp>
      <p:sp>
        <p:nvSpPr>
          <p:cNvPr id="74761" name="Rectangle 11"/>
          <p:cNvSpPr>
            <a:spLocks noChangeArrowheads="1"/>
          </p:cNvSpPr>
          <p:nvPr/>
        </p:nvSpPr>
        <p:spPr bwMode="auto">
          <a:xfrm>
            <a:off x="2339975" y="3962400"/>
            <a:ext cx="60483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*  /  mod  ε}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(  id  num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+  -  ε}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(  id  num 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(  id  num  ε}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B7F27-1452-4AF2-A3A5-BD7C97BC718A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200" y="0"/>
            <a:ext cx="4800600" cy="404813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3.4.5.2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构造预测分析表（续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457200" y="352425"/>
            <a:ext cx="426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文法符号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集合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应用下述规则：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609600" y="1908175"/>
            <a:ext cx="82105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X∈T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FIRST(X)={X}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X∈N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X→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则加入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FIRST(X)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X∈N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X→Y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并令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k+1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那么对所有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j(0≤j≤k)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∈FIRST(Y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且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∈FIRST(Y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j+1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),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则加入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FIRST(X)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	                     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79388" y="3810000"/>
            <a:ext cx="88312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95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6088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52675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89263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464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9036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608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18063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对任意文法符号序列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FIRST(Y</a:t>
            </a:r>
            <a:r>
              <a:rPr lang="en-US" altLang="zh-CN" sz="2800" baseline="-1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...Y</a:t>
            </a:r>
            <a:r>
              <a:rPr lang="en-US" altLang="zh-CN" sz="2800" baseline="-1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的计算方法与算法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3.5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步骤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类似，即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是所有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FIRST(Yi)(i=1,2,..,k)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的并集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其中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为第一个具有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不属于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性质的文法符号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k&gt;n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k&gt;n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ε∈FIRST(Y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...Y</a:t>
            </a:r>
            <a:r>
              <a:rPr lang="en-US" altLang="zh-CN" sz="2800" baseline="-1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23850" y="5876925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行楷" panose="02010800040101010101" pitchFamily="2" charset="-122"/>
              </a:rPr>
              <a:t>再考虑：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FIRST(E)=FIRST(TE')=FIRST(FT'E')={ (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id, num }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5508625" y="381000"/>
            <a:ext cx="3276600" cy="1939925"/>
          </a:xfrm>
          <a:prstGeom prst="rect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 →E;L|ε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→TE'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E'→+TE'|-TE'|ε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→FT'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T'→*FT'|/FT'|mod FT'|ε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→(E)|id|num </a:t>
            </a:r>
          </a:p>
        </p:txBody>
      </p:sp>
      <p:sp>
        <p:nvSpPr>
          <p:cNvPr id="133128" name="AutoShape 8"/>
          <p:cNvSpPr>
            <a:spLocks/>
          </p:cNvSpPr>
          <p:nvPr/>
        </p:nvSpPr>
        <p:spPr bwMode="auto">
          <a:xfrm>
            <a:off x="3203575" y="1052513"/>
            <a:ext cx="2160588" cy="863600"/>
          </a:xfrm>
          <a:prstGeom prst="borderCallout1">
            <a:avLst>
              <a:gd name="adj1" fmla="val 13236"/>
              <a:gd name="adj2" fmla="val 103528"/>
              <a:gd name="adj3" fmla="val 235477"/>
              <a:gd name="adj4" fmla="val 139384"/>
            </a:avLst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a 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为终结符，不包含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ε</a:t>
            </a:r>
          </a:p>
        </p:txBody>
      </p:sp>
      <p:sp>
        <p:nvSpPr>
          <p:cNvPr id="76810" name="Text Box 9"/>
          <p:cNvSpPr txBox="1">
            <a:spLocks noChangeArrowheads="1"/>
          </p:cNvSpPr>
          <p:nvPr/>
        </p:nvSpPr>
        <p:spPr bwMode="auto">
          <a:xfrm>
            <a:off x="6946900" y="635635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例子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3" action="ppaction://hlinksldjump"/>
              </a:rPr>
              <a:t>3.22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6811" name="Text Box 10"/>
          <p:cNvSpPr txBox="1">
            <a:spLocks noChangeArrowheads="1"/>
          </p:cNvSpPr>
          <p:nvPr/>
        </p:nvSpPr>
        <p:spPr bwMode="auto">
          <a:xfrm>
            <a:off x="5076825" y="6400800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FIRST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  <a:hlinkClick r:id="rId4" action="ppaction://hlinksldjump"/>
              </a:rPr>
              <a:t>定义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3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33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33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build="p" autoUpdateAnimBg="0"/>
      <p:bldP spid="133125" grpId="0" build="p" autoUpdateAnimBg="0"/>
      <p:bldP spid="133126" grpId="0" autoUpdateAnimBg="0"/>
      <p:bldP spid="133127" grpId="0" animBg="1" autoUpdateAnimBg="0"/>
      <p:bldP spid="133128" grpId="0" animBg="1"/>
      <p:bldP spid="1331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3FB59-4EAB-4562-9303-14C8260393C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1910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3.4.2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消除左递归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04800" y="793750"/>
            <a:ext cx="8382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若文法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中的非终结符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，对某个文法符号序列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存在推导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  Aα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，则称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左递归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中有形如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A→Aα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的产生式，则称该产生式对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直接左递归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						                   </a:t>
            </a:r>
            <a:r>
              <a:rPr lang="zh-CN" altLang="en-US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57200" y="2625725"/>
            <a:ext cx="60594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消除文法的直接左递归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考虑：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A→Aα|β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产生的语言：</a:t>
            </a:r>
            <a:endParaRPr lang="zh-CN" altLang="en-US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57200" y="4046538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替换为：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A→βA'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A'→αA'|ε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消除了一个直接左递归</a:t>
            </a:r>
          </a:p>
        </p:txBody>
      </p:sp>
      <p:graphicFrame>
        <p:nvGraphicFramePr>
          <p:cNvPr id="9223" name="Object 12"/>
          <p:cNvGraphicFramePr>
            <a:graphicFrameLocks noChangeAspect="1"/>
          </p:cNvGraphicFramePr>
          <p:nvPr/>
        </p:nvGraphicFramePr>
        <p:xfrm>
          <a:off x="1187450" y="1196975"/>
          <a:ext cx="425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Visio" r:id="rId4" imgW="425501" imgH="400141" progId="Visio.Drawing.11">
                  <p:embed/>
                </p:oleObj>
              </mc:Choice>
              <mc:Fallback>
                <p:oleObj name="Visio" r:id="rId4" imgW="425501" imgH="40014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96975"/>
                        <a:ext cx="425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940425" y="3332163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βα*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  <p:bldP spid="5129" grpId="0" autoUpdateAnimBg="0"/>
      <p:bldP spid="513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C112DB-72F6-47AD-B48E-BA2805129081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1267" name="Rectangle 11"/>
          <p:cNvSpPr>
            <a:spLocks noChangeArrowheads="1"/>
          </p:cNvSpPr>
          <p:nvPr/>
        </p:nvSpPr>
        <p:spPr bwMode="auto">
          <a:xfrm>
            <a:off x="539750" y="5445125"/>
            <a:ext cx="7993063" cy="1152525"/>
          </a:xfrm>
          <a:prstGeom prst="rect">
            <a:avLst/>
          </a:prstGeom>
          <a:solidFill>
            <a:srgbClr val="FFFF99">
              <a:alpha val="47842"/>
            </a:srgbClr>
          </a:solidFill>
          <a:ln w="9525" algn="ctr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消除文法的直接左递归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  <a:endParaRPr lang="en-US" altLang="zh-CN" sz="32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5800" y="2636838"/>
            <a:ext cx="770255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A→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|Aα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|...|Aα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|β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|...|β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非空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均不以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开始。然后用下述产生式代替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84213" y="404813"/>
            <a:ext cx="38163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消除直接左递归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476375" y="4143375"/>
            <a:ext cx="7086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→ β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|β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 ...|β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  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 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 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 ... | α</a:t>
            </a:r>
            <a:r>
              <a:rPr lang="en-US" altLang="zh-CN" sz="2400" baseline="-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 |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63588" y="798513"/>
            <a:ext cx="690403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含直接左递归的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等价的不含直接左递归的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对于每个含直接左递归的产生式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首先，整理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产生式为如下形式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16013" y="5661025"/>
            <a:ext cx="18002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endParaRPr lang="en-US" altLang="zh-CN" sz="2400" b="1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925888" y="5589588"/>
            <a:ext cx="28781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A'→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A'|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endParaRPr lang="en-US" altLang="zh-CN" sz="2400" b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75" name="AutoShape 12"/>
          <p:cNvSpPr>
            <a:spLocks noChangeArrowheads="1"/>
          </p:cNvSpPr>
          <p:nvPr/>
        </p:nvSpPr>
        <p:spPr bwMode="auto">
          <a:xfrm>
            <a:off x="2843213" y="5805488"/>
            <a:ext cx="865187" cy="360362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E49CA-0B5D-4114-9223-E33AFEBD7CB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482975" y="44450"/>
            <a:ext cx="54102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消除文法的直接左递归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1)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304800" y="609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3.17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消除算术表达式文法的直接左递归：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10000" y="1143000"/>
            <a:ext cx="46482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消除直接左递归的结果：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→TE'	   (1)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E'→+TE'|ε    (2) 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(G3.4')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 →FT'        (3) T'→*FT'|ε    (4)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 →(E) |-F|id (5)..(7)</a:t>
            </a:r>
            <a:endParaRPr lang="en-US" altLang="zh-CN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33400" y="1143000"/>
            <a:ext cx="2971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+T|T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*F|F 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515938" y="2670175"/>
            <a:ext cx="30480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3.1: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A→Aα|β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en-US" altLang="zh-CN" sz="240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→βA' 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A'→αA'|ε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57200" y="4614863"/>
            <a:ext cx="5562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华文新魏" panose="02010800040101010101" pitchFamily="2" charset="-122"/>
              </a:rPr>
              <a:t>关键：</a:t>
            </a:r>
            <a:r>
              <a:rPr lang="zh-CN" altLang="en-US" sz="2400">
                <a:ea typeface="华文新魏" panose="02010800040101010101" pitchFamily="2" charset="-122"/>
              </a:rPr>
              <a:t>将实际文法符号对应到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具体到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 E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V="1">
            <a:off x="3635375" y="5516563"/>
            <a:ext cx="0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 flipV="1">
            <a:off x="3995738" y="5516563"/>
            <a:ext cx="0" cy="217487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4427538" y="5516563"/>
            <a:ext cx="0" cy="217487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873375" y="5734050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   A </a:t>
            </a:r>
            <a:r>
              <a:rPr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V="1">
            <a:off x="3059113" y="5516563"/>
            <a:ext cx="0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allAtOnce" autoUpdateAnimBg="0"/>
      <p:bldP spid="43014" grpId="0" autoUpdateAnimBg="0"/>
      <p:bldP spid="43015" grpId="0" build="p" autoUpdateAnimBg="0"/>
      <p:bldP spid="43016" grpId="0" animBg="1"/>
      <p:bldP spid="43017" grpId="0" animBg="1"/>
      <p:bldP spid="43018" grpId="0" animBg="1"/>
      <p:bldP spid="43020" grpId="0"/>
      <p:bldP spid="430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004C1-C62A-470C-8E08-6F1C72A3BBC4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706813" y="15875"/>
            <a:ext cx="5257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&lt;1&gt; 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消除文法的直接左递归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400" smtClean="0">
                <a:latin typeface="隶书" panose="02010509060101010101" pitchFamily="49" charset="-122"/>
                <a:ea typeface="隶书" panose="02010509060101010101" pitchFamily="49" charset="-122"/>
              </a:rPr>
              <a:t>续</a:t>
            </a:r>
            <a:r>
              <a:rPr lang="en-US" altLang="zh-CN" sz="2400" smtClean="0">
                <a:latin typeface="隶书" panose="02010509060101010101" pitchFamily="49" charset="-122"/>
                <a:ea typeface="隶书" panose="02010509060101010101" pitchFamily="49" charset="-122"/>
              </a:rPr>
              <a:t>2)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9250" y="304800"/>
            <a:ext cx="379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分析输入序列：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id+id*id</a:t>
            </a:r>
            <a:endParaRPr lang="en-US" altLang="zh-CN" sz="240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3492500" y="60928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改写的代价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114800" y="838200"/>
            <a:ext cx="220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E→E+T|T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T→T*F|F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F→(E)|-F|id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(G3.4)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1000" y="838200"/>
            <a:ext cx="38862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→TE'	   (1)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E'→+TE'|ε    (2)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 →FT'        (3) T'→*FT'|ε    (4)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 →(E) |-F|id (5)..(7)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(G3.4')</a:t>
            </a: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6477000" y="838200"/>
            <a:ext cx="2012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E→E+E|E*E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|(E)|-E|id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(G3.2)</a:t>
            </a:r>
          </a:p>
        </p:txBody>
      </p:sp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4000500" y="2420938"/>
          <a:ext cx="3524250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Visio" r:id="rId4" imgW="1575206" imgH="1167079" progId="Visio.Drawing.11">
                  <p:embed/>
                </p:oleObj>
              </mc:Choice>
              <mc:Fallback>
                <p:oleObj name="Visio" r:id="rId4" imgW="1575206" imgH="116707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420938"/>
                        <a:ext cx="3524250" cy="261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6156325" y="1916113"/>
          <a:ext cx="2232025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Visio" r:id="rId6" imgW="983894" imgH="927811" progId="Visio.Drawing.11">
                  <p:embed/>
                </p:oleObj>
              </mc:Choice>
              <mc:Fallback>
                <p:oleObj name="Visio" r:id="rId6" imgW="983894" imgH="927811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916113"/>
                        <a:ext cx="2232025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3" name="Object 11"/>
          <p:cNvGraphicFramePr>
            <a:graphicFrameLocks noChangeAspect="1"/>
          </p:cNvGraphicFramePr>
          <p:nvPr/>
        </p:nvGraphicFramePr>
        <p:xfrm>
          <a:off x="6011863" y="4076700"/>
          <a:ext cx="21367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Visio" r:id="rId8" imgW="959815" imgH="972312" progId="Visio.Drawing.11">
                  <p:embed/>
                </p:oleObj>
              </mc:Choice>
              <mc:Fallback>
                <p:oleObj name="Visio" r:id="rId8" imgW="959815" imgH="97231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76700"/>
                        <a:ext cx="213677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1571625" y="2781300"/>
          <a:ext cx="2698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Visio" r:id="rId10" imgW="86076" imgH="182880" progId="Visio.Drawing.11">
                  <p:embed/>
                </p:oleObj>
              </mc:Choice>
              <mc:Fallback>
                <p:oleObj name="Visio" r:id="rId10" imgW="86076" imgH="18288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781300"/>
                        <a:ext cx="2698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900113" y="3213100"/>
          <a:ext cx="17192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Visio" r:id="rId12" imgW="777362" imgH="307970" progId="Visio.Drawing.11">
                  <p:embed/>
                </p:oleObj>
              </mc:Choice>
              <mc:Fallback>
                <p:oleObj name="Visio" r:id="rId12" imgW="777362" imgH="30797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1719262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595313" y="3789363"/>
          <a:ext cx="9525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Visio" r:id="rId14" imgW="431841" imgH="303337" progId="Visio.Drawing.11">
                  <p:embed/>
                </p:oleObj>
              </mc:Choice>
              <mc:Fallback>
                <p:oleObj name="Visio" r:id="rId14" imgW="431841" imgH="303337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789363"/>
                        <a:ext cx="9525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/>
        </p:nvGraphicFramePr>
        <p:xfrm>
          <a:off x="1835150" y="3789363"/>
          <a:ext cx="17176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Visio" r:id="rId16" imgW="777362" imgH="294315" progId="Visio.Drawing.11">
                  <p:embed/>
                </p:oleObj>
              </mc:Choice>
              <mc:Fallback>
                <p:oleObj name="Visio" r:id="rId16" imgW="777362" imgH="29431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17176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/>
        </p:nvGraphicFramePr>
        <p:xfrm>
          <a:off x="436563" y="4365625"/>
          <a:ext cx="3190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Visio" r:id="rId18" imgW="143866" imgH="312359" progId="Visio.Drawing.11">
                  <p:embed/>
                </p:oleObj>
              </mc:Choice>
              <mc:Fallback>
                <p:oleObj name="Visio" r:id="rId18" imgW="143866" imgH="31235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4365625"/>
                        <a:ext cx="3190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1116013" y="4365625"/>
          <a:ext cx="314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Visio" r:id="rId20" imgW="143378" imgH="307970" progId="Visio.Drawing.11">
                  <p:embed/>
                </p:oleObj>
              </mc:Choice>
              <mc:Fallback>
                <p:oleObj name="Visio" r:id="rId20" imgW="143378" imgH="307970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365625"/>
                        <a:ext cx="3143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18"/>
          <p:cNvGraphicFramePr>
            <a:graphicFrameLocks noChangeAspect="1"/>
          </p:cNvGraphicFramePr>
          <p:nvPr/>
        </p:nvGraphicFramePr>
        <p:xfrm>
          <a:off x="2124075" y="4292600"/>
          <a:ext cx="8270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Visio" r:id="rId22" imgW="374051" imgH="303581" progId="Visio.Drawing.11">
                  <p:embed/>
                </p:oleObj>
              </mc:Choice>
              <mc:Fallback>
                <p:oleObj name="Visio" r:id="rId22" imgW="374051" imgH="30358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292600"/>
                        <a:ext cx="82708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 noChangeAspect="1"/>
          </p:cNvGraphicFramePr>
          <p:nvPr/>
        </p:nvGraphicFramePr>
        <p:xfrm>
          <a:off x="3203575" y="4292600"/>
          <a:ext cx="314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Visio" r:id="rId24" imgW="143378" imgH="307970" progId="Visio.Drawing.11">
                  <p:embed/>
                </p:oleObj>
              </mc:Choice>
              <mc:Fallback>
                <p:oleObj name="Visio" r:id="rId24" imgW="143378" imgH="30797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3143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 noChangeAspect="1"/>
          </p:cNvGraphicFramePr>
          <p:nvPr/>
        </p:nvGraphicFramePr>
        <p:xfrm>
          <a:off x="1949450" y="4827588"/>
          <a:ext cx="3190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Visio" r:id="rId25" imgW="143866" imgH="312359" progId="Visio.Drawing.11">
                  <p:embed/>
                </p:oleObj>
              </mc:Choice>
              <mc:Fallback>
                <p:oleObj name="Visio" r:id="rId25" imgW="143866" imgH="312359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827588"/>
                        <a:ext cx="3190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/>
        </p:nvGraphicFramePr>
        <p:xfrm>
          <a:off x="2339975" y="4868863"/>
          <a:ext cx="14620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Visio" r:id="rId26" imgW="662026" imgH="312359" progId="Visio.Drawing.11">
                  <p:embed/>
                </p:oleObj>
              </mc:Choice>
              <mc:Fallback>
                <p:oleObj name="Visio" r:id="rId26" imgW="662026" imgH="312359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68863"/>
                        <a:ext cx="14620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2"/>
          <p:cNvGraphicFramePr>
            <a:graphicFrameLocks noChangeAspect="1"/>
          </p:cNvGraphicFramePr>
          <p:nvPr/>
        </p:nvGraphicFramePr>
        <p:xfrm>
          <a:off x="2884488" y="5445125"/>
          <a:ext cx="3190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Visio" r:id="rId28" imgW="143866" imgH="312359" progId="Visio.Drawing.11">
                  <p:embed/>
                </p:oleObj>
              </mc:Choice>
              <mc:Fallback>
                <p:oleObj name="Visio" r:id="rId28" imgW="143866" imgH="312359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445125"/>
                        <a:ext cx="3190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3"/>
          <p:cNvGraphicFramePr>
            <a:graphicFrameLocks noChangeAspect="1"/>
          </p:cNvGraphicFramePr>
          <p:nvPr/>
        </p:nvGraphicFramePr>
        <p:xfrm>
          <a:off x="3419475" y="5445125"/>
          <a:ext cx="3143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Visio" r:id="rId29" imgW="143378" imgH="307970" progId="Visio.Drawing.11">
                  <p:embed/>
                </p:oleObj>
              </mc:Choice>
              <mc:Fallback>
                <p:oleObj name="Visio" r:id="rId29" imgW="143378" imgH="307970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45125"/>
                        <a:ext cx="3143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utoUpdateAnimBg="0"/>
      <p:bldP spid="131078" grpId="0" autoUpdateAnimBg="0"/>
      <p:bldP spid="1310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C7A9B-0BAA-45D7-A32F-F7E5777F0A2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58750"/>
            <a:ext cx="34290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消除文法的左递归 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098925" y="412750"/>
            <a:ext cx="4865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S→Aa|b  A→Ac|Sd|ε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因为：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S=&gt;Aa=&gt;Sda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所以：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左递归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但不是直接左递归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120650" y="5852120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核心思想：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将无直接左递归的非终结符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展开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到其他产生式中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066800" y="2427064"/>
            <a:ext cx="7162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     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in  2 .. n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j in  1 .. i-1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end loop;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loop;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					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2286000" y="3386559"/>
            <a:ext cx="67818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对每个形如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Ai→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Aj→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en-US" altLang="zh-CN" sz="2800" baseline="-25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|δ</a:t>
            </a:r>
            <a:r>
              <a:rPr lang="en-US" altLang="zh-CN" sz="2800" baseline="-25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|...|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en-US" altLang="zh-CN" sz="2800" baseline="-250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的右部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得到新产生式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Ai→δ</a:t>
            </a:r>
            <a:r>
              <a:rPr lang="en-US" altLang="zh-CN" sz="2800" baseline="-25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γ|δ</a:t>
            </a:r>
            <a:r>
              <a:rPr lang="en-US" altLang="zh-CN" sz="2800" baseline="-25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γ|...|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</a:t>
            </a:r>
            <a:r>
              <a:rPr lang="en-US" altLang="zh-CN" sz="2800" baseline="-250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 dirty="0" err="1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消除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产生式中的直接左递归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50825" y="577850"/>
            <a:ext cx="70104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消除左递归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无回路文法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无左递归的等价文法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G'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1090482" y="1844675"/>
            <a:ext cx="5657318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将非终结符合理排序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25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An;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1116013" y="1412875"/>
            <a:ext cx="1655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5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5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1" grpId="0" autoUpdateAnimBg="0"/>
      <p:bldP spid="52233" grpId="0" autoUpdateAnimBg="0"/>
      <p:bldP spid="52236" grpId="0" build="allAtOnce" autoUpdateAnimBg="0"/>
      <p:bldP spid="52238" grpId="0" autoUpdateAnimBg="0"/>
      <p:bldP spid="52240" grpId="0"/>
      <p:bldP spid="522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4D0AE-5BFD-4E9E-ACD0-ECFEAFE7182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消除文法的左递归（续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2590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3.18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用算法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3.2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消除文法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S→Aa|b  A→Ac|Sd|ε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中的左递归。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73050" y="596900"/>
            <a:ext cx="834074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关键步骤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合理排序非终结符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用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Aj→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δ1|δ2|...|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δk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右部替换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Ai→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γ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中的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Aj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		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得到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Ai→δ1γ|δ2γ|...|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δkγ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消除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产生式中的直接左递归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57200" y="3048000"/>
            <a:ext cx="80772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的右部展开在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中，得到：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	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A→Ac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| </a:t>
            </a:r>
            <a:r>
              <a:rPr lang="en-US" altLang="zh-CN" sz="2400" u="sng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| </a:t>
            </a:r>
            <a:r>
              <a:rPr lang="en-US" altLang="zh-CN" sz="2400" u="sng" dirty="0" err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| ε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消除新产生式中的直接左递归，得到：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115616" y="4451350"/>
            <a:ext cx="6019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S→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|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A→ </a:t>
            </a:r>
            <a:r>
              <a:rPr lang="en-US" altLang="zh-CN" sz="2400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' | A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en-US" altLang="zh-CN" sz="2400" dirty="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A'→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' |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' | ε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68144" y="4665836"/>
            <a:ext cx="3048000" cy="1844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3.1: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替换：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A→Aα|β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en-US" altLang="zh-CN" sz="2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→βA' 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A'→α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A'|ε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2207" y="3503391"/>
            <a:ext cx="351144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A→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</a:t>
            </a:r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lang="en-US" altLang="zh-CN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ε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uiExpand="1" build="p" autoUpdateAnimBg="0"/>
      <p:bldP spid="8200" grpId="0" uiExpand="1" build="allAtOnce" autoUpdateAnimBg="0"/>
      <p:bldP spid="8" grpId="0" animBg="1" autoUpdateAnimBg="0"/>
      <p:bldP spid="2" grpId="0" animBg="1"/>
    </p:bldLst>
  </p:timing>
</p:sld>
</file>

<file path=ppt/theme/theme1.xml><?xml version="1.0" encoding="utf-8"?>
<a:theme xmlns:a="http://schemas.openxmlformats.org/drawingml/2006/main" name="gcom0101">
  <a:themeElements>
    <a:clrScheme name="gcom0101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gcom01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algn="ctr">
          <a:defRPr dirty="0">
            <a:latin typeface="楷体" panose="02010609060101010101" pitchFamily="49" charset="-122"/>
            <a:ea typeface="楷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0"/>
          </a:spcBef>
          <a:buFontTx/>
          <a:buNone/>
          <a:defRPr sz="2400" dirty="0">
            <a:solidFill>
              <a:schemeClr val="accent2"/>
            </a:solidFill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txDef>
  </a:objectDefaults>
  <a:extraClrSchemeLst>
    <a:extraClrScheme>
      <a:clrScheme name="gcom01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om01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om01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13241</TotalTime>
  <Words>4905</Words>
  <Application>Microsoft Office PowerPoint</Application>
  <PresentationFormat>全屏显示(4:3)</PresentationFormat>
  <Paragraphs>826</Paragraphs>
  <Slides>36</Slides>
  <Notes>36</Notes>
  <HiddenSlides>2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黑体</vt:lpstr>
      <vt:lpstr>华文行楷</vt:lpstr>
      <vt:lpstr>华文楷体</vt:lpstr>
      <vt:lpstr>华文新魏</vt:lpstr>
      <vt:lpstr>楷体</vt:lpstr>
      <vt:lpstr>隶书</vt:lpstr>
      <vt:lpstr>宋体</vt:lpstr>
      <vt:lpstr>新宋体</vt:lpstr>
      <vt:lpstr>Arial</vt:lpstr>
      <vt:lpstr>Consolas</vt:lpstr>
      <vt:lpstr>Courier New</vt:lpstr>
      <vt:lpstr>Symbol</vt:lpstr>
      <vt:lpstr>Times New Roman</vt:lpstr>
      <vt:lpstr>Wingdings</vt:lpstr>
      <vt:lpstr>gcom0101</vt:lpstr>
      <vt:lpstr>Visio</vt:lpstr>
      <vt:lpstr>PowerPoint 演示文稿</vt:lpstr>
      <vt:lpstr>PowerPoint 演示文稿</vt:lpstr>
      <vt:lpstr>3.4.1 自上而下分析的一般方法（续1）</vt:lpstr>
      <vt:lpstr>3.4.2 消除左递归 </vt:lpstr>
      <vt:lpstr>&lt;1&gt; 消除文法的直接左递归(续1)</vt:lpstr>
      <vt:lpstr>&lt;1&gt; 消除文法的直接左递归(续1)</vt:lpstr>
      <vt:lpstr>&lt;1&gt; 消除文法的直接左递归(续2)</vt:lpstr>
      <vt:lpstr>&lt;2&gt; 消除文法的左递归 </vt:lpstr>
      <vt:lpstr>&lt;2&gt; 消除文法的左递归（续1）</vt:lpstr>
      <vt:lpstr>3.4.3 提取左因子 </vt:lpstr>
      <vt:lpstr>3.4.3 提取左因子（续1）</vt:lpstr>
      <vt:lpstr>3.4.4 递归下降分析(器) </vt:lpstr>
      <vt:lpstr>稳妥的方法：</vt:lpstr>
      <vt:lpstr>文法的状态转换图 ：</vt:lpstr>
      <vt:lpstr>状态图的化简：</vt:lpstr>
      <vt:lpstr>状态图的化简（续1）   </vt:lpstr>
      <vt:lpstr>&lt;3&gt; 递归下降子程序 </vt:lpstr>
      <vt:lpstr>3.4.5 预测分析器  3.4.5.1 非递归预测分析器的工作模式</vt:lpstr>
      <vt:lpstr>&lt;1&gt; 预测分析表</vt:lpstr>
      <vt:lpstr>&lt;2&gt; 工作方式</vt:lpstr>
      <vt:lpstr>&lt;3&gt; 驱动器算法</vt:lpstr>
      <vt:lpstr>&lt;4&gt; 用预测分析器分析句子</vt:lpstr>
      <vt:lpstr>&lt;4&gt; 用预测分析器分析句子（续） </vt:lpstr>
      <vt:lpstr>3.4.5.2 构造预测分析表 </vt:lpstr>
      <vt:lpstr>3.4.5.2 构造预测分析表（续1）</vt:lpstr>
      <vt:lpstr>3.4.5.2 构造预测分析表（续2）</vt:lpstr>
      <vt:lpstr>3.4.5.2 构造预测分析表（续3）</vt:lpstr>
      <vt:lpstr>3.4.5.2 构造预测分析表（续4）</vt:lpstr>
      <vt:lpstr>PowerPoint 演示文稿</vt:lpstr>
      <vt:lpstr>PowerPoint 演示文稿</vt:lpstr>
      <vt:lpstr>PowerPoint 演示文稿</vt:lpstr>
      <vt:lpstr>3.4.5.3 LL(1)文法（续1）</vt:lpstr>
      <vt:lpstr>3.4.5.3 LL(1)文法（续2）</vt:lpstr>
      <vt:lpstr>3.4.5.3 LL(1)文法（续3）</vt:lpstr>
      <vt:lpstr>3.4.5.2 构造预测分析表（续2）</vt:lpstr>
      <vt:lpstr>3.4.5.2 构造预测分析表（续1）</vt:lpstr>
    </vt:vector>
  </TitlesOfParts>
  <Company>xdsei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自上而下语法分析</dc:title>
  <dc:creator>wxq</dc:creator>
  <cp:lastModifiedBy>EZ123</cp:lastModifiedBy>
  <cp:revision>240</cp:revision>
  <dcterms:created xsi:type="dcterms:W3CDTF">2004-02-14T00:52:25Z</dcterms:created>
  <dcterms:modified xsi:type="dcterms:W3CDTF">2020-11-15T13:48:56Z</dcterms:modified>
</cp:coreProperties>
</file>