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64" r:id="rId2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82" r:id="rId13"/>
    <p:sldId id="265" r:id="rId14"/>
    <p:sldId id="266" r:id="rId15"/>
    <p:sldId id="267" r:id="rId16"/>
    <p:sldId id="281" r:id="rId17"/>
    <p:sldId id="268" r:id="rId18"/>
    <p:sldId id="291" r:id="rId19"/>
    <p:sldId id="303" r:id="rId20"/>
    <p:sldId id="292" r:id="rId21"/>
    <p:sldId id="270" r:id="rId22"/>
    <p:sldId id="271" r:id="rId23"/>
    <p:sldId id="272" r:id="rId24"/>
    <p:sldId id="294" r:id="rId25"/>
    <p:sldId id="297" r:id="rId26"/>
    <p:sldId id="293" r:id="rId27"/>
    <p:sldId id="274" r:id="rId28"/>
    <p:sldId id="284" r:id="rId29"/>
    <p:sldId id="275" r:id="rId30"/>
    <p:sldId id="285" r:id="rId31"/>
    <p:sldId id="298" r:id="rId32"/>
    <p:sldId id="302" r:id="rId33"/>
    <p:sldId id="286" r:id="rId34"/>
    <p:sldId id="277" r:id="rId35"/>
    <p:sldId id="278" r:id="rId36"/>
    <p:sldId id="287" r:id="rId37"/>
    <p:sldId id="300" r:id="rId38"/>
    <p:sldId id="301" r:id="rId39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33CC33"/>
    <a:srgbClr val="FFFF99"/>
    <a:srgbClr val="CC3300"/>
    <a:srgbClr val="990000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0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13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98" y="-84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85B10-8D52-4EB1-80E8-DA5342D822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828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71E4DF5-6130-4CAB-AE8F-9A7AED2F33D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6316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08FA6D2-1EE0-4C33-AF5B-0939692B59B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3</a:t>
            </a:r>
            <a:r>
              <a:rPr lang="zh-CN" altLang="en-US" smtClean="0"/>
              <a:t>中给出的三个运算，可以形成包含多个运算的、结构更加复杂的正规式；利用括号可指明运算的先后次序</a:t>
            </a:r>
            <a:r>
              <a:rPr lang="en-US" altLang="zh-CN" smtClean="0"/>
              <a:t>—</a:t>
            </a:r>
            <a:r>
              <a:rPr lang="zh-CN" altLang="en-US" smtClean="0"/>
              <a:t>优先级和结合性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指明：正规语言也符合定义</a:t>
            </a:r>
            <a:r>
              <a:rPr lang="en-US" altLang="zh-CN" smtClean="0"/>
              <a:t>2.1</a:t>
            </a:r>
            <a:r>
              <a:rPr lang="zh-CN" altLang="en-US" smtClean="0"/>
              <a:t>，是类特殊的语言</a:t>
            </a:r>
            <a:r>
              <a:rPr lang="en-US" altLang="zh-CN" smtClean="0"/>
              <a:t>—</a:t>
            </a:r>
            <a:r>
              <a:rPr lang="zh-CN" altLang="en-US" smtClean="0"/>
              <a:t>每个元素（字符串）的结构可用正规式来表示。又：有些语言可能不是正规语言</a:t>
            </a:r>
            <a:r>
              <a:rPr lang="en-US" altLang="zh-CN" smtClean="0"/>
              <a:t>—</a:t>
            </a:r>
            <a:r>
              <a:rPr lang="zh-CN" altLang="en-US" smtClean="0"/>
              <a:t>如第</a:t>
            </a:r>
            <a:r>
              <a:rPr lang="en-US" altLang="zh-CN" smtClean="0"/>
              <a:t>3</a:t>
            </a:r>
            <a:r>
              <a:rPr lang="zh-CN" altLang="en-US" smtClean="0"/>
              <a:t>章的</a:t>
            </a:r>
            <a:r>
              <a:rPr lang="en-US" altLang="zh-CN" smtClean="0"/>
              <a:t>CFL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一个正规式可能表示若干字符串，但通常仅能表示语言的一个子集。</a:t>
            </a:r>
          </a:p>
          <a:p>
            <a:pPr eaLnBrk="1" hangingPunct="1"/>
            <a:r>
              <a:rPr lang="zh-CN" altLang="en-US" smtClean="0"/>
              <a:t>正规集的并集、交集还是正规集。</a:t>
            </a:r>
          </a:p>
        </p:txBody>
      </p:sp>
    </p:spTree>
    <p:extLst>
      <p:ext uri="{BB962C8B-B14F-4D97-AF65-F5344CB8AC3E}">
        <p14:creationId xmlns:p14="http://schemas.microsoft.com/office/powerpoint/2010/main" val="325436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6E323C7-7901-4CA3-82BC-824AB3197DB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人们发现一个现象：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板书：简化的例子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320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D6B50DA-44CD-4F41-8928-55080288855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8926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9F69B5D-E981-489D-872E-669E29BAA6A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利用正规式的等价性可以化简复杂的正规式。</a:t>
            </a:r>
          </a:p>
        </p:txBody>
      </p:sp>
    </p:spTree>
    <p:extLst>
      <p:ext uri="{BB962C8B-B14F-4D97-AF65-F5344CB8AC3E}">
        <p14:creationId xmlns:p14="http://schemas.microsoft.com/office/powerpoint/2010/main" val="2334765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574D834-B652-414F-B0AA-57E9F063A02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这里的“记号”是记号类别的简化说法，代表了一组同类别的单词。</a:t>
            </a:r>
          </a:p>
        </p:txBody>
      </p:sp>
    </p:spTree>
    <p:extLst>
      <p:ext uri="{BB962C8B-B14F-4D97-AF65-F5344CB8AC3E}">
        <p14:creationId xmlns:p14="http://schemas.microsoft.com/office/powerpoint/2010/main" val="3085693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1C58153-42FD-4148-A95E-37C96D8C82F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先板书后播放</a:t>
            </a:r>
            <a:r>
              <a:rPr lang="en-US" altLang="zh-CN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3266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AFE0B78-3744-4977-A472-BF52F95FD5A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28738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19B7F97-25A5-41DE-98A9-2D674C42446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注意：引入算符？的主要目的是为了回避不可以直接通过键盘输入的字符</a:t>
            </a:r>
            <a:r>
              <a:rPr lang="en-US" altLang="zh-CN" smtClean="0"/>
              <a:t>ε</a:t>
            </a:r>
            <a:r>
              <a:rPr lang="zh-CN" altLang="en-US" smtClean="0"/>
              <a:t>；引入串表示的目的：避免与正规式中运算符的冲突！</a:t>
            </a:r>
          </a:p>
          <a:p>
            <a:pPr eaLnBrk="1" hangingPunct="1"/>
            <a:r>
              <a:rPr lang="en-US" altLang="zh-CN" smtClean="0"/>
              <a:t>(c)</a:t>
            </a:r>
            <a:r>
              <a:rPr lang="zh-CN" altLang="en-US" smtClean="0"/>
              <a:t>中，红色文字所对应的教材内容“字符连接运算”，这里是我修改后的文字，有助于理解。</a:t>
            </a:r>
          </a:p>
        </p:txBody>
      </p:sp>
    </p:spTree>
    <p:extLst>
      <p:ext uri="{BB962C8B-B14F-4D97-AF65-F5344CB8AC3E}">
        <p14:creationId xmlns:p14="http://schemas.microsoft.com/office/powerpoint/2010/main" val="159858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7937B44-5F66-4939-B948-77673CA1B96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(d)</a:t>
            </a:r>
            <a:r>
              <a:rPr lang="zh-CN" altLang="en-US" dirty="0" smtClean="0"/>
              <a:t>中，红色文字所对应的教材内容“或关系的缩写形式”，这里是我修改后的文字，有助于理解。</a:t>
            </a:r>
          </a:p>
          <a:p>
            <a:pPr eaLnBrk="1" hangingPunct="1"/>
            <a:r>
              <a:rPr lang="zh-CN" altLang="en-US" dirty="0" smtClean="0"/>
              <a:t>另：</a:t>
            </a:r>
            <a:r>
              <a:rPr lang="en-US" altLang="zh-CN" dirty="0" smtClean="0"/>
              <a:t>(e)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L(r)</a:t>
            </a:r>
            <a:r>
              <a:rPr lang="zh-CN" altLang="en-US" dirty="0" smtClean="0"/>
              <a:t>应改为</a:t>
            </a:r>
            <a:r>
              <a:rPr lang="en-US" altLang="zh-CN" dirty="0" smtClean="0"/>
              <a:t>L(</a:t>
            </a:r>
            <a:r>
              <a:rPr lang="en-US" altLang="zh-CN" b="1" dirty="0" smtClean="0"/>
              <a:t>[</a:t>
            </a:r>
            <a:r>
              <a:rPr lang="en-US" altLang="zh-CN" dirty="0" smtClean="0"/>
              <a:t>r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，更严谨明确，易于理解。</a:t>
            </a:r>
          </a:p>
        </p:txBody>
      </p:sp>
    </p:spTree>
    <p:extLst>
      <p:ext uri="{BB962C8B-B14F-4D97-AF65-F5344CB8AC3E}">
        <p14:creationId xmlns:p14="http://schemas.microsoft.com/office/powerpoint/2010/main" val="28354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9529873-F5A8-4931-9733-16833C18E8A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×</a:t>
            </a:r>
            <a:r>
              <a:rPr lang="zh-CN" altLang="en-US" smtClean="0"/>
              <a:t>辅助定义不与任何模式匹配：应理解为“不描述任何模式”，因为模式指产生和识别单词的规则，正规式用于描述模式，是用来匹配单词的。而不是匹配模式的！</a:t>
            </a:r>
          </a:p>
        </p:txBody>
      </p:sp>
    </p:spTree>
    <p:extLst>
      <p:ext uri="{BB962C8B-B14F-4D97-AF65-F5344CB8AC3E}">
        <p14:creationId xmlns:p14="http://schemas.microsoft.com/office/powerpoint/2010/main" val="255809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FB4F8A5-6883-4C24-BBBD-F1A3BDAA346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说法“识别出</a:t>
            </a:r>
            <a:r>
              <a:rPr lang="en-US" altLang="zh-CN" smtClean="0"/>
              <a:t>id”</a:t>
            </a:r>
            <a:r>
              <a:rPr lang="zh-CN" altLang="en-US" smtClean="0"/>
              <a:t>：由于词法分析不仅仅要能识别出单词本身的文本串（值），还包括了该单词的类别，所以识别到的序列统称为“记号”，而不是“单词”。</a:t>
            </a:r>
          </a:p>
        </p:txBody>
      </p:sp>
    </p:spTree>
    <p:extLst>
      <p:ext uri="{BB962C8B-B14F-4D97-AF65-F5344CB8AC3E}">
        <p14:creationId xmlns:p14="http://schemas.microsoft.com/office/powerpoint/2010/main" val="2252594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8E09EFD-8A6D-411A-9BE6-3419F8B5C9A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先板书简化形式，边讲解边板书，然后播放结果，以加深印象</a:t>
            </a:r>
          </a:p>
        </p:txBody>
      </p:sp>
    </p:spTree>
    <p:extLst>
      <p:ext uri="{BB962C8B-B14F-4D97-AF65-F5344CB8AC3E}">
        <p14:creationId xmlns:p14="http://schemas.microsoft.com/office/powerpoint/2010/main" val="400189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E8AEC1B-00E1-4F01-8A75-6BF525A9ECE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章提到：</a:t>
            </a:r>
            <a:r>
              <a:rPr lang="en-US" altLang="zh-CN" smtClean="0"/>
              <a:t>CCC2002</a:t>
            </a:r>
            <a:r>
              <a:rPr lang="zh-CN" altLang="en-US" smtClean="0"/>
              <a:t>中语言分类之“规则式语言”将计算机看作基于规则计算的推理机。</a:t>
            </a:r>
            <a:r>
              <a:rPr lang="en-US" altLang="zh-CN" smtClean="0"/>
              <a:t>NFA</a:t>
            </a:r>
            <a:r>
              <a:rPr lang="zh-CN" altLang="en-US" smtClean="0"/>
              <a:t>就是一种具体的推理机，规则就是状态和状态转移的定义，即</a:t>
            </a:r>
            <a:r>
              <a:rPr lang="en-US" altLang="zh-CN" smtClean="0"/>
              <a:t>NFA</a:t>
            </a:r>
            <a:r>
              <a:rPr lang="zh-CN" altLang="en-US" smtClean="0"/>
              <a:t>是基于状态转换的机器（计算器）。</a:t>
            </a:r>
          </a:p>
          <a:p>
            <a:pPr eaLnBrk="1" hangingPunct="1"/>
            <a:r>
              <a:rPr lang="en-US" altLang="zh-CN" smtClean="0"/>
              <a:t>Σ</a:t>
            </a:r>
            <a:r>
              <a:rPr lang="zh-CN" altLang="en-US" smtClean="0"/>
              <a:t>：若一个</a:t>
            </a:r>
            <a:r>
              <a:rPr lang="en-US" altLang="zh-CN" smtClean="0"/>
              <a:t>NFA</a:t>
            </a:r>
            <a:r>
              <a:rPr lang="zh-CN" altLang="en-US" smtClean="0"/>
              <a:t>能识别语言</a:t>
            </a:r>
            <a:r>
              <a:rPr lang="en-US" altLang="zh-CN" smtClean="0"/>
              <a:t>L</a:t>
            </a:r>
            <a:r>
              <a:rPr lang="zh-CN" altLang="en-US" smtClean="0"/>
              <a:t>的所有单词，则它就是</a:t>
            </a:r>
            <a:r>
              <a:rPr lang="en-US" altLang="zh-CN" smtClean="0"/>
              <a:t>L</a:t>
            </a:r>
            <a:r>
              <a:rPr lang="zh-CN" altLang="en-US" smtClean="0"/>
              <a:t>的字母表；若一个</a:t>
            </a:r>
            <a:r>
              <a:rPr lang="en-US" altLang="zh-CN" smtClean="0"/>
              <a:t>NFA</a:t>
            </a:r>
            <a:r>
              <a:rPr lang="zh-CN" altLang="en-US" smtClean="0"/>
              <a:t>仅能识别</a:t>
            </a:r>
            <a:r>
              <a:rPr lang="en-US" altLang="zh-CN" smtClean="0"/>
              <a:t>L</a:t>
            </a:r>
            <a:r>
              <a:rPr lang="zh-CN" altLang="en-US" smtClean="0"/>
              <a:t>的某一类单词，则它就可能是</a:t>
            </a:r>
            <a:r>
              <a:rPr lang="en-US" altLang="zh-CN" smtClean="0"/>
              <a:t>L</a:t>
            </a:r>
            <a:r>
              <a:rPr lang="zh-CN" altLang="en-US" smtClean="0"/>
              <a:t>字母表中的部分字符。</a:t>
            </a:r>
          </a:p>
          <a:p>
            <a:pPr eaLnBrk="1" hangingPunct="1"/>
            <a:r>
              <a:rPr lang="zh-CN" altLang="en-US" smtClean="0"/>
              <a:t>状态：</a:t>
            </a:r>
            <a:r>
              <a:rPr lang="en-US" altLang="zh-CN" smtClean="0"/>
              <a:t>NFA</a:t>
            </a:r>
            <a:r>
              <a:rPr lang="zh-CN" altLang="en-US" smtClean="0"/>
              <a:t>在某时刻的形态。</a:t>
            </a:r>
            <a:r>
              <a:rPr lang="en-US" altLang="zh-CN" smtClean="0"/>
              <a:t>[</a:t>
            </a:r>
            <a:r>
              <a:rPr lang="zh-CN" altLang="en-US" smtClean="0"/>
              <a:t>和舞台变化类比</a:t>
            </a:r>
            <a:r>
              <a:rPr lang="en-US" altLang="zh-CN" smtClean="0"/>
              <a:t>]</a:t>
            </a:r>
          </a:p>
          <a:p>
            <a:pPr eaLnBrk="1" hangingPunct="1"/>
            <a:r>
              <a:rPr lang="zh-CN" altLang="en-US" smtClean="0"/>
              <a:t>终态</a:t>
            </a:r>
            <a:r>
              <a:rPr lang="en-US" altLang="zh-CN" smtClean="0"/>
              <a:t>—</a:t>
            </a:r>
            <a:r>
              <a:rPr lang="zh-CN" altLang="en-US" smtClean="0"/>
              <a:t>接受状态的含义：</a:t>
            </a:r>
            <a:r>
              <a:rPr lang="en-US" altLang="zh-CN" smtClean="0"/>
              <a:t>NFA</a:t>
            </a:r>
            <a:r>
              <a:rPr lang="zh-CN" altLang="en-US" smtClean="0"/>
              <a:t>用于识别输入中的单词，</a:t>
            </a:r>
            <a:r>
              <a:rPr lang="zh-CN" altLang="en-US" b="1" smtClean="0"/>
              <a:t>执行过程</a:t>
            </a:r>
            <a:r>
              <a:rPr lang="zh-CN" altLang="en-US" smtClean="0"/>
              <a:t>从初态开始，每遇到一个字符均会转换状态</a:t>
            </a:r>
            <a:r>
              <a:rPr lang="en-US" altLang="zh-CN" smtClean="0"/>
              <a:t>(move</a:t>
            </a:r>
            <a:r>
              <a:rPr lang="zh-CN" altLang="en-US" smtClean="0"/>
              <a:t>定义了如何转换</a:t>
            </a:r>
            <a:r>
              <a:rPr lang="en-US" altLang="zh-CN" smtClean="0"/>
              <a:t>)</a:t>
            </a:r>
            <a:r>
              <a:rPr lang="zh-CN" altLang="en-US" smtClean="0"/>
              <a:t>，当识别出一个有效单词时的状态。</a:t>
            </a:r>
          </a:p>
          <a:p>
            <a:pPr eaLnBrk="1" hangingPunct="1"/>
            <a:r>
              <a:rPr lang="zh-CN" altLang="en-US" smtClean="0"/>
              <a:t>一个</a:t>
            </a:r>
            <a:r>
              <a:rPr lang="en-US" altLang="zh-CN" smtClean="0"/>
              <a:t>NFA</a:t>
            </a:r>
            <a:r>
              <a:rPr lang="zh-CN" altLang="en-US" smtClean="0"/>
              <a:t>仅能识别字母表中的字符！</a:t>
            </a:r>
          </a:p>
        </p:txBody>
      </p:sp>
    </p:spTree>
    <p:extLst>
      <p:ext uri="{BB962C8B-B14F-4D97-AF65-F5344CB8AC3E}">
        <p14:creationId xmlns:p14="http://schemas.microsoft.com/office/powerpoint/2010/main" val="58147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CCAF354-E03B-40AD-B9F5-5981A37851D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为了方便理解这一抽象概念，通常用</a:t>
            </a:r>
            <a:r>
              <a:rPr lang="en-US" altLang="zh-CN" smtClean="0"/>
              <a:t>2</a:t>
            </a:r>
            <a:r>
              <a:rPr lang="zh-CN" altLang="en-US" smtClean="0"/>
              <a:t>种直观方式表示。</a:t>
            </a:r>
          </a:p>
          <a:p>
            <a:pPr eaLnBrk="1" hangingPunct="1"/>
            <a:r>
              <a:rPr lang="zh-CN" altLang="en-US" smtClean="0"/>
              <a:t>有向图：数学上，图表示物体之间的关系。有向图包含节点和边，边是由</a:t>
            </a:r>
            <a:r>
              <a:rPr lang="en-US" altLang="zh-CN" smtClean="0"/>
              <a:t>2</a:t>
            </a:r>
            <a:r>
              <a:rPr lang="zh-CN" altLang="en-US" smtClean="0"/>
              <a:t>个顶点组成的有序对！</a:t>
            </a:r>
          </a:p>
        </p:txBody>
      </p:sp>
    </p:spTree>
    <p:extLst>
      <p:ext uri="{BB962C8B-B14F-4D97-AF65-F5344CB8AC3E}">
        <p14:creationId xmlns:p14="http://schemas.microsoft.com/office/powerpoint/2010/main" val="1743817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B5CB6A8-D329-4DBD-AEA3-B713C558D7F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204805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601C643-0BEC-4A33-9AA2-D00167869F9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7655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117319D-D844-4624-90E7-79211742948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通过介绍</a:t>
            </a:r>
            <a:r>
              <a:rPr lang="en-US" altLang="zh-CN" smtClean="0"/>
              <a:t>NFA</a:t>
            </a:r>
            <a:r>
              <a:rPr lang="zh-CN" altLang="en-US" smtClean="0"/>
              <a:t>识别记号的过程，总结记号在三种</a:t>
            </a:r>
            <a:r>
              <a:rPr lang="en-US" altLang="zh-CN" smtClean="0"/>
              <a:t>NFA</a:t>
            </a:r>
            <a:r>
              <a:rPr lang="zh-CN" altLang="en-US" smtClean="0"/>
              <a:t>表示中的体现。</a:t>
            </a:r>
          </a:p>
          <a:p>
            <a:pPr eaLnBrk="1" hangingPunct="1"/>
            <a:r>
              <a:rPr lang="zh-CN" altLang="en-US" smtClean="0"/>
              <a:t>定义：记号就是在识别过程中，依次用到的转移函数的第</a:t>
            </a:r>
            <a:r>
              <a:rPr lang="en-US" altLang="zh-CN" smtClean="0"/>
              <a:t>2</a:t>
            </a:r>
            <a:r>
              <a:rPr lang="zh-CN" altLang="en-US" smtClean="0"/>
              <a:t>个参数所组成的序列；</a:t>
            </a:r>
          </a:p>
          <a:p>
            <a:pPr eaLnBrk="1" hangingPunct="1"/>
            <a:r>
              <a:rPr lang="zh-CN" altLang="en-US" smtClean="0"/>
              <a:t>矩阵：记号就是在识别过程中，依次所用到的列下标的序列；</a:t>
            </a:r>
          </a:p>
          <a:p>
            <a:pPr eaLnBrk="1" hangingPunct="1"/>
            <a:r>
              <a:rPr lang="zh-CN" altLang="en-US" smtClean="0"/>
              <a:t>图中强调：识别过程中可能存在多条路径，但最多仅有</a:t>
            </a:r>
            <a:r>
              <a:rPr lang="en-US" altLang="zh-CN" smtClean="0"/>
              <a:t>1</a:t>
            </a:r>
            <a:r>
              <a:rPr lang="zh-CN" altLang="en-US" smtClean="0"/>
              <a:t>条路径可识别出记号，或所有路径均无法识别记号。</a:t>
            </a:r>
          </a:p>
        </p:txBody>
      </p:sp>
    </p:spTree>
    <p:extLst>
      <p:ext uri="{BB962C8B-B14F-4D97-AF65-F5344CB8AC3E}">
        <p14:creationId xmlns:p14="http://schemas.microsoft.com/office/powerpoint/2010/main" val="3379617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AE221F3-FD87-4F72-BFEE-09797EE44EC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状态转移图应根据正规式（例</a:t>
            </a:r>
            <a:r>
              <a:rPr lang="en-US" altLang="zh-CN" smtClean="0"/>
              <a:t>2.6</a:t>
            </a:r>
            <a:r>
              <a:rPr lang="zh-CN" altLang="en-US" smtClean="0"/>
              <a:t>）先板书</a:t>
            </a:r>
            <a:r>
              <a:rPr lang="en-US" altLang="zh-CN" smtClean="0"/>
              <a:t>: </a:t>
            </a:r>
            <a:r>
              <a:rPr lang="zh-CN" altLang="en-US" smtClean="0"/>
              <a:t>这里先根据直观地观察结果绘制，严谨的方法将在</a:t>
            </a:r>
            <a:r>
              <a:rPr lang="en-US" altLang="zh-CN" smtClean="0"/>
              <a:t>2.4</a:t>
            </a:r>
            <a:r>
              <a:rPr lang="zh-CN" altLang="en-US" smtClean="0"/>
              <a:t>节介绍。</a:t>
            </a:r>
          </a:p>
        </p:txBody>
      </p:sp>
    </p:spTree>
    <p:extLst>
      <p:ext uri="{BB962C8B-B14F-4D97-AF65-F5344CB8AC3E}">
        <p14:creationId xmlns:p14="http://schemas.microsoft.com/office/powerpoint/2010/main" val="147995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FA42597-6F0A-4881-81A3-D065EF409CE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先板书画出状态转换图，然后播放结果</a:t>
            </a:r>
          </a:p>
        </p:txBody>
      </p:sp>
    </p:spTree>
    <p:extLst>
      <p:ext uri="{BB962C8B-B14F-4D97-AF65-F5344CB8AC3E}">
        <p14:creationId xmlns:p14="http://schemas.microsoft.com/office/powerpoint/2010/main" val="3636774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E2B65A6-C614-464B-ACD1-4CB4139AEB6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1710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AFAFB24-4AC3-41FB-A8FD-ED0DC6FF9CF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提醒：</a:t>
            </a:r>
            <a:r>
              <a:rPr lang="en-US" altLang="zh-CN" smtClean="0"/>
              <a:t>NFA</a:t>
            </a:r>
            <a:r>
              <a:rPr lang="zh-CN" altLang="en-US" smtClean="0"/>
              <a:t>的不确定指：其中至少存在一个状态</a:t>
            </a:r>
            <a:r>
              <a:rPr lang="en-US" altLang="zh-CN" smtClean="0"/>
              <a:t>Si</a:t>
            </a:r>
            <a:r>
              <a:rPr lang="zh-CN" altLang="en-US" smtClean="0"/>
              <a:t>，其对于字符</a:t>
            </a:r>
            <a:r>
              <a:rPr lang="en-US" altLang="zh-CN" smtClean="0"/>
              <a:t>a</a:t>
            </a:r>
            <a:r>
              <a:rPr lang="zh-CN" altLang="en-US" smtClean="0"/>
              <a:t>的：</a:t>
            </a:r>
            <a:r>
              <a:rPr lang="en-US" altLang="zh-CN" smtClean="0"/>
              <a:t>move</a:t>
            </a:r>
            <a:r>
              <a:rPr lang="zh-CN" altLang="en-US" smtClean="0"/>
              <a:t>是</a:t>
            </a:r>
            <a:r>
              <a:rPr lang="en-US" altLang="zh-CN" smtClean="0"/>
              <a:t>1</a:t>
            </a:r>
            <a:r>
              <a:rPr lang="zh-CN" altLang="en-US" smtClean="0"/>
              <a:t>对多的，出边存在多条，单元格是集合。</a:t>
            </a:r>
          </a:p>
        </p:txBody>
      </p:sp>
    </p:spTree>
    <p:extLst>
      <p:ext uri="{BB962C8B-B14F-4D97-AF65-F5344CB8AC3E}">
        <p14:creationId xmlns:p14="http://schemas.microsoft.com/office/powerpoint/2010/main" val="25844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2CF1EF9-B555-4064-875C-90551CB23F3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一个特定语言的词法规则通常需要多个模式来描述，而一个特定模式则描述了一类单词的构成规则；按照一个特定模式，通常可识别或产生多个记号（记号集合）！</a:t>
            </a:r>
          </a:p>
          <a:p>
            <a:pPr eaLnBrk="1" hangingPunct="1"/>
            <a:r>
              <a:rPr lang="zh-CN" altLang="en-US" smtClean="0"/>
              <a:t>每个模式都有名字，做为对应规则的代表，也是其产生集合的种类名！</a:t>
            </a:r>
          </a:p>
          <a:p>
            <a:pPr eaLnBrk="1" hangingPunct="1"/>
            <a:r>
              <a:rPr lang="zh-CN" altLang="en-US" smtClean="0"/>
              <a:t>模式</a:t>
            </a:r>
            <a:r>
              <a:rPr lang="en-US" altLang="zh-CN" smtClean="0"/>
              <a:t>-&gt;</a:t>
            </a:r>
            <a:r>
              <a:rPr lang="zh-CN" altLang="en-US" smtClean="0"/>
              <a:t>数据类型，记号</a:t>
            </a:r>
            <a:r>
              <a:rPr lang="en-US" altLang="zh-CN" smtClean="0"/>
              <a:t>-&gt;</a:t>
            </a:r>
            <a:r>
              <a:rPr lang="zh-CN" altLang="en-US" smtClean="0"/>
              <a:t>变量，单词</a:t>
            </a:r>
            <a:r>
              <a:rPr lang="en-US" altLang="zh-CN" smtClean="0"/>
              <a:t>-&gt;</a:t>
            </a:r>
            <a:r>
              <a:rPr lang="zh-CN" altLang="en-US" smtClean="0"/>
              <a:t>变量的值</a:t>
            </a:r>
          </a:p>
          <a:p>
            <a:pPr eaLnBrk="1" hangingPunct="1"/>
            <a:r>
              <a:rPr lang="zh-CN" altLang="en-US" smtClean="0"/>
              <a:t>三个术语之间的关系用这个表格说明！</a:t>
            </a:r>
          </a:p>
        </p:txBody>
      </p:sp>
    </p:spTree>
    <p:extLst>
      <p:ext uri="{BB962C8B-B14F-4D97-AF65-F5344CB8AC3E}">
        <p14:creationId xmlns:p14="http://schemas.microsoft.com/office/powerpoint/2010/main" val="2974879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716443F-8862-4E51-ADA8-4D166993F1E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8810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78C99E9-59E2-4C4F-B293-4D1E8CE8EE7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对于串”</a:t>
            </a:r>
            <a:r>
              <a:rPr lang="en-US" altLang="zh-CN" smtClean="0"/>
              <a:t>abab”</a:t>
            </a:r>
            <a:r>
              <a:rPr lang="zh-CN" altLang="en-US" smtClean="0"/>
              <a:t>的最后一条路径，也需要回朔，直到初态</a:t>
            </a:r>
            <a:r>
              <a:rPr lang="en-US" altLang="zh-CN" smtClean="0"/>
              <a:t>0</a:t>
            </a:r>
            <a:r>
              <a:rPr lang="zh-CN" altLang="en-US" smtClean="0"/>
              <a:t>。此时从</a:t>
            </a:r>
            <a:r>
              <a:rPr lang="en-US" altLang="zh-CN" smtClean="0"/>
              <a:t>0</a:t>
            </a:r>
            <a:r>
              <a:rPr lang="zh-CN" altLang="en-US" smtClean="0"/>
              <a:t>出发，标记</a:t>
            </a:r>
            <a:r>
              <a:rPr lang="en-US" altLang="zh-CN" smtClean="0"/>
              <a:t>a</a:t>
            </a:r>
            <a:r>
              <a:rPr lang="zh-CN" altLang="en-US" smtClean="0"/>
              <a:t>的边已全部尝试结束，也没有到达终态，所以该串是一个非法输入。</a:t>
            </a:r>
          </a:p>
        </p:txBody>
      </p:sp>
    </p:spTree>
    <p:extLst>
      <p:ext uri="{BB962C8B-B14F-4D97-AF65-F5344CB8AC3E}">
        <p14:creationId xmlns:p14="http://schemas.microsoft.com/office/powerpoint/2010/main" val="30871195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AD42817-AB12-40CC-B41D-E33E3F54A57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影响效率的</a:t>
            </a:r>
            <a:r>
              <a:rPr lang="en-US" altLang="zh-CN" smtClean="0"/>
              <a:t>2</a:t>
            </a:r>
            <a:r>
              <a:rPr lang="zh-CN" altLang="en-US" smtClean="0"/>
              <a:t>大问题。</a:t>
            </a:r>
          </a:p>
        </p:txBody>
      </p:sp>
    </p:spTree>
    <p:extLst>
      <p:ext uri="{BB962C8B-B14F-4D97-AF65-F5344CB8AC3E}">
        <p14:creationId xmlns:p14="http://schemas.microsoft.com/office/powerpoint/2010/main" val="845657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2915278-D2E9-4510-BA19-1C52399D47F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最后区别：定义中，</a:t>
            </a:r>
            <a:r>
              <a:rPr lang="en-US" altLang="zh-CN" smtClean="0"/>
              <a:t>Σ</a:t>
            </a:r>
            <a:r>
              <a:rPr lang="zh-CN" altLang="en-US" smtClean="0"/>
              <a:t>不包含</a:t>
            </a:r>
            <a:r>
              <a:rPr lang="en-US" altLang="zh-CN" smtClean="0"/>
              <a:t>ε</a:t>
            </a:r>
            <a:r>
              <a:rPr lang="zh-CN" altLang="en-US" smtClean="0"/>
              <a:t>；图中，不存在标有</a:t>
            </a:r>
            <a:r>
              <a:rPr lang="en-US" altLang="zh-CN" smtClean="0"/>
              <a:t>ε</a:t>
            </a:r>
            <a:r>
              <a:rPr lang="zh-CN" altLang="en-US" smtClean="0"/>
              <a:t>的边；矩阵中不存在以</a:t>
            </a:r>
            <a:r>
              <a:rPr lang="en-US" altLang="zh-CN" smtClean="0"/>
              <a:t>ε</a:t>
            </a:r>
            <a:r>
              <a:rPr lang="zh-CN" altLang="en-US" smtClean="0"/>
              <a:t>为列下标的列。</a:t>
            </a:r>
          </a:p>
        </p:txBody>
      </p:sp>
    </p:spTree>
    <p:extLst>
      <p:ext uri="{BB962C8B-B14F-4D97-AF65-F5344CB8AC3E}">
        <p14:creationId xmlns:p14="http://schemas.microsoft.com/office/powerpoint/2010/main" val="1189027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35A02DA-2661-401E-B662-66AEFAEF36F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例子完后指出：</a:t>
            </a:r>
            <a:r>
              <a:rPr lang="en-US" altLang="zh-CN" smtClean="0"/>
              <a:t>DFA</a:t>
            </a:r>
            <a:r>
              <a:rPr lang="zh-CN" altLang="en-US" smtClean="0"/>
              <a:t>识别记号特点：由于确定性，使得从任一状态出发，遇到任何字符的下一状态转移均是确定的，因此，无论输入序列能否被接受，均只需经历一条确定的路径，即无需回溯，从而利用</a:t>
            </a:r>
            <a:r>
              <a:rPr lang="en-US" altLang="zh-CN" smtClean="0"/>
              <a:t>DFA</a:t>
            </a:r>
            <a:r>
              <a:rPr lang="zh-CN" altLang="en-US" smtClean="0"/>
              <a:t>识别记号的算法比较简单。</a:t>
            </a:r>
          </a:p>
        </p:txBody>
      </p:sp>
    </p:spTree>
    <p:extLst>
      <p:ext uri="{BB962C8B-B14F-4D97-AF65-F5344CB8AC3E}">
        <p14:creationId xmlns:p14="http://schemas.microsoft.com/office/powerpoint/2010/main" val="1594191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39E3DAC-3A27-4A83-AD26-0D3EBE4CA36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87969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9F825EC-19B5-4AA7-8004-B1ADA2CF4EA6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4875"/>
            <a:ext cx="4887912" cy="446881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该例子验证了：</a:t>
            </a:r>
            <a:r>
              <a:rPr lang="en-US" altLang="zh-CN" smtClean="0"/>
              <a:t>DFA</a:t>
            </a:r>
            <a:r>
              <a:rPr lang="zh-CN" altLang="en-US" smtClean="0"/>
              <a:t>识别记号的过程：路径确定，无回朔，比较简单。算法独立于模式（正规式的表示）</a:t>
            </a:r>
          </a:p>
          <a:p>
            <a:pPr eaLnBrk="1" hangingPunct="1"/>
            <a:r>
              <a:rPr lang="zh-CN" altLang="en-US" smtClean="0"/>
              <a:t>这里要将算法画出图</a:t>
            </a:r>
            <a:r>
              <a:rPr lang="en-US" altLang="zh-CN" smtClean="0"/>
              <a:t>2.21</a:t>
            </a:r>
            <a:r>
              <a:rPr lang="zh-CN" altLang="en-US" smtClean="0"/>
              <a:t>（</a:t>
            </a:r>
            <a:r>
              <a:rPr lang="en-US" altLang="zh-CN" smtClean="0"/>
              <a:t>P42</a:t>
            </a:r>
            <a:r>
              <a:rPr lang="zh-CN" altLang="en-US" smtClean="0"/>
              <a:t>），口述三大步骤。</a:t>
            </a:r>
          </a:p>
        </p:txBody>
      </p:sp>
    </p:spTree>
    <p:extLst>
      <p:ext uri="{BB962C8B-B14F-4D97-AF65-F5344CB8AC3E}">
        <p14:creationId xmlns:p14="http://schemas.microsoft.com/office/powerpoint/2010/main" val="2036451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2DD8B2C-5F4C-4196-BB0E-470122728FB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4113" cy="37226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4875"/>
            <a:ext cx="4887912" cy="4468813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事实上：任何一个</a:t>
            </a:r>
            <a:r>
              <a:rPr lang="en-US" altLang="zh-CN" smtClean="0"/>
              <a:t>NFA</a:t>
            </a:r>
            <a:r>
              <a:rPr lang="zh-CN" altLang="en-US" smtClean="0"/>
              <a:t>，不但存在等价的另一</a:t>
            </a:r>
            <a:r>
              <a:rPr lang="en-US" altLang="zh-CN" smtClean="0"/>
              <a:t>NFA</a:t>
            </a:r>
            <a:r>
              <a:rPr lang="zh-CN" altLang="en-US" smtClean="0"/>
              <a:t>，也存在等价的</a:t>
            </a:r>
            <a:r>
              <a:rPr lang="en-US" altLang="zh-CN" smtClean="0"/>
              <a:t>DFA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正规式 和 </a:t>
            </a:r>
            <a:r>
              <a:rPr lang="en-US" altLang="zh-CN" smtClean="0"/>
              <a:t>FA </a:t>
            </a:r>
            <a:r>
              <a:rPr lang="zh-CN" altLang="en-US" smtClean="0"/>
              <a:t>之间也存在等价（对应）关系</a:t>
            </a:r>
          </a:p>
        </p:txBody>
      </p:sp>
    </p:spTree>
    <p:extLst>
      <p:ext uri="{BB962C8B-B14F-4D97-AF65-F5344CB8AC3E}">
        <p14:creationId xmlns:p14="http://schemas.microsoft.com/office/powerpoint/2010/main" val="125549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95F1616-9689-4692-A10E-C982BB53EBE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/>
              <a:t>1</a:t>
            </a:r>
            <a:r>
              <a:rPr lang="zh-CN" altLang="en-US" smtClean="0"/>
              <a:t>：即如何将一个</a:t>
            </a:r>
            <a:r>
              <a:rPr lang="en-US" altLang="zh-CN" smtClean="0"/>
              <a:t>ID</a:t>
            </a:r>
            <a:r>
              <a:rPr lang="zh-CN" altLang="en-US" smtClean="0"/>
              <a:t>与其他</a:t>
            </a:r>
            <a:r>
              <a:rPr lang="en-US" altLang="zh-CN" smtClean="0"/>
              <a:t>ID</a:t>
            </a:r>
            <a:r>
              <a:rPr lang="zh-CN" altLang="en-US" smtClean="0"/>
              <a:t>进行区分？</a:t>
            </a:r>
          </a:p>
          <a:p>
            <a:pPr eaLnBrk="1" hangingPunct="1"/>
            <a:r>
              <a:rPr lang="zh-CN" altLang="en-US" smtClean="0"/>
              <a:t>解释：记号类别 和 属性 在计算机内部的表示方式：</a:t>
            </a:r>
          </a:p>
          <a:p>
            <a:pPr eaLnBrk="1" hangingPunct="1"/>
            <a:r>
              <a:rPr lang="zh-CN" altLang="en-US" smtClean="0"/>
              <a:t>类别：</a:t>
            </a:r>
            <a:r>
              <a:rPr lang="en-US" altLang="zh-CN" smtClean="0"/>
              <a:t>(1) </a:t>
            </a:r>
            <a:r>
              <a:rPr lang="zh-CN" altLang="en-US" smtClean="0"/>
              <a:t>为不同种类采用不同整数进行区分；</a:t>
            </a:r>
            <a:r>
              <a:rPr lang="en-US" altLang="zh-CN" smtClean="0"/>
              <a:t>(2) </a:t>
            </a:r>
            <a:r>
              <a:rPr lang="zh-CN" altLang="en-US" smtClean="0"/>
              <a:t>用枚举类型区分，因为枚举和整数之间存在一定的对应关系。</a:t>
            </a:r>
          </a:p>
          <a:p>
            <a:pPr eaLnBrk="1" hangingPunct="1"/>
            <a:r>
              <a:rPr lang="zh-CN" altLang="en-US" smtClean="0"/>
              <a:t>属性：不同种类的属性有不同的表示方法。对于单词的值，即可用字符串表示（因为词法分析器首先识别到的字符串），但通常为了处理方便，对于非字符串的单词，要转义，如一个整数对应的字符串将被转换为对应整数的实际值。</a:t>
            </a:r>
          </a:p>
        </p:txBody>
      </p:sp>
    </p:spTree>
    <p:extLst>
      <p:ext uri="{BB962C8B-B14F-4D97-AF65-F5344CB8AC3E}">
        <p14:creationId xmlns:p14="http://schemas.microsoft.com/office/powerpoint/2010/main" val="315728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AB3C91C-6E5E-497C-9E5E-5029E07FDC2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处理输入：源代码既可存到数据库，也可存到普通文件中。对于后者，不同平台中对于文本行结束符</a:t>
            </a:r>
            <a:r>
              <a:rPr lang="en-US" altLang="zh-CN" smtClean="0"/>
              <a:t>/</a:t>
            </a:r>
            <a:r>
              <a:rPr lang="zh-CN" altLang="en-US" smtClean="0"/>
              <a:t>文件结束符的表示可能不同</a:t>
            </a:r>
            <a:r>
              <a:rPr lang="en-US" altLang="zh-CN" smtClean="0"/>
              <a:t>;</a:t>
            </a:r>
            <a:r>
              <a:rPr lang="zh-CN" altLang="en-US" smtClean="0"/>
              <a:t>源文件存储时使用的字符集等。</a:t>
            </a:r>
          </a:p>
          <a:p>
            <a:pPr eaLnBrk="1" hangingPunct="1"/>
            <a:r>
              <a:rPr lang="zh-CN" altLang="en-US" smtClean="0"/>
              <a:t>行结束符：</a:t>
            </a:r>
            <a:r>
              <a:rPr lang="en-US" altLang="zh-CN" smtClean="0"/>
              <a:t>UNIX: 0A(</a:t>
            </a:r>
            <a:r>
              <a:rPr lang="zh-CN" altLang="en-US" smtClean="0"/>
              <a:t>换行</a:t>
            </a:r>
            <a:r>
              <a:rPr lang="en-US" altLang="zh-CN" smtClean="0"/>
              <a:t>), DOS/Win: 0D0A(</a:t>
            </a:r>
            <a:r>
              <a:rPr lang="zh-CN" altLang="en-US" smtClean="0"/>
              <a:t>回车换行</a:t>
            </a:r>
            <a:r>
              <a:rPr lang="en-US" altLang="zh-CN" smtClean="0"/>
              <a:t>)  MAC: 0D(</a:t>
            </a:r>
            <a:r>
              <a:rPr lang="zh-CN" altLang="en-US" smtClean="0"/>
              <a:t>回车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任务之</a:t>
            </a:r>
            <a:r>
              <a:rPr lang="en-US" altLang="zh-CN" smtClean="0"/>
              <a:t>4</a:t>
            </a:r>
            <a:r>
              <a:rPr lang="zh-CN" altLang="en-US" smtClean="0"/>
              <a:t>符号表：预置语言的保留字、标点符号、运算符；</a:t>
            </a:r>
          </a:p>
          <a:p>
            <a:pPr eaLnBrk="1" hangingPunct="1"/>
            <a:r>
              <a:rPr lang="zh-CN" altLang="en-US" smtClean="0"/>
              <a:t>出错处理：主要是输入中存在的部分词法错误，如非法字符。－注意：有些词法错误只能在语法分析时发现，如</a:t>
            </a:r>
            <a:r>
              <a:rPr lang="en-US" altLang="zh-CN" smtClean="0"/>
              <a:t>12x</a:t>
            </a:r>
            <a:r>
              <a:rPr lang="zh-CN" altLang="en-US" smtClean="0"/>
              <a:t>，按照词法规则识别为</a:t>
            </a:r>
            <a:r>
              <a:rPr lang="en-US" altLang="zh-CN" smtClean="0"/>
              <a:t>12</a:t>
            </a:r>
            <a:r>
              <a:rPr lang="zh-CN" altLang="en-US" smtClean="0"/>
              <a:t>和</a:t>
            </a:r>
            <a:r>
              <a:rPr lang="en-US" altLang="zh-CN" smtClean="0"/>
              <a:t>x</a:t>
            </a:r>
            <a:r>
              <a:rPr lang="zh-CN" altLang="en-US" smtClean="0"/>
              <a:t>这</a:t>
            </a:r>
            <a:r>
              <a:rPr lang="en-US" altLang="zh-CN" smtClean="0"/>
              <a:t>2</a:t>
            </a:r>
            <a:r>
              <a:rPr lang="zh-CN" altLang="en-US" smtClean="0"/>
              <a:t>个有效记号，但语法不正确。</a:t>
            </a:r>
          </a:p>
        </p:txBody>
      </p:sp>
    </p:spTree>
    <p:extLst>
      <p:ext uri="{BB962C8B-B14F-4D97-AF65-F5344CB8AC3E}">
        <p14:creationId xmlns:p14="http://schemas.microsoft.com/office/powerpoint/2010/main" val="196024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9262483-7622-4928-A490-220CBAA9C41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55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807E622-70EF-4CD1-833B-96261082B3F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应举一个字母表和字符串的例子：英文字母，英语单词，汉字，中文词组。两方面都是有限的。</a:t>
            </a:r>
          </a:p>
          <a:p>
            <a:pPr eaLnBrk="1" hangingPunct="1"/>
            <a:r>
              <a:rPr lang="zh-CN" altLang="en-US" smtClean="0"/>
              <a:t>再提一下“字符集”－－这是计算机系统在信息交换领域的称呼</a:t>
            </a:r>
            <a:r>
              <a:rPr lang="en-US" altLang="zh-CN" smtClean="0"/>
              <a:t>.</a:t>
            </a:r>
            <a:r>
              <a:rPr lang="zh-CN" altLang="en-US" smtClean="0"/>
              <a:t>无论哪种字母表（字符集），要在计算机中处理，都必须为每个字符进行整数编码，因此，字符存在着有序性，并使得字符串也存在有序性。</a:t>
            </a:r>
          </a:p>
          <a:p>
            <a:pPr eaLnBrk="1" hangingPunct="1"/>
            <a:r>
              <a:rPr lang="zh-CN" altLang="en-US" smtClean="0"/>
              <a:t>有序性： 一个字符串是由字符组成的有序集合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en-US" altLang="zh-CN" smtClean="0"/>
              <a:t>dog</a:t>
            </a:r>
            <a:r>
              <a:rPr lang="zh-CN" altLang="en-US" smtClean="0"/>
              <a:t>与</a:t>
            </a:r>
            <a:r>
              <a:rPr lang="en-US" altLang="zh-CN" smtClean="0"/>
              <a:t>god)</a:t>
            </a:r>
            <a:r>
              <a:rPr lang="zh-CN" altLang="en-US" smtClean="0"/>
              <a:t>。因此，字符串之间可以进行一些运算，字符串集合也有一些不同于一般集合的集合运算。</a:t>
            </a:r>
          </a:p>
          <a:p>
            <a:pPr eaLnBrk="1" hangingPunct="1"/>
            <a:r>
              <a:rPr lang="zh-CN" altLang="en-US" smtClean="0"/>
              <a:t>注意： 字母表虽然也是一个</a:t>
            </a:r>
            <a:r>
              <a:rPr lang="zh-CN" altLang="en-US" b="1" smtClean="0"/>
              <a:t>有序</a:t>
            </a:r>
            <a:r>
              <a:rPr lang="zh-CN" altLang="en-US" smtClean="0"/>
              <a:t>集合，由该字母表构造的字符串也有序，但与这里内容无关，不要提。</a:t>
            </a:r>
          </a:p>
          <a:p>
            <a:pPr eaLnBrk="1" hangingPunct="1"/>
            <a:r>
              <a:rPr lang="zh-CN" altLang="en-US" smtClean="0"/>
              <a:t>字符串：若干字符组成的一个序列（有序性的体现）</a:t>
            </a:r>
          </a:p>
        </p:txBody>
      </p:sp>
    </p:spTree>
    <p:extLst>
      <p:ext uri="{BB962C8B-B14F-4D97-AF65-F5344CB8AC3E}">
        <p14:creationId xmlns:p14="http://schemas.microsoft.com/office/powerpoint/2010/main" val="1161404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D1ACBE8-F727-4D89-8419-9DF32DACF44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前缀的另种描述：</a:t>
            </a:r>
            <a:r>
              <a:rPr lang="en-US" altLang="zh-CN" smtClean="0"/>
              <a:t>S</a:t>
            </a:r>
            <a:r>
              <a:rPr lang="zh-CN" altLang="en-US" smtClean="0"/>
              <a:t>前面一部分中，从头开始的</a:t>
            </a:r>
            <a:r>
              <a:rPr lang="en-US" altLang="zh-CN" smtClean="0"/>
              <a:t>0</a:t>
            </a:r>
            <a:r>
              <a:rPr lang="zh-CN" altLang="en-US" smtClean="0"/>
              <a:t>个或若干个连续字符形成的字符串；（教材中的描述应</a:t>
            </a:r>
            <a:r>
              <a:rPr lang="en-US" altLang="zh-CN" smtClean="0"/>
              <a:t>+</a:t>
            </a:r>
            <a:r>
              <a:rPr lang="zh-CN" altLang="en-US" smtClean="0"/>
              <a:t>：连续的）</a:t>
            </a:r>
          </a:p>
          <a:p>
            <a:pPr eaLnBrk="1" hangingPunct="1"/>
            <a:r>
              <a:rPr lang="zh-CN" altLang="en-US" smtClean="0"/>
              <a:t>后缀的另种描述：</a:t>
            </a:r>
            <a:r>
              <a:rPr lang="en-US" altLang="zh-CN" smtClean="0"/>
              <a:t>S</a:t>
            </a:r>
            <a:r>
              <a:rPr lang="zh-CN" altLang="en-US" smtClean="0"/>
              <a:t>的后面一部分中，</a:t>
            </a:r>
            <a:r>
              <a:rPr lang="en-US" altLang="zh-CN" smtClean="0"/>
              <a:t>0</a:t>
            </a:r>
            <a:r>
              <a:rPr lang="zh-CN" altLang="en-US" smtClean="0"/>
              <a:t>个或若干个连续字符形成的字符串； （教材中的描述应</a:t>
            </a:r>
            <a:r>
              <a:rPr lang="en-US" altLang="zh-CN" smtClean="0"/>
              <a:t>+</a:t>
            </a:r>
            <a:r>
              <a:rPr lang="zh-CN" altLang="en-US" smtClean="0"/>
              <a:t>：连续的）</a:t>
            </a:r>
          </a:p>
          <a:p>
            <a:pPr eaLnBrk="1" hangingPunct="1"/>
            <a:r>
              <a:rPr lang="zh-CN" altLang="en-US" smtClean="0"/>
              <a:t>子串的另种描述：在</a:t>
            </a:r>
            <a:r>
              <a:rPr lang="en-US" altLang="zh-CN" smtClean="0"/>
              <a:t>S</a:t>
            </a:r>
            <a:r>
              <a:rPr lang="zh-CN" altLang="en-US" smtClean="0"/>
              <a:t>中，</a:t>
            </a:r>
            <a:r>
              <a:rPr lang="en-US" altLang="zh-CN" smtClean="0"/>
              <a:t>0</a:t>
            </a:r>
            <a:r>
              <a:rPr lang="zh-CN" altLang="en-US" smtClean="0"/>
              <a:t>个或若干连续字符形成的字符串。显然，前缀、后缀都是子串！</a:t>
            </a:r>
          </a:p>
        </p:txBody>
      </p:sp>
    </p:spTree>
    <p:extLst>
      <p:ext uri="{BB962C8B-B14F-4D97-AF65-F5344CB8AC3E}">
        <p14:creationId xmlns:p14="http://schemas.microsoft.com/office/powerpoint/2010/main" val="320657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BA0DD73-CDB1-43AE-9705-1753E6BA566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注意：集合的连接运算可以看作是一种形式的笛卡尔积。</a:t>
            </a:r>
          </a:p>
          <a:p>
            <a:pPr eaLnBrk="1" hangingPunct="1"/>
            <a:r>
              <a:rPr lang="zh-CN" altLang="en-US" smtClean="0"/>
              <a:t>对于闭包，我们约定了：</a:t>
            </a:r>
            <a:r>
              <a:rPr lang="en-US" altLang="zh-CN" smtClean="0"/>
              <a:t>L</a:t>
            </a:r>
            <a:r>
              <a:rPr lang="en-US" altLang="zh-CN" baseline="30000" smtClean="0"/>
              <a:t>0</a:t>
            </a:r>
            <a:r>
              <a:rPr lang="en-US" altLang="zh-CN" smtClean="0"/>
              <a:t>={ε}, L</a:t>
            </a:r>
            <a:r>
              <a:rPr lang="en-US" altLang="zh-CN" baseline="30000" smtClean="0"/>
              <a:t>1</a:t>
            </a:r>
            <a:r>
              <a:rPr lang="en-US" altLang="zh-CN" smtClean="0"/>
              <a:t> = L, </a:t>
            </a:r>
            <a:r>
              <a:rPr lang="zh-CN" altLang="en-US" smtClean="0"/>
              <a:t>且</a:t>
            </a:r>
            <a:r>
              <a:rPr lang="en-US" altLang="zh-CN" smtClean="0"/>
              <a:t>L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en-US" altLang="zh-CN" smtClean="0"/>
              <a:t>LL</a:t>
            </a:r>
            <a:r>
              <a:rPr lang="zh-CN" altLang="en-US" smtClean="0"/>
              <a:t>的缩写形式，依次类推。</a:t>
            </a:r>
          </a:p>
          <a:p>
            <a:pPr eaLnBrk="1" hangingPunct="1"/>
            <a:r>
              <a:rPr lang="en-US" altLang="zh-CN" smtClean="0"/>
              <a:t>L</a:t>
            </a:r>
            <a:r>
              <a:rPr lang="en-US" altLang="zh-CN" baseline="30000" smtClean="0"/>
              <a:t>*</a:t>
            </a:r>
            <a:r>
              <a:rPr lang="en-US" altLang="zh-CN" smtClean="0"/>
              <a:t> (</a:t>
            </a:r>
            <a:r>
              <a:rPr lang="zh-CN" altLang="en-US" smtClean="0"/>
              <a:t>称为</a:t>
            </a:r>
            <a:r>
              <a:rPr lang="en-US" altLang="zh-CN" smtClean="0"/>
              <a:t>L</a:t>
            </a:r>
            <a:r>
              <a:rPr lang="zh-CN" altLang="en-US" smtClean="0"/>
              <a:t>的克林闭包</a:t>
            </a:r>
            <a:r>
              <a:rPr lang="en-US" altLang="zh-CN" smtClean="0"/>
              <a:t>)</a:t>
            </a:r>
            <a:r>
              <a:rPr lang="zh-CN" altLang="en-US" smtClean="0"/>
              <a:t>和 </a:t>
            </a:r>
            <a:r>
              <a:rPr lang="en-US" altLang="zh-CN" smtClean="0"/>
              <a:t>L</a:t>
            </a:r>
            <a:r>
              <a:rPr lang="en-US" altLang="zh-CN" baseline="30000" smtClean="0"/>
              <a:t>+</a:t>
            </a:r>
            <a:r>
              <a:rPr lang="zh-CN" altLang="en-US" smtClean="0"/>
              <a:t>的唯一区别：</a:t>
            </a:r>
            <a:r>
              <a:rPr lang="en-US" altLang="zh-CN" smtClean="0"/>
              <a:t>L*</a:t>
            </a:r>
            <a:r>
              <a:rPr lang="zh-CN" altLang="en-US" smtClean="0"/>
              <a:t>中包含元素</a:t>
            </a:r>
            <a:r>
              <a:rPr lang="en-US" altLang="zh-CN" smtClean="0"/>
              <a:t>ε </a:t>
            </a:r>
            <a:r>
              <a:rPr lang="zh-CN" altLang="en-US" smtClean="0"/>
              <a:t>（空串，即</a:t>
            </a:r>
            <a:r>
              <a:rPr lang="en-US" altLang="zh-CN" smtClean="0"/>
              <a:t>L</a:t>
            </a:r>
            <a:r>
              <a:rPr lang="en-US" altLang="zh-CN" baseline="30000" smtClean="0"/>
              <a:t>0</a:t>
            </a:r>
            <a:r>
              <a:rPr lang="zh-CN" altLang="en-US" smtClean="0"/>
              <a:t>的元素）。</a:t>
            </a:r>
          </a:p>
        </p:txBody>
      </p:sp>
    </p:spTree>
    <p:extLst>
      <p:ext uri="{BB962C8B-B14F-4D97-AF65-F5344CB8AC3E}">
        <p14:creationId xmlns:p14="http://schemas.microsoft.com/office/powerpoint/2010/main" val="8804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138B-07CC-4471-902A-2E80B59AEF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20797-3080-49B0-88B4-ADBD02AB8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0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354B7-B05D-4922-A21A-C70BF6F95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4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3F2BF-5797-4186-A998-F8C785A0B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3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D6AAD-4282-4367-85FB-C9F9CB363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74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63639-15A9-44C7-9728-E235BFC973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839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3BC9-7DC7-48AF-8D8C-3EE58D458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4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AAEFA-A164-4AA2-ACD9-DF84668FC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03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AD1A-5682-475D-BEBA-B238A1F41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276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0D695-80AC-492C-BFA8-BF3B3B836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344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2BF51-DB56-45CA-A765-E940A8B11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4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3504" y="6381328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C829-D602-4A31-9020-5765C28FC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26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CA901-0029-4EE2-A845-6ECA8F2F9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25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25D9B-8BEA-483E-BC72-C399FF87D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98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just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8ABB6-6BC3-4360-9656-E81514E57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84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7C90B-1425-4A14-90B2-DDDE2752A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87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DB7F0-D615-434C-81F8-A54A84A1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78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D8CE6-17B1-41E9-8067-7B1611DC67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A9D9-B4AC-4B88-A1B2-69C7B78F3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6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C4500-DFC9-4F50-B604-22910175E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15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B297B-B885-441E-9361-01142FA96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7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A6135-ED5F-4744-80E9-57BDDC1A8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0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5641D5E-F7B3-4C1E-8462-F1593371E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9D5999-5863-4B53-AF03-E966BA673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西电校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0"/>
            <a:ext cx="5397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Microsoft_Visio_2003-2010___1.vsd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1.bin"/><Relationship Id="rId5" Type="http://schemas.openxmlformats.org/officeDocument/2006/relationships/slide" Target="slide22.xml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31" Type="http://schemas.openxmlformats.org/officeDocument/2006/relationships/oleObject" Target="../embeddings/oleObject20.bin"/><Relationship Id="rId4" Type="http://schemas.openxmlformats.org/officeDocument/2006/relationships/slide" Target="slide23.xml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e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71F3A-DFA9-4016-A33B-DE244EBD8E16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词法分析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17488" y="6858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词法分析：	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  := y   +  z   * 60  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记号序列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id1 := id2 +  id3 *  60 ;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20700" y="1501775"/>
            <a:ext cx="82280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词法分析的双重含义：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规定单词形成的规则，也被称为</a:t>
            </a:r>
            <a:r>
              <a:rPr lang="zh-CN" altLang="en-US" sz="24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构词规则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词法规则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。它的作用相当于立法，规定什么样的输入序列是语言所允许的合法单词。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根据词法规则识别输入序列，也被称为</a:t>
            </a:r>
            <a:r>
              <a:rPr lang="zh-CN" altLang="en-US" sz="2400" b="1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词法分析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。它的作用相当于执法，根据规则识别出合法的单词和指出非法的输入序列。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71488" y="4005263"/>
            <a:ext cx="77724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本章主要内容：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与词法分析有关的基本概念和相关问题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模式的形式化描述－正规式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记号的识别－有限自动机（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词法分析器的构造－从正规式到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上机作业－第一部分：函数绘图语言的词法分析器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allAtOnce"/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814977" y="5445125"/>
            <a:ext cx="969818" cy="3603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4975" y="965200"/>
            <a:ext cx="84582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令 </a:t>
            </a:r>
            <a:r>
              <a:rPr lang="en-US" altLang="zh-CN"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Σ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一个有限字母表，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则 </a:t>
            </a:r>
            <a:r>
              <a:rPr lang="en-US" altLang="zh-CN" sz="2400" b="1" dirty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Σ 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上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及其表示的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集合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递归定义如下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1.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，它表示集合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L(ε) = {ε}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若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上的字符，则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，它表示集合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L(a)={a}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若正规式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分别表示集合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L(r)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L(s)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，则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|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，表示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集合 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)∪L(s)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rs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，表示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集合 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L(r)L(s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 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*  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，表示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集合 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L(r))</a:t>
            </a:r>
            <a:r>
              <a:rPr lang="en-US" altLang="zh-CN" sz="2400" b="1" baseline="30000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d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）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正规式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，表示的集合仍然</a:t>
            </a: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是 </a:t>
            </a:r>
            <a:r>
              <a:rPr lang="en-US" altLang="zh-CN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L(r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b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</a:br>
            <a:r>
              <a:rPr lang="zh-CN" altLang="en-US" sz="2400" b="1" dirty="0" smtClean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括弧用来改变运算的先后次序！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可用正规式描述</a:t>
            </a:r>
            <a:r>
              <a:rPr lang="en-US" altLang="zh-CN" sz="2400" b="1" dirty="0">
                <a:solidFill>
                  <a:srgbClr val="D60093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D60093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其结构</a:t>
            </a:r>
            <a:r>
              <a:rPr lang="en-US" altLang="zh-CN" sz="2400" b="1" dirty="0">
                <a:solidFill>
                  <a:srgbClr val="D60093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的语言称为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正规语言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正规集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DD650-BB3D-4AF7-A44F-66912EB4DA4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4876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正规式与正规集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127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34263" y="6327924"/>
            <a:ext cx="1098550" cy="46166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7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9D504-E960-4008-ADA8-493AE91F75B6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05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04813" y="1484313"/>
            <a:ext cx="8991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若运算的优先级和结合性做下述约定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1.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三种运算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均具有左结合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性质；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优先级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从高到低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顺序排列为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运算、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运算、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运算。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则正规式中不必要的括号可以被省略。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例如，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(a)|(((b)</a:t>
            </a:r>
            <a:r>
              <a:rPr lang="en-US" altLang="zh-CN" sz="2400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)(c))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可以简化成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88925" y="3933825"/>
            <a:ext cx="341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正规式的等价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524388" y="5474607"/>
            <a:ext cx="7576004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这意味着：不同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正规式也可以表示同一个正规集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即：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式与正规集之间是多对一的关系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95288" y="838200"/>
            <a:ext cx="432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运算的优先级与结合性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508625" y="3213100"/>
            <a:ext cx="1368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baseline="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7281" y="4394487"/>
            <a:ext cx="709138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若正规式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表示了同一个正规集，则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是等价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的，记为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P=Q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20" grpId="0" build="p" autoUpdateAnimBg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04800" y="669925"/>
            <a:ext cx="9091613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设字母表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c}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上部分正规式和正规集如下：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u="sng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  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u="sng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u="sng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表示的正规</a:t>
            </a:r>
            <a:r>
              <a:rPr lang="zh-CN" altLang="en-US" sz="2400" u="sng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 baseline="30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434413-A1F7-4F08-B758-5DFB8CBD8DAB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03225" y="4652963"/>
            <a:ext cx="6400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L(x)={a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L(y)={c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则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L(x|y)=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L(y|x)=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所以：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x|y = y|x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928936" y="1563874"/>
            <a:ext cx="314712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{a}∪{b}={a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b} 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989263" y="5107165"/>
            <a:ext cx="26622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L(x) ∪ L(y) =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L(y) ∪ L(x) =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183188" y="5053013"/>
            <a:ext cx="22685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d}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d} </a:t>
            </a:r>
          </a:p>
        </p:txBody>
      </p:sp>
      <p:sp>
        <p:nvSpPr>
          <p:cNvPr id="12303" name="AutoShape 1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76056" y="1309836"/>
            <a:ext cx="1962150" cy="461665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u="sng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正规式定义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54560" y="3294265"/>
            <a:ext cx="5891816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ε,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ab,ba,bb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...}</a:t>
            </a:r>
            <a:endParaRPr lang="zh-CN" altLang="en-US" sz="2000" baseline="30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47664" y="3716430"/>
            <a:ext cx="7467600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...}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7664" y="3284984"/>
            <a:ext cx="7467600" cy="535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400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,...}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为首的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字符串</a:t>
            </a:r>
            <a:r>
              <a:rPr lang="zh-CN" altLang="en-US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2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build="p" autoUpdateAnimBg="0"/>
      <p:bldP spid="12298" grpId="0" build="p" autoUpdateAnimBg="0"/>
      <p:bldP spid="12300" grpId="0" build="allAtOnce"/>
      <p:bldP spid="12301" grpId="0" build="allAtOnce"/>
      <p:bldP spid="13" grpId="0"/>
      <p:bldP spid="1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1BD24-104C-4009-9EB6-37D18393450E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6858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正规式与正规集（续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43000" y="3500438"/>
            <a:ext cx="6248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正规式的代数性质（表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2.6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r|s = s|r 			(rs)t = r(st)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r|(s|t) = (r|s)|t	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 = 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r(s|t) = rs|rt		r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(r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(s|t)r = sr|tr 		r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7525" y="1412875"/>
            <a:ext cx="83216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正规式的等价性判定可以采用两种方法：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根据定义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2.2/2.3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，证明不同的正规式表示同一集合</a:t>
            </a:r>
            <a:b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（如例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2.4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根据下述正规式的代数性质进行运算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152400" y="838200"/>
            <a:ext cx="447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正规式等价的判定（证明）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58888" y="6021388"/>
            <a:ext cx="5975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时刻将正规表达式与算术表达式联系着理解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A50D5-63AE-4ACE-97CD-3EDE42192D76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22288" y="1052513"/>
            <a:ext cx="8153400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表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：用自然语言对模式进行非形式化描述；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正规式可以严格地规定记号的模式，用正规式说明记号的公式为：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b="1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 </a:t>
            </a:r>
            <a:r>
              <a:rPr lang="en-US" altLang="zh-CN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可以读作为    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（左边）记号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（右边）正规式</a:t>
            </a:r>
            <a:r>
              <a:rPr lang="zh-CN" altLang="en-US" sz="2400" dirty="0"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或者		   </a:t>
            </a:r>
            <a:r>
              <a:rPr lang="zh-CN" altLang="en-US" sz="2400" dirty="0" smtClean="0">
                <a:ea typeface="华文行楷" panose="02010800040101010101" pitchFamily="2" charset="-122"/>
              </a:rPr>
              <a:t>“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记号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是正规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式</a:t>
            </a:r>
            <a:r>
              <a:rPr lang="zh-CN" altLang="en-US" sz="2400" dirty="0" smtClean="0">
                <a:ea typeface="华文行楷" panose="02010800040101010101" pitchFamily="2" charset="-122"/>
              </a:rPr>
              <a:t>”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1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id=a(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可以读作为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定义为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ea typeface="华文行楷" panose="02010800040101010101" pitchFamily="2" charset="-122"/>
              </a:rPr>
              <a:t>”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通常在不引起混淆的情况下，也把说明记号的公式简称为正规式，或者规则。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0969C-D2B5-416F-A64B-515706E2F2FD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152400"/>
            <a:ext cx="365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533400" y="914400"/>
            <a:ext cx="8305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表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2.1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的记号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分别是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的关系运算符、标识符和无符号数，它们的正规式表示如下所示。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85800" y="2349500"/>
            <a:ext cx="933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id =</a:t>
            </a:r>
            <a:endParaRPr lang="en-US" altLang="zh-CN" sz="2000" b="1" baseline="30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85800" y="4508500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num =</a:t>
            </a: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295400" y="3187700"/>
            <a:ext cx="716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|A|B|C|D|E|F|G|H|I|J|K|L|M|N|O|P|Q|R|S|T|U|V|W|X|Y|Z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|0|1|2|3|4|5|6|7|8|9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463800" y="5876925"/>
            <a:ext cx="2012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太繁琐了！！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260475" y="2349500"/>
            <a:ext cx="73437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|A|B|C|D|E|F|G|H|I|J|K|L|M|N|O|P|Q|R|S|T|U|V|W|X|Y|Z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baseline="30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403350" y="4508500"/>
            <a:ext cx="633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1403350" y="4868863"/>
            <a:ext cx="7561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|.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|E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+|-|ε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85800" y="1905000"/>
            <a:ext cx="15099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 </a:t>
            </a: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123728" y="1913467"/>
            <a:ext cx="36004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635896" y="1918137"/>
            <a:ext cx="1584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&gt;=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339752" y="1921669"/>
            <a:ext cx="36004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555776" y="1913467"/>
            <a:ext cx="501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882466" y="1912409"/>
            <a:ext cx="36004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098490" y="1904207"/>
            <a:ext cx="501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&lt;&gt;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419872" y="1912409"/>
            <a:ext cx="36004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7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7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37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37896" grpId="0" build="allAtOnce"/>
      <p:bldP spid="37897" grpId="0" autoUpdateAnimBg="0"/>
      <p:bldP spid="37899" grpId="0" animBg="1"/>
      <p:bldP spid="37900" grpId="0" autoUpdateAnimBg="0"/>
      <p:bldP spid="37901" grpId="0" build="allAtOnce"/>
      <p:bldP spid="37902" grpId="0" build="allAtOnce"/>
      <p:bldP spid="13" grpId="0" autoUpdateAnimBg="0"/>
      <p:bldP spid="15" grpId="0" autoUpdateAnimBg="0"/>
      <p:bldP spid="16" grpId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F42D3-9986-4D45-A32D-DF9581DD0DDE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55650" y="1493838"/>
            <a:ext cx="7704138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(a) 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正闭包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的正规式，则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4000" baseline="1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(L(r))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的正规式，且下述等式成立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rr</a:t>
            </a:r>
            <a:r>
              <a:rPr lang="en-US" altLang="zh-CN" sz="28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8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8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r</a:t>
            </a:r>
            <a:r>
              <a:rPr lang="en-US" altLang="zh-CN" sz="28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|ε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与*具有相同的运算结合性和优先级。</a:t>
            </a:r>
            <a:endParaRPr lang="zh-CN" altLang="en-US" sz="240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latin typeface="黑体" panose="02010609060101010101" pitchFamily="49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华文行楷" panose="02010800040101010101" pitchFamily="2" charset="-122"/>
              </a:rPr>
              <a:t>  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华文行楷" panose="02010800040101010101" pitchFamily="2" charset="-122"/>
              </a:rPr>
              <a:t>可以化简为：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华文行楷" panose="02010800040101010101" pitchFamily="2" charset="-122"/>
              </a:rPr>
              <a:t>  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en-US" altLang="zh-CN" sz="240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323850" y="30797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  <p:sp>
        <p:nvSpPr>
          <p:cNvPr id="48133" name="Rectangle 9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3568F-6475-48DA-A3D6-2C21AEA1F4A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8825" y="981075"/>
            <a:ext cx="7629525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黑体" panose="02010609060101010101" pitchFamily="49" charset="-122"/>
              </a:rPr>
              <a:t>(b) 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可缺省</a:t>
            </a:r>
            <a:r>
              <a:rPr lang="zh-CN" altLang="en-US" sz="2400"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是正规式，则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r?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L(r)∪{ε}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的正规式，且下述等式成立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r? = r|ε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?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 * 具有相同的运算结合性和优先级。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9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+|-|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可以改写为：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E(+|-)?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55650" y="3716338"/>
            <a:ext cx="79930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ea typeface="黑体" panose="02010609060101010101" pitchFamily="49" charset="-122"/>
              </a:rPr>
              <a:t>(c) </a:t>
            </a:r>
            <a:r>
              <a:rPr lang="zh-CN" altLang="en-US" sz="2400" dirty="0">
                <a:solidFill>
                  <a:srgbClr val="990000"/>
                </a:solidFill>
                <a:ea typeface="华文行楷" panose="02010800040101010101" pitchFamily="2" charset="-122"/>
              </a:rPr>
              <a:t>串</a:t>
            </a:r>
            <a:r>
              <a:rPr lang="zh-CN" altLang="en-US" sz="2400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若干字符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连接运算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构成的正规式，则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 smtClean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=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“”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的任一字符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ea typeface="华文行楷" panose="02010800040101010101" pitchFamily="2" charset="-122"/>
              </a:rPr>
              <a:t>“</a:t>
            </a:r>
            <a:r>
              <a:rPr lang="en-US" altLang="zh-CN" sz="2400" dirty="0" err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|</a:t>
            </a:r>
            <a:r>
              <a:rPr lang="en-US" altLang="zh-CN" sz="2400" dirty="0" err="1">
                <a:solidFill>
                  <a:srgbClr val="FF0000"/>
                </a:solidFill>
                <a:ea typeface="华文行楷" panose="02010800040101010101" pitchFamily="2" charset="-122"/>
              </a:rPr>
              <a:t>”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≠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a|b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23850" y="4445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  <p:sp>
        <p:nvSpPr>
          <p:cNvPr id="50182" name="Rectangle 12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D0ED9-4038-42A1-B261-8D26AF8C06DE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0"/>
            <a:ext cx="45720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7525" y="620713"/>
            <a:ext cx="823118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(d)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若干字符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进行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“或”运算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构成的正规式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则可改写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  </a:t>
            </a:r>
            <a:r>
              <a:rPr lang="en-US" altLang="zh-CN" sz="2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r’</a:t>
            </a:r>
            <a:r>
              <a:rPr lang="en-US" altLang="zh-CN" sz="2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其中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400" b="1" dirty="0" smtClean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’</a:t>
            </a:r>
            <a:r>
              <a:rPr lang="en-US" altLang="zh-CN" sz="2400" dirty="0" smtClean="0">
                <a:solidFill>
                  <a:schemeClr val="accent2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可以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有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如下书写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形式：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枚举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 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a|b|e|h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写为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abeh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，顺序无关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分段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0|1|2|3|4|5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写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0-5]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11188" y="4170511"/>
            <a:ext cx="787241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(e)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非字符组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[r]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是一个字符组形式的正规式，则</a:t>
            </a:r>
            <a:b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是表示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 L(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的正规式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={a, b, c, d, e, f, g}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lang="en-US" altLang="zh-CN" sz="24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 L(</a:t>
            </a:r>
            <a:r>
              <a:rPr lang="en-US" altLang="zh-CN" sz="2400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a|b|c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  =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    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183436" y="2996952"/>
            <a:ext cx="37810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注意：左边界小于右边界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字符范围要连续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724128" y="545055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a, b, c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5730478" y="591251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d, e, f, g</a:t>
            </a:r>
          </a:p>
        </p:txBody>
      </p:sp>
      <p:sp>
        <p:nvSpPr>
          <p:cNvPr id="52233" name="Text Box 18"/>
          <p:cNvSpPr txBox="1">
            <a:spLocks noChangeArrowheads="1"/>
          </p:cNvSpPr>
          <p:nvPr/>
        </p:nvSpPr>
        <p:spPr bwMode="auto">
          <a:xfrm>
            <a:off x="323850" y="4445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正规式的简化表示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36576" y="2429862"/>
            <a:ext cx="680377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33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混合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: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0|1|2|3|4|5|6|7|8|9|a|b|c|d|x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可写为：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0-9a-dx]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04599" y="5934879"/>
            <a:ext cx="64957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L(</a:t>
            </a:r>
            <a:r>
              <a:rPr lang="en-US" altLang="zh-CN" sz="2400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[^</a:t>
            </a:r>
            <a:r>
              <a:rPr lang="en-US" altLang="zh-CN" sz="2400" dirty="0" err="1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L(</a:t>
            </a:r>
            <a:r>
              <a:rPr lang="en-US" altLang="zh-CN" sz="2400" dirty="0" err="1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d|e|f|g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{             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7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0" grpId="0" uiExpand="1" build="p" autoUpdateAnimBg="0"/>
      <p:bldP spid="16392" grpId="0" animBg="1"/>
      <p:bldP spid="16399" grpId="0"/>
      <p:bldP spid="16401" grpId="0"/>
      <p:bldP spid="10" grpId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4669D-37F8-48A6-8DD4-8B84247D833C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260350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611188" y="980728"/>
            <a:ext cx="79200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ea typeface="华文行楷" panose="02010800040101010101" pitchFamily="2" charset="-122"/>
              </a:rPr>
              <a:t>辅助</a:t>
            </a:r>
            <a:r>
              <a:rPr lang="zh-CN" altLang="en-US" sz="2400" dirty="0">
                <a:ea typeface="华文行楷" panose="02010800040101010101" pitchFamily="2" charset="-122"/>
              </a:rPr>
              <a:t>定义的作用是为复杂的或重复出现的正规式命名，并在以后的使用中用名字代替该正规式。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辅助定义的形式与正规式一样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名字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95288" y="260350"/>
            <a:ext cx="2622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引入辅助定义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12775" y="3612480"/>
            <a:ext cx="792003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但是：辅助定义并不表示任何模式。 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即：作为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辅助定义的正规式仅供内部使用，而不用于说明记号。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1547813" y="5052913"/>
            <a:ext cx="597693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辅助定义：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内部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名 </a:t>
            </a: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子正规式</a:t>
            </a:r>
            <a:endParaRPr lang="zh-CN" altLang="en-US" sz="2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模  式：</a:t>
            </a:r>
            <a:r>
              <a:rPr kumimoji="0"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kumimoji="0" lang="zh-CN" altLang="en-US" sz="24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记号名</a:t>
            </a: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2E5CA-99E8-4228-9B6F-BF1D917A926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12192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词法分析中的若干问题</a:t>
            </a:r>
            <a:b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记号、模式与单词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03238" y="1433513"/>
            <a:ext cx="78851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单词的基本分类：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关键字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保留字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kw(key word, or reserved word)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id(identifier)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字面量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literal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特殊符号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ks(key symbol, or special symbol)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20700" y="3889375"/>
            <a:ext cx="793908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position := initial +  rate *   60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	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     ks id      ks id   ks  literal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lang="zh-CN" altLang="en-US" sz="2400" b="1">
                <a:latin typeface="华文行楷" panose="02010800040101010101" pitchFamily="2" charset="-122"/>
                <a:ea typeface="楷体_GB2312" pitchFamily="49" charset="-122"/>
              </a:rPr>
              <a:t>称</a:t>
            </a:r>
            <a:r>
              <a:rPr lang="zh-CN" altLang="en-US" sz="2400" b="1" u="sng">
                <a:solidFill>
                  <a:schemeClr val="accent2"/>
                </a:solidFill>
                <a:latin typeface="华文行楷" panose="02010800040101010101" pitchFamily="2" charset="-122"/>
                <a:ea typeface="楷体_GB2312" pitchFamily="49" charset="-122"/>
              </a:rPr>
              <a:t>识别出 </a:t>
            </a:r>
            <a:r>
              <a:rPr lang="en-US" altLang="zh-CN" sz="2400" b="1" u="sng">
                <a:solidFill>
                  <a:schemeClr val="accent2"/>
                </a:solidFill>
                <a:latin typeface="黑体" panose="02010609060101010101" pitchFamily="49" charset="-122"/>
                <a:ea typeface="楷体_GB2312" pitchFamily="49" charset="-122"/>
              </a:rPr>
              <a:t>id</a:t>
            </a:r>
            <a:r>
              <a:rPr lang="en-US" altLang="zh-CN" sz="2400" b="1"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华文行楷" panose="02010800040101010101" pitchFamily="2" charset="-122"/>
                <a:ea typeface="楷体_GB2312" pitchFamily="49" charset="-122"/>
              </a:rPr>
              <a:t>而不是单词 </a:t>
            </a:r>
            <a:r>
              <a:rPr lang="en-US" altLang="zh-CN" sz="2400" b="1">
                <a:latin typeface="黑体" panose="02010609060101010101" pitchFamily="49" charset="-122"/>
                <a:ea typeface="楷体_GB2312" pitchFamily="49" charset="-122"/>
              </a:rPr>
              <a:t>position </a:t>
            </a:r>
            <a:r>
              <a:rPr lang="en-US" altLang="zh-CN" sz="2400" b="1">
                <a:ea typeface="楷体_GB2312" pitchFamily="49" charset="-122"/>
              </a:rPr>
              <a:t>…</a:t>
            </a:r>
            <a:endParaRPr lang="en-US" altLang="zh-CN" sz="2400" b="1">
              <a:latin typeface="黑体" panose="02010609060101010101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根据什么识别这些单词（元素）？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-76200"/>
            <a:ext cx="38862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2.2.3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记号的说明（续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60363" y="446088"/>
            <a:ext cx="8388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引入正规式的缩写形式和辅助定义式后，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的正规定义式可重写如下。 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319213" y="1196975"/>
            <a:ext cx="73564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char              = [a-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zA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-Z]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digit             = [0-9]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digits            = digit</a:t>
            </a:r>
            <a:r>
              <a:rPr lang="en-US" altLang="zh-CN" sz="22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optional_fraction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= ( . digits )?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optional_exponent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= ( E (+|-)? digits )?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 =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233363" y="3429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对比：</a:t>
            </a: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395288" y="3860800"/>
            <a:ext cx="8534400" cy="2835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id =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 |A|B|C|D|E|F|G|H|I|J|K|L|M|N|O|P|Q|R|S|T|U|V|W|X|Y|Z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a|b|c|d|e|f|g|h|i|j|k|l|m|n|o|p|q|r|s|t|u|v|w|x|y|z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 |A|B|C|D|E|F|G|H|I|J|K|L|M|N|O|P|Q|R|S|T|U|V|W|X|Y|Z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	|0|1|2|3|4|5|6|7|8|9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num =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ε|.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ε|E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+|-|ε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)(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0|1|2|3|4|5|6|7|8|9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166938" y="2852738"/>
            <a:ext cx="3657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</a:t>
            </a:r>
            <a:r>
              <a:rPr lang="en-US" altLang="zh-TW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char|digit )</a:t>
            </a:r>
            <a:r>
              <a:rPr lang="en-US" altLang="zh-CN" sz="22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124075" y="3213100"/>
            <a:ext cx="65690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</a:t>
            </a:r>
            <a:r>
              <a:rPr lang="en-US" altLang="zh-CN" sz="2200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optional_fraction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optional_exponent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allAtOnce"/>
      <p:bldP spid="17418" grpId="0"/>
      <p:bldP spid="174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313B4-6964-4321-81E3-DA951EB977DF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010400" cy="5334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" y="762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模式的描述</a:t>
            </a:r>
            <a:r>
              <a:rPr lang="en-US" altLang="zh-CN" sz="2400">
                <a:latin typeface="华文楷体" panose="02010600040101010101" pitchFamily="2" charset="-122"/>
                <a:ea typeface="华文行楷" panose="02010800040101010101" pitchFamily="2" charset="-122"/>
              </a:rPr>
              <a:t>―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正规式</a:t>
            </a:r>
            <a:endParaRPr lang="zh-CN" altLang="en-US" sz="2400"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记号的识别</a:t>
            </a:r>
            <a:r>
              <a:rPr lang="en-US" altLang="zh-CN" sz="2400">
                <a:latin typeface="华文楷体" panose="02010600040101010101" pitchFamily="2" charset="-122"/>
                <a:ea typeface="华文行楷" panose="02010800040101010101" pitchFamily="2" charset="-122"/>
              </a:rPr>
              <a:t>―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有限自动机（确定、不确定）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01613" y="1484313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Nondeterministic Finite Automaton, NFA</a:t>
            </a:r>
            <a:r>
              <a:rPr lang="zh-CN" altLang="en-US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28600" y="2565400"/>
            <a:ext cx="86106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ea typeface="楷体" panose="02010609060101010101" pitchFamily="49" charset="-122"/>
              </a:rPr>
              <a:t>NFA</a:t>
            </a:r>
            <a:r>
              <a:rPr lang="zh-CN" altLang="en-US" sz="2400" b="1" dirty="0">
                <a:ea typeface="楷体" panose="02010609060101010101" pitchFamily="49" charset="-122"/>
              </a:rPr>
              <a:t>是一个五元组（</a:t>
            </a:r>
            <a:r>
              <a:rPr lang="en-US" altLang="zh-CN" sz="2400" b="1" dirty="0">
                <a:ea typeface="楷体" panose="02010609060101010101" pitchFamily="49" charset="-122"/>
              </a:rPr>
              <a:t>5-tuple</a:t>
            </a:r>
            <a:r>
              <a:rPr lang="zh-CN" altLang="en-US" sz="2400" b="1" dirty="0">
                <a:ea typeface="楷体" panose="02010609060101010101" pitchFamily="49" charset="-122"/>
              </a:rPr>
              <a:t>）：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		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M =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，∑，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move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s0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）</a:t>
            </a:r>
            <a:r>
              <a:rPr lang="zh-CN" altLang="en-US" sz="2400" b="1" dirty="0">
                <a:ea typeface="楷体" panose="02010609060101010101" pitchFamily="49" charset="-122"/>
              </a:rPr>
              <a:t>，其中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ea typeface="楷体" panose="02010609060101010101" pitchFamily="49" charset="-122"/>
              </a:rPr>
              <a:t>） 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ea typeface="楷体" panose="02010609060101010101" pitchFamily="49" charset="-122"/>
              </a:rPr>
              <a:t>是有限个状态（</a:t>
            </a:r>
            <a:r>
              <a:rPr lang="en-US" altLang="zh-CN" sz="2400" b="1" dirty="0">
                <a:ea typeface="楷体" panose="02010609060101010101" pitchFamily="49" charset="-122"/>
              </a:rPr>
              <a:t>state</a:t>
            </a:r>
            <a:r>
              <a:rPr lang="zh-CN" altLang="en-US" sz="2400" b="1" dirty="0">
                <a:ea typeface="楷体" panose="02010609060101010101" pitchFamily="49" charset="-122"/>
              </a:rPr>
              <a:t>）的集合；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</a:rPr>
              <a:t>） </a:t>
            </a:r>
            <a:r>
              <a:rPr lang="zh-CN" altLang="en-US" sz="2400" b="1" dirty="0" smtClean="0">
                <a:solidFill>
                  <a:schemeClr val="tx2"/>
                </a:solidFill>
                <a:ea typeface="楷体" panose="02010609060101010101" pitchFamily="49" charset="-122"/>
              </a:rPr>
              <a:t>∑ </a:t>
            </a:r>
            <a:r>
              <a:rPr lang="zh-CN" altLang="en-US" sz="2400" b="1" dirty="0" smtClean="0">
                <a:ea typeface="楷体" panose="02010609060101010101" pitchFamily="49" charset="-122"/>
              </a:rPr>
              <a:t>是</a:t>
            </a:r>
            <a:r>
              <a:rPr lang="zh-CN" altLang="en-US" sz="2400" b="1" dirty="0">
                <a:ea typeface="楷体" panose="02010609060101010101" pitchFamily="49" charset="-122"/>
              </a:rPr>
              <a:t>有限个输入字符（包括</a:t>
            </a:r>
            <a:r>
              <a:rPr lang="en-US" altLang="zh-CN" sz="2400" b="1" dirty="0">
                <a:ea typeface="楷体" panose="02010609060101010101" pitchFamily="49" charset="-122"/>
              </a:rPr>
              <a:t>ε</a:t>
            </a:r>
            <a:r>
              <a:rPr lang="zh-CN" altLang="en-US" sz="2400" b="1" dirty="0">
                <a:ea typeface="楷体" panose="02010609060101010101" pitchFamily="49" charset="-122"/>
              </a:rPr>
              <a:t>）的集合；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</a:rPr>
              <a:t>） 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move</a:t>
            </a:r>
            <a:r>
              <a:rPr lang="zh-CN" altLang="en-US" sz="2400" b="1" dirty="0">
                <a:ea typeface="楷体" panose="02010609060101010101" pitchFamily="49" charset="-122"/>
              </a:rPr>
              <a:t>是一个状态转移函数，</a:t>
            </a:r>
            <a:r>
              <a:rPr lang="en-US" altLang="zh-CN" sz="2400" b="1" dirty="0">
                <a:ea typeface="楷体" panose="02010609060101010101" pitchFamily="49" charset="-122"/>
              </a:rPr>
              <a:t>move(</a:t>
            </a:r>
            <a:r>
              <a:rPr lang="en-US" altLang="zh-CN" sz="2400" b="1" dirty="0" err="1">
                <a:ea typeface="楷体" panose="02010609060101010101" pitchFamily="49" charset="-122"/>
              </a:rPr>
              <a:t>si</a:t>
            </a:r>
            <a:r>
              <a:rPr lang="zh-CN" altLang="en-US" sz="2400" b="1" dirty="0">
                <a:ea typeface="楷体" panose="02010609060101010101" pitchFamily="49" charset="-122"/>
              </a:rPr>
              <a:t>，</a:t>
            </a:r>
            <a:r>
              <a:rPr lang="en-US" altLang="zh-CN" sz="2400" b="1" dirty="0" err="1">
                <a:ea typeface="楷体" panose="02010609060101010101" pitchFamily="49" charset="-122"/>
              </a:rPr>
              <a:t>ch</a:t>
            </a:r>
            <a:r>
              <a:rPr lang="en-US" altLang="zh-CN" sz="2400" b="1" dirty="0">
                <a:ea typeface="楷体" panose="02010609060101010101" pitchFamily="49" charset="-122"/>
              </a:rPr>
              <a:t>)=</a:t>
            </a:r>
            <a:r>
              <a:rPr lang="en-US" altLang="zh-CN" sz="2400" b="1" dirty="0" err="1">
                <a:ea typeface="楷体" panose="02010609060101010101" pitchFamily="49" charset="-122"/>
              </a:rPr>
              <a:t>sj</a:t>
            </a:r>
            <a:r>
              <a:rPr lang="zh-CN" altLang="en-US" sz="2400" b="1" dirty="0">
                <a:ea typeface="楷体" panose="02010609060101010101" pitchFamily="49" charset="-122"/>
              </a:rPr>
              <a:t>表示，当前状态</a:t>
            </a:r>
            <a:r>
              <a:rPr lang="en-US" altLang="zh-CN" sz="2400" b="1" dirty="0" err="1">
                <a:ea typeface="楷体" panose="02010609060101010101" pitchFamily="49" charset="-122"/>
              </a:rPr>
              <a:t>si</a:t>
            </a:r>
            <a:r>
              <a:rPr lang="zh-CN" altLang="en-US" sz="2400" b="1" dirty="0">
                <a:ea typeface="楷体" panose="02010609060101010101" pitchFamily="49" charset="-122"/>
              </a:rPr>
              <a:t>下若遇到输入字符</a:t>
            </a:r>
            <a:r>
              <a:rPr lang="en-US" altLang="zh-CN" sz="2400" b="1" dirty="0" err="1">
                <a:ea typeface="楷体" panose="02010609060101010101" pitchFamily="49" charset="-122"/>
              </a:rPr>
              <a:t>ch</a:t>
            </a:r>
            <a:r>
              <a:rPr lang="zh-CN" altLang="en-US" sz="2400" b="1" dirty="0">
                <a:ea typeface="楷体" panose="02010609060101010101" pitchFamily="49" charset="-122"/>
              </a:rPr>
              <a:t>，则转移到状态</a:t>
            </a:r>
            <a:r>
              <a:rPr lang="en-US" altLang="zh-CN" sz="2400" b="1" dirty="0" err="1">
                <a:ea typeface="楷体" panose="02010609060101010101" pitchFamily="49" charset="-122"/>
              </a:rPr>
              <a:t>sj</a:t>
            </a:r>
            <a:r>
              <a:rPr lang="zh-CN" altLang="en-US" sz="2400" b="1" dirty="0">
                <a:ea typeface="楷体" panose="02010609060101010101" pitchFamily="49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ea typeface="楷体" panose="02010609060101010101" pitchFamily="49" charset="-122"/>
              </a:rPr>
              <a:t>） 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s0</a:t>
            </a:r>
            <a:r>
              <a:rPr lang="zh-CN" altLang="en-US" sz="2400" b="1" dirty="0">
                <a:ea typeface="楷体" panose="02010609060101010101" pitchFamily="49" charset="-122"/>
              </a:rPr>
              <a:t>是唯一的初态（也称开始状态）；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ea typeface="楷体" panose="02010609060101010101" pitchFamily="49" charset="-122"/>
              </a:rPr>
              <a:t>） </a:t>
            </a:r>
            <a:r>
              <a:rPr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F</a:t>
            </a:r>
            <a:r>
              <a:rPr lang="zh-CN" altLang="en-US" sz="2400" b="1" dirty="0">
                <a:ea typeface="楷体" panose="02010609060101010101" pitchFamily="49" charset="-122"/>
              </a:rPr>
              <a:t>是终态集（也称接受状态集），它是</a:t>
            </a:r>
            <a:r>
              <a:rPr lang="en-US" altLang="zh-CN" sz="2400" b="1" dirty="0"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ea typeface="楷体" panose="02010609060101010101" pitchFamily="49" charset="-122"/>
              </a:rPr>
              <a:t>的子集，包含了所有的终态。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</a:t>
            </a:r>
            <a:r>
              <a:rPr lang="zh-CN" altLang="en-US" sz="2400" dirty="0" smtClean="0">
                <a:solidFill>
                  <a:srgbClr val="CF200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E1D9D-F609-4505-96E7-30D77CCE408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38113"/>
            <a:ext cx="7772400" cy="62706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5288" y="1341438"/>
            <a:ext cx="8066087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状态转换图：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用一个有向图来直观表示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中的每个状态，对应转换图中的一个节点；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中的每个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a)=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，对应转换图中的一条有向边；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u"/>
            </a:pP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表示从节点</a:t>
            </a:r>
            <a:r>
              <a:rPr lang="en-US" altLang="zh-CN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出发进入节点</a:t>
            </a:r>
            <a:r>
              <a:rPr lang="en-US" altLang="zh-CN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，字符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是边上的标记。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ε)</a:t>
            </a: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179388" y="6207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直观的表示方式</a:t>
            </a:r>
          </a:p>
        </p:txBody>
      </p:sp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323850" y="3860800"/>
          <a:ext cx="20748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Visio" r:id="rId4" imgW="678142" imgH="464832" progId="Visio.Drawing.11">
                  <p:embed/>
                </p:oleObj>
              </mc:Choice>
              <mc:Fallback>
                <p:oleObj name="Visio" r:id="rId4" imgW="678142" imgH="464832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0800"/>
                        <a:ext cx="20748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9" name="Group 33"/>
          <p:cNvGrpSpPr>
            <a:grpSpLocks/>
          </p:cNvGrpSpPr>
          <p:nvPr/>
        </p:nvGrpSpPr>
        <p:grpSpPr bwMode="auto">
          <a:xfrm>
            <a:off x="5867400" y="4005263"/>
            <a:ext cx="3168650" cy="2100262"/>
            <a:chOff x="2789" y="2478"/>
            <a:chExt cx="1996" cy="1323"/>
          </a:xfrm>
        </p:grpSpPr>
        <p:sp>
          <p:nvSpPr>
            <p:cNvPr id="60426" name="Text Box 32"/>
            <p:cNvSpPr txBox="1">
              <a:spLocks noChangeArrowheads="1"/>
            </p:cNvSpPr>
            <p:nvPr/>
          </p:nvSpPr>
          <p:spPr bwMode="auto">
            <a:xfrm>
              <a:off x="2789" y="2478"/>
              <a:ext cx="1996" cy="132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终态的表示</a:t>
              </a:r>
            </a:p>
            <a:p>
              <a:pPr algn="just">
                <a:spcBef>
                  <a:spcPct val="50000"/>
                </a:spcBef>
                <a:buFontTx/>
                <a:buNone/>
              </a:pPr>
              <a:endPara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just">
                <a:spcBef>
                  <a:spcPct val="50000"/>
                </a:spcBef>
                <a:buFontTx/>
                <a:buNone/>
              </a:pPr>
              <a:endPara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just">
                <a:spcBef>
                  <a:spcPct val="50000"/>
                </a:spcBef>
                <a:buFontTx/>
                <a:buNone/>
              </a:pPr>
              <a:endPara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grpSp>
          <p:nvGrpSpPr>
            <p:cNvPr id="60427" name="Group 25"/>
            <p:cNvGrpSpPr>
              <a:grpSpLocks/>
            </p:cNvGrpSpPr>
            <p:nvPr/>
          </p:nvGrpSpPr>
          <p:grpSpPr bwMode="auto">
            <a:xfrm>
              <a:off x="3034" y="2840"/>
              <a:ext cx="526" cy="518"/>
              <a:chOff x="2889" y="2858"/>
              <a:chExt cx="526" cy="518"/>
            </a:xfrm>
          </p:grpSpPr>
          <p:sp>
            <p:nvSpPr>
              <p:cNvPr id="60431" name="Oval 23"/>
              <p:cNvSpPr>
                <a:spLocks noChangeArrowheads="1"/>
              </p:cNvSpPr>
              <p:nvPr/>
            </p:nvSpPr>
            <p:spPr bwMode="auto">
              <a:xfrm>
                <a:off x="2889" y="2858"/>
                <a:ext cx="526" cy="518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</a:pPr>
                <a:endParaRPr lang="zh-CN" altLang="en-US" sz="240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  <p:sp>
            <p:nvSpPr>
              <p:cNvPr id="60432" name="Oval 24"/>
              <p:cNvSpPr>
                <a:spLocks noChangeArrowheads="1"/>
              </p:cNvSpPr>
              <p:nvPr/>
            </p:nvSpPr>
            <p:spPr bwMode="auto">
              <a:xfrm>
                <a:off x="2925" y="2899"/>
                <a:ext cx="454" cy="440"/>
              </a:xfrm>
              <a:prstGeom prst="ellips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44513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Si</a:t>
                </a:r>
              </a:p>
            </p:txBody>
          </p:sp>
        </p:grpSp>
        <p:sp>
          <p:nvSpPr>
            <p:cNvPr id="60428" name="Oval 28"/>
            <p:cNvSpPr>
              <a:spLocks noChangeArrowheads="1"/>
            </p:cNvSpPr>
            <p:nvPr/>
          </p:nvSpPr>
          <p:spPr bwMode="auto">
            <a:xfrm>
              <a:off x="3869" y="2836"/>
              <a:ext cx="454" cy="440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44513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Si</a:t>
              </a:r>
            </a:p>
          </p:txBody>
        </p:sp>
        <p:sp>
          <p:nvSpPr>
            <p:cNvPr id="60429" name="Text Box 29"/>
            <p:cNvSpPr txBox="1">
              <a:spLocks noChangeArrowheads="1"/>
            </p:cNvSpPr>
            <p:nvPr/>
          </p:nvSpPr>
          <p:spPr bwMode="auto">
            <a:xfrm>
              <a:off x="2971" y="3385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隶书" panose="02010509060101010101" pitchFamily="49" charset="-122"/>
                  <a:ea typeface="隶书" panose="02010509060101010101" pitchFamily="49" charset="-122"/>
                </a:rPr>
                <a:t>教材中</a:t>
              </a:r>
            </a:p>
          </p:txBody>
        </p:sp>
        <p:sp>
          <p:nvSpPr>
            <p:cNvPr id="60430" name="Text Box 30"/>
            <p:cNvSpPr txBox="1">
              <a:spLocks noChangeArrowheads="1"/>
            </p:cNvSpPr>
            <p:nvPr/>
          </p:nvSpPr>
          <p:spPr bwMode="auto">
            <a:xfrm>
              <a:off x="3878" y="3385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隶书" panose="02010509060101010101" pitchFamily="49" charset="-122"/>
                  <a:ea typeface="隶书" panose="02010509060101010101" pitchFamily="49" charset="-122"/>
                </a:rPr>
                <a:t>课件中</a:t>
              </a:r>
            </a:p>
          </p:txBody>
        </p:sp>
      </p:grp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2122488" y="5013325"/>
            <a:ext cx="36734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00113" indent="-9001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8888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8275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图中唯一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前驱的节点</a:t>
            </a:r>
          </a:p>
        </p:txBody>
      </p:sp>
      <p:graphicFrame>
        <p:nvGraphicFramePr>
          <p:cNvPr id="19491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3132138" y="4149725"/>
          <a:ext cx="11858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Visio" r:id="rId6" imgW="355310" imgH="200645" progId="Visio.Drawing.11">
                  <p:embed/>
                </p:oleObj>
              </mc:Choice>
              <mc:Fallback>
                <p:oleObj name="Visio" r:id="rId6" imgW="355310" imgH="200645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49725"/>
                        <a:ext cx="11858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839202" y="6105525"/>
            <a:ext cx="1220630" cy="461665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子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0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CECE1-CB1A-4B3A-8D9F-382FE371D83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68313" y="1989138"/>
            <a:ext cx="7920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每个矩阵元素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si,a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中的内容，是从状态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出发，经字符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所到达的下一状态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ε)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在转换矩阵中，一般以矩阵第一行所对应的状态为初态，而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终态需要特别指出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68313" y="981075"/>
            <a:ext cx="719931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状态转换矩阵：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用一个矩阵来直观表示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矩阵中，状态对应行，字符对应列；</a:t>
            </a: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555875" y="4581525"/>
          <a:ext cx="1873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Visio" r:id="rId4" imgW="646786" imgH="320040" progId="Visio.Drawing.11">
                  <p:embed/>
                </p:oleObj>
              </mc:Choice>
              <mc:Fallback>
                <p:oleObj name="Visio" r:id="rId4" imgW="646786" imgH="3200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81525"/>
                        <a:ext cx="18732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5556250" y="4149725"/>
          <a:ext cx="181451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Visio" r:id="rId6" imgW="731032" imgH="689092" progId="Visio.Drawing.11">
                  <p:embed/>
                </p:oleObj>
              </mc:Choice>
              <mc:Fallback>
                <p:oleObj name="Visio" r:id="rId6" imgW="731032" imgH="68909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4149725"/>
                        <a:ext cx="1814513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2411760" y="1899898"/>
            <a:ext cx="331236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839202" y="6105525"/>
            <a:ext cx="1220630" cy="461665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子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AA648-9E83-44EA-A0F1-7376106AA87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772400" cy="442912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95288" y="765175"/>
            <a:ext cx="80152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识别正规式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所描述正规集的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及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种直观表示方式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分别如下：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23850" y="2272569"/>
            <a:ext cx="3624263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 ={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0, 1, 2, 3}, </a:t>
            </a:r>
          </a:p>
          <a:p>
            <a:pPr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∑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a, b}</a:t>
            </a:r>
          </a:p>
          <a:p>
            <a:pPr indent="0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move={ move(0,a)=0, </a:t>
            </a:r>
          </a:p>
          <a:p>
            <a:pPr indent="0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move(0,a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indent="0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move(0,b)=0,</a:t>
            </a:r>
          </a:p>
          <a:p>
            <a:pPr indent="0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move(1,b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)=2, </a:t>
            </a:r>
          </a:p>
          <a:p>
            <a:pPr indent="0"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move(2,b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)=3  }</a:t>
            </a:r>
          </a:p>
          <a:p>
            <a:pPr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s0 = 0, </a:t>
            </a:r>
          </a:p>
          <a:p>
            <a:pPr indent="0"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 ={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3}</a:t>
            </a:r>
          </a:p>
        </p:txBody>
      </p:sp>
      <p:sp>
        <p:nvSpPr>
          <p:cNvPr id="11571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283968" y="3573463"/>
            <a:ext cx="2012950" cy="457200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华文行楷" panose="02010800040101010101" pitchFamily="2" charset="-122"/>
              </a:rPr>
              <a:t>状态转换矩阵</a:t>
            </a:r>
          </a:p>
        </p:txBody>
      </p:sp>
      <p:sp>
        <p:nvSpPr>
          <p:cNvPr id="115718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211960" y="1747664"/>
            <a:ext cx="1708150" cy="457200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华文行楷" panose="02010800040101010101" pitchFamily="2" charset="-122"/>
              </a:rPr>
              <a:t>状态转换图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2873351" y="5362015"/>
            <a:ext cx="27162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转换矩阵表示</a:t>
            </a: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</a:t>
            </a:r>
            <a:endParaRPr lang="en-US" altLang="zh-CN" sz="24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为初态，</a:t>
            </a:r>
            <a:r>
              <a:rPr lang="en-US" altLang="zh-CN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为终态</a:t>
            </a:r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4421188" y="2665413"/>
          <a:ext cx="39671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1" name="Visio" r:id="rId6" imgW="3967033" imgH="526207" progId="Visio.Drawing.11">
                  <p:embed/>
                </p:oleObj>
              </mc:Choice>
              <mc:Fallback>
                <p:oleObj name="Visio" r:id="rId6" imgW="3967033" imgH="52620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2665413"/>
                        <a:ext cx="39671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4816475" y="2205038"/>
          <a:ext cx="3571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2" name="Visio" r:id="rId8" imgW="357469" imgH="600334" progId="Visio.Drawing.11">
                  <p:embed/>
                </p:oleObj>
              </mc:Choice>
              <mc:Fallback>
                <p:oleObj name="Visio" r:id="rId8" imgW="357469" imgH="60033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205038"/>
                        <a:ext cx="3571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5224463" y="2463800"/>
          <a:ext cx="5572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3" name="Visio" r:id="rId10" imgW="557662" imgH="532547" progId="Visio.Drawing.11">
                  <p:embed/>
                </p:oleObj>
              </mc:Choice>
              <mc:Fallback>
                <p:oleObj name="Visio" r:id="rId10" imgW="557662" imgH="53254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463800"/>
                        <a:ext cx="5572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4813300" y="3113088"/>
          <a:ext cx="5365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4" name="Visio" r:id="rId12" imgW="537180" imgH="446471" progId="Visio.Drawing.11">
                  <p:embed/>
                </p:oleObj>
              </mc:Choice>
              <mc:Fallback>
                <p:oleObj name="Visio" r:id="rId12" imgW="537180" imgH="44647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113088"/>
                        <a:ext cx="5365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/>
          <p:cNvGraphicFramePr>
            <a:graphicFrameLocks noChangeAspect="1"/>
          </p:cNvGraphicFramePr>
          <p:nvPr/>
        </p:nvGraphicFramePr>
        <p:xfrm>
          <a:off x="6199188" y="2463800"/>
          <a:ext cx="6556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5" name="Visio" r:id="rId14" imgW="655442" imgH="532547" progId="Visio.Drawing.11">
                  <p:embed/>
                </p:oleObj>
              </mc:Choice>
              <mc:Fallback>
                <p:oleObj name="Visio" r:id="rId14" imgW="655442" imgH="532547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2463800"/>
                        <a:ext cx="6556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9" name="Object 17"/>
          <p:cNvGraphicFramePr>
            <a:graphicFrameLocks noChangeAspect="1"/>
          </p:cNvGraphicFramePr>
          <p:nvPr/>
        </p:nvGraphicFramePr>
        <p:xfrm>
          <a:off x="7272338" y="2478088"/>
          <a:ext cx="6556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6" name="Visio" r:id="rId16" imgW="655442" imgH="532547" progId="Visio.Drawing.11">
                  <p:embed/>
                </p:oleObj>
              </mc:Choice>
              <mc:Fallback>
                <p:oleObj name="Visio" r:id="rId16" imgW="655442" imgH="532547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478088"/>
                        <a:ext cx="6556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495383"/>
              </p:ext>
            </p:extLst>
          </p:nvPr>
        </p:nvGraphicFramePr>
        <p:xfrm>
          <a:off x="5580112" y="4149080"/>
          <a:ext cx="2447925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7" name="Visio" r:id="rId18" imgW="976579" imgH="852952" progId="Visio.Drawing.11">
                  <p:embed/>
                </p:oleObj>
              </mc:Choice>
              <mc:Fallback>
                <p:oleObj name="Visio" r:id="rId18" imgW="976579" imgH="852952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149080"/>
                        <a:ext cx="2447925" cy="2138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80629"/>
              </p:ext>
            </p:extLst>
          </p:nvPr>
        </p:nvGraphicFramePr>
        <p:xfrm>
          <a:off x="6127800" y="4598342"/>
          <a:ext cx="7921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8" name="Visio" r:id="rId20" imgW="316504" imgH="182880" progId="Visio.Drawing.11">
                  <p:embed/>
                </p:oleObj>
              </mc:Choice>
              <mc:Fallback>
                <p:oleObj name="Visio" r:id="rId20" imgW="316504" imgH="18288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800" y="4598342"/>
                        <a:ext cx="7921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93253"/>
              </p:ext>
            </p:extLst>
          </p:nvPr>
        </p:nvGraphicFramePr>
        <p:xfrm>
          <a:off x="7235875" y="4580880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9" name="Visio" r:id="rId22" imgW="201412" imgH="182880" progId="Visio.Drawing.11">
                  <p:embed/>
                </p:oleObj>
              </mc:Choice>
              <mc:Fallback>
                <p:oleObj name="Visio" r:id="rId22" imgW="201412" imgH="18288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75" y="4580880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05671"/>
              </p:ext>
            </p:extLst>
          </p:nvPr>
        </p:nvGraphicFramePr>
        <p:xfrm>
          <a:off x="6299250" y="5012680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0" name="Visio" r:id="rId24" imgW="86076" imgH="182880" progId="Visio.Drawing.11">
                  <p:embed/>
                </p:oleObj>
              </mc:Choice>
              <mc:Fallback>
                <p:oleObj name="Visio" r:id="rId24" imgW="86076" imgH="18288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50" y="5012680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205056"/>
              </p:ext>
            </p:extLst>
          </p:nvPr>
        </p:nvGraphicFramePr>
        <p:xfrm>
          <a:off x="7235875" y="4941242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1" name="Visio" r:id="rId26" imgW="201412" imgH="182880" progId="Visio.Drawing.11">
                  <p:embed/>
                </p:oleObj>
              </mc:Choice>
              <mc:Fallback>
                <p:oleObj name="Visio" r:id="rId26" imgW="201412" imgH="18288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75" y="4941242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425165"/>
              </p:ext>
            </p:extLst>
          </p:nvPr>
        </p:nvGraphicFramePr>
        <p:xfrm>
          <a:off x="7235875" y="5376217"/>
          <a:ext cx="504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2" name="Visio" r:id="rId28" imgW="201412" imgH="182880" progId="Visio.Drawing.11">
                  <p:embed/>
                </p:oleObj>
              </mc:Choice>
              <mc:Fallback>
                <p:oleObj name="Visio" r:id="rId28" imgW="201412" imgH="182880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75" y="5376217"/>
                        <a:ext cx="504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03116"/>
              </p:ext>
            </p:extLst>
          </p:nvPr>
        </p:nvGraphicFramePr>
        <p:xfrm>
          <a:off x="6299250" y="5446067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3" name="Visio" r:id="rId30" imgW="86076" imgH="182880" progId="Visio.Drawing.11">
                  <p:embed/>
                </p:oleObj>
              </mc:Choice>
              <mc:Fallback>
                <p:oleObj name="Visio" r:id="rId30" imgW="86076" imgH="18288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50" y="5446067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05211"/>
              </p:ext>
            </p:extLst>
          </p:nvPr>
        </p:nvGraphicFramePr>
        <p:xfrm>
          <a:off x="6299250" y="5804842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4" name="Visio" r:id="rId31" imgW="86076" imgH="182880" progId="Visio.Drawing.11">
                  <p:embed/>
                </p:oleObj>
              </mc:Choice>
              <mc:Fallback>
                <p:oleObj name="Visio" r:id="rId31" imgW="86076" imgH="182880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50" y="5804842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76833"/>
              </p:ext>
            </p:extLst>
          </p:nvPr>
        </p:nvGraphicFramePr>
        <p:xfrm>
          <a:off x="7380337" y="5804842"/>
          <a:ext cx="215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5" name="Visio" r:id="rId32" imgW="86076" imgH="182880" progId="Visio.Drawing.11">
                  <p:embed/>
                </p:oleObj>
              </mc:Choice>
              <mc:Fallback>
                <p:oleObj name="Visio" r:id="rId32" imgW="86076" imgH="18288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37" y="5804842"/>
                        <a:ext cx="215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38144" y="1801255"/>
            <a:ext cx="977888" cy="461665"/>
          </a:xfrm>
          <a:prstGeom prst="rect">
            <a:avLst/>
          </a:pr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ea typeface="华文行楷" panose="02010800040101010101" pitchFamily="2" charset="-122"/>
              </a:rPr>
              <a:t>  定义</a:t>
            </a:r>
            <a:endParaRPr lang="zh-CN" altLang="en-US" sz="2400" dirty="0">
              <a:solidFill>
                <a:schemeClr val="accent2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82A55-9F23-4B08-A05D-A84070436BB7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04775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588963" y="1133475"/>
            <a:ext cx="8304212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latin typeface="隶书" panose="02010509060101010101" pitchFamily="49" charset="-122"/>
                <a:ea typeface="华文行楷" panose="02010800040101010101" pitchFamily="2" charset="-122"/>
              </a:rPr>
              <a:t>对字符串，从初态开始，经一系列状态转移到达终态。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latin typeface="隶书" panose="02010509060101010101" pitchFamily="49" charset="-122"/>
                <a:ea typeface="华文行楷" panose="02010800040101010101" pitchFamily="2" charset="-122"/>
              </a:rPr>
              <a:t>对于字符串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隶书" panose="02010509060101010101" pitchFamily="49" charset="-122"/>
                <a:ea typeface="华文行楷" panose="02010800040101010101" pitchFamily="2" charset="-122"/>
              </a:rPr>
              <a:t>，其表现有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定义：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转换矩阵：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转换图：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华文行楷" panose="02010800040101010101" pitchFamily="2" charset="-122"/>
              </a:rPr>
              <a:t>    显然，转换图最直观，即每一个记号，实质上是从初态开始到某个终态的路径上的标记。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682625" y="4186238"/>
            <a:ext cx="5473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move={ move(0,a)=0, move(0,a)=1,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move(0,b)=0,move(1,b)=2,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move(2,b)=3}</a:t>
            </a: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5938838" y="4149725"/>
          <a:ext cx="25209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Visio" r:id="rId4" imgW="976579" imgH="849782" progId="Visio.Drawing.11">
                  <p:embed/>
                </p:oleObj>
              </mc:Choice>
              <mc:Fallback>
                <p:oleObj name="Visio" r:id="rId4" imgW="976579" imgH="849782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149725"/>
                        <a:ext cx="252095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9"/>
          <p:cNvSpPr>
            <a:spLocks noChangeArrowheads="1"/>
          </p:cNvSpPr>
          <p:nvPr/>
        </p:nvSpPr>
        <p:spPr bwMode="auto">
          <a:xfrm>
            <a:off x="250825" y="549275"/>
            <a:ext cx="7273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中的表现（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如何识别记号）</a:t>
            </a:r>
          </a:p>
        </p:txBody>
      </p:sp>
      <p:graphicFrame>
        <p:nvGraphicFramePr>
          <p:cNvPr id="52252" name="Object 28"/>
          <p:cNvGraphicFramePr>
            <a:graphicFrameLocks noChangeAspect="1"/>
          </p:cNvGraphicFramePr>
          <p:nvPr/>
        </p:nvGraphicFramePr>
        <p:xfrm>
          <a:off x="1258888" y="5268913"/>
          <a:ext cx="396081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name="Visio" r:id="rId6" imgW="3960937" imgH="1328196" progId="Visio.Drawing.11">
                  <p:embed/>
                </p:oleObj>
              </mc:Choice>
              <mc:Fallback>
                <p:oleObj name="Visio" r:id="rId6" imgW="3960937" imgH="1328196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68913"/>
                        <a:ext cx="3960812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619250" y="1989138"/>
            <a:ext cx="5832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move(0,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)=1,move(1,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)=2,move(2,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)=3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m[0,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]={0,1},m[1,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]=2,m[2,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]=3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0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 autoUpdateAnimBg="0"/>
      <p:bldP spid="52253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62760-37B4-4AE7-AE73-05DA70A7F58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87338" y="5334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2.8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2.1(P15)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中记号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num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的转换图 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04800" y="1125538"/>
            <a:ext cx="613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 = &lt;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&lt;=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&lt;&gt;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&gt;=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323850" y="50847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= char</a:t>
            </a:r>
            <a:r>
              <a:rPr lang="en-US" altLang="zh-TW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516688" y="1557338"/>
            <a:ext cx="23177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华文行楷" panose="02010800040101010101" pitchFamily="2" charset="-122"/>
              </a:rPr>
              <a:t>最长匹配原则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79388" y="1641475"/>
          <a:ext cx="5616575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Visio" r:id="rId4" imgW="2675839" imgH="1614526" progId="Visio.Drawing.11">
                  <p:embed/>
                </p:oleObj>
              </mc:Choice>
              <mc:Fallback>
                <p:oleObj name="Visio" r:id="rId4" imgW="2675839" imgH="1614526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41475"/>
                        <a:ext cx="5616575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3563938" y="4868863"/>
          <a:ext cx="51117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9" name="Visio" r:id="rId6" imgW="2212238" imgH="648614" progId="Visio.Drawing.11">
                  <p:embed/>
                </p:oleObj>
              </mc:Choice>
              <mc:Fallback>
                <p:oleObj name="Visio" r:id="rId6" imgW="2212238" imgH="648614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51117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utoUpdateAnimBg="0"/>
      <p:bldP spid="21519" grpId="0" autoUpdateAnimBg="0"/>
      <p:bldP spid="215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21AA5-0F14-4ED2-8A66-CDDDB4A8456B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15875"/>
            <a:ext cx="63373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323850" y="188913"/>
            <a:ext cx="6280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= digit+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optional_fraction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( . digits )?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optional_exponent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( E (+|-)? digits 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 =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digits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optional_fraction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optional_exponent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010025" y="1484313"/>
          <a:ext cx="4665663" cy="515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Visio" r:id="rId4" imgW="2148535" imgH="2375002" progId="Visio.Drawing.11">
                  <p:embed/>
                </p:oleObj>
              </mc:Choice>
              <mc:Fallback>
                <p:oleObj name="Visio" r:id="rId4" imgW="2148535" imgH="237500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484313"/>
                        <a:ext cx="4665663" cy="515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8A6E4-7DFC-4C56-806B-CB436AB2D119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50292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95288" y="836613"/>
            <a:ext cx="72723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（识别记号）的特点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识别记号的最大特点是它的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不确定性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，即在当前状态下对同一字符有多于一个的下一状态转移。 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9750" y="2565400"/>
            <a:ext cx="741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具体体现：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定义：</a:t>
            </a:r>
            <a:r>
              <a:rPr lang="zh-CN" altLang="en-US" sz="2400"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ea typeface="华文行楷" panose="02010800040101010101" pitchFamily="2" charset="-122"/>
              </a:rPr>
              <a:t>函数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多</a:t>
            </a:r>
            <a:r>
              <a:rPr lang="zh-CN" altLang="en-US" sz="2400">
                <a:ea typeface="华文行楷" panose="02010800040101010101" pitchFamily="2" charset="-122"/>
              </a:rPr>
              <a:t>的；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状态转换图：</a:t>
            </a:r>
            <a:r>
              <a:rPr lang="zh-CN" altLang="en-US" sz="2400"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同一状态出发，可通过多于一条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标记相同字符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的边转移到不同的状态；</a:t>
            </a:r>
            <a:endParaRPr lang="zh-CN" altLang="en-US" sz="2400"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状态转换矩阵：</a:t>
            </a:r>
            <a:r>
              <a:rPr lang="zh-CN" altLang="en-US" sz="2400"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是一个状态的集合</a:t>
            </a:r>
          </a:p>
        </p:txBody>
      </p:sp>
      <p:sp>
        <p:nvSpPr>
          <p:cNvPr id="2254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051050" y="2559050"/>
            <a:ext cx="2292350" cy="509588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下页的例子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352A-19BE-48C2-A165-7FA5928CD4D1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15888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890713" y="1125538"/>
            <a:ext cx="685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S={0, 1, 2, 3}, Σ={a, b}   s0 = 0,  F={3}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move={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move(0,a)=0, move(0,a)=1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move(0,b)=0, move(1,b)=2,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move(2,b)=3 }</a:t>
            </a:r>
          </a:p>
        </p:txBody>
      </p:sp>
      <p:sp>
        <p:nvSpPr>
          <p:cNvPr id="74757" name="Rectangle 8"/>
          <p:cNvSpPr>
            <a:spLocks noChangeArrowheads="1"/>
          </p:cNvSpPr>
          <p:nvPr/>
        </p:nvSpPr>
        <p:spPr bwMode="auto">
          <a:xfrm>
            <a:off x="395288" y="450850"/>
            <a:ext cx="4092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如例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2.7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3850" y="2205038"/>
            <a:ext cx="28082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函数是</a:t>
            </a:r>
            <a:r>
              <a:rPr lang="en-US" altLang="zh-CN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611188" y="32527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转换图：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323850" y="5014913"/>
            <a:ext cx="4392613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同一状态有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多于一条的出边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标记相同字符转移到不同的状态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5722938" y="29019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转换矩阵：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5148263" y="5564188"/>
            <a:ext cx="38163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M[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Si,a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是一个状态的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>
            <a:off x="684213" y="12430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定义：</a:t>
            </a:r>
          </a:p>
        </p:txBody>
      </p:sp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955675" y="3644900"/>
          <a:ext cx="34718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Visio" r:id="rId4" imgW="2017288" imgH="825886" progId="Visio.Drawing.11">
                  <p:embed/>
                </p:oleObj>
              </mc:Choice>
              <mc:Fallback>
                <p:oleObj name="Visio" r:id="rId4" imgW="2017288" imgH="825886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69" t="8717" b="8717"/>
                      <a:stretch>
                        <a:fillRect/>
                      </a:stretch>
                    </p:blipFill>
                    <p:spPr bwMode="auto">
                      <a:xfrm>
                        <a:off x="955675" y="3644900"/>
                        <a:ext cx="34718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6011863" y="3429000"/>
          <a:ext cx="23050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name="Visio" r:id="rId6" imgW="976579" imgH="849782" progId="Visio.Drawing.11">
                  <p:embed/>
                </p:oleObj>
              </mc:Choice>
              <mc:Fallback>
                <p:oleObj name="Visio" r:id="rId6" imgW="976579" imgH="849782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429000"/>
                        <a:ext cx="230505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3132138" y="1606550"/>
            <a:ext cx="4392612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6443663" y="3835400"/>
            <a:ext cx="936625" cy="4333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animBg="1"/>
      <p:bldP spid="42011" grpId="0" animBg="1"/>
      <p:bldP spid="420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503139" y="2439988"/>
            <a:ext cx="8148736" cy="62897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92865" y="3018695"/>
            <a:ext cx="8159010" cy="3166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4DDB2-BE33-49D3-A49B-9D437C37750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211638" y="19050"/>
            <a:ext cx="4876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2.1.1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记号、模式与单词（续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95288" y="476250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三个术语：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模式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71" name="Text Box 151"/>
          <p:cNvSpPr txBox="1">
            <a:spLocks noChangeArrowheads="1"/>
          </p:cNvSpPr>
          <p:nvPr/>
        </p:nvSpPr>
        <p:spPr bwMode="auto">
          <a:xfrm>
            <a:off x="468313" y="2468563"/>
            <a:ext cx="8183562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记号的类别	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单词举例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模式的非形式化描述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CONST(01)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 	const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IF(03)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if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RELATION(81)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&lt;,&lt;=,=,&lt;&gt;,&gt;,&gt;=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&lt;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ID(82)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pi,count,D2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字母打头的字母数字串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NUM(83)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3.14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6.02E23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任何数值常数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LITERAL(84)	 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core dumped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双引号之间的任意字符串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Comment	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{x is an integer}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括号之间的任意字符串 </a:t>
            </a:r>
          </a:p>
        </p:txBody>
      </p:sp>
      <p:sp>
        <p:nvSpPr>
          <p:cNvPr id="19462" name="Text Box 152"/>
          <p:cNvSpPr txBox="1">
            <a:spLocks noChangeArrowheads="1"/>
          </p:cNvSpPr>
          <p:nvPr/>
        </p:nvSpPr>
        <p:spPr bwMode="auto">
          <a:xfrm>
            <a:off x="8137525" y="63214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000">
              <a:ea typeface="隶书" panose="02010509060101010101" pitchFamily="49" charset="-122"/>
            </a:endParaRPr>
          </a:p>
        </p:txBody>
      </p:sp>
      <p:sp>
        <p:nvSpPr>
          <p:cNvPr id="5273" name="Rectangle 153"/>
          <p:cNvSpPr>
            <a:spLocks noChangeArrowheads="1"/>
          </p:cNvSpPr>
          <p:nvPr/>
        </p:nvSpPr>
        <p:spPr bwMode="auto">
          <a:xfrm>
            <a:off x="2519363" y="942975"/>
            <a:ext cx="6229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产生和识别单词（元素）的</a:t>
            </a:r>
            <a:r>
              <a:rPr lang="zh-CN" altLang="en-US" sz="2400" u="sng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按照某个模式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识别出的元素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被识别出的元素自身的值，也称为词值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271" grpId="0" uiExpand="1" build="p" autoUpdateAnimBg="0"/>
      <p:bldP spid="527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86D68-A8D5-4554-8886-18970A6E6D2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19050"/>
            <a:ext cx="5300662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44500" y="1579786"/>
            <a:ext cx="8088313" cy="408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的初态</a:t>
            </a:r>
            <a:r>
              <a:rPr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开始（边扫描边转移）；</a:t>
            </a:r>
            <a:endParaRPr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对于输入的每个字符，寻找其下一状态转移，直到到达一个终态，或没有下一状态转移为止。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如果此时处于终态，则：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该记号；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circleNumDbPlain"/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回朔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试探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：沿原路返回，并对于遇到的每个状态，寻找其可能的下一状态转移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若能够到达一个终态，则：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该记号；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若一直返回到初态也没有遇到终态，则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NFA</a:t>
            </a:r>
            <a:r>
              <a:rPr lang="zh-CN" altLang="en-US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不接受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该输入（即输入序列不是语言的合法记号）。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228600" y="304800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识别输入序列的一般方法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755650" y="811213"/>
            <a:ext cx="813593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反复试探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所有路径，直到到达终态，或者到达不了终态。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  <p:bldP spid="1177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719BC-36B7-417C-B1F4-7CD83B10867C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838" y="19050"/>
            <a:ext cx="5300662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9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228600" y="1530350"/>
            <a:ext cx="85201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在正规式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上识别输入序列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733800" y="2683768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非终态，不接受，试探下一路径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3733800" y="333184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终态，接受</a:t>
            </a:r>
          </a:p>
        </p:txBody>
      </p:sp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228600" y="304800"/>
            <a:ext cx="484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识别输入序列的一般方法</a:t>
            </a:r>
          </a:p>
        </p:txBody>
      </p:sp>
      <p:graphicFrame>
        <p:nvGraphicFramePr>
          <p:cNvPr id="788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029407"/>
              </p:ext>
            </p:extLst>
          </p:nvPr>
        </p:nvGraphicFramePr>
        <p:xfrm>
          <a:off x="5435600" y="3335511"/>
          <a:ext cx="35274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Visio" r:id="rId4" imgW="2017288" imgH="825886" progId="Visio.Drawing.11">
                  <p:embed/>
                </p:oleObj>
              </mc:Choice>
              <mc:Fallback>
                <p:oleObj name="Visio" r:id="rId4" imgW="2017288" imgH="8258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569" t="8717" b="8717"/>
                      <a:stretch>
                        <a:fillRect/>
                      </a:stretch>
                    </p:blipFill>
                    <p:spPr bwMode="auto">
                      <a:xfrm>
                        <a:off x="5435600" y="3335511"/>
                        <a:ext cx="35274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Rectangle 13"/>
          <p:cNvSpPr>
            <a:spLocks noChangeArrowheads="1"/>
          </p:cNvSpPr>
          <p:nvPr/>
        </p:nvSpPr>
        <p:spPr bwMode="auto">
          <a:xfrm>
            <a:off x="755650" y="811213"/>
            <a:ext cx="8135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反复试探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所有路径，直到到达终态，或者到达不了终态。</a:t>
            </a: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250825" y="2035175"/>
            <a:ext cx="34575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 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20847" name="Rectangle 15"/>
          <p:cNvSpPr>
            <a:spLocks noChangeArrowheads="1"/>
          </p:cNvSpPr>
          <p:nvPr/>
        </p:nvSpPr>
        <p:spPr bwMode="auto">
          <a:xfrm>
            <a:off x="323850" y="3814618"/>
            <a:ext cx="34575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对于 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2" name="椭圆 1"/>
          <p:cNvSpPr>
            <a:spLocks noChangeAspect="1"/>
          </p:cNvSpPr>
          <p:nvPr/>
        </p:nvSpPr>
        <p:spPr bwMode="auto">
          <a:xfrm>
            <a:off x="381555" y="2671852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1317659" y="2671232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2325771" y="2671232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 bwMode="auto">
          <a:xfrm>
            <a:off x="3261875" y="2671232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4" name="直接箭头连接符 3"/>
          <p:cNvCxnSpPr>
            <a:stCxn id="2" idx="6"/>
            <a:endCxn id="19" idx="2"/>
          </p:cNvCxnSpPr>
          <p:nvPr/>
        </p:nvCxnSpPr>
        <p:spPr bwMode="auto">
          <a:xfrm flipV="1">
            <a:off x="813603" y="2887628"/>
            <a:ext cx="504056" cy="6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stCxn id="19" idx="6"/>
            <a:endCxn id="20" idx="2"/>
          </p:cNvCxnSpPr>
          <p:nvPr/>
        </p:nvCxnSpPr>
        <p:spPr bwMode="auto">
          <a:xfrm>
            <a:off x="1749707" y="2887628"/>
            <a:ext cx="5760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stCxn id="20" idx="6"/>
            <a:endCxn id="21" idx="2"/>
          </p:cNvCxnSpPr>
          <p:nvPr/>
        </p:nvCxnSpPr>
        <p:spPr bwMode="auto">
          <a:xfrm>
            <a:off x="2757819" y="2887628"/>
            <a:ext cx="50405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椭圆 29"/>
          <p:cNvSpPr>
            <a:spLocks noChangeAspect="1"/>
          </p:cNvSpPr>
          <p:nvPr/>
        </p:nvSpPr>
        <p:spPr bwMode="auto">
          <a:xfrm>
            <a:off x="1310048" y="3319180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1" name="直接箭头连接符 30"/>
          <p:cNvCxnSpPr>
            <a:stCxn id="2" idx="5"/>
            <a:endCxn id="30" idx="2"/>
          </p:cNvCxnSpPr>
          <p:nvPr/>
        </p:nvCxnSpPr>
        <p:spPr bwMode="auto">
          <a:xfrm>
            <a:off x="750331" y="3041263"/>
            <a:ext cx="559717" cy="49431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/>
          <p:cNvSpPr>
            <a:spLocks noChangeAspect="1"/>
          </p:cNvSpPr>
          <p:nvPr/>
        </p:nvSpPr>
        <p:spPr bwMode="auto">
          <a:xfrm>
            <a:off x="2325771" y="3319180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 bwMode="auto">
          <a:xfrm>
            <a:off x="3261875" y="3319180"/>
            <a:ext cx="432048" cy="432792"/>
          </a:xfrm>
          <a:prstGeom prst="ellipse">
            <a:avLst/>
          </a:prstGeom>
          <a:noFill/>
          <a:ln w="4445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3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35" name="直接箭头连接符 34"/>
          <p:cNvCxnSpPr>
            <a:stCxn id="30" idx="6"/>
            <a:endCxn id="33" idx="2"/>
          </p:cNvCxnSpPr>
          <p:nvPr/>
        </p:nvCxnSpPr>
        <p:spPr bwMode="auto">
          <a:xfrm>
            <a:off x="1742096" y="3535576"/>
            <a:ext cx="58367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 bwMode="auto">
          <a:xfrm>
            <a:off x="2757819" y="3535576"/>
            <a:ext cx="504056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957619" y="2409221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887447" y="2425401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06895" y="2379663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71907" y="2986381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00064" y="3093640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19512" y="3047902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椭圆 46"/>
          <p:cNvSpPr>
            <a:spLocks noChangeAspect="1"/>
          </p:cNvSpPr>
          <p:nvPr/>
        </p:nvSpPr>
        <p:spPr bwMode="auto">
          <a:xfrm>
            <a:off x="597579" y="4654007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8" name="椭圆 47"/>
          <p:cNvSpPr>
            <a:spLocks noChangeAspect="1"/>
          </p:cNvSpPr>
          <p:nvPr/>
        </p:nvSpPr>
        <p:spPr bwMode="auto">
          <a:xfrm>
            <a:off x="1533683" y="4653387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9" name="椭圆 48"/>
          <p:cNvSpPr>
            <a:spLocks noChangeAspect="1"/>
          </p:cNvSpPr>
          <p:nvPr/>
        </p:nvSpPr>
        <p:spPr bwMode="auto">
          <a:xfrm>
            <a:off x="2541795" y="4653387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51" name="直接箭头连接符 50"/>
          <p:cNvCxnSpPr>
            <a:stCxn id="47" idx="6"/>
            <a:endCxn id="48" idx="2"/>
          </p:cNvCxnSpPr>
          <p:nvPr/>
        </p:nvCxnSpPr>
        <p:spPr bwMode="auto">
          <a:xfrm flipV="1">
            <a:off x="1029627" y="4869783"/>
            <a:ext cx="504056" cy="6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>
            <a:stCxn id="48" idx="6"/>
            <a:endCxn id="49" idx="2"/>
          </p:cNvCxnSpPr>
          <p:nvPr/>
        </p:nvCxnSpPr>
        <p:spPr bwMode="auto">
          <a:xfrm>
            <a:off x="1965731" y="4869783"/>
            <a:ext cx="5760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3484269" y="5264988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55" name="直接箭头连接符 54"/>
          <p:cNvCxnSpPr>
            <a:stCxn id="49" idx="5"/>
            <a:endCxn id="54" idx="2"/>
          </p:cNvCxnSpPr>
          <p:nvPr/>
        </p:nvCxnSpPr>
        <p:spPr bwMode="auto">
          <a:xfrm>
            <a:off x="2910571" y="5022798"/>
            <a:ext cx="573698" cy="4585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4499992" y="5264988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58" name="直接箭头连接符 57"/>
          <p:cNvCxnSpPr>
            <a:stCxn id="54" idx="6"/>
            <a:endCxn id="56" idx="2"/>
          </p:cNvCxnSpPr>
          <p:nvPr/>
        </p:nvCxnSpPr>
        <p:spPr bwMode="auto">
          <a:xfrm>
            <a:off x="3916317" y="5481384"/>
            <a:ext cx="58367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文本框 59"/>
          <p:cNvSpPr txBox="1"/>
          <p:nvPr/>
        </p:nvSpPr>
        <p:spPr>
          <a:xfrm>
            <a:off x="1173643" y="4391376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103471" y="4407556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231588" y="4895432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074285" y="5039448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椭圆 67"/>
          <p:cNvSpPr>
            <a:spLocks noChangeAspect="1"/>
          </p:cNvSpPr>
          <p:nvPr/>
        </p:nvSpPr>
        <p:spPr bwMode="auto">
          <a:xfrm>
            <a:off x="3491880" y="4653387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9" name="椭圆 68"/>
          <p:cNvSpPr>
            <a:spLocks noChangeAspect="1"/>
          </p:cNvSpPr>
          <p:nvPr/>
        </p:nvSpPr>
        <p:spPr bwMode="auto">
          <a:xfrm>
            <a:off x="4499992" y="4653387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0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0" name="直接箭头连接符 69"/>
          <p:cNvCxnSpPr>
            <a:stCxn id="49" idx="6"/>
            <a:endCxn id="68" idx="2"/>
          </p:cNvCxnSpPr>
          <p:nvPr/>
        </p:nvCxnSpPr>
        <p:spPr bwMode="auto">
          <a:xfrm>
            <a:off x="2973843" y="4869783"/>
            <a:ext cx="51803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/>
          <p:cNvCxnSpPr>
            <a:stCxn id="68" idx="6"/>
            <a:endCxn id="69" idx="2"/>
          </p:cNvCxnSpPr>
          <p:nvPr/>
        </p:nvCxnSpPr>
        <p:spPr bwMode="auto">
          <a:xfrm>
            <a:off x="3923928" y="4869783"/>
            <a:ext cx="576064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/>
          <p:cNvSpPr txBox="1"/>
          <p:nvPr/>
        </p:nvSpPr>
        <p:spPr>
          <a:xfrm>
            <a:off x="3131840" y="4391376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61668" y="4407556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椭圆 80"/>
          <p:cNvSpPr>
            <a:spLocks noChangeAspect="1"/>
          </p:cNvSpPr>
          <p:nvPr/>
        </p:nvSpPr>
        <p:spPr bwMode="auto">
          <a:xfrm>
            <a:off x="1371558" y="5821104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1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2" name="直接箭头连接符 81"/>
          <p:cNvCxnSpPr>
            <a:stCxn id="47" idx="4"/>
            <a:endCxn id="81" idx="2"/>
          </p:cNvCxnSpPr>
          <p:nvPr/>
        </p:nvCxnSpPr>
        <p:spPr bwMode="auto">
          <a:xfrm>
            <a:off x="813603" y="5086799"/>
            <a:ext cx="557955" cy="9507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椭圆 82"/>
          <p:cNvSpPr>
            <a:spLocks noChangeAspect="1"/>
          </p:cNvSpPr>
          <p:nvPr/>
        </p:nvSpPr>
        <p:spPr bwMode="auto">
          <a:xfrm>
            <a:off x="2387281" y="5821104"/>
            <a:ext cx="432048" cy="4327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vert="horz" wrap="square" lIns="7200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onsolas" panose="020B0609020204030204" pitchFamily="49" charset="0"/>
              </a:rPr>
              <a:t>2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4" name="直接箭头连接符 83"/>
          <p:cNvCxnSpPr>
            <a:stCxn id="81" idx="6"/>
            <a:endCxn id="83" idx="2"/>
          </p:cNvCxnSpPr>
          <p:nvPr/>
        </p:nvCxnSpPr>
        <p:spPr bwMode="auto">
          <a:xfrm>
            <a:off x="1803606" y="6037500"/>
            <a:ext cx="58367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文本框 84"/>
          <p:cNvSpPr txBox="1"/>
          <p:nvPr/>
        </p:nvSpPr>
        <p:spPr>
          <a:xfrm>
            <a:off x="1125735" y="5247197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61574" y="5595564"/>
            <a:ext cx="21602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8" name="直接箭头连接符 87"/>
          <p:cNvCxnSpPr>
            <a:stCxn id="83" idx="6"/>
          </p:cNvCxnSpPr>
          <p:nvPr/>
        </p:nvCxnSpPr>
        <p:spPr bwMode="auto">
          <a:xfrm>
            <a:off x="2819329" y="6037500"/>
            <a:ext cx="58367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89"/>
          <p:cNvSpPr txBox="1"/>
          <p:nvPr/>
        </p:nvSpPr>
        <p:spPr>
          <a:xfrm>
            <a:off x="3463388" y="5893822"/>
            <a:ext cx="1036604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05699" y="5665222"/>
            <a:ext cx="1897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ea typeface="华文行楷" panose="02010800040101010101" pitchFamily="2" charset="-122"/>
              </a:rPr>
              <a:t>不接受 </a:t>
            </a:r>
            <a:r>
              <a:rPr lang="en-US" altLang="zh-CN" sz="2400" dirty="0" err="1" smtClean="0">
                <a:solidFill>
                  <a:srgbClr val="000000"/>
                </a:solidFill>
                <a:ea typeface="华文行楷" panose="02010800040101010101" pitchFamily="2" charset="-122"/>
              </a:rPr>
              <a:t>abab</a:t>
            </a:r>
            <a:endParaRPr lang="zh-CN" altLang="en-US" sz="2400" dirty="0">
              <a:solidFill>
                <a:srgbClr val="000000"/>
              </a:solidFill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46" grpId="0"/>
      <p:bldP spid="120847" grpId="0"/>
      <p:bldP spid="2" grpId="0" animBg="1"/>
      <p:bldP spid="19" grpId="0" animBg="1"/>
      <p:bldP spid="20" grpId="0" animBg="1"/>
      <p:bldP spid="21" grpId="0" animBg="1"/>
      <p:bldP spid="30" grpId="0" animBg="1"/>
      <p:bldP spid="33" grpId="0" animBg="1"/>
      <p:bldP spid="34" grpId="0" animBg="1"/>
      <p:bldP spid="15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4" grpId="0" animBg="1"/>
      <p:bldP spid="56" grpId="0" animBg="1"/>
      <p:bldP spid="60" grpId="0"/>
      <p:bldP spid="61" grpId="0"/>
      <p:bldP spid="63" grpId="0"/>
      <p:bldP spid="64" grpId="0"/>
      <p:bldP spid="68" grpId="0" animBg="1"/>
      <p:bldP spid="69" grpId="0" animBg="1"/>
      <p:bldP spid="72" grpId="0"/>
      <p:bldP spid="73" grpId="0"/>
      <p:bldP spid="81" grpId="0" animBg="1"/>
      <p:bldP spid="83" grpId="0" animBg="1"/>
      <p:bldP spid="85" grpId="0"/>
      <p:bldP spid="86" grpId="0"/>
      <p:bldP spid="90" grpId="0"/>
      <p:bldP spid="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80A93-A8BE-4028-A298-4B1035C07A43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不确定的有限自动机（续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1524000"/>
            <a:ext cx="7543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只有尝试了全部可能的路径，才能确定一个输入序列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不被接受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，而这些路径的条数随着路径长度的增长成指数增长。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识别过程中需要进行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大量回朔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，时间复杂度升高且算法复杂。</a:t>
            </a:r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654050" y="762000"/>
            <a:ext cx="456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NFA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识别记号存在的问题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14400" y="3860800"/>
            <a:ext cx="762000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问题：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是否可以构造这样的有限自动机，它能识别正规式所描述的字符串，且在任何一个状态下遇到同一字符最多有一个状态转移？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F7912-CDC2-408F-9B51-2748810DF94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990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确定的有限自动机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Deterministic Finite Automaton, DFA</a:t>
            </a:r>
            <a:r>
              <a:rPr lang="zh-CN" altLang="en-US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1663" y="1752600"/>
            <a:ext cx="80025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的一个特例，其中：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）没有状态具有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(ε-transition)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即状态转换图中没有标记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的边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对每个状态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和每个字符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最多有一个下一状态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■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11188" y="3883025"/>
            <a:ext cx="8112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相比，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的特征：确定性，其表现形式有：</a:t>
            </a:r>
            <a:endParaRPr lang="zh-CN" altLang="en-US" sz="24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定义：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move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si, 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函数都是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转换图：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从一个状态出发的任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条边上的标记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均不同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转换矩阵：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M[si,a]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u="sng"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且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字母表不包括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38B3A-444D-4748-B41C-C6EA048FA1C3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76200"/>
            <a:ext cx="4724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23850" y="260350"/>
            <a:ext cx="61087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施加两条限制：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限制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没有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限制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同一状态下没有重复字符的状态转移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23850" y="1676400"/>
            <a:ext cx="835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和识别输入序列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95288" y="2133600"/>
            <a:ext cx="20161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003800" y="2335213"/>
          <a:ext cx="1308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1" name="Visio" r:id="rId4" imgW="599846" imgH="434950" progId="Visio.Drawing.11">
                  <p:embed/>
                </p:oleObj>
              </mc:Choice>
              <mc:Fallback>
                <p:oleObj name="Visio" r:id="rId4" imgW="599846" imgH="43495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35213"/>
                        <a:ext cx="1308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6227763" y="2205038"/>
          <a:ext cx="1800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Visio" r:id="rId6" imgW="864718" imgH="284683" progId="Visio.Drawing.11">
                  <p:embed/>
                </p:oleObj>
              </mc:Choice>
              <mc:Fallback>
                <p:oleObj name="Visio" r:id="rId6" imgW="864718" imgH="28468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205038"/>
                        <a:ext cx="1800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5364163" y="2924175"/>
          <a:ext cx="890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Visio" r:id="rId8" imgW="408737" imgH="427939" progId="Visio.Drawing.11">
                  <p:embed/>
                </p:oleObj>
              </mc:Choice>
              <mc:Fallback>
                <p:oleObj name="Visio" r:id="rId8" imgW="408737" imgH="42793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24175"/>
                        <a:ext cx="8905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0" name="Group 20"/>
          <p:cNvGrpSpPr>
            <a:grpSpLocks/>
          </p:cNvGrpSpPr>
          <p:nvPr/>
        </p:nvGrpSpPr>
        <p:grpSpPr bwMode="auto">
          <a:xfrm>
            <a:off x="611188" y="3500438"/>
            <a:ext cx="6121400" cy="2768600"/>
            <a:chOff x="385" y="2205"/>
            <a:chExt cx="3856" cy="1744"/>
          </a:xfrm>
        </p:grpSpPr>
        <p:graphicFrame>
          <p:nvGraphicFramePr>
            <p:cNvPr id="85004" name="Object 16"/>
            <p:cNvGraphicFramePr>
              <a:graphicFrameLocks noChangeAspect="1"/>
            </p:cNvGraphicFramePr>
            <p:nvPr/>
          </p:nvGraphicFramePr>
          <p:xfrm>
            <a:off x="3061" y="2813"/>
            <a:ext cx="1180" cy="10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84" name="Visio" r:id="rId10" imgW="724510" imgH="673303" progId="Visio.Drawing.11">
                    <p:embed/>
                  </p:oleObj>
                </mc:Choice>
                <mc:Fallback>
                  <p:oleObj name="Visio" r:id="rId10" imgW="724510" imgH="673303" progId="Visio.Drawing.11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813"/>
                          <a:ext cx="1180" cy="10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5" name="Object 19"/>
            <p:cNvGraphicFramePr>
              <a:graphicFrameLocks noChangeAspect="1"/>
            </p:cNvGraphicFramePr>
            <p:nvPr/>
          </p:nvGraphicFramePr>
          <p:xfrm>
            <a:off x="385" y="2205"/>
            <a:ext cx="1996" cy="1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85" name="Visio" r:id="rId12" imgW="967740" imgH="845515" progId="Visio.Drawing.11">
                    <p:embed/>
                  </p:oleObj>
                </mc:Choice>
                <mc:Fallback>
                  <p:oleObj name="Visio" r:id="rId12" imgW="967740" imgH="845515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205"/>
                          <a:ext cx="1996" cy="1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979613" y="2133600"/>
            <a:ext cx="3235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终态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，接受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5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utoUpdateAnimBg="0"/>
      <p:bldP spid="25611" grpId="0" build="p" autoUpdateAnimBg="0"/>
      <p:bldP spid="2562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11FBE-464A-4EDE-AD11-0534AFC02F3F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2.3.2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确定的有限自动机（续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85800" y="1557338"/>
            <a:ext cx="7772400" cy="332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将在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上识别输入序列的过程形式化为算法，该算法被称为</a:t>
            </a:r>
            <a:r>
              <a:rPr lang="zh-CN" altLang="en-US" sz="24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模拟器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（模拟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的行为）或</a:t>
            </a:r>
            <a:r>
              <a:rPr lang="zh-CN" altLang="en-US" sz="24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驱动器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（用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的数据驱动分析动作）。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该算法的最大特点是算法与模式无关，仅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与模式相关。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算法与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一起，即构成识别记号的词法分析器的核心。</a:t>
            </a:r>
          </a:p>
        </p:txBody>
      </p:sp>
      <p:sp>
        <p:nvSpPr>
          <p:cNvPr id="87045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900113"/>
            <a:ext cx="2952750" cy="461962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模拟 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DFA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3E745-6470-4F02-AA19-99AE63FD7D98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323850" y="3213100"/>
            <a:ext cx="8135938" cy="1008063"/>
          </a:xfrm>
          <a:prstGeom prst="rect">
            <a:avLst/>
          </a:prstGeom>
          <a:solidFill>
            <a:srgbClr val="CCFFFF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终态判断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323850" y="2133600"/>
            <a:ext cx="8135938" cy="1079500"/>
          </a:xfrm>
          <a:prstGeom prst="rect">
            <a:avLst/>
          </a:prstGeom>
          <a:solidFill>
            <a:srgbClr val="FFFF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循环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323850" y="1690688"/>
            <a:ext cx="8135938" cy="457200"/>
          </a:xfrm>
          <a:prstGeom prst="rect">
            <a:avLst/>
          </a:prstGeom>
          <a:solidFill>
            <a:srgbClr val="FFCC99">
              <a:alpha val="7215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rgbClr val="99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1)                                      </a:t>
            </a:r>
            <a:r>
              <a:rPr lang="en-US" altLang="zh-CN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</a:t>
            </a:r>
            <a:r>
              <a:rPr lang="zh-CN" altLang="en-US" sz="240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准备初值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990600" y="1695450"/>
            <a:ext cx="739775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s:=s0</a:t>
            </a:r>
            <a:r>
              <a:rPr lang="zh-CN" altLang="en-US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 ch≠eof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  loop;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	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else return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				</a:t>
            </a:r>
            <a:r>
              <a:rPr lang="en-US" altLang="zh-CN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65150" y="4270375"/>
            <a:ext cx="27876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s=0,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s=3,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yes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3276600" y="4130675"/>
            <a:ext cx="29400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2.1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abab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s=0,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s=1,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s=2, ch=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 no</a:t>
            </a:r>
            <a:endParaRPr lang="en-US" altLang="zh-CN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9097" name="Rectangle 6"/>
          <p:cNvSpPr>
            <a:spLocks noChangeArrowheads="1"/>
          </p:cNvSpPr>
          <p:nvPr/>
        </p:nvSpPr>
        <p:spPr bwMode="auto">
          <a:xfrm>
            <a:off x="76200" y="609600"/>
            <a:ext cx="8610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 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和输入字符串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(eof)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，终态集为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  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yes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，否则回答</a:t>
            </a: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 </a:t>
            </a:r>
            <a:r>
              <a:rPr lang="zh-CN" altLang="en-US" sz="2400">
                <a:solidFill>
                  <a:srgbClr val="CC33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用下述过程识别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89098" name="Rectangle 7"/>
          <p:cNvSpPr>
            <a:spLocks noChangeArrowheads="1"/>
          </p:cNvSpPr>
          <p:nvPr/>
        </p:nvSpPr>
        <p:spPr bwMode="auto">
          <a:xfrm>
            <a:off x="44450" y="1524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  <a:r>
              <a:rPr lang="en-US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057400" y="2438400"/>
            <a:ext cx="517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s:=move(s,ch);  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ch:=nextchar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752600" y="31242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∈ F</a:t>
            </a: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156325" y="4292600"/>
          <a:ext cx="2627313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9" name="Visio" r:id="rId4" imgW="967740" imgH="845515" progId="Visio.Drawing.11">
                  <p:embed/>
                </p:oleObj>
              </mc:Choice>
              <mc:Fallback>
                <p:oleObj name="Visio" r:id="rId4" imgW="967740" imgH="84551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2600"/>
                        <a:ext cx="2627313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1835150" y="2852738"/>
            <a:ext cx="50419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649413" y="3543300"/>
            <a:ext cx="2016125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63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63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63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4" dur="500"/>
                                        <p:tgtEl>
                                          <p:spTgt spid="63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/>
      <p:bldP spid="63506" grpId="0" animBg="1"/>
      <p:bldP spid="63505" grpId="0" animBg="1"/>
      <p:bldP spid="63491" grpId="0" build="allAtOnce" autoUpdateAnimBg="0"/>
      <p:bldP spid="63496" grpId="0" autoUpdateAnimBg="0"/>
      <p:bldP spid="63497" grpId="0" autoUpdateAnimBg="0"/>
      <p:bldP spid="63501" grpId="0" animBg="1"/>
      <p:bldP spid="6350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42F844-66E6-4DBF-B200-D3EA3F78031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50292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anose="02010509060101010101" pitchFamily="49" charset="-122"/>
                <a:ea typeface="隶书" panose="02010509060101010101" pitchFamily="49" charset="-122"/>
              </a:rPr>
              <a:t>2.3.3 </a:t>
            </a:r>
            <a:r>
              <a:rPr lang="zh-CN" altLang="en-US" sz="3200" smtClean="0">
                <a:latin typeface="隶书" panose="02010509060101010101" pitchFamily="49" charset="-122"/>
                <a:ea typeface="隶书" panose="02010509060101010101" pitchFamily="49" charset="-122"/>
              </a:rPr>
              <a:t>有限自动机的等价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609600" y="1012825"/>
            <a:ext cx="7850188" cy="95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有限自动机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</a:rPr>
              <a:t>’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同一正规集，则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称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’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等价的，记为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= 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 dirty="0" smtClean="0">
                <a:solidFill>
                  <a:srgbClr val="990000"/>
                </a:solidFill>
              </a:rPr>
              <a:t>’</a:t>
            </a: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      </a:t>
            </a:r>
            <a:r>
              <a:rPr lang="zh-CN" altLang="en-US" sz="20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0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-7958138" y="2349500"/>
          <a:ext cx="396081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2" name="Visio" r:id="rId4" imgW="3960937" imgH="1328196" progId="Visio.Drawing.11">
                  <p:embed/>
                </p:oleObj>
              </mc:Choice>
              <mc:Fallback>
                <p:oleObj name="Visio" r:id="rId4" imgW="3960937" imgH="132819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58138" y="2349500"/>
                        <a:ext cx="3960813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-3708400" y="2060575"/>
          <a:ext cx="316865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3" name="Visio" r:id="rId6" imgW="967740" imgH="845515" progId="Visio.Drawing.11">
                  <p:embed/>
                </p:oleObj>
              </mc:Choice>
              <mc:Fallback>
                <p:oleObj name="Visio" r:id="rId6" imgW="967740" imgH="84551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08400" y="2060575"/>
                        <a:ext cx="3168650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-7958138" y="371633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-3709988" y="5373688"/>
            <a:ext cx="38163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(a|b)</a:t>
            </a:r>
            <a:r>
              <a:rPr lang="en-US" altLang="zh-CN" sz="24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abb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09600" y="1965325"/>
            <a:ext cx="7848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隶书" panose="02010509060101010101" pitchFamily="49" charset="-122"/>
              </a:rPr>
              <a:t>特别提示：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正规式与有限自动机从两个侧面表示正规集。正规式是描述，自动机是识别。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因此，当它们表示相同集合时，均存在等价的问题。</a:t>
            </a: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4787900" y="2997200"/>
          <a:ext cx="35290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4" name="Visio" r:id="rId8" imgW="1345997" imgH="613258" progId="Visio.Drawing.11">
                  <p:embed/>
                </p:oleObj>
              </mc:Choice>
              <mc:Fallback>
                <p:oleObj name="Visio" r:id="rId8" imgW="1345997" imgH="613258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7200"/>
                        <a:ext cx="352901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97257 -0.012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28" y="-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97639 -0.0127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19" y="-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0.95694 -0.0016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4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90174 -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87" y="-9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7" grpId="0" autoUpdateAnimBg="0"/>
      <p:bldP spid="65548" grpId="0" autoUpdateAnimBg="0"/>
      <p:bldP spid="655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12A21-6EAC-4DA6-A100-49329F6344B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记号的属性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22275" y="620713"/>
            <a:ext cx="8686800" cy="25345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再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考察赋值句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position := initial + rate * 60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position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rate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均为标识符，即它们的种类均是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当识别出一个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时，如何区分？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同样，当识别出一个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RELATION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时，究竟是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还是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&lt;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记号＝记号的类别＋记号的属性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900113" y="3573463"/>
            <a:ext cx="1944687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ea typeface="华文行楷" panose="02010800040101010101" pitchFamily="2" charset="-122"/>
              </a:rPr>
              <a:t>类别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“值”属性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2508250" y="3573463"/>
            <a:ext cx="2927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82        81    83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mycount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5     25</a:t>
            </a:r>
          </a:p>
        </p:txBody>
      </p:sp>
      <p:sp>
        <p:nvSpPr>
          <p:cNvPr id="21511" name="Rectangle 42"/>
          <p:cNvSpPr>
            <a:spLocks noChangeArrowheads="1"/>
          </p:cNvSpPr>
          <p:nvPr/>
        </p:nvSpPr>
        <p:spPr bwMode="auto">
          <a:xfrm>
            <a:off x="755650" y="5373688"/>
            <a:ext cx="7632700" cy="1431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隶书" panose="02010509060101010101" pitchFamily="49" charset="-122"/>
                <a:ea typeface="隶书" panose="02010509060101010101" pitchFamily="49" charset="-122"/>
              </a:rPr>
              <a:t>记号的类别 	单词举例	 	模式的非形式化描述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RELATION(81) &lt;,&lt;=,=,&lt;&gt;,&gt;,&gt;=  	&lt;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200">
                <a:ea typeface="黑体" panose="02010609060101010101" pitchFamily="49" charset="-122"/>
              </a:rPr>
              <a:t>…</a:t>
            </a: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ID(82)	       pi,count,D2 	 	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字母打头的字母数字串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NUM(83)	3.14,0,6.02E23    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任何数值常数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152400" y="4549775"/>
            <a:ext cx="80772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的区别		（根据记号的类别）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zh-CN" altLang="en-US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的区别		（如何区别？）</a:t>
            </a:r>
          </a:p>
        </p:txBody>
      </p:sp>
      <p:sp>
        <p:nvSpPr>
          <p:cNvPr id="6189" name="Rectangle 45"/>
          <p:cNvSpPr>
            <a:spLocks noChangeArrowheads="1"/>
          </p:cNvSpPr>
          <p:nvPr/>
        </p:nvSpPr>
        <p:spPr bwMode="auto">
          <a:xfrm>
            <a:off x="277813" y="3203575"/>
            <a:ext cx="8686800" cy="512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2.2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表达式	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mycount   &gt;     25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由三个记号组成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-7092950" y="3186113"/>
            <a:ext cx="73453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ea typeface="华文行楷" panose="02010800040101010101" pitchFamily="2" charset="-122"/>
              </a:rPr>
              <a:t>如何在编译器中表示 记号类别和属性？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04046E-6 L 0.80313 -0.0136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56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uiExpand="1" build="p" autoUpdateAnimBg="0"/>
      <p:bldP spid="6184" grpId="0" autoUpdateAnimBg="0"/>
      <p:bldP spid="6185" grpId="0" build="p" autoUpdateAnimBg="0"/>
      <p:bldP spid="6187" grpId="0" build="p" autoUpdateAnimBg="0"/>
      <p:bldP spid="6189" grpId="0" build="p" autoUpdateAnimBg="0"/>
      <p:bldP spid="61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518-FFFE-4698-9E0C-A7CD22D7F3BF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词法分析器的作用与工作方式</a:t>
            </a: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692150"/>
            <a:ext cx="878522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特征：</a:t>
            </a: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编译器中唯一与源程序打交道的部分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任务：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识别记号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，并交给语法分析器。（根据模式识别记号）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滤掉源程序中的无用成分，如注释、空格、回车等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处理与具体平台有关的输入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如文件结束符的不同表示等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调用符号表管理器或出错处理器，进行相关处理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单独一遍扫描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作为语法分析器的子程序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并行方式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4787900" y="3770313"/>
          <a:ext cx="4105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Visio" r:id="rId4" imgW="1820875" imgH="243230" progId="Visio.Drawing.11">
                  <p:embed/>
                </p:oleObj>
              </mc:Choice>
              <mc:Fallback>
                <p:oleObj name="Visio" r:id="rId4" imgW="1820875" imgH="24323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70313"/>
                        <a:ext cx="4105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4787900" y="4695825"/>
          <a:ext cx="39608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Visio" r:id="rId6" imgW="1837334" imgH="647700" progId="Visio.Drawing.11">
                  <p:embed/>
                </p:oleObj>
              </mc:Choice>
              <mc:Fallback>
                <p:oleObj name="Visio" r:id="rId6" imgW="1837334" imgH="64770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95825"/>
                        <a:ext cx="39608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395288" y="5373688"/>
          <a:ext cx="547211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Visio" r:id="rId8" imgW="2734361" imgH="572414" progId="Visio.Drawing.11">
                  <p:embed/>
                </p:oleObj>
              </mc:Choice>
              <mc:Fallback>
                <p:oleObj name="Visio" r:id="rId8" imgW="2734361" imgH="572414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73688"/>
                        <a:ext cx="5472112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5C4D9-DB14-488C-82A6-2E7B6B3BD49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68263"/>
            <a:ext cx="6172200" cy="1776412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 </a:t>
            </a:r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模式的形式化描述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b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字符串与语言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9750" y="1844675"/>
            <a:ext cx="80645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从本章开始，我们用定义的方式表示一些重要的概念，目的是希望同学们深刻理解并牢固记忆这些基本概念。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由于不同的教材（或出版物）对相同的概念有不同的称谓，因此希望同学们掌握概念的实质，而不是死记几个名词术语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CBA8B-5244-4B2D-BD5F-47C3F5A7F67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3059113" y="836613"/>
            <a:ext cx="1657350" cy="576262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44450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95288" y="1787525"/>
            <a:ext cx="838041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字母表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是组成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的字符串的所有字符的集合。换句话说，字符串中的所有字符取自该字母表。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定义中强调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两个有限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，因为计算机的表示能力有限 ：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字母表是有限的，即字母表中元素是有限多个；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字符串的长度是有限的，即字符串中字符个数是有限多个。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11188" y="4941888"/>
            <a:ext cx="6985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字符串与字符串集合相关的概念与运算：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468313" y="404813"/>
            <a:ext cx="81645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CF20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语言 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字母表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∑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上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有限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长度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的集合。							             	</a:t>
            </a:r>
            <a:r>
              <a:rPr lang="zh-CN" altLang="en-US" sz="2000" dirty="0">
                <a:solidFill>
                  <a:srgbClr val="CF200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187624" y="1355725"/>
            <a:ext cx="576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2138363" y="1341438"/>
            <a:ext cx="287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5911850" y="1370013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37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nimBg="1"/>
      <p:bldP spid="47108" grpId="0" build="p" autoUpdateAnimBg="0"/>
      <p:bldP spid="47110" grpId="0"/>
      <p:bldP spid="47111" grpId="0"/>
      <p:bldP spid="47112" grpId="0" animBg="1"/>
      <p:bldP spid="47113" grpId="0" animBg="1"/>
      <p:bldP spid="47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ED152-78EC-482A-9000-9018216FB2A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152400"/>
            <a:ext cx="8893175" cy="4572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字符串的基本概念（表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2.3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28600" y="631825"/>
            <a:ext cx="201295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表示、术语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|S|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6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6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的前缀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的后缀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的子串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的真前缀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真后缀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真子串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的子序列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324100" y="685800"/>
            <a:ext cx="67437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|= 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def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abcdef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的前缀有：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 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en-US" altLang="zh-CN" sz="2400">
                <a:latin typeface="Comic Sans MS" panose="030F0702030302020204" pitchFamily="66" charset="0"/>
                <a:ea typeface="隶书" panose="02010509060101010101" pitchFamily="49" charset="-122"/>
              </a:rPr>
              <a:t>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的后缀有：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 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的子串有：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ea typeface="黑体" panose="02010609060101010101" pitchFamily="49" charset="-122"/>
              </a:rPr>
              <a:t> 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的真前缀：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 u="sng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u="sng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的一个子序列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 </a:t>
            </a:r>
            <a:r>
              <a:rPr lang="en-US" altLang="zh-CN" sz="2400">
                <a:ea typeface="黑体" panose="02010609060101010101" pitchFamily="49" charset="-122"/>
              </a:rPr>
              <a:t>“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abdf</a:t>
            </a:r>
            <a:r>
              <a:rPr lang="en-US" altLang="zh-CN" sz="2400">
                <a:ea typeface="黑体" panose="02010609060101010101" pitchFamily="49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2330450" y="685800"/>
            <a:ext cx="79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举例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4213" y="6021388"/>
            <a:ext cx="82089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中去掉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或若干个</a:t>
            </a:r>
            <a:r>
              <a:rPr lang="zh-CN" altLang="en-US" sz="240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不一定连续的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字符后形成的字符串 ）</a:t>
            </a:r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2195513" y="620713"/>
            <a:ext cx="0" cy="5329237"/>
          </a:xfrm>
          <a:prstGeom prst="line">
            <a:avLst/>
          </a:prstGeom>
          <a:noFill/>
          <a:ln w="38100" cmpd="dbl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9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92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D1741-9A82-4FDC-A4AC-E7D616BC5AC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6200"/>
            <a:ext cx="8939212" cy="5334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字符串集合的运算（表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2.4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8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2.2.1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字符串与语言（续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57200" y="4343400"/>
            <a:ext cx="8686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L={a, b}, M={c, d}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LM =                 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L</a:t>
            </a:r>
            <a:r>
              <a:rPr lang="en-US" altLang="zh-CN" sz="2400" baseline="3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475657" y="5688635"/>
            <a:ext cx="63468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 b,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bb,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aaa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...}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5450" y="631825"/>
            <a:ext cx="18605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表示、术语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Φ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{ε}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X=L∪M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X=L∩M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X=LM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86000" y="669925"/>
            <a:ext cx="66294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空集合，即元素个数为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的集合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空串作为唯一元素的集合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的并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X={s| s∈L or s∈M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的交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X={s|s∈L and s∈M}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的连接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X={st|s∈L and t∈M 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星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∪...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是集合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的正闭包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X=L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∪L</a:t>
            </a:r>
            <a:r>
              <a:rPr lang="en-US" altLang="zh-CN" sz="2400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∪... 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2286000" y="685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华文行楷" panose="02010800040101010101" pitchFamily="2" charset="-122"/>
              </a:rPr>
              <a:t>意义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2195513" y="692150"/>
            <a:ext cx="0" cy="3600450"/>
          </a:xfrm>
          <a:prstGeom prst="line">
            <a:avLst/>
          </a:prstGeom>
          <a:noFill/>
          <a:ln w="38100" cmpd="dbl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474788" y="4724400"/>
            <a:ext cx="33845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2843213" y="4724400"/>
            <a:ext cx="93503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bc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122488" y="4741863"/>
            <a:ext cx="936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ad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3490913" y="4724400"/>
            <a:ext cx="1079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1475656" y="5151437"/>
            <a:ext cx="634682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                                  }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901083" y="5157192"/>
            <a:ext cx="122485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2837906" y="5167842"/>
            <a:ext cx="277321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bb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5343592" y="5162087"/>
            <a:ext cx="203081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aaa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781222" y="4722733"/>
            <a:ext cx="60205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1619672" y="5148725"/>
            <a:ext cx="4323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/>
      <p:bldP spid="26" grpId="0" build="p" autoUpdateAnimBg="0"/>
      <p:bldP spid="29" grpId="0" build="p"/>
      <p:bldP spid="30" grpId="0" build="p"/>
      <p:bldP spid="31" grpId="0" build="p"/>
      <p:bldP spid="32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99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6271</TotalTime>
  <Words>5512</Words>
  <Application>Microsoft Office PowerPoint</Application>
  <PresentationFormat>全屏显示(4:3)</PresentationFormat>
  <Paragraphs>645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仿宋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Arial Black</vt:lpstr>
      <vt:lpstr>Comic Sans MS</vt:lpstr>
      <vt:lpstr>Consolas</vt:lpstr>
      <vt:lpstr>Times New Roman</vt:lpstr>
      <vt:lpstr>Wingdings</vt:lpstr>
      <vt:lpstr>default</vt:lpstr>
      <vt:lpstr>1_default</vt:lpstr>
      <vt:lpstr>Visio</vt:lpstr>
      <vt:lpstr>第二章 词法分析</vt:lpstr>
      <vt:lpstr>2.1词法分析中的若干问题 2.1.1 记号、模式与单词</vt:lpstr>
      <vt:lpstr>2.1.1 记号、模式与单词（续1）</vt:lpstr>
      <vt:lpstr>2.1.2 记号的属性 </vt:lpstr>
      <vt:lpstr>2.1.3 词法分析器的作用与工作方式 </vt:lpstr>
      <vt:lpstr>2.2 模式的形式化描述  2.2.1 字符串与语言 </vt:lpstr>
      <vt:lpstr>2.2.1 字符串与语言（续1）</vt:lpstr>
      <vt:lpstr>字符串的基本概念（表2.3）      2.2.1 字符串与语言（续2）</vt:lpstr>
      <vt:lpstr>字符串集合的运算（表2.4）      2.2.1 字符串与语言（续3）</vt:lpstr>
      <vt:lpstr>2.2.2 正规式与正规集 </vt:lpstr>
      <vt:lpstr>2.2.2 正规式与正规集（续1）</vt:lpstr>
      <vt:lpstr>2.2.2 正规式与正规集（续2）</vt:lpstr>
      <vt:lpstr>2.2.2 正规式与正规集（续3）</vt:lpstr>
      <vt:lpstr>2.2.3 记号的说明 </vt:lpstr>
      <vt:lpstr>2.2.3 记号的说明（续1)</vt:lpstr>
      <vt:lpstr>2.2.3 记号的说明（续2）</vt:lpstr>
      <vt:lpstr>2.2.3 记号的说明（续3）</vt:lpstr>
      <vt:lpstr>2.2.3 记号的说明（续4）</vt:lpstr>
      <vt:lpstr>2.2.3 记号的说明（续5）</vt:lpstr>
      <vt:lpstr>2.2.3 记号的说明（续6）</vt:lpstr>
      <vt:lpstr>2.3 记号的识别－有限自动机 </vt:lpstr>
      <vt:lpstr>2.3.1 不确定的有限自动机（续1）</vt:lpstr>
      <vt:lpstr>2.3.1 不确定的有限自动机（续2）</vt:lpstr>
      <vt:lpstr>2.3.1 不确定的有限自动机（续3）</vt:lpstr>
      <vt:lpstr>2.3.1 不确定的有限自动机（续4）</vt:lpstr>
      <vt:lpstr>2.3.1 不确定的有限自动机（续5）</vt:lpstr>
      <vt:lpstr>2.3.1 不确定的有限自动机（续6）</vt:lpstr>
      <vt:lpstr>2.3.1 不确定的有限自动机（续7）</vt:lpstr>
      <vt:lpstr>2.3.1 不确定的有限自动机（续8）</vt:lpstr>
      <vt:lpstr>2.3.1 不确定的有限自动机（续9）</vt:lpstr>
      <vt:lpstr>2.3.1 不确定的有限自动机（续9）</vt:lpstr>
      <vt:lpstr>2.3.1 不确定的有限自动机（续10）</vt:lpstr>
      <vt:lpstr>2.3.2 确定的有限自动机 （Deterministic Finite Automaton, DFA） </vt:lpstr>
      <vt:lpstr>2.3.2 确定的有限自动机（续1）</vt:lpstr>
      <vt:lpstr>2.3.2 确定的有限自动机（续2）</vt:lpstr>
      <vt:lpstr>PowerPoint 演示文稿</vt:lpstr>
      <vt:lpstr>2.3.3 有限自动机的等价</vt:lpstr>
    </vt:vector>
  </TitlesOfParts>
  <Company>xdsei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词法分析</dc:title>
  <dc:creator>EZ123</dc:creator>
  <cp:lastModifiedBy>EZ123</cp:lastModifiedBy>
  <cp:revision>257</cp:revision>
  <dcterms:created xsi:type="dcterms:W3CDTF">2004-01-30T09:28:58Z</dcterms:created>
  <dcterms:modified xsi:type="dcterms:W3CDTF">2020-10-25T10:04:19Z</dcterms:modified>
</cp:coreProperties>
</file>