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55"/>
  </p:notesMasterIdLst>
  <p:sldIdLst>
    <p:sldId id="315" r:id="rId2"/>
    <p:sldId id="316" r:id="rId3"/>
    <p:sldId id="318" r:id="rId4"/>
    <p:sldId id="323" r:id="rId5"/>
    <p:sldId id="338" r:id="rId6"/>
    <p:sldId id="319" r:id="rId7"/>
    <p:sldId id="345" r:id="rId8"/>
    <p:sldId id="320" r:id="rId9"/>
    <p:sldId id="299" r:id="rId10"/>
    <p:sldId id="335" r:id="rId11"/>
    <p:sldId id="300" r:id="rId12"/>
    <p:sldId id="301" r:id="rId13"/>
    <p:sldId id="302" r:id="rId14"/>
    <p:sldId id="352" r:id="rId15"/>
    <p:sldId id="353" r:id="rId16"/>
    <p:sldId id="304" r:id="rId17"/>
    <p:sldId id="268" r:id="rId18"/>
    <p:sldId id="325" r:id="rId19"/>
    <p:sldId id="269" r:id="rId20"/>
    <p:sldId id="270" r:id="rId21"/>
    <p:sldId id="271" r:id="rId22"/>
    <p:sldId id="354" r:id="rId23"/>
    <p:sldId id="272" r:id="rId24"/>
    <p:sldId id="330" r:id="rId25"/>
    <p:sldId id="274" r:id="rId26"/>
    <p:sldId id="278" r:id="rId27"/>
    <p:sldId id="347" r:id="rId28"/>
    <p:sldId id="346" r:id="rId29"/>
    <p:sldId id="275" r:id="rId30"/>
    <p:sldId id="332" r:id="rId31"/>
    <p:sldId id="357" r:id="rId32"/>
    <p:sldId id="277" r:id="rId33"/>
    <p:sldId id="280" r:id="rId34"/>
    <p:sldId id="281" r:id="rId35"/>
    <p:sldId id="282" r:id="rId36"/>
    <p:sldId id="348" r:id="rId37"/>
    <p:sldId id="283" r:id="rId38"/>
    <p:sldId id="284" r:id="rId39"/>
    <p:sldId id="309" r:id="rId40"/>
    <p:sldId id="287" r:id="rId41"/>
    <p:sldId id="333" r:id="rId42"/>
    <p:sldId id="288" r:id="rId43"/>
    <p:sldId id="311" r:id="rId44"/>
    <p:sldId id="355" r:id="rId45"/>
    <p:sldId id="313" r:id="rId46"/>
    <p:sldId id="289" r:id="rId47"/>
    <p:sldId id="290" r:id="rId48"/>
    <p:sldId id="291" r:id="rId49"/>
    <p:sldId id="292" r:id="rId50"/>
    <p:sldId id="293" r:id="rId51"/>
    <p:sldId id="349" r:id="rId52"/>
    <p:sldId id="295" r:id="rId53"/>
    <p:sldId id="296" r:id="rId54"/>
  </p:sldIdLst>
  <p:sldSz cx="9144000" cy="6858000" type="screen4x3"/>
  <p:notesSz cx="6781800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隶书" panose="02010509060101010101" pitchFamily="49" charset="-122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FFFF00"/>
    <a:srgbClr val="00FF00"/>
    <a:srgbClr val="990000"/>
    <a:srgbClr val="006600"/>
    <a:srgbClr val="66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32" autoAdjust="0"/>
    <p:restoredTop sz="93203" autoAdjust="0"/>
  </p:normalViewPr>
  <p:slideViewPr>
    <p:cSldViewPr>
      <p:cViewPr varScale="1">
        <p:scale>
          <a:sx n="113" d="100"/>
          <a:sy n="113" d="100"/>
        </p:scale>
        <p:origin x="175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86"/>
    </p:cViewPr>
  </p:sorterViewPr>
  <p:notesViewPr>
    <p:cSldViewPr>
      <p:cViewPr varScale="1">
        <p:scale>
          <a:sx n="60" d="100"/>
          <a:sy n="60" d="100"/>
        </p:scale>
        <p:origin x="320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13" Type="http://schemas.openxmlformats.org/officeDocument/2006/relationships/image" Target="../media/image71.emf"/><Relationship Id="rId3" Type="http://schemas.openxmlformats.org/officeDocument/2006/relationships/image" Target="../media/image61.emf"/><Relationship Id="rId7" Type="http://schemas.openxmlformats.org/officeDocument/2006/relationships/image" Target="../media/image65.emf"/><Relationship Id="rId12" Type="http://schemas.openxmlformats.org/officeDocument/2006/relationships/image" Target="../media/image70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6" Type="http://schemas.openxmlformats.org/officeDocument/2006/relationships/image" Target="../media/image64.emf"/><Relationship Id="rId11" Type="http://schemas.openxmlformats.org/officeDocument/2006/relationships/image" Target="../media/image69.emf"/><Relationship Id="rId5" Type="http://schemas.openxmlformats.org/officeDocument/2006/relationships/image" Target="../media/image63.emf"/><Relationship Id="rId15" Type="http://schemas.openxmlformats.org/officeDocument/2006/relationships/image" Target="../media/image73.emf"/><Relationship Id="rId10" Type="http://schemas.openxmlformats.org/officeDocument/2006/relationships/image" Target="../media/image68.emf"/><Relationship Id="rId4" Type="http://schemas.openxmlformats.org/officeDocument/2006/relationships/image" Target="../media/image62.emf"/><Relationship Id="rId9" Type="http://schemas.openxmlformats.org/officeDocument/2006/relationships/image" Target="../media/image67.emf"/><Relationship Id="rId14" Type="http://schemas.openxmlformats.org/officeDocument/2006/relationships/image" Target="../media/image72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4.emf"/><Relationship Id="rId6" Type="http://schemas.openxmlformats.org/officeDocument/2006/relationships/image" Target="../media/image76.emf"/><Relationship Id="rId5" Type="http://schemas.openxmlformats.org/officeDocument/2006/relationships/image" Target="../media/image75.emf"/><Relationship Id="rId4" Type="http://schemas.openxmlformats.org/officeDocument/2006/relationships/image" Target="../media/image7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image" Target="../media/image94.emf"/><Relationship Id="rId3" Type="http://schemas.openxmlformats.org/officeDocument/2006/relationships/image" Target="../media/image84.emf"/><Relationship Id="rId7" Type="http://schemas.openxmlformats.org/officeDocument/2006/relationships/image" Target="../media/image88.emf"/><Relationship Id="rId12" Type="http://schemas.openxmlformats.org/officeDocument/2006/relationships/image" Target="../media/image93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Relationship Id="rId6" Type="http://schemas.openxmlformats.org/officeDocument/2006/relationships/image" Target="../media/image87.emf"/><Relationship Id="rId11" Type="http://schemas.openxmlformats.org/officeDocument/2006/relationships/image" Target="../media/image92.emf"/><Relationship Id="rId5" Type="http://schemas.openxmlformats.org/officeDocument/2006/relationships/image" Target="../media/image86.emf"/><Relationship Id="rId10" Type="http://schemas.openxmlformats.org/officeDocument/2006/relationships/image" Target="../media/image91.emf"/><Relationship Id="rId4" Type="http://schemas.openxmlformats.org/officeDocument/2006/relationships/image" Target="../media/image85.emf"/><Relationship Id="rId9" Type="http://schemas.openxmlformats.org/officeDocument/2006/relationships/image" Target="../media/image90.emf"/><Relationship Id="rId14" Type="http://schemas.openxmlformats.org/officeDocument/2006/relationships/image" Target="../media/image9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19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6" Type="http://schemas.openxmlformats.org/officeDocument/2006/relationships/image" Target="../media/image12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5" Type="http://schemas.openxmlformats.org/officeDocument/2006/relationships/image" Target="../media/image2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Relationship Id="rId14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19.emf"/><Relationship Id="rId18" Type="http://schemas.openxmlformats.org/officeDocument/2006/relationships/image" Target="../media/image24.emf"/><Relationship Id="rId26" Type="http://schemas.openxmlformats.org/officeDocument/2006/relationships/image" Target="../media/image32.emf"/><Relationship Id="rId3" Type="http://schemas.openxmlformats.org/officeDocument/2006/relationships/image" Target="../media/image9.emf"/><Relationship Id="rId21" Type="http://schemas.openxmlformats.org/officeDocument/2006/relationships/image" Target="../media/image27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17" Type="http://schemas.openxmlformats.org/officeDocument/2006/relationships/image" Target="../media/image23.emf"/><Relationship Id="rId25" Type="http://schemas.openxmlformats.org/officeDocument/2006/relationships/image" Target="../media/image31.emf"/><Relationship Id="rId2" Type="http://schemas.openxmlformats.org/officeDocument/2006/relationships/image" Target="../media/image8.emf"/><Relationship Id="rId16" Type="http://schemas.openxmlformats.org/officeDocument/2006/relationships/image" Target="../media/image22.emf"/><Relationship Id="rId20" Type="http://schemas.openxmlformats.org/officeDocument/2006/relationships/image" Target="../media/image26.emf"/><Relationship Id="rId1" Type="http://schemas.openxmlformats.org/officeDocument/2006/relationships/image" Target="../media/image7.emf"/><Relationship Id="rId6" Type="http://schemas.openxmlformats.org/officeDocument/2006/relationships/image" Target="../media/image12.emf"/><Relationship Id="rId11" Type="http://schemas.openxmlformats.org/officeDocument/2006/relationships/image" Target="../media/image17.emf"/><Relationship Id="rId24" Type="http://schemas.openxmlformats.org/officeDocument/2006/relationships/image" Target="../media/image30.emf"/><Relationship Id="rId5" Type="http://schemas.openxmlformats.org/officeDocument/2006/relationships/image" Target="../media/image11.emf"/><Relationship Id="rId15" Type="http://schemas.openxmlformats.org/officeDocument/2006/relationships/image" Target="../media/image21.emf"/><Relationship Id="rId23" Type="http://schemas.openxmlformats.org/officeDocument/2006/relationships/image" Target="../media/image29.emf"/><Relationship Id="rId28" Type="http://schemas.openxmlformats.org/officeDocument/2006/relationships/image" Target="../media/image34.emf"/><Relationship Id="rId10" Type="http://schemas.openxmlformats.org/officeDocument/2006/relationships/image" Target="../media/image16.emf"/><Relationship Id="rId19" Type="http://schemas.openxmlformats.org/officeDocument/2006/relationships/image" Target="../media/image25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Relationship Id="rId14" Type="http://schemas.openxmlformats.org/officeDocument/2006/relationships/image" Target="../media/image20.emf"/><Relationship Id="rId22" Type="http://schemas.openxmlformats.org/officeDocument/2006/relationships/image" Target="../media/image28.emf"/><Relationship Id="rId27" Type="http://schemas.openxmlformats.org/officeDocument/2006/relationships/image" Target="../media/image33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6" Type="http://schemas.openxmlformats.org/officeDocument/2006/relationships/image" Target="../media/image40.emf"/><Relationship Id="rId11" Type="http://schemas.openxmlformats.org/officeDocument/2006/relationships/image" Target="../media/image45.emf"/><Relationship Id="rId5" Type="http://schemas.openxmlformats.org/officeDocument/2006/relationships/image" Target="../media/image39.emf"/><Relationship Id="rId10" Type="http://schemas.openxmlformats.org/officeDocument/2006/relationships/image" Target="../media/image44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image" Target="../media/image48.emf"/><Relationship Id="rId7" Type="http://schemas.openxmlformats.org/officeDocument/2006/relationships/image" Target="../media/image52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6" Type="http://schemas.openxmlformats.org/officeDocument/2006/relationships/image" Target="../media/image51.emf"/><Relationship Id="rId11" Type="http://schemas.openxmlformats.org/officeDocument/2006/relationships/image" Target="../media/image56.emf"/><Relationship Id="rId5" Type="http://schemas.openxmlformats.org/officeDocument/2006/relationships/image" Target="../media/image50.emf"/><Relationship Id="rId10" Type="http://schemas.openxmlformats.org/officeDocument/2006/relationships/image" Target="../media/image55.emf"/><Relationship Id="rId4" Type="http://schemas.openxmlformats.org/officeDocument/2006/relationships/image" Target="../media/image49.emf"/><Relationship Id="rId9" Type="http://schemas.openxmlformats.org/officeDocument/2006/relationships/image" Target="../media/image5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4875"/>
            <a:ext cx="49720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384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9750"/>
            <a:ext cx="293846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104F456-ACFC-460E-8091-B95E1D54E8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2933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20C421E9-98E8-4285-94BC-A7EC17EEFEAA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备注占位符 1"/>
          <p:cNvSpPr>
            <a:spLocks noGrp="1"/>
          </p:cNvSpPr>
          <p:nvPr/>
        </p:nvSpPr>
        <p:spPr bwMode="auto">
          <a:xfrm>
            <a:off x="904875" y="4714875"/>
            <a:ext cx="49720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577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A61DCF3-D983-4852-BB8E-7B2F8297E79D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10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备注占位符 1"/>
          <p:cNvSpPr>
            <a:spLocks noGrp="1"/>
          </p:cNvSpPr>
          <p:nvPr/>
        </p:nvSpPr>
        <p:spPr bwMode="auto">
          <a:xfrm>
            <a:off x="904875" y="4714875"/>
            <a:ext cx="49720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19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15B57B97-2CD6-416C-9920-F384877BA16A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11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34749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3BEA6602-A5AB-4741-88B2-5A42FBD40715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12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备注占位符 1"/>
          <p:cNvSpPr>
            <a:spLocks noGrp="1"/>
          </p:cNvSpPr>
          <p:nvPr/>
        </p:nvSpPr>
        <p:spPr bwMode="auto">
          <a:xfrm>
            <a:off x="904875" y="4714875"/>
            <a:ext cx="49720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034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55DFD137-6289-4636-B4E6-C5A9B4ACEC33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13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产生式</a:t>
            </a:r>
            <a:r>
              <a:rPr lang="en-US" altLang="zh-CN" smtClean="0"/>
              <a:t>8</a:t>
            </a:r>
            <a:r>
              <a:rPr lang="zh-CN" altLang="en-US" smtClean="0"/>
              <a:t>：若</a:t>
            </a:r>
            <a:r>
              <a:rPr lang="en-US" altLang="zh-CN" smtClean="0"/>
              <a:t>V</a:t>
            </a:r>
            <a:r>
              <a:rPr lang="zh-CN" altLang="en-US" smtClean="0"/>
              <a:t>为数组元素，此时需要其右值（∵</a:t>
            </a:r>
            <a:r>
              <a:rPr lang="en-US" altLang="zh-CN" smtClean="0"/>
              <a:t>E</a:t>
            </a:r>
            <a:r>
              <a:rPr lang="zh-CN" altLang="en-US" smtClean="0"/>
              <a:t>在文法中均被按右值使用），因此生成直接获取该元素的值的三地址码。</a:t>
            </a:r>
          </a:p>
        </p:txBody>
      </p:sp>
    </p:spTree>
    <p:extLst>
      <p:ext uri="{BB962C8B-B14F-4D97-AF65-F5344CB8AC3E}">
        <p14:creationId xmlns:p14="http://schemas.microsoft.com/office/powerpoint/2010/main" val="2086451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C412F74-DBF7-4107-ADFC-94A60F1848DD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14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36400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49B18544-2971-4008-BE42-23DFCBBB7AE0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15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87122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0B74215-B4C7-4FA6-95FC-B8D650703444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16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3380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D34F0817-0008-4D15-B872-353B37C8B2FA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17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备注占位符 1"/>
          <p:cNvSpPr>
            <a:spLocks noGrp="1"/>
          </p:cNvSpPr>
          <p:nvPr/>
        </p:nvSpPr>
        <p:spPr bwMode="auto">
          <a:xfrm>
            <a:off x="904875" y="4714875"/>
            <a:ext cx="49720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32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C23FA540-8B87-4A18-91D8-20DE2645C3F8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18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09346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5BB514EF-BD0F-43CB-A685-44EBF8DA45AB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19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备注占位符 1"/>
          <p:cNvSpPr>
            <a:spLocks noGrp="1"/>
          </p:cNvSpPr>
          <p:nvPr/>
        </p:nvSpPr>
        <p:spPr bwMode="auto">
          <a:xfrm>
            <a:off x="904875" y="4714875"/>
            <a:ext cx="49720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808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9F1ADE74-F826-43B5-A516-D14D66F8A6DE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880515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2352655F-68FB-4FB2-A208-F5E46830161C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20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短路计算：用</a:t>
            </a:r>
            <a:r>
              <a:rPr lang="en-US" altLang="zh-CN" smtClean="0"/>
              <a:t>(</a:t>
            </a:r>
            <a:r>
              <a:rPr lang="zh-CN" altLang="en-US" smtClean="0"/>
              <a:t>中间代码中的</a:t>
            </a:r>
            <a:r>
              <a:rPr lang="en-US" altLang="zh-CN" smtClean="0"/>
              <a:t>)</a:t>
            </a:r>
            <a:r>
              <a:rPr lang="zh-CN" altLang="en-US" smtClean="0"/>
              <a:t>控制流表示计算，用程序跳转到的位置来表示布尔表达式的值。特点：可减少不必要的布尔运算。</a:t>
            </a:r>
          </a:p>
          <a:p>
            <a:pPr eaLnBrk="1" hangingPunct="1"/>
            <a:r>
              <a:rPr lang="zh-CN" altLang="en-US" smtClean="0"/>
              <a:t>对比结果： </a:t>
            </a:r>
            <a:r>
              <a:rPr lang="en-US" altLang="zh-CN" smtClean="0"/>
              <a:t>(1)</a:t>
            </a:r>
            <a:r>
              <a:rPr lang="zh-CN" altLang="en-US" smtClean="0"/>
              <a:t>在对布尔表达式求值方面，二者等价。</a:t>
            </a:r>
          </a:p>
          <a:p>
            <a:pPr eaLnBrk="1" hangingPunct="1"/>
            <a:r>
              <a:rPr lang="en-US" altLang="zh-CN" smtClean="0"/>
              <a:t>(2) </a:t>
            </a:r>
            <a:r>
              <a:rPr lang="zh-CN" altLang="en-US" smtClean="0"/>
              <a:t>短路计算可以避免多余的布尔运算。</a:t>
            </a:r>
          </a:p>
          <a:p>
            <a:pPr eaLnBrk="1" hangingPunct="1"/>
            <a:r>
              <a:rPr lang="en-US" altLang="zh-CN" smtClean="0"/>
              <a:t>(3)</a:t>
            </a:r>
            <a:r>
              <a:rPr lang="zh-CN" altLang="en-US" smtClean="0"/>
              <a:t>短路计算的解释比直接运算要慢，控制比直接计算复杂。因此，短路计算似乎没有必要。</a:t>
            </a:r>
            <a:r>
              <a:rPr lang="en-US" altLang="zh-CN" smtClean="0"/>
              <a:t>&lt;</a:t>
            </a:r>
            <a:r>
              <a:rPr lang="zh-CN" altLang="en-US" smtClean="0"/>
              <a:t>接下页</a:t>
            </a:r>
            <a:r>
              <a:rPr lang="en-US" altLang="zh-CN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58087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8405121F-408B-47EE-B5BF-EE435CC44DF7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21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）直接计算的三地址码：若</a:t>
            </a:r>
            <a:r>
              <a:rPr lang="en-US" altLang="zh-CN" smtClean="0"/>
              <a:t>ptr</a:t>
            </a:r>
            <a:r>
              <a:rPr lang="zh-CN" altLang="en-US" smtClean="0"/>
              <a:t>为空，则第</a:t>
            </a:r>
            <a:r>
              <a:rPr lang="en-US" altLang="zh-CN" smtClean="0"/>
              <a:t>2</a:t>
            </a:r>
            <a:r>
              <a:rPr lang="zh-CN" altLang="en-US" smtClean="0"/>
              <a:t>个三地址码将造成运行时错误。而采用短路计算时，若</a:t>
            </a:r>
            <a:r>
              <a:rPr lang="en-US" altLang="zh-CN" smtClean="0"/>
              <a:t>ptr</a:t>
            </a:r>
            <a:r>
              <a:rPr lang="zh-CN" altLang="en-US" smtClean="0"/>
              <a:t>为空，则不再计算 第</a:t>
            </a:r>
            <a:r>
              <a:rPr lang="en-US" altLang="zh-CN" smtClean="0"/>
              <a:t>2</a:t>
            </a:r>
            <a:r>
              <a:rPr lang="zh-CN" altLang="en-US" smtClean="0"/>
              <a:t>个式子的值，从而避免了运行时错误。因此，短路计算是必不可少的，特别当布尔表达式用做控制条件时。</a:t>
            </a:r>
          </a:p>
        </p:txBody>
      </p:sp>
    </p:spTree>
    <p:extLst>
      <p:ext uri="{BB962C8B-B14F-4D97-AF65-F5344CB8AC3E}">
        <p14:creationId xmlns:p14="http://schemas.microsoft.com/office/powerpoint/2010/main" val="3460674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8C58B219-E1C2-4265-8880-9E666307F387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22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短路计算是必不可少的，特别当布尔表达式用做控制条件时。</a:t>
            </a:r>
          </a:p>
          <a:p>
            <a:pPr eaLnBrk="1" hangingPunct="1"/>
            <a:r>
              <a:rPr lang="zh-CN" altLang="en-US" smtClean="0"/>
              <a:t>布尔表达式是否采用短路计算，多数</a:t>
            </a:r>
            <a:r>
              <a:rPr lang="en-US" altLang="zh-CN" smtClean="0"/>
              <a:t>PL</a:t>
            </a:r>
            <a:r>
              <a:rPr lang="zh-CN" altLang="en-US" smtClean="0"/>
              <a:t>并没有做出规定，而取决于具体编译器的实现。这就造成：同一程序在不同的编译环境下，会出现不同的运算结果。为解决此问题，则需改变句子结构：</a:t>
            </a:r>
          </a:p>
          <a:p>
            <a:pPr eaLnBrk="1" hangingPunct="1"/>
            <a:r>
              <a:rPr lang="en-US" altLang="zh-CN" smtClean="0"/>
              <a:t>while( ptr != null ){  </a:t>
            </a:r>
          </a:p>
          <a:p>
            <a:pPr eaLnBrk="1" hangingPunct="1"/>
            <a:r>
              <a:rPr lang="en-US" altLang="zh-CN" smtClean="0"/>
              <a:t>    if ( ptr-&gt;data == x )</a:t>
            </a:r>
          </a:p>
          <a:p>
            <a:pPr eaLnBrk="1" hangingPunct="1"/>
            <a:r>
              <a:rPr lang="en-US" altLang="zh-CN" smtClean="0"/>
              <a:t>    { loop-body }</a:t>
            </a:r>
          </a:p>
          <a:p>
            <a:pPr eaLnBrk="1" hangingPunct="1"/>
            <a:r>
              <a:rPr lang="en-US" altLang="zh-CN" smtClean="0"/>
              <a:t>    else break;</a:t>
            </a:r>
          </a:p>
          <a:p>
            <a:pPr eaLnBrk="1" hangingPunct="1"/>
            <a:r>
              <a:rPr lang="en-US" altLang="zh-CN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49934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9CFEB914-B343-4D7D-B753-1A5350F06396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23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49722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657727FB-0054-4390-AFD8-D96609D072D4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24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62527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C8E05951-2BD1-48F9-929B-7D791971757B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25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备注占位符 1"/>
          <p:cNvSpPr>
            <a:spLocks noGrp="1"/>
          </p:cNvSpPr>
          <p:nvPr/>
        </p:nvSpPr>
        <p:spPr bwMode="auto">
          <a:xfrm>
            <a:off x="904875" y="4714875"/>
            <a:ext cx="49720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7244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A25DB72B-BD57-4ED8-B853-D7FC49E870B7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26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短路计算本质：用控制逻辑表示布尔运算，用程序下一步到达的目的位置表示 表达式的值。因此翻译是这样进行的。</a:t>
            </a:r>
          </a:p>
        </p:txBody>
      </p:sp>
    </p:spTree>
    <p:extLst>
      <p:ext uri="{BB962C8B-B14F-4D97-AF65-F5344CB8AC3E}">
        <p14:creationId xmlns:p14="http://schemas.microsoft.com/office/powerpoint/2010/main" val="30548529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5498A786-5BBB-4952-BA60-489D5389C573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27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810409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4859AB8-5DFF-4517-B180-6AD785D8FAFC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28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725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97C90E87-F1BB-4C08-A875-FE20ADEA7212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29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注意：</a:t>
            </a:r>
            <a:r>
              <a:rPr lang="en-US" altLang="zh-CN" b="1" smtClean="0"/>
              <a:t>code</a:t>
            </a:r>
            <a:r>
              <a:rPr lang="zh-CN" altLang="en-US" b="1" smtClean="0"/>
              <a:t>是综合属性，</a:t>
            </a:r>
            <a:r>
              <a:rPr lang="en-US" altLang="zh-CN" b="1" smtClean="0"/>
              <a:t>true/false</a:t>
            </a:r>
            <a:r>
              <a:rPr lang="zh-CN" altLang="en-US" b="1" smtClean="0"/>
              <a:t>是继承属性。这里，先不考虑属性如何来实现，从概念上讲，生成的代码结构。</a:t>
            </a:r>
          </a:p>
          <a:p>
            <a:pPr eaLnBrk="1" hangingPunct="1"/>
            <a:r>
              <a:rPr lang="en-US" altLang="zh-CN" smtClean="0"/>
              <a:t>(3)</a:t>
            </a:r>
            <a:r>
              <a:rPr lang="zh-CN" altLang="en-US" smtClean="0"/>
              <a:t>的语义动作中，无需生成三地址码，而只需置换</a:t>
            </a:r>
            <a:r>
              <a:rPr lang="en-US" altLang="zh-CN" smtClean="0"/>
              <a:t>E</a:t>
            </a:r>
            <a:r>
              <a:rPr lang="zh-CN" altLang="en-US" smtClean="0"/>
              <a:t>的真假出口，即可得到</a:t>
            </a:r>
            <a:r>
              <a:rPr lang="en-US" altLang="zh-CN" smtClean="0"/>
              <a:t>E1</a:t>
            </a:r>
            <a:r>
              <a:rPr lang="zh-CN" altLang="en-US" smtClean="0"/>
              <a:t>的真假出口！</a:t>
            </a:r>
          </a:p>
          <a:p>
            <a:pPr eaLnBrk="1" hangingPunct="1"/>
            <a:r>
              <a:rPr lang="en-US" altLang="zh-CN" smtClean="0"/>
              <a:t>(4)</a:t>
            </a:r>
            <a:r>
              <a:rPr lang="zh-CN" altLang="en-US" smtClean="0"/>
              <a:t>：</a:t>
            </a:r>
            <a:r>
              <a:rPr lang="en-US" altLang="zh-CN" smtClean="0"/>
              <a:t>E1</a:t>
            </a:r>
            <a:r>
              <a:rPr lang="zh-CN" altLang="en-US" smtClean="0"/>
              <a:t>的真假出口就是</a:t>
            </a:r>
            <a:r>
              <a:rPr lang="en-US" altLang="zh-CN" smtClean="0"/>
              <a:t>E</a:t>
            </a:r>
            <a:r>
              <a:rPr lang="zh-CN" altLang="en-US" smtClean="0"/>
              <a:t>的真假出口。</a:t>
            </a:r>
          </a:p>
          <a:p>
            <a:pPr eaLnBrk="1" hangingPunct="1"/>
            <a:r>
              <a:rPr lang="zh-CN" altLang="en-US" smtClean="0"/>
              <a:t>红色文字是教材缺少的！</a:t>
            </a:r>
          </a:p>
          <a:p>
            <a:pPr eaLnBrk="1" hangingPunct="1"/>
            <a:r>
              <a:rPr lang="en-US" altLang="zh-CN" smtClean="0"/>
              <a:t>-----------------------------------------------</a:t>
            </a:r>
          </a:p>
          <a:p>
            <a:pPr eaLnBrk="1" hangingPunct="1"/>
            <a:r>
              <a:rPr lang="zh-CN" altLang="en-US" smtClean="0"/>
              <a:t>对于</a:t>
            </a:r>
            <a:r>
              <a:rPr lang="en-US" altLang="zh-CN" smtClean="0"/>
              <a:t>E-&gt;E1 or E2</a:t>
            </a:r>
            <a:r>
              <a:rPr lang="zh-CN" altLang="en-US" smtClean="0"/>
              <a:t>的动作之真假出口说明：生成</a:t>
            </a:r>
            <a:r>
              <a:rPr lang="en-US" altLang="zh-CN" smtClean="0"/>
              <a:t>E1</a:t>
            </a:r>
            <a:r>
              <a:rPr lang="zh-CN" altLang="en-US" smtClean="0"/>
              <a:t>的中间代码时，还不知道其真假出口到底是什么（程序）位置，</a:t>
            </a:r>
            <a:r>
              <a:rPr lang="en-US" altLang="zh-CN" smtClean="0"/>
              <a:t>(E2</a:t>
            </a:r>
            <a:r>
              <a:rPr lang="zh-CN" altLang="en-US" smtClean="0"/>
              <a:t>也是如此）。只有当看到</a:t>
            </a:r>
            <a:r>
              <a:rPr lang="en-US" altLang="zh-CN" smtClean="0"/>
              <a:t>or</a:t>
            </a:r>
            <a:r>
              <a:rPr lang="zh-CN" altLang="en-US" smtClean="0"/>
              <a:t>运算表达式结构时，似乎才能确定。因此动作中才能这样：</a:t>
            </a:r>
            <a:r>
              <a:rPr lang="en-US" altLang="zh-CN" smtClean="0"/>
              <a:t>E1.true=E.true</a:t>
            </a:r>
            <a:r>
              <a:rPr lang="zh-CN" altLang="en-US" smtClean="0"/>
              <a:t>，这意味</a:t>
            </a:r>
            <a:r>
              <a:rPr lang="en-US" altLang="zh-CN" smtClean="0"/>
              <a:t>true/false</a:t>
            </a:r>
            <a:r>
              <a:rPr lang="zh-CN" altLang="en-US" smtClean="0"/>
              <a:t>是继承属性。</a:t>
            </a:r>
          </a:p>
        </p:txBody>
      </p:sp>
    </p:spTree>
    <p:extLst>
      <p:ext uri="{BB962C8B-B14F-4D97-AF65-F5344CB8AC3E}">
        <p14:creationId xmlns:p14="http://schemas.microsoft.com/office/powerpoint/2010/main" val="4082559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D7F1184C-21D9-42B9-A06A-B3310550E7D6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其中 </a:t>
            </a:r>
            <a:r>
              <a:rPr lang="en-US" altLang="zh-CN" smtClean="0"/>
              <a:t>di </a:t>
            </a:r>
            <a:r>
              <a:rPr lang="zh-CN" altLang="en-US" smtClean="0"/>
              <a:t>是第 </a:t>
            </a:r>
            <a:r>
              <a:rPr lang="en-US" altLang="zh-CN" smtClean="0"/>
              <a:t>i </a:t>
            </a:r>
            <a:r>
              <a:rPr lang="zh-CN" altLang="en-US" smtClean="0"/>
              <a:t>维元素的个数</a:t>
            </a:r>
          </a:p>
        </p:txBody>
      </p:sp>
    </p:spTree>
    <p:extLst>
      <p:ext uri="{BB962C8B-B14F-4D97-AF65-F5344CB8AC3E}">
        <p14:creationId xmlns:p14="http://schemas.microsoft.com/office/powerpoint/2010/main" val="8773514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A527F61B-5770-4EA2-AE1C-104DB47E20C1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30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对于产生式</a:t>
            </a:r>
            <a:r>
              <a:rPr lang="en-US" altLang="zh-CN" smtClean="0"/>
              <a:t>5</a:t>
            </a:r>
            <a:r>
              <a:rPr lang="zh-CN" altLang="en-US" smtClean="0"/>
              <a:t>，采用固定模式翻译：</a:t>
            </a:r>
            <a:r>
              <a:rPr lang="en-US" altLang="zh-CN" smtClean="0"/>
              <a:t>if id1 relop id2 goto E.true;  goto E.false;</a:t>
            </a:r>
          </a:p>
          <a:p>
            <a:pPr eaLnBrk="1" hangingPunct="1"/>
            <a:r>
              <a:rPr lang="zh-CN" altLang="en-US" smtClean="0"/>
              <a:t>对于产生式</a:t>
            </a:r>
            <a:r>
              <a:rPr lang="en-US" altLang="zh-CN" smtClean="0"/>
              <a:t>6</a:t>
            </a:r>
            <a:r>
              <a:rPr lang="zh-CN" altLang="en-US" smtClean="0"/>
              <a:t>，类似于</a:t>
            </a:r>
            <a:r>
              <a:rPr lang="en-US" altLang="zh-CN" smtClean="0"/>
              <a:t>(5).</a:t>
            </a:r>
          </a:p>
          <a:p>
            <a:pPr eaLnBrk="1" hangingPunct="1"/>
            <a:r>
              <a:rPr lang="en-US" altLang="zh-CN" smtClean="0"/>
              <a:t>(7)(8)</a:t>
            </a:r>
            <a:r>
              <a:rPr lang="zh-CN" altLang="en-US" smtClean="0"/>
              <a:t>：直接翻译为无条件转移三地址码。</a:t>
            </a:r>
          </a:p>
        </p:txBody>
      </p:sp>
    </p:spTree>
    <p:extLst>
      <p:ext uri="{BB962C8B-B14F-4D97-AF65-F5344CB8AC3E}">
        <p14:creationId xmlns:p14="http://schemas.microsoft.com/office/powerpoint/2010/main" val="25319826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8F7DDF98-7F47-416B-8765-6B2E4B3B6C07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31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特别需要注意的是</a:t>
            </a:r>
            <a:r>
              <a:rPr lang="en-US" altLang="zh-CN" smtClean="0"/>
              <a:t>or</a:t>
            </a:r>
            <a:r>
              <a:rPr lang="zh-CN" altLang="en-US" smtClean="0"/>
              <a:t>和</a:t>
            </a:r>
            <a:r>
              <a:rPr lang="en-US" altLang="zh-CN" smtClean="0"/>
              <a:t>and</a:t>
            </a:r>
            <a:r>
              <a:rPr lang="zh-CN" altLang="en-US" smtClean="0"/>
              <a:t>两个产生式中真假出口的关系。</a:t>
            </a:r>
          </a:p>
          <a:p>
            <a:pPr eaLnBrk="1" hangingPunct="1"/>
            <a:r>
              <a:rPr lang="zh-CN" altLang="en-US" smtClean="0"/>
              <a:t>为什么自上而下计算</a:t>
            </a:r>
            <a:r>
              <a:rPr lang="en-US" altLang="zh-CN" smtClean="0"/>
              <a:t>E1</a:t>
            </a:r>
            <a:r>
              <a:rPr lang="zh-CN" altLang="en-US" smtClean="0"/>
              <a:t>的属性时，</a:t>
            </a:r>
            <a:r>
              <a:rPr lang="en-US" altLang="zh-CN" smtClean="0"/>
              <a:t>E1.false=L2</a:t>
            </a:r>
            <a:r>
              <a:rPr lang="zh-CN" altLang="en-US" smtClean="0"/>
              <a:t>而不是</a:t>
            </a:r>
            <a:r>
              <a:rPr lang="en-US" altLang="zh-CN" smtClean="0"/>
              <a:t>L1</a:t>
            </a:r>
            <a:r>
              <a:rPr lang="zh-CN" altLang="en-US" smtClean="0"/>
              <a:t>？这与具体实现相关</a:t>
            </a:r>
            <a:r>
              <a:rPr lang="en-US" altLang="zh-CN" smtClean="0"/>
              <a:t>—</a:t>
            </a:r>
            <a:r>
              <a:rPr lang="zh-CN" altLang="en-US" smtClean="0"/>
              <a:t>和后面的拉链回填过程保持统一。</a:t>
            </a:r>
          </a:p>
          <a:p>
            <a:pPr eaLnBrk="1" hangingPunct="1"/>
            <a:r>
              <a:rPr lang="zh-CN" altLang="en-US" smtClean="0"/>
              <a:t>将布尔表达式转换为等价的</a:t>
            </a:r>
            <a:r>
              <a:rPr lang="en-US" altLang="zh-CN" smtClean="0"/>
              <a:t>C</a:t>
            </a:r>
            <a:r>
              <a:rPr lang="zh-CN" altLang="en-US" smtClean="0"/>
              <a:t>代码： </a:t>
            </a:r>
          </a:p>
          <a:p>
            <a:pPr eaLnBrk="1" hangingPunct="1"/>
            <a:r>
              <a:rPr lang="en-US" altLang="zh-CN" smtClean="0"/>
              <a:t>if (a&lt;b) goto LT; </a:t>
            </a:r>
          </a:p>
          <a:p>
            <a:pPr eaLnBrk="1" hangingPunct="1"/>
            <a:r>
              <a:rPr lang="en-US" altLang="zh-CN" smtClean="0"/>
              <a:t>else  </a:t>
            </a:r>
          </a:p>
          <a:p>
            <a:pPr eaLnBrk="1" hangingPunct="1"/>
            <a:r>
              <a:rPr lang="en-US" altLang="zh-CN" smtClean="0"/>
              <a:t>  if (c&lt;d) { </a:t>
            </a:r>
          </a:p>
          <a:p>
            <a:pPr eaLnBrk="1" hangingPunct="1"/>
            <a:r>
              <a:rPr lang="en-US" altLang="zh-CN" smtClean="0"/>
              <a:t>      if(e&lt;f) goto LT</a:t>
            </a:r>
          </a:p>
          <a:p>
            <a:pPr eaLnBrk="1" hangingPunct="1"/>
            <a:r>
              <a:rPr lang="en-US" altLang="zh-CN" smtClean="0"/>
              <a:t>      else    goto LF;</a:t>
            </a:r>
          </a:p>
          <a:p>
            <a:pPr eaLnBrk="1" hangingPunct="1"/>
            <a:r>
              <a:rPr lang="en-US" altLang="zh-CN" smtClean="0"/>
              <a:t>  else goto LF;</a:t>
            </a:r>
          </a:p>
          <a:p>
            <a:pPr eaLnBrk="1" hangingPunct="1"/>
            <a:r>
              <a:rPr lang="en-US" altLang="zh-CN" smtClean="0"/>
              <a:t>LT: …</a:t>
            </a:r>
          </a:p>
          <a:p>
            <a:pPr eaLnBrk="1" hangingPunct="1"/>
            <a:r>
              <a:rPr lang="en-US" altLang="zh-CN" smtClean="0"/>
              <a:t>LF:…</a:t>
            </a:r>
          </a:p>
        </p:txBody>
      </p:sp>
    </p:spTree>
    <p:extLst>
      <p:ext uri="{BB962C8B-B14F-4D97-AF65-F5344CB8AC3E}">
        <p14:creationId xmlns:p14="http://schemas.microsoft.com/office/powerpoint/2010/main" val="25791636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102E234-001F-45B1-869F-798482B19F8B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32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LR</a:t>
            </a:r>
            <a:r>
              <a:rPr lang="zh-CN" altLang="en-US" smtClean="0"/>
              <a:t>分析中就是对分析树的一次自下而上的“</a:t>
            </a:r>
            <a:r>
              <a:rPr lang="zh-CN" altLang="en-US" b="1" smtClean="0"/>
              <a:t>深度优先的后序</a:t>
            </a:r>
            <a:r>
              <a:rPr lang="zh-CN" altLang="en-US" smtClean="0"/>
              <a:t>”遍历：上页自下而上生成代码；再自上而下确定出口。</a:t>
            </a:r>
          </a:p>
          <a:p>
            <a:pPr eaLnBrk="1" hangingPunct="1"/>
            <a:r>
              <a:rPr lang="zh-CN" altLang="en-US" smtClean="0"/>
              <a:t>解决</a:t>
            </a:r>
            <a:r>
              <a:rPr lang="en-US" altLang="zh-CN" smtClean="0"/>
              <a:t>2</a:t>
            </a:r>
            <a:r>
              <a:rPr lang="zh-CN" altLang="en-US" smtClean="0"/>
              <a:t>个问题的关键：在一次遍历中如何确定三地址码中的真假出口。</a:t>
            </a:r>
          </a:p>
        </p:txBody>
      </p:sp>
    </p:spTree>
    <p:extLst>
      <p:ext uri="{BB962C8B-B14F-4D97-AF65-F5344CB8AC3E}">
        <p14:creationId xmlns:p14="http://schemas.microsoft.com/office/powerpoint/2010/main" val="42647386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4C0AE272-5D6E-4F19-86BD-6B7C94E7D822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33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313088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86B4B9E6-4C33-4704-95ED-2CDEAF86D020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34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merge</a:t>
            </a:r>
            <a:r>
              <a:rPr lang="zh-CN" altLang="en-US" smtClean="0"/>
              <a:t>：等价于</a:t>
            </a:r>
            <a:r>
              <a:rPr lang="zh-CN" altLang="en-US" b="1" smtClean="0"/>
              <a:t>总是在链头增加新的结点</a:t>
            </a:r>
            <a:r>
              <a:rPr lang="zh-CN" altLang="en-US" smtClean="0"/>
              <a:t>，使得增加一个结点的时间是一个常数。</a:t>
            </a:r>
          </a:p>
        </p:txBody>
      </p:sp>
    </p:spTree>
    <p:extLst>
      <p:ext uri="{BB962C8B-B14F-4D97-AF65-F5344CB8AC3E}">
        <p14:creationId xmlns:p14="http://schemas.microsoft.com/office/powerpoint/2010/main" val="10139746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5441973B-961F-4132-8BB3-5B159BFA663C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35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问题：若采用</a:t>
            </a:r>
            <a:r>
              <a:rPr lang="en-US" altLang="zh-CN" smtClean="0"/>
              <a:t>LR</a:t>
            </a:r>
            <a:r>
              <a:rPr lang="zh-CN" altLang="en-US" smtClean="0"/>
              <a:t>分析的话，利用该产生式归约时，如何获得 该序号 </a:t>
            </a:r>
            <a:r>
              <a:rPr lang="en-US" altLang="zh-CN" smtClean="0"/>
              <a:t>---- </a:t>
            </a:r>
            <a:r>
              <a:rPr lang="zh-CN" altLang="en-US" smtClean="0"/>
              <a:t>修改文法，</a:t>
            </a:r>
            <a:r>
              <a:rPr lang="zh-CN" altLang="en-US" b="1" smtClean="0"/>
              <a:t>在需要添加语义动作的位置加入标记非终结符</a:t>
            </a:r>
            <a:r>
              <a:rPr lang="zh-CN" altLang="en-US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265336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F4A45BBE-AC5B-45D8-A3C6-897DEE77E132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36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）生成</a:t>
            </a:r>
            <a:r>
              <a:rPr lang="en-US" altLang="zh-CN" smtClean="0"/>
              <a:t>goto</a:t>
            </a:r>
            <a:r>
              <a:rPr lang="zh-CN" altLang="en-US" smtClean="0"/>
              <a:t>时的地址未知，因此构造 对应的真假出口链；</a:t>
            </a:r>
          </a:p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）看到逻辑运算符</a:t>
            </a:r>
            <a:r>
              <a:rPr lang="en-US" altLang="zh-CN" smtClean="0"/>
              <a:t>or   </a:t>
            </a:r>
            <a:r>
              <a:rPr lang="zh-CN" altLang="en-US" smtClean="0"/>
              <a:t>后，即可得知</a:t>
            </a:r>
            <a:r>
              <a:rPr lang="en-US" altLang="zh-CN" smtClean="0"/>
              <a:t>E1</a:t>
            </a:r>
            <a:r>
              <a:rPr lang="zh-CN" altLang="en-US" smtClean="0"/>
              <a:t>的假出口（由</a:t>
            </a:r>
            <a:r>
              <a:rPr lang="en-US" altLang="zh-CN" smtClean="0"/>
              <a:t>M</a:t>
            </a:r>
            <a:r>
              <a:rPr lang="zh-CN" altLang="en-US" smtClean="0"/>
              <a:t>的属性保存）；</a:t>
            </a:r>
          </a:p>
          <a:p>
            <a:pPr eaLnBrk="1" hangingPunct="1"/>
            <a:r>
              <a:rPr lang="en-US" altLang="zh-CN" smtClean="0"/>
              <a:t>3</a:t>
            </a:r>
            <a:r>
              <a:rPr lang="zh-CN" altLang="en-US" smtClean="0"/>
              <a:t>）看到逻辑运算符</a:t>
            </a:r>
            <a:r>
              <a:rPr lang="en-US" altLang="zh-CN" smtClean="0"/>
              <a:t>and</a:t>
            </a:r>
            <a:r>
              <a:rPr lang="zh-CN" altLang="en-US" smtClean="0"/>
              <a:t>后，即可得知</a:t>
            </a:r>
            <a:r>
              <a:rPr lang="en-US" altLang="zh-CN" smtClean="0"/>
              <a:t>E1</a:t>
            </a:r>
            <a:r>
              <a:rPr lang="zh-CN" altLang="en-US" smtClean="0"/>
              <a:t>的真出口（由</a:t>
            </a:r>
            <a:r>
              <a:rPr lang="en-US" altLang="zh-CN" smtClean="0"/>
              <a:t>M</a:t>
            </a:r>
            <a:r>
              <a:rPr lang="zh-CN" altLang="en-US" smtClean="0"/>
              <a:t>的属性保存）；</a:t>
            </a:r>
          </a:p>
          <a:p>
            <a:pPr eaLnBrk="1" hangingPunct="1"/>
            <a:r>
              <a:rPr lang="en-US" altLang="zh-CN" smtClean="0"/>
              <a:t>4</a:t>
            </a:r>
            <a:r>
              <a:rPr lang="zh-CN" altLang="en-US" smtClean="0"/>
              <a:t>）看到整个产生式右部时，进行规约</a:t>
            </a:r>
            <a:r>
              <a:rPr lang="en-US" altLang="zh-CN" smtClean="0"/>
              <a:t>---</a:t>
            </a:r>
            <a:r>
              <a:rPr lang="zh-CN" altLang="en-US" smtClean="0"/>
              <a:t>回填。</a:t>
            </a:r>
          </a:p>
        </p:txBody>
      </p:sp>
    </p:spTree>
    <p:extLst>
      <p:ext uri="{BB962C8B-B14F-4D97-AF65-F5344CB8AC3E}">
        <p14:creationId xmlns:p14="http://schemas.microsoft.com/office/powerpoint/2010/main" val="37905337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C4B51514-4FD1-40DE-B6BA-08199B327096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37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生成</a:t>
            </a:r>
            <a:r>
              <a:rPr lang="en-US" altLang="zh-CN" smtClean="0"/>
              <a:t>goto</a:t>
            </a:r>
            <a:r>
              <a:rPr lang="zh-CN" altLang="en-US" smtClean="0"/>
              <a:t>时的地址未知，因此构造 对应的真假出口链</a:t>
            </a:r>
          </a:p>
        </p:txBody>
      </p:sp>
    </p:spTree>
    <p:extLst>
      <p:ext uri="{BB962C8B-B14F-4D97-AF65-F5344CB8AC3E}">
        <p14:creationId xmlns:p14="http://schemas.microsoft.com/office/powerpoint/2010/main" val="38126316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FA45ABB7-6329-4755-9836-9978050F9A30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38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需要手工书写分析过程</a:t>
            </a:r>
            <a:r>
              <a:rPr lang="en-US" altLang="zh-CN" smtClean="0"/>
              <a:t>,</a:t>
            </a:r>
            <a:r>
              <a:rPr lang="zh-CN" altLang="en-US" smtClean="0"/>
              <a:t>最后，剩余</a:t>
            </a:r>
            <a:r>
              <a:rPr lang="en-US" altLang="zh-CN" smtClean="0"/>
              <a:t>E5</a:t>
            </a:r>
            <a:r>
              <a:rPr lang="zh-CN" altLang="en-US" smtClean="0"/>
              <a:t>的真出口链、假出口链上的出口未确定，但可在随后的分析过程中</a:t>
            </a:r>
            <a:r>
              <a:rPr lang="zh-CN" altLang="en-US" b="1" smtClean="0"/>
              <a:t>回填</a:t>
            </a:r>
            <a:r>
              <a:rPr lang="zh-CN" altLang="en-US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141329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D53EE67-7807-449F-9002-FD9047BEAD3F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39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LR</a:t>
            </a:r>
            <a:r>
              <a:rPr lang="zh-CN" altLang="en-US" smtClean="0"/>
              <a:t>过程中，先回填序号（</a:t>
            </a:r>
            <a:r>
              <a:rPr lang="en-US" altLang="zh-CN" smtClean="0"/>
              <a:t>3</a:t>
            </a:r>
            <a:r>
              <a:rPr lang="zh-CN" altLang="en-US" smtClean="0"/>
              <a:t>）中的转向地址</a:t>
            </a:r>
            <a:r>
              <a:rPr lang="en-US" altLang="zh-CN" smtClean="0"/>
              <a:t>5</a:t>
            </a:r>
            <a:r>
              <a:rPr lang="zh-CN" altLang="en-US" smtClean="0"/>
              <a:t>，再回填（</a:t>
            </a:r>
            <a:r>
              <a:rPr lang="en-US" altLang="zh-CN" smtClean="0"/>
              <a:t>2</a:t>
            </a:r>
            <a:r>
              <a:rPr lang="zh-CN" altLang="en-US" smtClean="0"/>
              <a:t>）中转向地址</a:t>
            </a:r>
            <a:r>
              <a:rPr lang="en-US" altLang="zh-CN" smtClean="0"/>
              <a:t>3</a:t>
            </a:r>
          </a:p>
          <a:p>
            <a:pPr eaLnBrk="1" hangingPunct="1"/>
            <a:r>
              <a:rPr lang="zh-CN" altLang="en-US" smtClean="0"/>
              <a:t>对比后，得知先确定了</a:t>
            </a:r>
            <a:r>
              <a:rPr lang="en-US" altLang="zh-CN" smtClean="0"/>
              <a:t>L1</a:t>
            </a:r>
            <a:r>
              <a:rPr lang="zh-CN" altLang="en-US" smtClean="0"/>
              <a:t>，然后确定了</a:t>
            </a:r>
            <a:r>
              <a:rPr lang="en-US" altLang="zh-CN" smtClean="0"/>
              <a:t>L2</a:t>
            </a:r>
            <a:r>
              <a:rPr lang="zh-CN" altLang="en-US" smtClean="0"/>
              <a:t>，后续分析中确定了</a:t>
            </a:r>
            <a:r>
              <a:rPr lang="en-US" altLang="zh-CN" smtClean="0"/>
              <a:t>LT</a:t>
            </a:r>
            <a:r>
              <a:rPr lang="zh-CN" altLang="en-US" smtClean="0"/>
              <a:t>和</a:t>
            </a:r>
            <a:r>
              <a:rPr lang="en-US" altLang="zh-CN" smtClean="0"/>
              <a:t>LF</a:t>
            </a:r>
            <a:r>
              <a:rPr lang="zh-CN" altLang="en-US" smtClean="0"/>
              <a:t>。</a:t>
            </a:r>
          </a:p>
          <a:p>
            <a:pPr eaLnBrk="1" hangingPunct="1"/>
            <a:r>
              <a:rPr lang="zh-CN" altLang="en-US" smtClean="0"/>
              <a:t>总结：采用拉链回填技术的翻译方案，正确地实现了前面的语法制导定义。</a:t>
            </a:r>
          </a:p>
        </p:txBody>
      </p:sp>
    </p:spTree>
    <p:extLst>
      <p:ext uri="{BB962C8B-B14F-4D97-AF65-F5344CB8AC3E}">
        <p14:creationId xmlns:p14="http://schemas.microsoft.com/office/powerpoint/2010/main" val="2629507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9DC223D3-4246-4C32-8494-F98E66368DF2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17191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478EB440-AC9F-4D76-B7D3-883F0039EDF9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40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备注占位符 1"/>
          <p:cNvSpPr>
            <a:spLocks noGrp="1"/>
          </p:cNvSpPr>
          <p:nvPr/>
        </p:nvSpPr>
        <p:spPr bwMode="auto">
          <a:xfrm>
            <a:off x="904875" y="4714875"/>
            <a:ext cx="49720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2999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6C07A6CC-B943-406F-A645-21A61BF6C956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41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源程序中， 前</a:t>
            </a:r>
            <a:r>
              <a:rPr lang="en-US" altLang="zh-CN" smtClean="0"/>
              <a:t>2</a:t>
            </a:r>
            <a:r>
              <a:rPr lang="zh-CN" altLang="en-US" smtClean="0"/>
              <a:t>个产生式 配合使用，形成完整的无条件转移控制流。其中产生式</a:t>
            </a:r>
            <a:r>
              <a:rPr lang="en-US" altLang="zh-CN" smtClean="0"/>
              <a:t>1</a:t>
            </a:r>
            <a:r>
              <a:rPr lang="zh-CN" altLang="en-US" smtClean="0"/>
              <a:t>中的</a:t>
            </a:r>
            <a:r>
              <a:rPr lang="en-US" altLang="zh-CN" smtClean="0"/>
              <a:t>id</a:t>
            </a:r>
            <a:r>
              <a:rPr lang="zh-CN" altLang="en-US" smtClean="0"/>
              <a:t>称为</a:t>
            </a:r>
            <a:r>
              <a:rPr lang="zh-CN" altLang="en-US" b="1" smtClean="0"/>
              <a:t>标号定义</a:t>
            </a:r>
            <a:r>
              <a:rPr lang="zh-CN" altLang="en-US" smtClean="0"/>
              <a:t>，而产生式</a:t>
            </a:r>
            <a:r>
              <a:rPr lang="en-US" altLang="zh-CN" smtClean="0"/>
              <a:t>2</a:t>
            </a:r>
            <a:r>
              <a:rPr lang="zh-CN" altLang="en-US" smtClean="0"/>
              <a:t>中的</a:t>
            </a:r>
            <a:r>
              <a:rPr lang="en-US" altLang="zh-CN" smtClean="0"/>
              <a:t>id</a:t>
            </a:r>
            <a:r>
              <a:rPr lang="zh-CN" altLang="en-US" smtClean="0"/>
              <a:t>称为“</a:t>
            </a:r>
            <a:r>
              <a:rPr lang="zh-CN" altLang="en-US" b="1" smtClean="0"/>
              <a:t>标号引用</a:t>
            </a:r>
            <a:r>
              <a:rPr lang="zh-CN" altLang="en-US" smtClean="0"/>
              <a:t>”。</a:t>
            </a:r>
          </a:p>
          <a:p>
            <a:pPr eaLnBrk="1" hangingPunct="1"/>
            <a:r>
              <a:rPr lang="en-US" altLang="zh-CN" smtClean="0"/>
              <a:t>7-9 </a:t>
            </a:r>
            <a:r>
              <a:rPr lang="zh-CN" altLang="en-US" smtClean="0"/>
              <a:t>表示 </a:t>
            </a:r>
            <a:r>
              <a:rPr lang="en-US" altLang="zh-CN" smtClean="0"/>
              <a:t>begin-end</a:t>
            </a:r>
            <a:r>
              <a:rPr lang="zh-CN" altLang="en-US" smtClean="0"/>
              <a:t>之间组成了一个由 前</a:t>
            </a:r>
            <a:r>
              <a:rPr lang="en-US" altLang="zh-CN" smtClean="0"/>
              <a:t>7</a:t>
            </a:r>
            <a:r>
              <a:rPr lang="zh-CN" altLang="en-US" smtClean="0"/>
              <a:t>个产生式描述的句子组成的序列。</a:t>
            </a:r>
          </a:p>
        </p:txBody>
      </p:sp>
    </p:spTree>
    <p:extLst>
      <p:ext uri="{BB962C8B-B14F-4D97-AF65-F5344CB8AC3E}">
        <p14:creationId xmlns:p14="http://schemas.microsoft.com/office/powerpoint/2010/main" val="14157321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3FDF22C8-1CCD-4C15-8258-6F7622C70912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42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备注占位符 1"/>
          <p:cNvSpPr>
            <a:spLocks noGrp="1"/>
          </p:cNvSpPr>
          <p:nvPr/>
        </p:nvSpPr>
        <p:spPr bwMode="auto">
          <a:xfrm>
            <a:off x="904875" y="4714875"/>
            <a:ext cx="49720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0822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1C9332AD-97A0-4CA7-8A1E-18BAEC94F7B8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43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Type</a:t>
            </a:r>
            <a:r>
              <a:rPr lang="zh-CN" altLang="en-US" smtClean="0"/>
              <a:t>：用于区分标识符的种类，每个符号表条目均应有该信息域。如变量、类型、标号、或 未知种类的符号。</a:t>
            </a:r>
          </a:p>
        </p:txBody>
      </p:sp>
    </p:spTree>
    <p:extLst>
      <p:ext uri="{BB962C8B-B14F-4D97-AF65-F5344CB8AC3E}">
        <p14:creationId xmlns:p14="http://schemas.microsoft.com/office/powerpoint/2010/main" val="8342627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EDFF2161-8FB3-4D59-89A2-C634ABE507D5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44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源程序中的 </a:t>
            </a:r>
            <a:r>
              <a:rPr lang="en-US" altLang="zh-CN" dirty="0" err="1" smtClean="0"/>
              <a:t>goto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，翻译为三地址码中的</a:t>
            </a:r>
            <a:r>
              <a:rPr lang="en-US" altLang="zh-CN" dirty="0" err="1" smtClean="0"/>
              <a:t>goto</a:t>
            </a:r>
            <a:r>
              <a:rPr lang="zh-CN" altLang="en-US" dirty="0" smtClean="0"/>
              <a:t>。</a:t>
            </a:r>
            <a:r>
              <a:rPr lang="zh-CN" altLang="en-US" dirty="0" smtClean="0"/>
              <a:t>但需 处理</a:t>
            </a:r>
            <a:r>
              <a:rPr lang="zh-CN" altLang="en-US" dirty="0" smtClean="0"/>
              <a:t>转向位置。</a:t>
            </a:r>
          </a:p>
          <a:p>
            <a:pPr eaLnBrk="1" hangingPunct="1"/>
            <a:r>
              <a:rPr lang="zh-CN" altLang="en-US" dirty="0" smtClean="0"/>
              <a:t>这里代码需要修改：当已知</a:t>
            </a:r>
            <a:r>
              <a:rPr lang="en-US" altLang="zh-CN" dirty="0" smtClean="0"/>
              <a:t>.type=</a:t>
            </a:r>
            <a:r>
              <a:rPr lang="zh-CN" altLang="en-US" dirty="0" smtClean="0"/>
              <a:t>标号时，先判断是否已经定义，然后再分情况生成</a:t>
            </a:r>
            <a:r>
              <a:rPr lang="en-US" altLang="zh-CN" dirty="0" err="1" smtClean="0"/>
              <a:t>goto</a:t>
            </a:r>
            <a:r>
              <a:rPr lang="zh-CN" altLang="en-US" dirty="0" smtClean="0"/>
              <a:t>：</a:t>
            </a:r>
          </a:p>
          <a:p>
            <a:pPr eaLnBrk="1" hangingPunct="1"/>
            <a:r>
              <a:rPr lang="en-US" altLang="zh-CN" dirty="0" smtClean="0"/>
              <a:t>if ( entry(id.name).def = </a:t>
            </a:r>
            <a:r>
              <a:rPr lang="zh-CN" altLang="en-US" dirty="0" smtClean="0"/>
              <a:t>未定义 </a:t>
            </a:r>
            <a:r>
              <a:rPr lang="en-US" altLang="zh-CN" dirty="0" smtClean="0"/>
              <a:t>) then</a:t>
            </a:r>
          </a:p>
          <a:p>
            <a:pPr eaLnBrk="1" hangingPunct="1"/>
            <a:r>
              <a:rPr lang="en-US" altLang="zh-CN" dirty="0" smtClean="0"/>
              <a:t>  emit( </a:t>
            </a:r>
            <a:r>
              <a:rPr lang="en-US" altLang="zh-CN" dirty="0" err="1" smtClean="0"/>
              <a:t>goto</a:t>
            </a:r>
            <a:r>
              <a:rPr lang="en-US" altLang="zh-CN" dirty="0" smtClean="0"/>
              <a:t> - ); fill(fill(entry(id.name),'</a:t>
            </a:r>
            <a:r>
              <a:rPr lang="zh-CN" altLang="en-US" dirty="0" smtClean="0"/>
              <a:t>标号</a:t>
            </a:r>
            <a:r>
              <a:rPr lang="en-US" altLang="zh-CN" dirty="0" smtClean="0"/>
              <a:t>','</a:t>
            </a:r>
            <a:r>
              <a:rPr lang="zh-CN" altLang="en-US" dirty="0" smtClean="0"/>
              <a:t>未定义</a:t>
            </a:r>
            <a:r>
              <a:rPr lang="en-US" altLang="zh-CN" dirty="0" smtClean="0"/>
              <a:t>',nextstat-1);</a:t>
            </a:r>
          </a:p>
          <a:p>
            <a:pPr eaLnBrk="1" hangingPunct="1"/>
            <a:r>
              <a:rPr lang="en-US" altLang="zh-CN" dirty="0" smtClean="0"/>
              <a:t>else</a:t>
            </a:r>
          </a:p>
          <a:p>
            <a:pPr eaLnBrk="1" hangingPunct="1"/>
            <a:r>
              <a:rPr lang="en-US" altLang="zh-CN" dirty="0" smtClean="0"/>
              <a:t>  emit(</a:t>
            </a:r>
            <a:r>
              <a:rPr lang="en-US" altLang="zh-CN" dirty="0" err="1" smtClean="0"/>
              <a:t>goto</a:t>
            </a:r>
            <a:r>
              <a:rPr lang="en-US" altLang="zh-CN" dirty="0" smtClean="0"/>
              <a:t> entry(id).</a:t>
            </a:r>
            <a:r>
              <a:rPr lang="en-US" altLang="zh-CN" dirty="0" err="1" smtClean="0"/>
              <a:t>addr</a:t>
            </a:r>
            <a:r>
              <a:rPr lang="en-US" altLang="zh-CN" dirty="0" smtClean="0"/>
              <a:t>);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b="1" dirty="0" smtClean="0"/>
              <a:t>S -&gt; LAB S1 { </a:t>
            </a:r>
            <a:r>
              <a:rPr lang="zh-CN" altLang="en-US" b="1" dirty="0" smtClean="0"/>
              <a:t>这里至少有： </a:t>
            </a:r>
            <a:r>
              <a:rPr lang="en-US" altLang="zh-CN" b="1" dirty="0" err="1" smtClean="0"/>
              <a:t>S.code</a:t>
            </a:r>
            <a:r>
              <a:rPr lang="en-US" altLang="zh-CN" b="1" dirty="0" smtClean="0"/>
              <a:t> = S1.code;  S.nc = S1.nc</a:t>
            </a:r>
            <a:r>
              <a:rPr lang="zh-CN" altLang="en-US" b="1" dirty="0" smtClean="0"/>
              <a:t>（下一节中，出口链） </a:t>
            </a:r>
            <a:r>
              <a:rPr lang="en-US" altLang="zh-CN" b="1" dirty="0" smtClean="0"/>
              <a:t>}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6769966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E6A15098-32F4-42AB-B99D-B484FFA5BB74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45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例子完毕后，总结 基本过程：</a:t>
            </a:r>
          </a:p>
          <a:p>
            <a:pPr eaLnBrk="1" hangingPunct="1"/>
            <a:r>
              <a:rPr lang="zh-CN" altLang="en-US" smtClean="0"/>
              <a:t>若标号定义在先，则标号的名字、转向位置填写进符号表；当遇到标号引用，则可查符号表，获得正确的转向位置；</a:t>
            </a:r>
          </a:p>
          <a:p>
            <a:pPr eaLnBrk="1" hangingPunct="1"/>
            <a:r>
              <a:rPr lang="zh-CN" altLang="en-US" smtClean="0"/>
              <a:t>若标号定义在后，则将转向该标号指示位置的所有三地址码进行拉链，并将其名字、链头登记在符号表中；当遇到标号定义时，在沿着此链回填转向地址即可。</a:t>
            </a:r>
          </a:p>
        </p:txBody>
      </p:sp>
    </p:spTree>
    <p:extLst>
      <p:ext uri="{BB962C8B-B14F-4D97-AF65-F5344CB8AC3E}">
        <p14:creationId xmlns:p14="http://schemas.microsoft.com/office/powerpoint/2010/main" val="24254777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D32094A6-F1B3-49D1-823F-D6AE795FA900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46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属性</a:t>
            </a:r>
            <a:r>
              <a:rPr lang="en-US" altLang="zh-CN" smtClean="0"/>
              <a:t>next</a:t>
            </a:r>
            <a:r>
              <a:rPr lang="zh-CN" altLang="en-US" smtClean="0"/>
              <a:t>实质是 </a:t>
            </a:r>
            <a:r>
              <a:rPr lang="en-US" altLang="zh-CN" smtClean="0"/>
              <a:t>S </a:t>
            </a:r>
            <a:r>
              <a:rPr lang="zh-CN" altLang="en-US" smtClean="0"/>
              <a:t>的出口</a:t>
            </a:r>
          </a:p>
          <a:p>
            <a:pPr eaLnBrk="1" hangingPunct="1"/>
            <a:r>
              <a:rPr lang="en-US" altLang="zh-CN" smtClean="0"/>
              <a:t>E</a:t>
            </a:r>
            <a:r>
              <a:rPr lang="zh-CN" altLang="en-US" smtClean="0"/>
              <a:t>的假出口＝</a:t>
            </a:r>
            <a:r>
              <a:rPr lang="en-US" altLang="zh-CN" smtClean="0"/>
              <a:t>S1</a:t>
            </a:r>
            <a:r>
              <a:rPr lang="zh-CN" altLang="en-US" smtClean="0"/>
              <a:t>的出口＝</a:t>
            </a:r>
            <a:r>
              <a:rPr lang="en-US" altLang="zh-CN" smtClean="0"/>
              <a:t>S</a:t>
            </a:r>
            <a:r>
              <a:rPr lang="zh-CN" altLang="en-US" smtClean="0"/>
              <a:t>的出口</a:t>
            </a:r>
          </a:p>
        </p:txBody>
      </p:sp>
    </p:spTree>
    <p:extLst>
      <p:ext uri="{BB962C8B-B14F-4D97-AF65-F5344CB8AC3E}">
        <p14:creationId xmlns:p14="http://schemas.microsoft.com/office/powerpoint/2010/main" val="38942950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B73A52A3-96E3-4941-BF67-BAFD30466896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47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S2</a:t>
            </a:r>
            <a:r>
              <a:rPr lang="zh-CN" altLang="en-US" smtClean="0"/>
              <a:t>的出口＝</a:t>
            </a:r>
            <a:r>
              <a:rPr lang="en-US" altLang="zh-CN" smtClean="0"/>
              <a:t>S</a:t>
            </a:r>
            <a:r>
              <a:rPr lang="zh-CN" altLang="en-US" smtClean="0"/>
              <a:t>的出口</a:t>
            </a:r>
          </a:p>
        </p:txBody>
      </p:sp>
    </p:spTree>
    <p:extLst>
      <p:ext uri="{BB962C8B-B14F-4D97-AF65-F5344CB8AC3E}">
        <p14:creationId xmlns:p14="http://schemas.microsoft.com/office/powerpoint/2010/main" val="41717201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A092558D-8DDD-451D-97D0-488B85126641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48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S1.code</a:t>
            </a:r>
            <a:r>
              <a:rPr lang="zh-CN" altLang="en-US" smtClean="0"/>
              <a:t>之后 增加一个 </a:t>
            </a:r>
            <a:r>
              <a:rPr lang="en-US" altLang="zh-CN" smtClean="0"/>
              <a:t>goto</a:t>
            </a:r>
            <a:r>
              <a:rPr lang="zh-CN" altLang="en-US" smtClean="0"/>
              <a:t>，实现循环。</a:t>
            </a:r>
          </a:p>
          <a:p>
            <a:pPr eaLnBrk="1" hangingPunct="1"/>
            <a:r>
              <a:rPr lang="zh-CN" altLang="en-US" smtClean="0"/>
              <a:t>前面</a:t>
            </a:r>
            <a:r>
              <a:rPr lang="en-US" altLang="zh-CN" smtClean="0"/>
              <a:t>2</a:t>
            </a:r>
            <a:r>
              <a:rPr lang="zh-CN" altLang="en-US" smtClean="0"/>
              <a:t>个产生式的语法制导定义中，没有使用</a:t>
            </a:r>
            <a:r>
              <a:rPr lang="en-US" altLang="zh-CN" smtClean="0"/>
              <a:t>S.begin</a:t>
            </a:r>
            <a:r>
              <a:rPr lang="zh-CN" altLang="en-US" smtClean="0"/>
              <a:t>，因为不需要。</a:t>
            </a:r>
          </a:p>
        </p:txBody>
      </p:sp>
    </p:spTree>
    <p:extLst>
      <p:ext uri="{BB962C8B-B14F-4D97-AF65-F5344CB8AC3E}">
        <p14:creationId xmlns:p14="http://schemas.microsoft.com/office/powerpoint/2010/main" val="14294021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8381B90F-99AD-4749-8E67-CA3B6D53467E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49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条件转移语句的特点：根据布尔表达式的</a:t>
            </a:r>
            <a:r>
              <a:rPr lang="en-US" altLang="zh-CN" smtClean="0"/>
              <a:t>2</a:t>
            </a:r>
            <a:r>
              <a:rPr lang="zh-CN" altLang="en-US" smtClean="0"/>
              <a:t>种不同取值分别执行不同的语句序列。从而带来一个问题：一个条件转移语句包含有多个出口，使得翻译困难。</a:t>
            </a:r>
          </a:p>
          <a:p>
            <a:pPr eaLnBrk="1" hangingPunct="1"/>
            <a:r>
              <a:rPr lang="en-US" altLang="zh-CN" smtClean="0"/>
              <a:t>---</a:t>
            </a:r>
            <a:r>
              <a:rPr lang="zh-CN" altLang="en-US" smtClean="0"/>
              <a:t>无论采用哪种语法分析方法，在生成</a:t>
            </a:r>
            <a:r>
              <a:rPr lang="en-US" altLang="zh-CN" smtClean="0"/>
              <a:t>S1\S2\S3</a:t>
            </a:r>
            <a:r>
              <a:rPr lang="zh-CN" altLang="en-US" smtClean="0"/>
              <a:t>的中间代码过程中，不知道它们结束后应该转向的位置。而只有整个语句的代码均生成之后才能得知。</a:t>
            </a:r>
          </a:p>
          <a:p>
            <a:pPr eaLnBrk="1" hangingPunct="1"/>
            <a:r>
              <a:rPr lang="zh-CN" altLang="en-US" smtClean="0"/>
              <a:t>那么应采用什么方法，可以使得它们结束后均转向整个语句的结束？即：</a:t>
            </a:r>
          </a:p>
          <a:p>
            <a:pPr eaLnBrk="1" hangingPunct="1"/>
            <a:r>
              <a:rPr lang="zh-CN" altLang="en-US" smtClean="0"/>
              <a:t>设计一种翻译方案，通过一遍扫描源程序即可确定正确的转向？</a:t>
            </a:r>
          </a:p>
        </p:txBody>
      </p:sp>
    </p:spTree>
    <p:extLst>
      <p:ext uri="{BB962C8B-B14F-4D97-AF65-F5344CB8AC3E}">
        <p14:creationId xmlns:p14="http://schemas.microsoft.com/office/powerpoint/2010/main" val="3449900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20D648D0-4904-480B-A3BD-407F2B425BB5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5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747305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BFEACE8-F6FC-4C05-B06B-CA3C9374BFE9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50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无论采用哪种语法分析方法</a:t>
            </a:r>
            <a:r>
              <a:rPr lang="en-US" altLang="zh-CN" smtClean="0"/>
              <a:t>, </a:t>
            </a:r>
            <a:r>
              <a:rPr lang="zh-CN" altLang="en-US" smtClean="0"/>
              <a:t>翻译</a:t>
            </a:r>
            <a:r>
              <a:rPr lang="en-US" altLang="zh-CN" smtClean="0"/>
              <a:t>E3\E4\S4</a:t>
            </a:r>
            <a:r>
              <a:rPr lang="zh-CN" altLang="en-US" smtClean="0"/>
              <a:t>时，都无法得知其出口的具体值。只有整个语句的代码均生成之后才能得知。</a:t>
            </a:r>
          </a:p>
          <a:p>
            <a:pPr eaLnBrk="1" hangingPunct="1"/>
            <a:r>
              <a:rPr lang="en-US" altLang="zh-CN" smtClean="0"/>
              <a:t>E3/E4</a:t>
            </a:r>
            <a:r>
              <a:rPr lang="zh-CN" altLang="en-US" smtClean="0"/>
              <a:t>翻译时，如何确定其真假出口？</a:t>
            </a:r>
            <a:r>
              <a:rPr lang="en-US" altLang="zh-CN" smtClean="0"/>
              <a:t>S4</a:t>
            </a:r>
            <a:r>
              <a:rPr lang="zh-CN" altLang="en-US" smtClean="0"/>
              <a:t>翻译时，如何确定其出口？</a:t>
            </a:r>
          </a:p>
          <a:p>
            <a:pPr eaLnBrk="1" hangingPunct="1"/>
            <a:r>
              <a:rPr lang="zh-CN" altLang="en-US" smtClean="0"/>
              <a:t>采用布尔表达式翻译时同样的解决方法：在翻译过程中，根据</a:t>
            </a:r>
            <a:r>
              <a:rPr lang="en-US" altLang="zh-CN" smtClean="0"/>
              <a:t>3</a:t>
            </a:r>
            <a:r>
              <a:rPr lang="zh-CN" altLang="en-US" smtClean="0"/>
              <a:t>种条件转移语句的出口关系，将所有转向同一出口且出口未知的三地址码拉成一个链，当出口确定时，再回填。</a:t>
            </a:r>
          </a:p>
          <a:p>
            <a:pPr eaLnBrk="1" hangingPunct="1"/>
            <a:r>
              <a:rPr lang="zh-CN" altLang="en-US" smtClean="0"/>
              <a:t>？？设计一种翻译方案，通过一遍扫描源程序即可确定正确的转向？</a:t>
            </a:r>
          </a:p>
        </p:txBody>
      </p:sp>
    </p:spTree>
    <p:extLst>
      <p:ext uri="{BB962C8B-B14F-4D97-AF65-F5344CB8AC3E}">
        <p14:creationId xmlns:p14="http://schemas.microsoft.com/office/powerpoint/2010/main" val="9196219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82D615CC-E391-4F27-B4A4-5A08A8620D63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51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While-do</a:t>
            </a:r>
            <a:r>
              <a:rPr lang="zh-CN" altLang="en-US" smtClean="0"/>
              <a:t>：   </a:t>
            </a:r>
            <a:r>
              <a:rPr lang="en-US" altLang="zh-CN" smtClean="0"/>
              <a:t>s.nc:=E.false</a:t>
            </a:r>
            <a:r>
              <a:rPr lang="zh-CN" altLang="en-US" smtClean="0"/>
              <a:t>（</a:t>
            </a:r>
            <a:r>
              <a:rPr lang="en-US" altLang="zh-CN" smtClean="0"/>
              <a:t>E</a:t>
            </a:r>
            <a:r>
              <a:rPr lang="zh-CN" altLang="en-US" smtClean="0"/>
              <a:t>为假时，控制流应转向整个语句结束处之后的下一条语句执行）</a:t>
            </a:r>
          </a:p>
          <a:p>
            <a:pPr eaLnBrk="1" hangingPunct="1"/>
            <a:r>
              <a:rPr lang="zh-CN" altLang="en-US" smtClean="0"/>
              <a:t>    </a:t>
            </a:r>
            <a:r>
              <a:rPr lang="en-US" altLang="zh-CN" smtClean="0"/>
              <a:t>backpatch(S1.nc, M1.stat): S1</a:t>
            </a:r>
            <a:r>
              <a:rPr lang="zh-CN" altLang="en-US" smtClean="0"/>
              <a:t>的代码中，本身可有可能存在 转向 </a:t>
            </a:r>
            <a:r>
              <a:rPr lang="en-US" altLang="zh-CN" smtClean="0"/>
              <a:t>S1</a:t>
            </a:r>
            <a:r>
              <a:rPr lang="zh-CN" altLang="en-US" smtClean="0"/>
              <a:t>出口处的转移语句，此时才能回填。</a:t>
            </a:r>
          </a:p>
          <a:p>
            <a:pPr eaLnBrk="1" hangingPunct="1"/>
            <a:r>
              <a:rPr lang="zh-CN" altLang="en-US" smtClean="0"/>
              <a:t>赋值语句</a:t>
            </a:r>
            <a:r>
              <a:rPr lang="en-US" altLang="zh-CN" smtClean="0"/>
              <a:t>S</a:t>
            </a:r>
            <a:r>
              <a:rPr lang="en-US" altLang="zh-CN" smtClean="0">
                <a:sym typeface="Wingdings" panose="05000000000000000000" pitchFamily="2" charset="2"/>
              </a:rPr>
              <a:t>A</a:t>
            </a:r>
            <a:r>
              <a:rPr lang="zh-CN" altLang="en-US" smtClean="0">
                <a:sym typeface="Wingdings" panose="05000000000000000000" pitchFamily="2" charset="2"/>
              </a:rPr>
              <a:t>：本身没有跳转语句，但这里设计一个空链，使得上述各产生式的规则中，引用 </a:t>
            </a:r>
            <a:r>
              <a:rPr lang="en-US" altLang="zh-CN" smtClean="0">
                <a:sym typeface="Wingdings" panose="05000000000000000000" pitchFamily="2" charset="2"/>
              </a:rPr>
              <a:t>S1.nc</a:t>
            </a:r>
            <a:r>
              <a:rPr lang="zh-CN" altLang="en-US" smtClean="0">
                <a:sym typeface="Wingdings" panose="05000000000000000000" pitchFamily="2" charset="2"/>
              </a:rPr>
              <a:t>时的值是“确定的”。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650509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3F6E8211-34F9-4CCA-ADB1-352C2D0CBA92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52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根据分析步骤写出注释分析树和三地址码序列。最后在解释一下（三地址码的）流程。</a:t>
            </a:r>
          </a:p>
          <a:p>
            <a:pPr eaLnBrk="1" hangingPunct="1"/>
            <a:r>
              <a:rPr lang="zh-CN" altLang="en-US" smtClean="0"/>
              <a:t>最后：</a:t>
            </a:r>
            <a:r>
              <a:rPr lang="en-US" altLang="zh-CN" smtClean="0"/>
              <a:t>S.nc</a:t>
            </a:r>
            <a:r>
              <a:rPr lang="zh-CN" altLang="en-US" smtClean="0"/>
              <a:t>链上，</a:t>
            </a:r>
            <a:r>
              <a:rPr lang="en-US" altLang="zh-CN" smtClean="0"/>
              <a:t>4</a:t>
            </a:r>
            <a:r>
              <a:rPr lang="zh-CN" altLang="en-US" smtClean="0"/>
              <a:t>和</a:t>
            </a:r>
            <a:r>
              <a:rPr lang="en-US" altLang="zh-CN" smtClean="0"/>
              <a:t>2 </a:t>
            </a:r>
            <a:r>
              <a:rPr lang="zh-CN" altLang="en-US" smtClean="0"/>
              <a:t>两条指令的跳转地址是 第</a:t>
            </a:r>
            <a:r>
              <a:rPr lang="en-US" altLang="zh-CN" smtClean="0"/>
              <a:t>(7+1)</a:t>
            </a:r>
            <a:r>
              <a:rPr lang="zh-CN" altLang="en-US" smtClean="0"/>
              <a:t>条三地址码吗？不一定：如该语句是</a:t>
            </a:r>
            <a:r>
              <a:rPr lang="en-US" altLang="zh-CN" smtClean="0"/>
              <a:t>if-then-else</a:t>
            </a:r>
            <a:r>
              <a:rPr lang="zh-CN" altLang="en-US" smtClean="0"/>
              <a:t>的子语句！</a:t>
            </a:r>
          </a:p>
          <a:p>
            <a:pPr eaLnBrk="1" hangingPunct="1"/>
            <a:r>
              <a:rPr lang="zh-CN" altLang="en-US" smtClean="0"/>
              <a:t>这页和下页的唯一差别：三地址码分步出现</a:t>
            </a:r>
          </a:p>
        </p:txBody>
      </p:sp>
    </p:spTree>
    <p:extLst>
      <p:ext uri="{BB962C8B-B14F-4D97-AF65-F5344CB8AC3E}">
        <p14:creationId xmlns:p14="http://schemas.microsoft.com/office/powerpoint/2010/main" val="41379557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91F89B93-5CF6-46F2-A897-CCAE462ABD16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53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8554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E9249A3B-3AB7-42EF-BE9A-05C8E11B2D14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6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备注占位符 1"/>
          <p:cNvSpPr>
            <a:spLocks noGrp="1"/>
          </p:cNvSpPr>
          <p:nvPr/>
        </p:nvSpPr>
        <p:spPr bwMode="auto">
          <a:xfrm>
            <a:off x="904875" y="4714875"/>
            <a:ext cx="49720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482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E214ADE-5661-44CA-9111-1C848F7FB5E5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7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此时的</a:t>
            </a:r>
            <a:r>
              <a:rPr lang="en-US" altLang="zh-CN" smtClean="0"/>
              <a:t>c</a:t>
            </a:r>
            <a:r>
              <a:rPr lang="zh-CN" altLang="en-US" smtClean="0"/>
              <a:t>和</a:t>
            </a:r>
            <a:r>
              <a:rPr lang="en-US" altLang="zh-CN" smtClean="0"/>
              <a:t>v</a:t>
            </a:r>
            <a:r>
              <a:rPr lang="zh-CN" altLang="en-US" smtClean="0"/>
              <a:t>便于使用循环来迭代计算，且无重复计算（和提取公因式之前相比）。</a:t>
            </a:r>
          </a:p>
        </p:txBody>
      </p:sp>
    </p:spTree>
    <p:extLst>
      <p:ext uri="{BB962C8B-B14F-4D97-AF65-F5344CB8AC3E}">
        <p14:creationId xmlns:p14="http://schemas.microsoft.com/office/powerpoint/2010/main" val="3962377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7BF4668E-A143-4517-BA9D-0D2063E3D092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8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要把</a:t>
            </a:r>
            <a:r>
              <a:rPr lang="en-US" altLang="zh-CN" smtClean="0"/>
              <a:t>c</a:t>
            </a:r>
            <a:r>
              <a:rPr lang="zh-CN" altLang="en-US" smtClean="0"/>
              <a:t>和</a:t>
            </a:r>
            <a:r>
              <a:rPr lang="en-US" altLang="zh-CN" smtClean="0"/>
              <a:t>v</a:t>
            </a:r>
            <a:r>
              <a:rPr lang="zh-CN" altLang="en-US" smtClean="0"/>
              <a:t>的迭代计算公式抄到黑板上，后面的例子、语义动作中要对照</a:t>
            </a:r>
          </a:p>
        </p:txBody>
      </p:sp>
    </p:spTree>
    <p:extLst>
      <p:ext uri="{BB962C8B-B14F-4D97-AF65-F5344CB8AC3E}">
        <p14:creationId xmlns:p14="http://schemas.microsoft.com/office/powerpoint/2010/main" val="1494907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fld id="{69BB4468-F14B-4418-A7FC-4950A24F21C0}" type="slidenum">
              <a:rPr lang="en-US" altLang="zh-CN" sz="1200" smtClean="0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9</a:t>
            </a:fld>
            <a:endParaRPr lang="en-US" altLang="zh-CN" sz="12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备注占位符 1"/>
          <p:cNvSpPr>
            <a:spLocks noGrp="1"/>
          </p:cNvSpPr>
          <p:nvPr/>
        </p:nvSpPr>
        <p:spPr bwMode="auto">
          <a:xfrm>
            <a:off x="904875" y="4714875"/>
            <a:ext cx="49720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151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59488" y="6248400"/>
            <a:ext cx="1905000" cy="457200"/>
          </a:xfrm>
          <a:ln/>
        </p:spPr>
        <p:txBody>
          <a:bodyPr anchor="b" anchorCtr="0"/>
          <a:lstStyle>
            <a:lvl1pPr>
              <a:defRPr/>
            </a:lvl1pPr>
          </a:lstStyle>
          <a:p>
            <a:pPr>
              <a:defRPr/>
            </a:pPr>
            <a:fld id="{DE07431E-FB1A-44B3-A48B-F2B2E8A533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8158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59488" y="6356176"/>
            <a:ext cx="1905000" cy="457200"/>
          </a:xfrm>
          <a:ln/>
        </p:spPr>
        <p:txBody>
          <a:bodyPr anchor="b" anchorCtr="0"/>
          <a:lstStyle>
            <a:lvl1pPr>
              <a:defRPr/>
            </a:lvl1pPr>
          </a:lstStyle>
          <a:p>
            <a:pPr>
              <a:defRPr/>
            </a:pPr>
            <a:fld id="{CBE93828-FA5A-484A-8700-B0A827A99D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59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2421BCCF-2F65-437A-AACA-AAC5A65E95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西电校徽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688" y="0"/>
            <a:ext cx="46831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e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15.emf"/><Relationship Id="rId7" Type="http://schemas.openxmlformats.org/officeDocument/2006/relationships/image" Target="../media/image8.e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3.emf"/><Relationship Id="rId25" Type="http://schemas.openxmlformats.org/officeDocument/2006/relationships/image" Target="../media/image17.emf"/><Relationship Id="rId33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29" Type="http://schemas.openxmlformats.org/officeDocument/2006/relationships/image" Target="../media/image19.e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0.emf"/><Relationship Id="rId24" Type="http://schemas.openxmlformats.org/officeDocument/2006/relationships/oleObject" Target="../embeddings/oleObject17.bin"/><Relationship Id="rId32" Type="http://schemas.openxmlformats.org/officeDocument/2006/relationships/oleObject" Target="../embeddings/oleObject21.bin"/><Relationship Id="rId5" Type="http://schemas.openxmlformats.org/officeDocument/2006/relationships/image" Target="../media/image7.emf"/><Relationship Id="rId15" Type="http://schemas.openxmlformats.org/officeDocument/2006/relationships/image" Target="../media/image12.emf"/><Relationship Id="rId23" Type="http://schemas.openxmlformats.org/officeDocument/2006/relationships/image" Target="../media/image16.emf"/><Relationship Id="rId28" Type="http://schemas.openxmlformats.org/officeDocument/2006/relationships/oleObject" Target="../embeddings/oleObject19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4.emf"/><Relationship Id="rId31" Type="http://schemas.openxmlformats.org/officeDocument/2006/relationships/image" Target="../media/image20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e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18.emf"/><Relationship Id="rId30" Type="http://schemas.openxmlformats.org/officeDocument/2006/relationships/oleObject" Target="../embeddings/oleObject20.bin"/><Relationship Id="rId8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.bin"/><Relationship Id="rId18" Type="http://schemas.openxmlformats.org/officeDocument/2006/relationships/image" Target="../media/image13.emf"/><Relationship Id="rId26" Type="http://schemas.openxmlformats.org/officeDocument/2006/relationships/image" Target="../media/image17.emf"/><Relationship Id="rId39" Type="http://schemas.openxmlformats.org/officeDocument/2006/relationships/oleObject" Target="../embeddings/oleObject39.bin"/><Relationship Id="rId21" Type="http://schemas.openxmlformats.org/officeDocument/2006/relationships/oleObject" Target="../embeddings/oleObject30.bin"/><Relationship Id="rId34" Type="http://schemas.openxmlformats.org/officeDocument/2006/relationships/image" Target="../media/image21.emf"/><Relationship Id="rId42" Type="http://schemas.openxmlformats.org/officeDocument/2006/relationships/image" Target="../media/image25.emf"/><Relationship Id="rId47" Type="http://schemas.openxmlformats.org/officeDocument/2006/relationships/oleObject" Target="../embeddings/oleObject43.bin"/><Relationship Id="rId50" Type="http://schemas.openxmlformats.org/officeDocument/2006/relationships/image" Target="../media/image29.emf"/><Relationship Id="rId55" Type="http://schemas.openxmlformats.org/officeDocument/2006/relationships/oleObject" Target="../embeddings/oleObject47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emf"/><Relationship Id="rId29" Type="http://schemas.openxmlformats.org/officeDocument/2006/relationships/oleObject" Target="../embeddings/oleObject34.bin"/><Relationship Id="rId11" Type="http://schemas.openxmlformats.org/officeDocument/2006/relationships/oleObject" Target="../embeddings/oleObject25.bin"/><Relationship Id="rId24" Type="http://schemas.openxmlformats.org/officeDocument/2006/relationships/image" Target="../media/image16.emf"/><Relationship Id="rId32" Type="http://schemas.openxmlformats.org/officeDocument/2006/relationships/image" Target="../media/image20.emf"/><Relationship Id="rId37" Type="http://schemas.openxmlformats.org/officeDocument/2006/relationships/oleObject" Target="../embeddings/oleObject38.bin"/><Relationship Id="rId40" Type="http://schemas.openxmlformats.org/officeDocument/2006/relationships/image" Target="../media/image24.emf"/><Relationship Id="rId45" Type="http://schemas.openxmlformats.org/officeDocument/2006/relationships/oleObject" Target="../embeddings/oleObject42.bin"/><Relationship Id="rId53" Type="http://schemas.openxmlformats.org/officeDocument/2006/relationships/oleObject" Target="../embeddings/oleObject46.bin"/><Relationship Id="rId58" Type="http://schemas.openxmlformats.org/officeDocument/2006/relationships/image" Target="../media/image33.emf"/><Relationship Id="rId5" Type="http://schemas.openxmlformats.org/officeDocument/2006/relationships/oleObject" Target="../embeddings/oleObject22.bin"/><Relationship Id="rId19" Type="http://schemas.openxmlformats.org/officeDocument/2006/relationships/oleObject" Target="../embeddings/oleObject29.bin"/><Relationship Id="rId4" Type="http://schemas.openxmlformats.org/officeDocument/2006/relationships/slide" Target="slide12.xml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11.emf"/><Relationship Id="rId22" Type="http://schemas.openxmlformats.org/officeDocument/2006/relationships/image" Target="../media/image15.emf"/><Relationship Id="rId27" Type="http://schemas.openxmlformats.org/officeDocument/2006/relationships/oleObject" Target="../embeddings/oleObject33.bin"/><Relationship Id="rId30" Type="http://schemas.openxmlformats.org/officeDocument/2006/relationships/image" Target="../media/image19.emf"/><Relationship Id="rId35" Type="http://schemas.openxmlformats.org/officeDocument/2006/relationships/oleObject" Target="../embeddings/oleObject37.bin"/><Relationship Id="rId43" Type="http://schemas.openxmlformats.org/officeDocument/2006/relationships/oleObject" Target="../embeddings/oleObject41.bin"/><Relationship Id="rId48" Type="http://schemas.openxmlformats.org/officeDocument/2006/relationships/image" Target="../media/image28.emf"/><Relationship Id="rId56" Type="http://schemas.openxmlformats.org/officeDocument/2006/relationships/image" Target="../media/image32.emf"/><Relationship Id="rId8" Type="http://schemas.openxmlformats.org/officeDocument/2006/relationships/image" Target="../media/image8.emf"/><Relationship Id="rId51" Type="http://schemas.openxmlformats.org/officeDocument/2006/relationships/oleObject" Target="../embeddings/oleObject45.bin"/><Relationship Id="rId3" Type="http://schemas.openxmlformats.org/officeDocument/2006/relationships/notesSlide" Target="../notesSlides/notesSlide15.xml"/><Relationship Id="rId12" Type="http://schemas.openxmlformats.org/officeDocument/2006/relationships/image" Target="../media/image10.emf"/><Relationship Id="rId17" Type="http://schemas.openxmlformats.org/officeDocument/2006/relationships/oleObject" Target="../embeddings/oleObject28.bin"/><Relationship Id="rId25" Type="http://schemas.openxmlformats.org/officeDocument/2006/relationships/oleObject" Target="../embeddings/oleObject32.bin"/><Relationship Id="rId33" Type="http://schemas.openxmlformats.org/officeDocument/2006/relationships/oleObject" Target="../embeddings/oleObject36.bin"/><Relationship Id="rId38" Type="http://schemas.openxmlformats.org/officeDocument/2006/relationships/image" Target="../media/image23.emf"/><Relationship Id="rId46" Type="http://schemas.openxmlformats.org/officeDocument/2006/relationships/image" Target="../media/image27.emf"/><Relationship Id="rId59" Type="http://schemas.openxmlformats.org/officeDocument/2006/relationships/oleObject" Target="../embeddings/oleObject49.bin"/><Relationship Id="rId20" Type="http://schemas.openxmlformats.org/officeDocument/2006/relationships/image" Target="../media/image14.emf"/><Relationship Id="rId41" Type="http://schemas.openxmlformats.org/officeDocument/2006/relationships/oleObject" Target="../embeddings/oleObject40.bin"/><Relationship Id="rId54" Type="http://schemas.openxmlformats.org/officeDocument/2006/relationships/image" Target="../media/image31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emf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1.bin"/><Relationship Id="rId28" Type="http://schemas.openxmlformats.org/officeDocument/2006/relationships/image" Target="../media/image18.emf"/><Relationship Id="rId36" Type="http://schemas.openxmlformats.org/officeDocument/2006/relationships/image" Target="../media/image22.emf"/><Relationship Id="rId49" Type="http://schemas.openxmlformats.org/officeDocument/2006/relationships/oleObject" Target="../embeddings/oleObject44.bin"/><Relationship Id="rId57" Type="http://schemas.openxmlformats.org/officeDocument/2006/relationships/oleObject" Target="../embeddings/oleObject48.bin"/><Relationship Id="rId10" Type="http://schemas.openxmlformats.org/officeDocument/2006/relationships/image" Target="../media/image9.emf"/><Relationship Id="rId31" Type="http://schemas.openxmlformats.org/officeDocument/2006/relationships/oleObject" Target="../embeddings/oleObject35.bin"/><Relationship Id="rId44" Type="http://schemas.openxmlformats.org/officeDocument/2006/relationships/image" Target="../media/image26.emf"/><Relationship Id="rId52" Type="http://schemas.openxmlformats.org/officeDocument/2006/relationships/image" Target="../media/image30.emf"/><Relationship Id="rId60" Type="http://schemas.openxmlformats.org/officeDocument/2006/relationships/image" Target="../media/image3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39.emf"/><Relationship Id="rId18" Type="http://schemas.openxmlformats.org/officeDocument/2006/relationships/oleObject" Target="../embeddings/oleObject57.bin"/><Relationship Id="rId3" Type="http://schemas.openxmlformats.org/officeDocument/2006/relationships/notesSlide" Target="../notesSlides/notesSlide25.xml"/><Relationship Id="rId21" Type="http://schemas.openxmlformats.org/officeDocument/2006/relationships/image" Target="../media/image43.emf"/><Relationship Id="rId7" Type="http://schemas.openxmlformats.org/officeDocument/2006/relationships/image" Target="../media/image36.emf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41.emf"/><Relationship Id="rId25" Type="http://schemas.openxmlformats.org/officeDocument/2006/relationships/image" Target="../media/image45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6.bin"/><Relationship Id="rId20" Type="http://schemas.openxmlformats.org/officeDocument/2006/relationships/oleObject" Target="../embeddings/oleObject58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38.emf"/><Relationship Id="rId24" Type="http://schemas.openxmlformats.org/officeDocument/2006/relationships/oleObject" Target="../embeddings/oleObject60.bin"/><Relationship Id="rId5" Type="http://schemas.openxmlformats.org/officeDocument/2006/relationships/image" Target="../media/image35.emf"/><Relationship Id="rId15" Type="http://schemas.openxmlformats.org/officeDocument/2006/relationships/image" Target="../media/image40.emf"/><Relationship Id="rId23" Type="http://schemas.openxmlformats.org/officeDocument/2006/relationships/image" Target="../media/image44.emf"/><Relationship Id="rId10" Type="http://schemas.openxmlformats.org/officeDocument/2006/relationships/oleObject" Target="../embeddings/oleObject53.bin"/><Relationship Id="rId19" Type="http://schemas.openxmlformats.org/officeDocument/2006/relationships/image" Target="../media/image42.e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37.emf"/><Relationship Id="rId14" Type="http://schemas.openxmlformats.org/officeDocument/2006/relationships/oleObject" Target="../embeddings/oleObject55.bin"/><Relationship Id="rId22" Type="http://schemas.openxmlformats.org/officeDocument/2006/relationships/oleObject" Target="../embeddings/oleObject59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50.emf"/><Relationship Id="rId18" Type="http://schemas.openxmlformats.org/officeDocument/2006/relationships/oleObject" Target="../embeddings/oleObject68.bin"/><Relationship Id="rId3" Type="http://schemas.openxmlformats.org/officeDocument/2006/relationships/notesSlide" Target="../notesSlides/notesSlide31.xml"/><Relationship Id="rId21" Type="http://schemas.openxmlformats.org/officeDocument/2006/relationships/image" Target="../media/image54.emf"/><Relationship Id="rId7" Type="http://schemas.openxmlformats.org/officeDocument/2006/relationships/image" Target="../media/image47.emf"/><Relationship Id="rId12" Type="http://schemas.openxmlformats.org/officeDocument/2006/relationships/oleObject" Target="../embeddings/oleObject65.bin"/><Relationship Id="rId17" Type="http://schemas.openxmlformats.org/officeDocument/2006/relationships/image" Target="../media/image52.emf"/><Relationship Id="rId25" Type="http://schemas.openxmlformats.org/officeDocument/2006/relationships/image" Target="../media/image56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7.bin"/><Relationship Id="rId20" Type="http://schemas.openxmlformats.org/officeDocument/2006/relationships/oleObject" Target="../embeddings/oleObject69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49.emf"/><Relationship Id="rId24" Type="http://schemas.openxmlformats.org/officeDocument/2006/relationships/oleObject" Target="../embeddings/oleObject71.bin"/><Relationship Id="rId5" Type="http://schemas.openxmlformats.org/officeDocument/2006/relationships/image" Target="../media/image46.emf"/><Relationship Id="rId15" Type="http://schemas.openxmlformats.org/officeDocument/2006/relationships/image" Target="../media/image51.emf"/><Relationship Id="rId23" Type="http://schemas.openxmlformats.org/officeDocument/2006/relationships/image" Target="../media/image55.emf"/><Relationship Id="rId10" Type="http://schemas.openxmlformats.org/officeDocument/2006/relationships/oleObject" Target="../embeddings/oleObject64.bin"/><Relationship Id="rId19" Type="http://schemas.openxmlformats.org/officeDocument/2006/relationships/image" Target="../media/image53.emf"/><Relationship Id="rId4" Type="http://schemas.openxmlformats.org/officeDocument/2006/relationships/oleObject" Target="../embeddings/oleObject61.bin"/><Relationship Id="rId9" Type="http://schemas.openxmlformats.org/officeDocument/2006/relationships/image" Target="../media/image48.emf"/><Relationship Id="rId14" Type="http://schemas.openxmlformats.org/officeDocument/2006/relationships/oleObject" Target="../embeddings/oleObject66.bin"/><Relationship Id="rId22" Type="http://schemas.openxmlformats.org/officeDocument/2006/relationships/oleObject" Target="../embeddings/oleObject70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5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57.emf"/><Relationship Id="rId4" Type="http://schemas.openxmlformats.org/officeDocument/2006/relationships/oleObject" Target="../embeddings/oleObject72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8.xml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emf"/><Relationship Id="rId18" Type="http://schemas.openxmlformats.org/officeDocument/2006/relationships/oleObject" Target="../embeddings/oleObject81.bin"/><Relationship Id="rId26" Type="http://schemas.openxmlformats.org/officeDocument/2006/relationships/oleObject" Target="../embeddings/oleObject85.bin"/><Relationship Id="rId3" Type="http://schemas.openxmlformats.org/officeDocument/2006/relationships/notesSlide" Target="../notesSlides/notesSlide38.xml"/><Relationship Id="rId21" Type="http://schemas.openxmlformats.org/officeDocument/2006/relationships/image" Target="../media/image67.emf"/><Relationship Id="rId7" Type="http://schemas.openxmlformats.org/officeDocument/2006/relationships/image" Target="../media/image60.emf"/><Relationship Id="rId12" Type="http://schemas.openxmlformats.org/officeDocument/2006/relationships/oleObject" Target="../embeddings/oleObject78.bin"/><Relationship Id="rId17" Type="http://schemas.openxmlformats.org/officeDocument/2006/relationships/image" Target="../media/image65.emf"/><Relationship Id="rId25" Type="http://schemas.openxmlformats.org/officeDocument/2006/relationships/image" Target="../media/image69.emf"/><Relationship Id="rId33" Type="http://schemas.openxmlformats.org/officeDocument/2006/relationships/image" Target="../media/image73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0.bin"/><Relationship Id="rId20" Type="http://schemas.openxmlformats.org/officeDocument/2006/relationships/oleObject" Target="../embeddings/oleObject82.bin"/><Relationship Id="rId29" Type="http://schemas.openxmlformats.org/officeDocument/2006/relationships/image" Target="../media/image71.e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62.emf"/><Relationship Id="rId24" Type="http://schemas.openxmlformats.org/officeDocument/2006/relationships/oleObject" Target="../embeddings/oleObject84.bin"/><Relationship Id="rId32" Type="http://schemas.openxmlformats.org/officeDocument/2006/relationships/oleObject" Target="../embeddings/oleObject88.bin"/><Relationship Id="rId5" Type="http://schemas.openxmlformats.org/officeDocument/2006/relationships/image" Target="../media/image59.emf"/><Relationship Id="rId15" Type="http://schemas.openxmlformats.org/officeDocument/2006/relationships/image" Target="../media/image64.emf"/><Relationship Id="rId23" Type="http://schemas.openxmlformats.org/officeDocument/2006/relationships/image" Target="../media/image68.emf"/><Relationship Id="rId28" Type="http://schemas.openxmlformats.org/officeDocument/2006/relationships/oleObject" Target="../embeddings/oleObject86.bin"/><Relationship Id="rId10" Type="http://schemas.openxmlformats.org/officeDocument/2006/relationships/oleObject" Target="../embeddings/oleObject77.bin"/><Relationship Id="rId19" Type="http://schemas.openxmlformats.org/officeDocument/2006/relationships/image" Target="../media/image66.emf"/><Relationship Id="rId31" Type="http://schemas.openxmlformats.org/officeDocument/2006/relationships/image" Target="../media/image72.e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61.emf"/><Relationship Id="rId14" Type="http://schemas.openxmlformats.org/officeDocument/2006/relationships/oleObject" Target="../embeddings/oleObject79.bin"/><Relationship Id="rId22" Type="http://schemas.openxmlformats.org/officeDocument/2006/relationships/oleObject" Target="../embeddings/oleObject83.bin"/><Relationship Id="rId27" Type="http://schemas.openxmlformats.org/officeDocument/2006/relationships/image" Target="../media/image70.emf"/><Relationship Id="rId30" Type="http://schemas.openxmlformats.org/officeDocument/2006/relationships/oleObject" Target="../embeddings/oleObject87.bin"/><Relationship Id="rId8" Type="http://schemas.openxmlformats.org/officeDocument/2006/relationships/oleObject" Target="../embeddings/oleObject76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7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0.bin"/><Relationship Id="rId5" Type="http://schemas.openxmlformats.org/officeDocument/2006/relationships/image" Target="../media/image74.emf"/><Relationship Id="rId4" Type="http://schemas.openxmlformats.org/officeDocument/2006/relationships/oleObject" Target="../embeddings/oleObject89.bin"/><Relationship Id="rId9" Type="http://schemas.openxmlformats.org/officeDocument/2006/relationships/image" Target="../media/image76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notesSlide" Target="../notesSlides/notesSlide44.xml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4.emf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76.emf"/><Relationship Id="rId4" Type="http://schemas.openxmlformats.org/officeDocument/2006/relationships/slide" Target="slide45.xml"/><Relationship Id="rId9" Type="http://schemas.openxmlformats.org/officeDocument/2006/relationships/oleObject" Target="../embeddings/oleObject94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13" Type="http://schemas.openxmlformats.org/officeDocument/2006/relationships/oleObject" Target="../embeddings/oleObject99.bin"/><Relationship Id="rId3" Type="http://schemas.openxmlformats.org/officeDocument/2006/relationships/notesSlide" Target="../notesSlides/notesSlide45.xml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79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6.emf"/><Relationship Id="rId1" Type="http://schemas.openxmlformats.org/officeDocument/2006/relationships/vmlDrawing" Target="../drawings/vmlDrawing13.vml"/><Relationship Id="rId6" Type="http://schemas.openxmlformats.org/officeDocument/2006/relationships/slide" Target="slide44.xml"/><Relationship Id="rId11" Type="http://schemas.openxmlformats.org/officeDocument/2006/relationships/oleObject" Target="../embeddings/oleObject98.bin"/><Relationship Id="rId5" Type="http://schemas.openxmlformats.org/officeDocument/2006/relationships/image" Target="../media/image74.emf"/><Relationship Id="rId15" Type="http://schemas.openxmlformats.org/officeDocument/2006/relationships/oleObject" Target="../embeddings/oleObject100.bin"/><Relationship Id="rId10" Type="http://schemas.openxmlformats.org/officeDocument/2006/relationships/image" Target="../media/image78.emf"/><Relationship Id="rId4" Type="http://schemas.openxmlformats.org/officeDocument/2006/relationships/oleObject" Target="../embeddings/oleObject95.bin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75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80.emf"/><Relationship Id="rId4" Type="http://schemas.openxmlformats.org/officeDocument/2006/relationships/oleObject" Target="../embeddings/oleObject10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81.emf"/><Relationship Id="rId4" Type="http://schemas.openxmlformats.org/officeDocument/2006/relationships/oleObject" Target="../embeddings/oleObject102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7.bin"/><Relationship Id="rId18" Type="http://schemas.openxmlformats.org/officeDocument/2006/relationships/oleObject" Target="../embeddings/oleObject110.bin"/><Relationship Id="rId26" Type="http://schemas.openxmlformats.org/officeDocument/2006/relationships/oleObject" Target="../embeddings/oleObject115.bin"/><Relationship Id="rId3" Type="http://schemas.openxmlformats.org/officeDocument/2006/relationships/notesSlide" Target="../notesSlides/notesSlide52.xml"/><Relationship Id="rId21" Type="http://schemas.openxmlformats.org/officeDocument/2006/relationships/oleObject" Target="../embeddings/oleObject112.bin"/><Relationship Id="rId34" Type="http://schemas.openxmlformats.org/officeDocument/2006/relationships/oleObject" Target="../embeddings/oleObject119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85.emf"/><Relationship Id="rId17" Type="http://schemas.openxmlformats.org/officeDocument/2006/relationships/oleObject" Target="../embeddings/oleObject109.bin"/><Relationship Id="rId25" Type="http://schemas.openxmlformats.org/officeDocument/2006/relationships/oleObject" Target="../embeddings/oleObject114.bin"/><Relationship Id="rId33" Type="http://schemas.openxmlformats.org/officeDocument/2006/relationships/image" Target="../media/image9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7.emf"/><Relationship Id="rId20" Type="http://schemas.openxmlformats.org/officeDocument/2006/relationships/image" Target="../media/image88.emf"/><Relationship Id="rId29" Type="http://schemas.openxmlformats.org/officeDocument/2006/relationships/image" Target="../media/image92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2.emf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90.emf"/><Relationship Id="rId32" Type="http://schemas.openxmlformats.org/officeDocument/2006/relationships/oleObject" Target="../embeddings/oleObject118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3.bin"/><Relationship Id="rId28" Type="http://schemas.openxmlformats.org/officeDocument/2006/relationships/oleObject" Target="../embeddings/oleObject116.bin"/><Relationship Id="rId10" Type="http://schemas.openxmlformats.org/officeDocument/2006/relationships/image" Target="../media/image84.emf"/><Relationship Id="rId19" Type="http://schemas.openxmlformats.org/officeDocument/2006/relationships/oleObject" Target="../embeddings/oleObject111.bin"/><Relationship Id="rId31" Type="http://schemas.openxmlformats.org/officeDocument/2006/relationships/image" Target="../media/image93.emf"/><Relationship Id="rId4" Type="http://schemas.openxmlformats.org/officeDocument/2006/relationships/slide" Target="slide51.xml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86.emf"/><Relationship Id="rId22" Type="http://schemas.openxmlformats.org/officeDocument/2006/relationships/image" Target="../media/image89.emf"/><Relationship Id="rId27" Type="http://schemas.openxmlformats.org/officeDocument/2006/relationships/image" Target="../media/image91.emf"/><Relationship Id="rId30" Type="http://schemas.openxmlformats.org/officeDocument/2006/relationships/oleObject" Target="../embeddings/oleObject117.bin"/><Relationship Id="rId35" Type="http://schemas.openxmlformats.org/officeDocument/2006/relationships/image" Target="../media/image95.emf"/><Relationship Id="rId8" Type="http://schemas.openxmlformats.org/officeDocument/2006/relationships/image" Target="../media/image83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FAD5D-F426-47AC-BE91-18CC7A3214C0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52400"/>
            <a:ext cx="4800600" cy="533400"/>
          </a:xfrm>
        </p:spPr>
        <p:txBody>
          <a:bodyPr anchor="ctr"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4.7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数组元素的引用</a:t>
            </a:r>
            <a:r>
              <a:rPr lang="zh-CN" altLang="en-US" sz="36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381000" y="685800"/>
            <a:ext cx="784860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确定数组空间的存储分配：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以第一个元素地址为首地址，分配一个连续空间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4932040" y="2457574"/>
            <a:ext cx="3505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a[0,2] a[0,3] a[0,4]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a[1,2] a[1,3] a[1,4]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a[2,2] a[2,3] a[2,4] 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381000" y="3548608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以行为主存放时的元素排列： </a:t>
            </a:r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476250" y="3989933"/>
            <a:ext cx="27241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a[0,2] a[0,3] a[0,4]</a:t>
            </a:r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3067050" y="3989933"/>
            <a:ext cx="27241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a[1,2] a[1,3] </a:t>
            </a:r>
            <a:r>
              <a:rPr lang="en-US" alt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a[1,4]</a:t>
            </a:r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5657850" y="3989933"/>
            <a:ext cx="27241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a[2,2] a[2,3] a[2,4]</a:t>
            </a:r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381000" y="4463008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以列为主存放时的元素排列： </a:t>
            </a:r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476250" y="4904333"/>
            <a:ext cx="27241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a[0,2] a[1,2] a[2,2]</a:t>
            </a:r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3067050" y="4904333"/>
            <a:ext cx="27241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a[0,3] a[1,3] a[2,3]</a:t>
            </a:r>
          </a:p>
        </p:txBody>
      </p:sp>
      <p:sp>
        <p:nvSpPr>
          <p:cNvPr id="76812" name="Rectangle 12"/>
          <p:cNvSpPr>
            <a:spLocks noChangeArrowheads="1"/>
          </p:cNvSpPr>
          <p:nvPr/>
        </p:nvSpPr>
        <p:spPr bwMode="auto">
          <a:xfrm>
            <a:off x="5657850" y="4904333"/>
            <a:ext cx="27241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a[0,4] </a:t>
            </a:r>
            <a:r>
              <a:rPr lang="en-US" alt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a[1,4]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 a[2,4]</a:t>
            </a:r>
          </a:p>
        </p:txBody>
      </p:sp>
      <p:sp>
        <p:nvSpPr>
          <p:cNvPr id="76813" name="Rectangle 13"/>
          <p:cNvSpPr>
            <a:spLocks noChangeArrowheads="1"/>
          </p:cNvSpPr>
          <p:nvPr/>
        </p:nvSpPr>
        <p:spPr bwMode="auto">
          <a:xfrm>
            <a:off x="355352" y="1603648"/>
            <a:ext cx="883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确定一个元素地址的两个要素：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首地址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和相对首地址的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偏移量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76814" name="Rectangle 14"/>
          <p:cNvSpPr>
            <a:spLocks noChangeArrowheads="1"/>
          </p:cNvSpPr>
          <p:nvPr/>
        </p:nvSpPr>
        <p:spPr bwMode="auto">
          <a:xfrm>
            <a:off x="381000" y="5414963"/>
            <a:ext cx="899160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不同的映射方式，使得同一个元素相对首地址的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偏移量不同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例如：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a[1,4]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偏移量分别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是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和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68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618746"/>
              </p:ext>
            </p:extLst>
          </p:nvPr>
        </p:nvGraphicFramePr>
        <p:xfrm>
          <a:off x="4876800" y="3688308"/>
          <a:ext cx="2746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Visio" r:id="rId4" imgW="104949" imgH="179754" progId="Visio.Drawing.6">
                  <p:embed/>
                </p:oleObj>
              </mc:Choice>
              <mc:Fallback>
                <p:oleObj name="Visio" r:id="rId4" imgW="104949" imgH="179754" progId="Visio.Drawing.6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688308"/>
                        <a:ext cx="2746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547911"/>
              </p:ext>
            </p:extLst>
          </p:nvPr>
        </p:nvGraphicFramePr>
        <p:xfrm>
          <a:off x="6553200" y="4602708"/>
          <a:ext cx="2746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Visio" r:id="rId6" imgW="104949" imgH="179754" progId="Visio.Drawing.6">
                  <p:embed/>
                </p:oleObj>
              </mc:Choice>
              <mc:Fallback>
                <p:oleObj name="Visio" r:id="rId6" imgW="104949" imgH="179754" progId="Visio.Drawing.6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602708"/>
                        <a:ext cx="2746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304800" y="2594287"/>
            <a:ext cx="8731696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考虑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三行、三列的二维数组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a[0..2, 2..4]</a:t>
            </a:r>
            <a:r>
              <a:rPr lang="en-US" altLang="zh-CN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lang="zh-CN" altLang="en-US" sz="240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376808" y="1988840"/>
            <a:ext cx="815563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algn="just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多维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到一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维空间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的映射方法：</a:t>
            </a: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以行为主，以列为</a:t>
            </a:r>
            <a:r>
              <a:rPr lang="zh-CN" altLang="en-US" sz="2400" dirty="0" smtClean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主。</a:t>
            </a:r>
            <a:endParaRPr lang="zh-CN" altLang="en-US" sz="240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76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76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autoUpdateAnimBg="0"/>
      <p:bldP spid="76805" grpId="0" autoUpdateAnimBg="0"/>
      <p:bldP spid="76806" grpId="0" animBg="1" autoUpdateAnimBg="0"/>
      <p:bldP spid="76807" grpId="0" animBg="1"/>
      <p:bldP spid="76808" grpId="0" animBg="1" autoUpdateAnimBg="0"/>
      <p:bldP spid="76809" grpId="0" autoUpdateAnimBg="0"/>
      <p:bldP spid="76810" grpId="0" animBg="1" autoUpdateAnimBg="0"/>
      <p:bldP spid="76811" grpId="0" animBg="1" autoUpdateAnimBg="0"/>
      <p:bldP spid="76812" grpId="0" animBg="1" autoUpdateAnimBg="0"/>
      <p:bldP spid="76814" grpId="0" uiExpand="1" build="p" autoUpdateAnimBg="0"/>
      <p:bldP spid="18" grpId="0" uiExpand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BE8159-0EDA-49A3-85E9-284D0EB2EB20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179388" y="44450"/>
            <a:ext cx="5486400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修改文法以适应递推公式的同步计算：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 → V := E		(1)    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G4.11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 → id		(2)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|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 ]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(3)</a:t>
            </a:r>
            <a:endParaRPr lang="en-US" altLang="zh-CN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EL→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 [ E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(4)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| EL , E		(5)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 → E + E		(6)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| ( E )		(7)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|  V		(8)</a:t>
            </a: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3679825" y="1773238"/>
            <a:ext cx="53848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--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得到数组名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,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第一维下标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,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即得到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v1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--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递归计算第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维的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vi</a:t>
            </a:r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3708400" y="1423988"/>
            <a:ext cx="5184775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--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完成数组元素的分析和对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的计算</a:t>
            </a:r>
          </a:p>
        </p:txBody>
      </p:sp>
      <p:graphicFrame>
        <p:nvGraphicFramePr>
          <p:cNvPr id="104456" name="Object 8"/>
          <p:cNvGraphicFramePr>
            <a:graphicFrameLocks noChangeAspect="1"/>
          </p:cNvGraphicFramePr>
          <p:nvPr/>
        </p:nvGraphicFramePr>
        <p:xfrm>
          <a:off x="5397500" y="2349500"/>
          <a:ext cx="3278188" cy="422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Visio" r:id="rId4" imgW="1227734" imgH="1579474" progId="Visio.Drawing.11">
                  <p:embed/>
                </p:oleObj>
              </mc:Choice>
              <mc:Fallback>
                <p:oleObj name="Visio" r:id="rId4" imgW="1227734" imgH="1579474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0" y="2349500"/>
                        <a:ext cx="3278188" cy="422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8" name="Rectangle 10"/>
          <p:cNvSpPr>
            <a:spLocks noChangeArrowheads="1"/>
          </p:cNvSpPr>
          <p:nvPr/>
        </p:nvSpPr>
        <p:spPr bwMode="auto">
          <a:xfrm>
            <a:off x="682625" y="4262438"/>
            <a:ext cx="41767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根据修改后的文法，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a[i, j]:=x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的分析树变为：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4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build="p" autoUpdateAnimBg="0"/>
      <p:bldP spid="104454" grpId="0"/>
      <p:bldP spid="1044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3217C-C132-4962-B287-1907E690FD37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属性和函数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04800" y="685800"/>
            <a:ext cx="8229600" cy="534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1.</a:t>
            </a:r>
            <a:r>
              <a:rPr lang="en-US" altLang="zh-CN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.array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数组名在符号表中的入口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数组首地址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2.</a:t>
            </a:r>
            <a:r>
              <a:rPr lang="en-US" altLang="zh-CN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.dim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数组维数计数器，记录当前分析到的维数。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3.</a:t>
            </a:r>
            <a:r>
              <a:rPr lang="en-US" altLang="zh-CN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.place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下标列表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存放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400" baseline="-25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=v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j-1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+i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(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j=2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..., n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的地址（临时变量），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简单变量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仍然表示简单变量的地址，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Char char="•"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数组元素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id[EL]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存放不变部分，一般可以是一个临时变量。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4.</a:t>
            </a:r>
            <a:r>
              <a:rPr lang="en-US" altLang="zh-CN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.offset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保存数组元素地址中的可变部分，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		        简单变量的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offset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为空，可记为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null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5.</a:t>
            </a:r>
            <a:r>
              <a:rPr lang="en-US" altLang="zh-CN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limit(array, k)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计算并返回数组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array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中第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维成员个数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。 </a:t>
            </a:r>
          </a:p>
        </p:txBody>
      </p:sp>
      <p:sp>
        <p:nvSpPr>
          <p:cNvPr id="23557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877050" y="609282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u="sng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语义规则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144463" y="3129759"/>
            <a:ext cx="8604250" cy="803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V.place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:=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newtemp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; emit(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V.place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':=' 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EL.array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'-' 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V.offset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:=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newtemp;emit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V.offset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':=' 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EL.place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'*' w);}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792038" y="4725144"/>
            <a:ext cx="8172450" cy="1869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{ 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k:=EL1.dim+1; 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:=limit(EL1.array, k);</a:t>
            </a: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T:=newtemp;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emit(</a:t>
            </a:r>
            <a:r>
              <a:rPr lang="en-US" altLang="zh-CN" sz="2200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':='EL1.place '*' </a:t>
            </a:r>
            <a:r>
              <a:rPr lang="en-US" altLang="zh-CN" sz="2200" dirty="0" err="1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aseline="-25000" dirty="0" err="1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  <a:endParaRPr lang="en-US" altLang="zh-CN" sz="2200" baseline="-25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emit(</a:t>
            </a:r>
            <a:r>
              <a:rPr lang="en-US" altLang="zh-CN" sz="2200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 ':='</a:t>
            </a:r>
            <a:r>
              <a:rPr lang="en-US" altLang="zh-CN" sz="2200" dirty="0" err="1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E.place</a:t>
            </a:r>
            <a:r>
              <a:rPr lang="en-US" altLang="zh-CN" sz="2200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'+' T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);  </a:t>
            </a:r>
            <a:endParaRPr lang="en-US" altLang="zh-CN" sz="22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 dirty="0" err="1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EL.array</a:t>
            </a:r>
            <a:r>
              <a:rPr lang="en-US" altLang="zh-CN" sz="2200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:=EL1.array; </a:t>
            </a:r>
            <a:r>
              <a:rPr lang="en-US" altLang="zh-CN" sz="2200" dirty="0" err="1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EL.place</a:t>
            </a:r>
            <a:r>
              <a:rPr lang="en-US" altLang="zh-CN" sz="2200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:=T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; 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EL.dim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:=k;} </a:t>
            </a:r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6E444-E578-431D-AB8F-F8D573CD2F25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3" y="44450"/>
            <a:ext cx="2925762" cy="533400"/>
          </a:xfrm>
        </p:spPr>
        <p:txBody>
          <a:bodyPr/>
          <a:lstStyle/>
          <a:p>
            <a:pPr algn="l" eaLnBrk="1" hangingPunct="1"/>
            <a:r>
              <a:rPr lang="en-US" altLang="zh-CN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&lt;3&gt;</a:t>
            </a:r>
            <a:r>
              <a:rPr lang="zh-CN" altLang="en-US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语义规则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144463" y="3856038"/>
            <a:ext cx="8459787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 </a:t>
            </a:r>
            <a:r>
              <a:rPr lang="en-US" altLang="zh-CN" sz="22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EL→id</a:t>
            </a:r>
            <a:r>
              <a:rPr lang="en-US" altLang="zh-CN" sz="22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[E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{ </a:t>
            </a:r>
            <a:r>
              <a:rPr lang="en-US" altLang="zh-CN" sz="2200" dirty="0" err="1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EL.place</a:t>
            </a:r>
            <a:r>
              <a:rPr lang="en-US" altLang="zh-CN" sz="2200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:=</a:t>
            </a:r>
            <a:r>
              <a:rPr lang="en-US" altLang="zh-CN" sz="2200" dirty="0" err="1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E.place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;  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EL.dim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:=1; 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EL.array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:=entry(id.name);}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44463" y="4371975"/>
            <a:ext cx="8172450" cy="40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 EL→EL1,E 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144463" y="2711450"/>
            <a:ext cx="8604250" cy="40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V→EL</a:t>
            </a:r>
            <a:r>
              <a:rPr lang="en-US" altLang="zh-CN" sz="2200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144463" y="2281238"/>
            <a:ext cx="802798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</a:t>
            </a:r>
            <a:r>
              <a:rPr lang="en-US" altLang="zh-CN" sz="22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V→id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 { 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V.place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:=entry(id.name); 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V.offset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:=null;} </a:t>
            </a: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144463" y="495300"/>
            <a:ext cx="8172450" cy="185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A→V:=E </a:t>
            </a: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	{if  </a:t>
            </a:r>
            <a:r>
              <a:rPr lang="en-US" altLang="zh-CN" sz="22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V.offset = null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	 then emit(V.place ':=' E.place);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	 else emit(V.place'['V.offset']' ':=' E.place);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	 end if;} 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5508104" y="5373216"/>
            <a:ext cx="2376488" cy="806450"/>
          </a:xfrm>
          <a:prstGeom prst="rect">
            <a:avLst/>
          </a:prstGeom>
          <a:solidFill>
            <a:srgbClr val="FFFFCC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 V</a:t>
            </a:r>
            <a:r>
              <a:rPr lang="en-US" altLang="zh-CN" sz="2200" baseline="-25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200" baseline="-25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 T:=V</a:t>
            </a:r>
            <a:r>
              <a:rPr lang="en-US" altLang="zh-CN" sz="2200" baseline="-25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k-1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200" baseline="-25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+i</a:t>
            </a:r>
            <a:r>
              <a:rPr lang="en-US" altLang="zh-CN" sz="2200" baseline="-25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</a:p>
        </p:txBody>
      </p:sp>
      <p:sp>
        <p:nvSpPr>
          <p:cNvPr id="25610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58750" y="623728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u="sng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例子</a:t>
            </a:r>
          </a:p>
        </p:txBody>
      </p:sp>
      <p:sp>
        <p:nvSpPr>
          <p:cNvPr id="25611" name="Text Box 1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740650" y="47974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u="sng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属性</a:t>
            </a: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3376613" y="1941513"/>
            <a:ext cx="3427412" cy="330200"/>
          </a:xfrm>
          <a:prstGeom prst="rect">
            <a:avLst/>
          </a:prstGeom>
          <a:solidFill>
            <a:srgbClr val="FFFFCC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CONSPART[VARPART]  :=  X</a:t>
            </a:r>
            <a:endParaRPr lang="en-US" altLang="zh-CN" sz="2000" baseline="-250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4643438" y="2708275"/>
            <a:ext cx="2376487" cy="454025"/>
          </a:xfrm>
          <a:prstGeom prst="rect">
            <a:avLst/>
          </a:prstGeom>
          <a:solidFill>
            <a:srgbClr val="FFFFCC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CONSPART:=a-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c*w</a:t>
            </a:r>
            <a:endParaRPr lang="en-US" altLang="zh-CN" sz="2200" baseline="-250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6838950" y="3789363"/>
            <a:ext cx="2054225" cy="454025"/>
          </a:xfrm>
          <a:prstGeom prst="rect">
            <a:avLst/>
          </a:prstGeom>
          <a:solidFill>
            <a:srgbClr val="FFFFCC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VARPART:=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v*w</a:t>
            </a:r>
            <a:endParaRPr lang="en-US" altLang="zh-CN" sz="2200" baseline="-250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 flipV="1">
            <a:off x="4643438" y="3068638"/>
            <a:ext cx="504825" cy="144462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 flipH="1" flipV="1">
            <a:off x="5651500" y="3789363"/>
            <a:ext cx="1225550" cy="144462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39" name="Rectangle 19"/>
          <p:cNvSpPr>
            <a:spLocks noChangeArrowheads="1"/>
          </p:cNvSpPr>
          <p:nvPr/>
        </p:nvSpPr>
        <p:spPr bwMode="auto">
          <a:xfrm>
            <a:off x="6372225" y="4276725"/>
            <a:ext cx="1223963" cy="454025"/>
          </a:xfrm>
          <a:prstGeom prst="rect">
            <a:avLst/>
          </a:prstGeom>
          <a:solidFill>
            <a:srgbClr val="FFFFCC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V1:=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i1</a:t>
            </a:r>
            <a:endParaRPr lang="en-US" altLang="zh-CN" sz="2200" baseline="-250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40" name="Line 20"/>
          <p:cNvSpPr>
            <a:spLocks noChangeShapeType="1"/>
          </p:cNvSpPr>
          <p:nvPr/>
        </p:nvSpPr>
        <p:spPr bwMode="auto">
          <a:xfrm flipH="1" flipV="1">
            <a:off x="4859338" y="4221163"/>
            <a:ext cx="1584325" cy="144462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6341" name="Oval 21"/>
          <p:cNvSpPr>
            <a:spLocks noChangeArrowheads="1"/>
          </p:cNvSpPr>
          <p:nvPr/>
        </p:nvSpPr>
        <p:spPr bwMode="auto">
          <a:xfrm>
            <a:off x="5267325" y="2255838"/>
            <a:ext cx="2303463" cy="512762"/>
          </a:xfrm>
          <a:prstGeom prst="ellipse">
            <a:avLst/>
          </a:prstGeom>
          <a:noFill/>
          <a:ln w="25400" algn="ctr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6342" name="Oval 22"/>
          <p:cNvSpPr>
            <a:spLocks noChangeArrowheads="1"/>
          </p:cNvSpPr>
          <p:nvPr/>
        </p:nvSpPr>
        <p:spPr bwMode="auto">
          <a:xfrm>
            <a:off x="4021138" y="3487738"/>
            <a:ext cx="1439862" cy="369887"/>
          </a:xfrm>
          <a:prstGeom prst="ellipse">
            <a:avLst/>
          </a:prstGeom>
          <a:noFill/>
          <a:ln w="25400" algn="ctr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6343" name="Oval 23"/>
          <p:cNvSpPr>
            <a:spLocks noChangeArrowheads="1"/>
          </p:cNvSpPr>
          <p:nvPr/>
        </p:nvSpPr>
        <p:spPr bwMode="auto">
          <a:xfrm>
            <a:off x="1743075" y="726564"/>
            <a:ext cx="2303463" cy="620442"/>
          </a:xfrm>
          <a:prstGeom prst="ellipse">
            <a:avLst/>
          </a:prstGeom>
          <a:noFill/>
          <a:ln w="25400" algn="ctr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3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1000" fill="hold"/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6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6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/>
      <p:bldP spid="22" grpId="0" autoUpdateAnimBg="0"/>
      <p:bldP spid="56326" grpId="0" autoUpdateAnimBg="0"/>
      <p:bldP spid="56327" grpId="0" autoUpdateAnimBg="0"/>
      <p:bldP spid="56329" grpId="0" build="allAtOnce" animBg="1"/>
      <p:bldP spid="56332" grpId="0" animBg="1"/>
      <p:bldP spid="56335" grpId="0" animBg="1"/>
      <p:bldP spid="56336" grpId="0" animBg="1"/>
      <p:bldP spid="56337" grpId="0" animBg="1"/>
      <p:bldP spid="56338" grpId="0" animBg="1"/>
      <p:bldP spid="56339" grpId="0" animBg="1"/>
      <p:bldP spid="56340" grpId="0" animBg="1"/>
      <p:bldP spid="56341" grpId="0" animBg="1"/>
      <p:bldP spid="56342" grpId="0" animBg="1"/>
      <p:bldP spid="56343" grpId="0" animBg="1"/>
      <p:bldP spid="5634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316A4-6D70-48ED-B6CD-5988EEE1BA33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&lt;3&gt;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语义规则（续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381000" y="685800"/>
            <a:ext cx="8153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(6) E→E1+E2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{ T:=newtemp;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  emit(T ':=' E1.place '+' E2.place);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  E.place:=T;}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(7) E→(E1)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 E.place:=E1.place;}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81000" y="2590800"/>
            <a:ext cx="85121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(8) E→V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{ if   V.offset = null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      then E.place:=V.place;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else T:=newtemp;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		     emit(T ':=' V.place '['V.offset']')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		 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E.place:=T;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end if;} 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5148263" y="4221163"/>
            <a:ext cx="345598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--T:=CONSPART[VARPART]</a:t>
            </a:r>
            <a:endParaRPr lang="en-US" altLang="zh-CN" sz="2200" baseline="-250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5" name="Text Box 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58750" y="623728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u="sng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例子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FAD5A5-6F52-4914-AF05-CBC00DCF6CD9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&lt;4&gt;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分析举例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179388" y="620713"/>
            <a:ext cx="89916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4.37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对于数组：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arr:array[10,20] of int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赋值句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arr[i+x,j+y]:=m+n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的语法制导翻译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令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w=4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解：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分析树：</a:t>
            </a:r>
          </a:p>
        </p:txBody>
      </p:sp>
      <p:graphicFrame>
        <p:nvGraphicFramePr>
          <p:cNvPr id="251909" name="Object 5"/>
          <p:cNvGraphicFramePr>
            <a:graphicFrameLocks noChangeAspect="1"/>
          </p:cNvGraphicFramePr>
          <p:nvPr/>
        </p:nvGraphicFramePr>
        <p:xfrm>
          <a:off x="6805613" y="1557338"/>
          <a:ext cx="2587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7" name="Visio" r:id="rId4" imgW="104851" imgH="182880" progId="Visio.Drawing.11">
                  <p:embed/>
                </p:oleObj>
              </mc:Choice>
              <mc:Fallback>
                <p:oleObj name="Visio" r:id="rId4" imgW="104851" imgH="18288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5613" y="1557338"/>
                        <a:ext cx="25876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0" name="Object 6"/>
          <p:cNvGraphicFramePr>
            <a:graphicFrameLocks noChangeAspect="1"/>
          </p:cNvGraphicFramePr>
          <p:nvPr/>
        </p:nvGraphicFramePr>
        <p:xfrm>
          <a:off x="5653088" y="1917700"/>
          <a:ext cx="2401887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8" name="Visio" r:id="rId6" imgW="1635923" imgH="361127" progId="Visio.Drawing.11">
                  <p:embed/>
                </p:oleObj>
              </mc:Choice>
              <mc:Fallback>
                <p:oleObj name="Visio" r:id="rId6" imgW="1635923" imgH="361127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1917700"/>
                        <a:ext cx="2401887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1" name="Object 7"/>
          <p:cNvGraphicFramePr>
            <a:graphicFrameLocks noChangeAspect="1"/>
          </p:cNvGraphicFramePr>
          <p:nvPr/>
        </p:nvGraphicFramePr>
        <p:xfrm>
          <a:off x="5076825" y="2536825"/>
          <a:ext cx="13985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9" name="Visio" r:id="rId8" imgW="783458" imgH="361127" progId="Visio.Drawing.11">
                  <p:embed/>
                </p:oleObj>
              </mc:Choice>
              <mc:Fallback>
                <p:oleObj name="Visio" r:id="rId8" imgW="783458" imgH="361127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536825"/>
                        <a:ext cx="139858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2" name="Object 8"/>
          <p:cNvGraphicFramePr>
            <a:graphicFrameLocks noChangeAspect="1"/>
          </p:cNvGraphicFramePr>
          <p:nvPr/>
        </p:nvGraphicFramePr>
        <p:xfrm>
          <a:off x="7159625" y="2544763"/>
          <a:ext cx="17335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0" name="Visio" r:id="rId10" imgW="1018520" imgH="381366" progId="Visio.Drawing.11">
                  <p:embed/>
                </p:oleObj>
              </mc:Choice>
              <mc:Fallback>
                <p:oleObj name="Visio" r:id="rId10" imgW="1018520" imgH="381366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25" y="2544763"/>
                        <a:ext cx="17335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3" name="Object 9"/>
          <p:cNvGraphicFramePr>
            <a:graphicFrameLocks noChangeAspect="1"/>
          </p:cNvGraphicFramePr>
          <p:nvPr/>
        </p:nvGraphicFramePr>
        <p:xfrm>
          <a:off x="3779838" y="3084513"/>
          <a:ext cx="2735262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1" name="Visio" r:id="rId12" imgW="1578132" imgH="361615" progId="Visio.Drawing.11">
                  <p:embed/>
                </p:oleObj>
              </mc:Choice>
              <mc:Fallback>
                <p:oleObj name="Visio" r:id="rId12" imgW="1578132" imgH="361615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084513"/>
                        <a:ext cx="2735262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4" name="Object 10"/>
          <p:cNvGraphicFramePr>
            <a:graphicFrameLocks noChangeAspect="1"/>
          </p:cNvGraphicFramePr>
          <p:nvPr/>
        </p:nvGraphicFramePr>
        <p:xfrm>
          <a:off x="3132138" y="3789363"/>
          <a:ext cx="158432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2" name="Visio" r:id="rId14" imgW="950001" imgH="363078" progId="Visio.Drawing.11">
                  <p:embed/>
                </p:oleObj>
              </mc:Choice>
              <mc:Fallback>
                <p:oleObj name="Visio" r:id="rId14" imgW="950001" imgH="363078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789363"/>
                        <a:ext cx="158432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5" name="Object 11"/>
          <p:cNvGraphicFramePr>
            <a:graphicFrameLocks noChangeAspect="1"/>
          </p:cNvGraphicFramePr>
          <p:nvPr/>
        </p:nvGraphicFramePr>
        <p:xfrm>
          <a:off x="5591175" y="3789363"/>
          <a:ext cx="1573213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3" name="Visio" r:id="rId16" imgW="842467" imgH="366248" progId="Visio.Drawing.11">
                  <p:embed/>
                </p:oleObj>
              </mc:Choice>
              <mc:Fallback>
                <p:oleObj name="Visio" r:id="rId16" imgW="842467" imgH="366248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5" y="3789363"/>
                        <a:ext cx="1573213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6" name="Object 12"/>
          <p:cNvGraphicFramePr>
            <a:graphicFrameLocks noChangeAspect="1"/>
          </p:cNvGraphicFramePr>
          <p:nvPr/>
        </p:nvGraphicFramePr>
        <p:xfrm>
          <a:off x="7165975" y="3160713"/>
          <a:ext cx="357188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4" name="Visio" r:id="rId18" imgW="181417" imgH="683240" progId="Visio.Drawing.11">
                  <p:embed/>
                </p:oleObj>
              </mc:Choice>
              <mc:Fallback>
                <p:oleObj name="Visio" r:id="rId18" imgW="181417" imgH="683240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5975" y="3160713"/>
                        <a:ext cx="357188" cy="134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7" name="Object 13"/>
          <p:cNvGraphicFramePr>
            <a:graphicFrameLocks noChangeAspect="1"/>
          </p:cNvGraphicFramePr>
          <p:nvPr/>
        </p:nvGraphicFramePr>
        <p:xfrm>
          <a:off x="8534400" y="3141663"/>
          <a:ext cx="354013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5" name="Visio" r:id="rId20" imgW="168493" imgH="683240" progId="Visio.Drawing.11">
                  <p:embed/>
                </p:oleObj>
              </mc:Choice>
              <mc:Fallback>
                <p:oleObj name="Visio" r:id="rId20" imgW="168493" imgH="683240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3141663"/>
                        <a:ext cx="354013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8" name="Object 14"/>
          <p:cNvGraphicFramePr>
            <a:graphicFrameLocks noChangeAspect="1"/>
          </p:cNvGraphicFramePr>
          <p:nvPr/>
        </p:nvGraphicFramePr>
        <p:xfrm>
          <a:off x="3494088" y="4508500"/>
          <a:ext cx="18605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6" name="Visio" r:id="rId22" imgW="842467" imgH="364785" progId="Visio.Drawing.11">
                  <p:embed/>
                </p:oleObj>
              </mc:Choice>
              <mc:Fallback>
                <p:oleObj name="Visio" r:id="rId22" imgW="842467" imgH="364785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4508500"/>
                        <a:ext cx="186055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9" name="Object 15"/>
          <p:cNvGraphicFramePr>
            <a:graphicFrameLocks noChangeAspect="1"/>
          </p:cNvGraphicFramePr>
          <p:nvPr/>
        </p:nvGraphicFramePr>
        <p:xfrm>
          <a:off x="4932363" y="5230813"/>
          <a:ext cx="419100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7" name="Visio" r:id="rId24" imgW="168493" imgH="703966" progId="Visio.Drawing.11">
                  <p:embed/>
                </p:oleObj>
              </mc:Choice>
              <mc:Fallback>
                <p:oleObj name="Visio" r:id="rId24" imgW="168493" imgH="703966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230813"/>
                        <a:ext cx="419100" cy="129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20" name="Object 16"/>
          <p:cNvGraphicFramePr>
            <a:graphicFrameLocks noChangeAspect="1"/>
          </p:cNvGraphicFramePr>
          <p:nvPr/>
        </p:nvGraphicFramePr>
        <p:xfrm>
          <a:off x="3492500" y="5157788"/>
          <a:ext cx="3714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8" name="Visio" r:id="rId26" imgW="168493" imgH="379415" progId="Visio.Drawing.11">
                  <p:embed/>
                </p:oleObj>
              </mc:Choice>
              <mc:Fallback>
                <p:oleObj name="Visio" r:id="rId26" imgW="168493" imgH="379415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157788"/>
                        <a:ext cx="3714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21" name="Object 17"/>
          <p:cNvGraphicFramePr>
            <a:graphicFrameLocks noChangeAspect="1"/>
          </p:cNvGraphicFramePr>
          <p:nvPr/>
        </p:nvGraphicFramePr>
        <p:xfrm>
          <a:off x="3492500" y="5600700"/>
          <a:ext cx="287338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9" name="Visio" r:id="rId28" imgW="54620" imgH="357957" progId="Visio.Drawing.11">
                  <p:embed/>
                </p:oleObj>
              </mc:Choice>
              <mc:Fallback>
                <p:oleObj name="Visio" r:id="rId28" imgW="54620" imgH="357957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600700"/>
                        <a:ext cx="287338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22" name="Object 18"/>
          <p:cNvGraphicFramePr>
            <a:graphicFrameLocks noChangeAspect="1"/>
          </p:cNvGraphicFramePr>
          <p:nvPr/>
        </p:nvGraphicFramePr>
        <p:xfrm>
          <a:off x="5551488" y="4408488"/>
          <a:ext cx="360362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0" name="Visio" r:id="rId30" imgW="168493" imgH="703966" progId="Visio.Drawing.11">
                  <p:embed/>
                </p:oleObj>
              </mc:Choice>
              <mc:Fallback>
                <p:oleObj name="Visio" r:id="rId30" imgW="168493" imgH="703966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4408488"/>
                        <a:ext cx="360362" cy="150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23" name="Object 19"/>
          <p:cNvGraphicFramePr>
            <a:graphicFrameLocks noChangeAspect="1"/>
          </p:cNvGraphicFramePr>
          <p:nvPr/>
        </p:nvGraphicFramePr>
        <p:xfrm>
          <a:off x="6848475" y="4421188"/>
          <a:ext cx="365125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1" name="Visio" r:id="rId32" imgW="175809" imgH="703966" progId="Visio.Drawing.11">
                  <p:embed/>
                </p:oleObj>
              </mc:Choice>
              <mc:Fallback>
                <p:oleObj name="Visio" r:id="rId32" imgW="175809" imgH="703966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8475" y="4421188"/>
                        <a:ext cx="365125" cy="145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45" name="Rectangle 41"/>
          <p:cNvSpPr>
            <a:spLocks noChangeArrowheads="1"/>
          </p:cNvSpPr>
          <p:nvPr/>
        </p:nvSpPr>
        <p:spPr bwMode="auto">
          <a:xfrm>
            <a:off x="250825" y="2852738"/>
            <a:ext cx="316865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 → V := E	  (1)</a:t>
            </a:r>
            <a:endParaRPr lang="en-US" altLang="zh-CN" sz="24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 → id	  (2)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|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 ]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(3)</a:t>
            </a:r>
            <a:endParaRPr lang="en-US" altLang="zh-CN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EL→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 [ E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  (4)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| EL , E	  (5)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 → E + E	  (6)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| ( E )	  (7)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|  V	  (8)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5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657954-EBDF-4DAA-9D43-280D05D4B10F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772400" cy="4572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&lt;4&gt;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分析举例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179388" y="620713"/>
            <a:ext cx="89916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4.37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对于数组：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arr:array[10,20] of int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赋值句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arr[i+x,j+y]:=m+n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的语法制导翻译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令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w=4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解：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分析树：</a:t>
            </a:r>
          </a:p>
        </p:txBody>
      </p:sp>
      <p:sp>
        <p:nvSpPr>
          <p:cNvPr id="31749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20725" y="6021388"/>
            <a:ext cx="1547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u="sng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语义规则</a:t>
            </a:r>
          </a:p>
        </p:txBody>
      </p:sp>
      <p:graphicFrame>
        <p:nvGraphicFramePr>
          <p:cNvPr id="31750" name="Object 5"/>
          <p:cNvGraphicFramePr>
            <a:graphicFrameLocks noChangeAspect="1"/>
          </p:cNvGraphicFramePr>
          <p:nvPr/>
        </p:nvGraphicFramePr>
        <p:xfrm>
          <a:off x="6805613" y="1557338"/>
          <a:ext cx="2587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8" name="Visio" r:id="rId5" imgW="104851" imgH="182880" progId="Visio.Drawing.11">
                  <p:embed/>
                </p:oleObj>
              </mc:Choice>
              <mc:Fallback>
                <p:oleObj name="Visio" r:id="rId5" imgW="104851" imgH="18288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5613" y="1557338"/>
                        <a:ext cx="25876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6"/>
          <p:cNvGraphicFramePr>
            <a:graphicFrameLocks noChangeAspect="1"/>
          </p:cNvGraphicFramePr>
          <p:nvPr/>
        </p:nvGraphicFramePr>
        <p:xfrm>
          <a:off x="5653088" y="1917700"/>
          <a:ext cx="2401887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9" name="Visio" r:id="rId7" imgW="1635923" imgH="361127" progId="Visio.Drawing.11">
                  <p:embed/>
                </p:oleObj>
              </mc:Choice>
              <mc:Fallback>
                <p:oleObj name="Visio" r:id="rId7" imgW="1635923" imgH="361127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1917700"/>
                        <a:ext cx="2401887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5" name="Object 7"/>
          <p:cNvGraphicFramePr>
            <a:graphicFrameLocks noChangeAspect="1"/>
          </p:cNvGraphicFramePr>
          <p:nvPr/>
        </p:nvGraphicFramePr>
        <p:xfrm>
          <a:off x="5076825" y="2536825"/>
          <a:ext cx="13985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0" name="Visio" r:id="rId9" imgW="783458" imgH="361127" progId="Visio.Drawing.11">
                  <p:embed/>
                </p:oleObj>
              </mc:Choice>
              <mc:Fallback>
                <p:oleObj name="Visio" r:id="rId9" imgW="783458" imgH="361127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536825"/>
                        <a:ext cx="139858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6" name="Object 8"/>
          <p:cNvGraphicFramePr>
            <a:graphicFrameLocks noChangeAspect="1"/>
          </p:cNvGraphicFramePr>
          <p:nvPr/>
        </p:nvGraphicFramePr>
        <p:xfrm>
          <a:off x="7159625" y="2544763"/>
          <a:ext cx="17335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1" name="Visio" r:id="rId11" imgW="1018520" imgH="381366" progId="Visio.Drawing.11">
                  <p:embed/>
                </p:oleObj>
              </mc:Choice>
              <mc:Fallback>
                <p:oleObj name="Visio" r:id="rId11" imgW="1018520" imgH="381366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25" y="2544763"/>
                        <a:ext cx="17335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7" name="Object 9"/>
          <p:cNvGraphicFramePr>
            <a:graphicFrameLocks noChangeAspect="1"/>
          </p:cNvGraphicFramePr>
          <p:nvPr/>
        </p:nvGraphicFramePr>
        <p:xfrm>
          <a:off x="3779838" y="3084513"/>
          <a:ext cx="2735262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2" name="Visio" r:id="rId13" imgW="1578132" imgH="361615" progId="Visio.Drawing.11">
                  <p:embed/>
                </p:oleObj>
              </mc:Choice>
              <mc:Fallback>
                <p:oleObj name="Visio" r:id="rId13" imgW="1578132" imgH="361615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084513"/>
                        <a:ext cx="2735262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8" name="Object 10"/>
          <p:cNvGraphicFramePr>
            <a:graphicFrameLocks noChangeAspect="1"/>
          </p:cNvGraphicFramePr>
          <p:nvPr/>
        </p:nvGraphicFramePr>
        <p:xfrm>
          <a:off x="3132138" y="3789363"/>
          <a:ext cx="158432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3" name="Visio" r:id="rId15" imgW="950001" imgH="363078" progId="Visio.Drawing.11">
                  <p:embed/>
                </p:oleObj>
              </mc:Choice>
              <mc:Fallback>
                <p:oleObj name="Visio" r:id="rId15" imgW="950001" imgH="363078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789363"/>
                        <a:ext cx="158432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9" name="Object 11"/>
          <p:cNvGraphicFramePr>
            <a:graphicFrameLocks noChangeAspect="1"/>
          </p:cNvGraphicFramePr>
          <p:nvPr/>
        </p:nvGraphicFramePr>
        <p:xfrm>
          <a:off x="5591175" y="3789363"/>
          <a:ext cx="1573213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4" name="Visio" r:id="rId17" imgW="842467" imgH="366248" progId="Visio.Drawing.11">
                  <p:embed/>
                </p:oleObj>
              </mc:Choice>
              <mc:Fallback>
                <p:oleObj name="Visio" r:id="rId17" imgW="842467" imgH="366248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5" y="3789363"/>
                        <a:ext cx="1573213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60" name="Object 12"/>
          <p:cNvGraphicFramePr>
            <a:graphicFrameLocks noChangeAspect="1"/>
          </p:cNvGraphicFramePr>
          <p:nvPr/>
        </p:nvGraphicFramePr>
        <p:xfrm>
          <a:off x="7165975" y="3160713"/>
          <a:ext cx="357188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5" name="Visio" r:id="rId19" imgW="181417" imgH="683240" progId="Visio.Drawing.11">
                  <p:embed/>
                </p:oleObj>
              </mc:Choice>
              <mc:Fallback>
                <p:oleObj name="Visio" r:id="rId19" imgW="181417" imgH="683240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5975" y="3160713"/>
                        <a:ext cx="357188" cy="134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61" name="Object 13"/>
          <p:cNvGraphicFramePr>
            <a:graphicFrameLocks noChangeAspect="1"/>
          </p:cNvGraphicFramePr>
          <p:nvPr/>
        </p:nvGraphicFramePr>
        <p:xfrm>
          <a:off x="8534400" y="3141663"/>
          <a:ext cx="354013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6" name="Visio" r:id="rId21" imgW="168493" imgH="683240" progId="Visio.Drawing.11">
                  <p:embed/>
                </p:oleObj>
              </mc:Choice>
              <mc:Fallback>
                <p:oleObj name="Visio" r:id="rId21" imgW="168493" imgH="683240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3141663"/>
                        <a:ext cx="354013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62" name="Object 14"/>
          <p:cNvGraphicFramePr>
            <a:graphicFrameLocks noChangeAspect="1"/>
          </p:cNvGraphicFramePr>
          <p:nvPr/>
        </p:nvGraphicFramePr>
        <p:xfrm>
          <a:off x="3494088" y="4508500"/>
          <a:ext cx="18605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7" name="Visio" r:id="rId23" imgW="842467" imgH="364785" progId="Visio.Drawing.11">
                  <p:embed/>
                </p:oleObj>
              </mc:Choice>
              <mc:Fallback>
                <p:oleObj name="Visio" r:id="rId23" imgW="842467" imgH="364785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4508500"/>
                        <a:ext cx="186055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63" name="Object 15"/>
          <p:cNvGraphicFramePr>
            <a:graphicFrameLocks noChangeAspect="1"/>
          </p:cNvGraphicFramePr>
          <p:nvPr/>
        </p:nvGraphicFramePr>
        <p:xfrm>
          <a:off x="4932363" y="5230813"/>
          <a:ext cx="419100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8" name="Visio" r:id="rId25" imgW="168493" imgH="703966" progId="Visio.Drawing.11">
                  <p:embed/>
                </p:oleObj>
              </mc:Choice>
              <mc:Fallback>
                <p:oleObj name="Visio" r:id="rId25" imgW="168493" imgH="703966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230813"/>
                        <a:ext cx="419100" cy="129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64" name="Object 16"/>
          <p:cNvGraphicFramePr>
            <a:graphicFrameLocks noChangeAspect="1"/>
          </p:cNvGraphicFramePr>
          <p:nvPr/>
        </p:nvGraphicFramePr>
        <p:xfrm>
          <a:off x="3492500" y="5157788"/>
          <a:ext cx="3714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9" name="Visio" r:id="rId27" imgW="168493" imgH="379415" progId="Visio.Drawing.11">
                  <p:embed/>
                </p:oleObj>
              </mc:Choice>
              <mc:Fallback>
                <p:oleObj name="Visio" r:id="rId27" imgW="168493" imgH="379415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157788"/>
                        <a:ext cx="3714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65" name="Object 17"/>
          <p:cNvGraphicFramePr>
            <a:graphicFrameLocks noChangeAspect="1"/>
          </p:cNvGraphicFramePr>
          <p:nvPr/>
        </p:nvGraphicFramePr>
        <p:xfrm>
          <a:off x="3492500" y="5600700"/>
          <a:ext cx="287338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0" name="Visio" r:id="rId29" imgW="54620" imgH="357957" progId="Visio.Drawing.11">
                  <p:embed/>
                </p:oleObj>
              </mc:Choice>
              <mc:Fallback>
                <p:oleObj name="Visio" r:id="rId29" imgW="54620" imgH="357957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600700"/>
                        <a:ext cx="287338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66" name="Object 18"/>
          <p:cNvGraphicFramePr>
            <a:graphicFrameLocks noChangeAspect="1"/>
          </p:cNvGraphicFramePr>
          <p:nvPr/>
        </p:nvGraphicFramePr>
        <p:xfrm>
          <a:off x="5551488" y="4408488"/>
          <a:ext cx="360362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1" name="Visio" r:id="rId31" imgW="168493" imgH="703966" progId="Visio.Drawing.11">
                  <p:embed/>
                </p:oleObj>
              </mc:Choice>
              <mc:Fallback>
                <p:oleObj name="Visio" r:id="rId31" imgW="168493" imgH="703966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4408488"/>
                        <a:ext cx="360362" cy="150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67" name="Object 19"/>
          <p:cNvGraphicFramePr>
            <a:graphicFrameLocks noChangeAspect="1"/>
          </p:cNvGraphicFramePr>
          <p:nvPr/>
        </p:nvGraphicFramePr>
        <p:xfrm>
          <a:off x="6848475" y="4421188"/>
          <a:ext cx="365125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2" name="Visio" r:id="rId33" imgW="175809" imgH="703966" progId="Visio.Drawing.11">
                  <p:embed/>
                </p:oleObj>
              </mc:Choice>
              <mc:Fallback>
                <p:oleObj name="Visio" r:id="rId33" imgW="175809" imgH="703966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8475" y="4421188"/>
                        <a:ext cx="365125" cy="145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68" name="Rectangle 20"/>
          <p:cNvSpPr>
            <a:spLocks noChangeArrowheads="1"/>
          </p:cNvSpPr>
          <p:nvPr/>
        </p:nvSpPr>
        <p:spPr bwMode="auto">
          <a:xfrm>
            <a:off x="144463" y="2492375"/>
            <a:ext cx="53641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V→id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{ V.place:=entry(id.name);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          V.offset:=null;} </a:t>
            </a:r>
          </a:p>
        </p:txBody>
      </p:sp>
      <p:sp>
        <p:nvSpPr>
          <p:cNvPr id="258069" name="Rectangle 21"/>
          <p:cNvSpPr>
            <a:spLocks noChangeArrowheads="1"/>
          </p:cNvSpPr>
          <p:nvPr/>
        </p:nvSpPr>
        <p:spPr bwMode="auto">
          <a:xfrm>
            <a:off x="20638" y="2276475"/>
            <a:ext cx="6207125" cy="2647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(8) E→V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{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if   V.offset=null;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then E.place:=V.place;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else T:=newtemp;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emit(T ':=' V.place '['V.offset']')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E.place:=T;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end if;} </a:t>
            </a:r>
          </a:p>
        </p:txBody>
      </p:sp>
      <p:graphicFrame>
        <p:nvGraphicFramePr>
          <p:cNvPr id="258070" name="Object 22"/>
          <p:cNvGraphicFramePr>
            <a:graphicFrameLocks noChangeAspect="1"/>
          </p:cNvGraphicFramePr>
          <p:nvPr/>
        </p:nvGraphicFramePr>
        <p:xfrm>
          <a:off x="3851275" y="5373688"/>
          <a:ext cx="12255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3" name="Visio" r:id="rId35" imgW="638129" imgH="267249" progId="Visio.Drawing.11">
                  <p:embed/>
                </p:oleObj>
              </mc:Choice>
              <mc:Fallback>
                <p:oleObj name="Visio" r:id="rId35" imgW="638129" imgH="267249" progId="Visio.Drawing.11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373688"/>
                        <a:ext cx="12255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71" name="Object 23"/>
          <p:cNvGraphicFramePr>
            <a:graphicFrameLocks noChangeAspect="1"/>
          </p:cNvGraphicFramePr>
          <p:nvPr/>
        </p:nvGraphicFramePr>
        <p:xfrm>
          <a:off x="3779838" y="5062538"/>
          <a:ext cx="100965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4" name="Visio" r:id="rId37" imgW="435011" imgH="165811" progId="Visio.Drawing.11">
                  <p:embed/>
                </p:oleObj>
              </mc:Choice>
              <mc:Fallback>
                <p:oleObj name="Visio" r:id="rId37" imgW="435011" imgH="165811" progId="Visio.Drawing.11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062538"/>
                        <a:ext cx="100965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72" name="Object 24"/>
          <p:cNvGraphicFramePr>
            <a:graphicFrameLocks noChangeAspect="1"/>
          </p:cNvGraphicFramePr>
          <p:nvPr/>
        </p:nvGraphicFramePr>
        <p:xfrm>
          <a:off x="5148263" y="5084763"/>
          <a:ext cx="10795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5" name="Visio" r:id="rId39" imgW="435011" imgH="165811" progId="Visio.Drawing.11">
                  <p:embed/>
                </p:oleObj>
              </mc:Choice>
              <mc:Fallback>
                <p:oleObj name="Visio" r:id="rId39" imgW="435011" imgH="165811" progId="Visio.Drawing.11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084763"/>
                        <a:ext cx="10795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73" name="Object 25"/>
          <p:cNvGraphicFramePr>
            <a:graphicFrameLocks noChangeAspect="1"/>
          </p:cNvGraphicFramePr>
          <p:nvPr/>
        </p:nvGraphicFramePr>
        <p:xfrm>
          <a:off x="4545013" y="4221163"/>
          <a:ext cx="10350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6" name="Visio" r:id="rId41" imgW="485729" imgH="165811" progId="Visio.Drawing.11">
                  <p:embed/>
                </p:oleObj>
              </mc:Choice>
              <mc:Fallback>
                <p:oleObj name="Visio" r:id="rId41" imgW="485729" imgH="165811" progId="Visio.Drawing.11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4221163"/>
                        <a:ext cx="103505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74" name="Rectangle 26"/>
          <p:cNvSpPr>
            <a:spLocks noChangeArrowheads="1"/>
          </p:cNvSpPr>
          <p:nvPr/>
        </p:nvSpPr>
        <p:spPr bwMode="auto">
          <a:xfrm>
            <a:off x="0" y="1916113"/>
            <a:ext cx="6049963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(6) E→E1+E2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 T:=newtemp;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emit(T ':=' E1.place '+' E2.place);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E.place:=T;} </a:t>
            </a:r>
          </a:p>
        </p:txBody>
      </p:sp>
      <p:sp>
        <p:nvSpPr>
          <p:cNvPr id="258075" name="Rectangle 27"/>
          <p:cNvSpPr>
            <a:spLocks noChangeArrowheads="1"/>
          </p:cNvSpPr>
          <p:nvPr/>
        </p:nvSpPr>
        <p:spPr bwMode="auto">
          <a:xfrm>
            <a:off x="107950" y="1919288"/>
            <a:ext cx="4679950" cy="1149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(4)EL→id[E 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{EL.place:=E.place;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  EL.dim :=1;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  EL.array:=entry(id.name);}</a:t>
            </a:r>
          </a:p>
        </p:txBody>
      </p:sp>
      <p:graphicFrame>
        <p:nvGraphicFramePr>
          <p:cNvPr id="258076" name="Object 28"/>
          <p:cNvGraphicFramePr>
            <a:graphicFrameLocks noChangeAspect="1"/>
          </p:cNvGraphicFramePr>
          <p:nvPr/>
        </p:nvGraphicFramePr>
        <p:xfrm>
          <a:off x="4140200" y="3286125"/>
          <a:ext cx="11525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7" name="Visio" r:id="rId43" imgW="536692" imgH="368930" progId="Visio.Drawing.11">
                  <p:embed/>
                </p:oleObj>
              </mc:Choice>
              <mc:Fallback>
                <p:oleObj name="Visio" r:id="rId43" imgW="536692" imgH="368930" progId="Visio.Drawing.11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286125"/>
                        <a:ext cx="1152525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77" name="Object 29"/>
          <p:cNvGraphicFramePr>
            <a:graphicFrameLocks noChangeAspect="1"/>
          </p:cNvGraphicFramePr>
          <p:nvPr/>
        </p:nvGraphicFramePr>
        <p:xfrm>
          <a:off x="5722938" y="4221163"/>
          <a:ext cx="11541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8" name="Visio" r:id="rId45" imgW="435011" imgH="165811" progId="Visio.Drawing.11">
                  <p:embed/>
                </p:oleObj>
              </mc:Choice>
              <mc:Fallback>
                <p:oleObj name="Visio" r:id="rId45" imgW="435011" imgH="165811" progId="Visio.Drawing.11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4221163"/>
                        <a:ext cx="115411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78" name="Object 30"/>
          <p:cNvGraphicFramePr>
            <a:graphicFrameLocks noChangeAspect="1"/>
          </p:cNvGraphicFramePr>
          <p:nvPr/>
        </p:nvGraphicFramePr>
        <p:xfrm>
          <a:off x="6804025" y="4365625"/>
          <a:ext cx="10810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9" name="Visio" r:id="rId47" imgW="435011" imgH="165811" progId="Visio.Drawing.11">
                  <p:embed/>
                </p:oleObj>
              </mc:Choice>
              <mc:Fallback>
                <p:oleObj name="Visio" r:id="rId47" imgW="435011" imgH="165811" progId="Visio.Drawing.11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4365625"/>
                        <a:ext cx="108108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79" name="Object 31"/>
          <p:cNvGraphicFramePr>
            <a:graphicFrameLocks noChangeAspect="1"/>
          </p:cNvGraphicFramePr>
          <p:nvPr/>
        </p:nvGraphicFramePr>
        <p:xfrm>
          <a:off x="6084888" y="3644900"/>
          <a:ext cx="122396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0" name="Visio" r:id="rId49" imgW="485729" imgH="165811" progId="Visio.Drawing.11">
                  <p:embed/>
                </p:oleObj>
              </mc:Choice>
              <mc:Fallback>
                <p:oleObj name="Visio" r:id="rId49" imgW="485729" imgH="165811" progId="Visio.Drawing.11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644900"/>
                        <a:ext cx="1223962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80" name="Rectangle 32"/>
          <p:cNvSpPr>
            <a:spLocks noChangeArrowheads="1"/>
          </p:cNvSpPr>
          <p:nvPr/>
        </p:nvSpPr>
        <p:spPr bwMode="auto">
          <a:xfrm>
            <a:off x="73025" y="3573463"/>
            <a:ext cx="4643438" cy="2911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 EL→EL1,E 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{ T:=newtemp;</a:t>
            </a: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k:=EL1.dim+1;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d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:=limit(EL1.array, k);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emit(T ':='EL1.place '*' d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  <a:endParaRPr lang="en-US" altLang="zh-CN" sz="2200" baseline="-250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emit(T ':='E.place '+' T);  </a:t>
            </a:r>
            <a:endParaRPr lang="en-US" altLang="zh-CN" sz="22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EL.array:=EL1.array;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EL.place:=T;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  EL.dim:=k;} </a:t>
            </a:r>
          </a:p>
        </p:txBody>
      </p:sp>
      <p:graphicFrame>
        <p:nvGraphicFramePr>
          <p:cNvPr id="258081" name="Object 33"/>
          <p:cNvGraphicFramePr>
            <a:graphicFrameLocks noChangeAspect="1"/>
          </p:cNvGraphicFramePr>
          <p:nvPr/>
        </p:nvGraphicFramePr>
        <p:xfrm>
          <a:off x="5148263" y="2997200"/>
          <a:ext cx="11525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1" name="Visio" r:id="rId51" imgW="536692" imgH="368930" progId="Visio.Drawing.11">
                  <p:embed/>
                </p:oleObj>
              </mc:Choice>
              <mc:Fallback>
                <p:oleObj name="Visio" r:id="rId51" imgW="536692" imgH="368930" progId="Visio.Drawing.11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997200"/>
                        <a:ext cx="115252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82" name="Rectangle 34"/>
          <p:cNvSpPr>
            <a:spLocks noChangeArrowheads="1"/>
          </p:cNvSpPr>
          <p:nvPr/>
        </p:nvSpPr>
        <p:spPr bwMode="auto">
          <a:xfrm>
            <a:off x="73025" y="3933825"/>
            <a:ext cx="4787900" cy="1501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V→EL]</a:t>
            </a:r>
            <a:r>
              <a:rPr lang="en-US" altLang="zh-CN" sz="2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{V.place:=newtemp;</a:t>
            </a: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emit(V.place':='EL.array'-'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);    </a:t>
            </a: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V.offset:=newtemp;</a:t>
            </a: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emit(V.offset':='EL.place'*'w);}</a:t>
            </a:r>
          </a:p>
        </p:txBody>
      </p:sp>
      <p:graphicFrame>
        <p:nvGraphicFramePr>
          <p:cNvPr id="258083" name="Object 35"/>
          <p:cNvGraphicFramePr>
            <a:graphicFrameLocks noChangeAspect="1"/>
          </p:cNvGraphicFramePr>
          <p:nvPr/>
        </p:nvGraphicFramePr>
        <p:xfrm>
          <a:off x="5722938" y="2420938"/>
          <a:ext cx="129698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2" name="Visio" r:id="rId53" imgW="536692" imgH="267249" progId="Visio.Drawing.11">
                  <p:embed/>
                </p:oleObj>
              </mc:Choice>
              <mc:Fallback>
                <p:oleObj name="Visio" r:id="rId53" imgW="536692" imgH="267249" progId="Visio.Drawing.11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2420938"/>
                        <a:ext cx="1296987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84" name="Object 36"/>
          <p:cNvGraphicFramePr>
            <a:graphicFrameLocks noChangeAspect="1"/>
          </p:cNvGraphicFramePr>
          <p:nvPr/>
        </p:nvGraphicFramePr>
        <p:xfrm>
          <a:off x="6948488" y="3068638"/>
          <a:ext cx="1008062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3" name="Visio" r:id="rId55" imgW="435011" imgH="165811" progId="Visio.Drawing.11">
                  <p:embed/>
                </p:oleObj>
              </mc:Choice>
              <mc:Fallback>
                <p:oleObj name="Visio" r:id="rId55" imgW="435011" imgH="165811" progId="Visio.Drawing.11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3068638"/>
                        <a:ext cx="1008062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85" name="Object 37"/>
          <p:cNvGraphicFramePr>
            <a:graphicFrameLocks noChangeAspect="1"/>
          </p:cNvGraphicFramePr>
          <p:nvPr/>
        </p:nvGraphicFramePr>
        <p:xfrm>
          <a:off x="8172450" y="3141663"/>
          <a:ext cx="9715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4" name="Visio" r:id="rId57" imgW="435011" imgH="165811" progId="Visio.Drawing.11">
                  <p:embed/>
                </p:oleObj>
              </mc:Choice>
              <mc:Fallback>
                <p:oleObj name="Visio" r:id="rId57" imgW="435011" imgH="165811" progId="Visio.Drawing.11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3141663"/>
                        <a:ext cx="97155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86" name="Object 38"/>
          <p:cNvGraphicFramePr>
            <a:graphicFrameLocks noChangeAspect="1"/>
          </p:cNvGraphicFramePr>
          <p:nvPr/>
        </p:nvGraphicFramePr>
        <p:xfrm>
          <a:off x="7885113" y="2357438"/>
          <a:ext cx="109696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5" name="Visio" r:id="rId59" imgW="485729" imgH="165811" progId="Visio.Drawing.11">
                  <p:embed/>
                </p:oleObj>
              </mc:Choice>
              <mc:Fallback>
                <p:oleObj name="Visio" r:id="rId59" imgW="485729" imgH="165811" progId="Visio.Drawing.11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2357438"/>
                        <a:ext cx="1096962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87" name="Rectangle 39"/>
          <p:cNvSpPr>
            <a:spLocks noChangeArrowheads="1"/>
          </p:cNvSpPr>
          <p:nvPr/>
        </p:nvSpPr>
        <p:spPr bwMode="auto">
          <a:xfrm>
            <a:off x="34925" y="3716338"/>
            <a:ext cx="5761038" cy="2206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A→V:=E </a:t>
            </a: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if  V.offset=null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then emit(V.place ':=' E.place);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emit(V.place'['V.offset']'':='E.place);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2200">
                <a:latin typeface="黑体" panose="02010609060101010101" pitchFamily="49" charset="-122"/>
                <a:ea typeface="黑体" panose="02010609060101010101" pitchFamily="49" charset="-122"/>
              </a:rPr>
              <a:t>end if;} </a:t>
            </a:r>
          </a:p>
        </p:txBody>
      </p:sp>
      <p:sp>
        <p:nvSpPr>
          <p:cNvPr id="258088" name="Rectangle 40"/>
          <p:cNvSpPr>
            <a:spLocks noChangeArrowheads="1"/>
          </p:cNvSpPr>
          <p:nvPr/>
        </p:nvSpPr>
        <p:spPr bwMode="auto">
          <a:xfrm>
            <a:off x="900113" y="1557338"/>
            <a:ext cx="480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=c*w=(c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+1)*w=(1*20+1)*4=84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25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" dur="500"/>
                                        <p:tgtEl>
                                          <p:spTgt spid="25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25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25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500"/>
                                        <p:tgtEl>
                                          <p:spTgt spid="258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25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25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25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2" dur="500"/>
                                        <p:tgtEl>
                                          <p:spTgt spid="258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500" fill="hold"/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25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8" dur="500"/>
                                        <p:tgtEl>
                                          <p:spTgt spid="258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500" fill="hold"/>
                                        <p:tgtEl>
                                          <p:spTgt spid="25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500" fill="hold"/>
                                        <p:tgtEl>
                                          <p:spTgt spid="25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5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500" fill="hold"/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5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5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6" dur="500" fill="hold"/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25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7" dur="500"/>
                                        <p:tgtEl>
                                          <p:spTgt spid="258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35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8" dur="500" fill="hold"/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1" dur="500"/>
                                        <p:tgtEl>
                                          <p:spTgt spid="25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58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58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7" dur="500"/>
                                        <p:tgtEl>
                                          <p:spTgt spid="258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4" dur="500" fill="hold"/>
                                        <p:tgtEl>
                                          <p:spTgt spid="25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35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82" dur="500" fill="hold"/>
                                        <p:tgtEl>
                                          <p:spTgt spid="25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35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0" dur="500" fill="hold"/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7" dur="500"/>
                                        <p:tgtEl>
                                          <p:spTgt spid="25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1" dur="500"/>
                                        <p:tgtEl>
                                          <p:spTgt spid="258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68" grpId="0" autoUpdateAnimBg="0"/>
      <p:bldP spid="258068" grpId="1"/>
      <p:bldP spid="258069" grpId="0" animBg="1" autoUpdateAnimBg="0"/>
      <p:bldP spid="258069" grpId="1" animBg="1"/>
      <p:bldP spid="258074" grpId="0" animBg="1" autoUpdateAnimBg="0"/>
      <p:bldP spid="258074" grpId="1" animBg="1"/>
      <p:bldP spid="258074" grpId="2" animBg="1"/>
      <p:bldP spid="258074" grpId="3" animBg="1"/>
      <p:bldP spid="258075" grpId="0" animBg="1" autoUpdateAnimBg="0"/>
      <p:bldP spid="258075" grpId="1" animBg="1"/>
      <p:bldP spid="258080" grpId="0" animBg="1" autoUpdateAnimBg="0"/>
      <p:bldP spid="258080" grpId="1" animBg="1"/>
      <p:bldP spid="258082" grpId="0" animBg="1" autoUpdateAnimBg="0"/>
      <p:bldP spid="258082" grpId="1" animBg="1"/>
      <p:bldP spid="258087" grpId="0" animBg="1" autoUpdateAnimBg="0"/>
      <p:bldP spid="258087" grpId="1" animBg="1"/>
      <p:bldP spid="25808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C38C6A-CD11-4C83-A1E3-8814079815DC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34950"/>
            <a:ext cx="9220200" cy="457200"/>
          </a:xfrm>
        </p:spPr>
        <p:txBody>
          <a:bodyPr/>
          <a:lstStyle/>
          <a:p>
            <a:pPr algn="r" eaLnBrk="1" hangingPunct="1"/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主要分析步骤：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                                   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&lt;4&gt;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分析举例（续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0" y="836613"/>
            <a:ext cx="9144000" cy="5568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		属性计算结果			中间代码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V1→i		V1.place=i,  V</a:t>
            </a:r>
            <a:r>
              <a:rPr lang="en-US" altLang="zh-CN" sz="2400" u="sng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.offset=null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E1→V1		E1.place=V1.place=I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u="sng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V2→x		V2.place=x,  V2.offset=null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E2→V2		E2.place=V2.place=x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E3→E1+E2		E3.place=t1				t1:=i+x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EL1→arr[E3	EL1.place=t1, EL1.dim=1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	EL1.array=arr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E6→E4+E5		E6.place=t2				t2:=j+y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EL2→EL1,E6	EL2.array=arr, EL2.dim=2	t3:=t1*20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	EL2.place=t3, d2=20		t3:=</a:t>
            </a:r>
            <a:r>
              <a:rPr lang="en-US" altLang="zh-CN" sz="2400" u="sng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t2+t3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V5→EL2]		V5.place=t4, V5.offset=t5	t4:=arr-84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						t5:=t3*4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E9→E7+E8		E9.place=t6				t6:=m+n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 →V5:=E9							t4[t5]:=t6 </a:t>
            </a:r>
          </a:p>
        </p:txBody>
      </p:sp>
      <p:sp>
        <p:nvSpPr>
          <p:cNvPr id="33797" name="Rectangle 9"/>
          <p:cNvSpPr>
            <a:spLocks noChangeArrowheads="1"/>
          </p:cNvSpPr>
          <p:nvPr/>
        </p:nvSpPr>
        <p:spPr bwMode="auto">
          <a:xfrm>
            <a:off x="-42863" y="1917700"/>
            <a:ext cx="360363" cy="4270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006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1520F2-DD14-4003-B444-70725BE38CEF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44450"/>
            <a:ext cx="7772400" cy="1219200"/>
          </a:xfrm>
        </p:spPr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4.8 </a:t>
            </a:r>
            <a:r>
              <a:rPr lang="zh-CN" altLang="en-US" sz="40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布尔表达式</a:t>
            </a:r>
            <a:br>
              <a:rPr lang="zh-CN" altLang="en-US" sz="40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4.8.1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布尔表达式的作用与结构</a:t>
            </a:r>
            <a:r>
              <a:rPr lang="zh-CN" altLang="en-US" sz="40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23850" y="1268413"/>
            <a:ext cx="7011988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布尔表达式的应用：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逻辑运算，如：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x:=a or b</a:t>
            </a:r>
            <a:endParaRPr lang="en-US" altLang="zh-CN" sz="240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2.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控制语句的控制条件，如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if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then ...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while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do ...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等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96850" y="3068638"/>
            <a:ext cx="88392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布尔表达式与其他表达式的关系（文法约定优先级与结合性）：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BE→ BE or BE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 | BE and BE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 | not BE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 | (BE)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 | 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| true | false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RE→ RE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relop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RE | (RE) | </a:t>
            </a:r>
            <a:r>
              <a:rPr lang="en-US" altLang="zh-CN" sz="24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E → E op E | -E | (E) | id |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num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0C47A9-35EB-45E0-8F52-731071E89D8D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1814513" y="2133600"/>
            <a:ext cx="556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a b   c         x  y           z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7772400" cy="731837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布尔运算的优先级与结合性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611188" y="1052513"/>
            <a:ext cx="81375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从高到低：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not  and  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结合性：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and,or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为左结合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not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为右结合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例如：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a*b&lt;c and x&gt;y or not z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等价于：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后缀式？</a:t>
            </a:r>
            <a:endParaRPr lang="zh-CN" altLang="en-US" sz="2400">
              <a:solidFill>
                <a:srgbClr val="FF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1881188" y="2997200"/>
            <a:ext cx="4275137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简化的布尔表达式文法：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E→ E or 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| E and 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| not 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| ( E )          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G4.12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|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 relop 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| 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| true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| false </a:t>
            </a:r>
          </a:p>
        </p:txBody>
      </p:sp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5487988" y="47244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400"/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5795963" y="2133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</a:t>
            </a:r>
          </a:p>
        </p:txBody>
      </p:sp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2122488" y="2151063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 * )</a:t>
            </a:r>
          </a:p>
        </p:txBody>
      </p:sp>
      <p:sp>
        <p:nvSpPr>
          <p:cNvPr id="88075" name="Rectangle 11"/>
          <p:cNvSpPr>
            <a:spLocks noChangeArrowheads="1"/>
          </p:cNvSpPr>
          <p:nvPr/>
        </p:nvSpPr>
        <p:spPr bwMode="auto">
          <a:xfrm>
            <a:off x="2008188" y="2147888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     &lt;  )</a:t>
            </a:r>
          </a:p>
        </p:txBody>
      </p:sp>
      <p:sp>
        <p:nvSpPr>
          <p:cNvPr id="88076" name="Rectangle 12"/>
          <p:cNvSpPr>
            <a:spLocks noChangeArrowheads="1"/>
          </p:cNvSpPr>
          <p:nvPr/>
        </p:nvSpPr>
        <p:spPr bwMode="auto">
          <a:xfrm>
            <a:off x="4471988" y="2165350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  &gt;  )</a:t>
            </a:r>
          </a:p>
        </p:txBody>
      </p:sp>
      <p:sp>
        <p:nvSpPr>
          <p:cNvPr id="88077" name="Rectangle 13"/>
          <p:cNvSpPr>
            <a:spLocks noChangeArrowheads="1"/>
          </p:cNvSpPr>
          <p:nvPr/>
        </p:nvSpPr>
        <p:spPr bwMode="auto">
          <a:xfrm>
            <a:off x="6272213" y="2133600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(not  )</a:t>
            </a:r>
          </a:p>
        </p:txBody>
      </p:sp>
      <p:sp>
        <p:nvSpPr>
          <p:cNvPr id="88078" name="Rectangle 14"/>
          <p:cNvSpPr>
            <a:spLocks noChangeArrowheads="1"/>
          </p:cNvSpPr>
          <p:nvPr/>
        </p:nvSpPr>
        <p:spPr bwMode="auto">
          <a:xfrm>
            <a:off x="1893888" y="2151063"/>
            <a:ext cx="404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           and        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8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88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3" grpId="0"/>
      <p:bldP spid="88069" grpId="0" autoUpdateAnimBg="0"/>
      <p:bldP spid="88072" grpId="0"/>
      <p:bldP spid="88074" grpId="0"/>
      <p:bldP spid="88075" grpId="0"/>
      <p:bldP spid="88076" grpId="0"/>
      <p:bldP spid="88077" grpId="0"/>
      <p:bldP spid="880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04735-80E1-40BB-9336-C8BF856B2164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4450"/>
            <a:ext cx="6324600" cy="1252538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</a:pPr>
            <a:r>
              <a:rPr lang="en-US" altLang="zh-CN" sz="32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4.8.2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布尔表达式的计算方法 </a:t>
            </a:r>
            <a:b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数值表示的直接计算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81000" y="1317625"/>
            <a:ext cx="8294688" cy="349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可以用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表示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true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表示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false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not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与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、*、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一元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对应看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sz="16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对于关系运算表达式的计算，如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a&lt;b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，翻译成如下固定的三地址码序列：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23850" y="4652963"/>
            <a:ext cx="3860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(101) if a&lt;b goto (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104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(102) t1 :=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(103) goto (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105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(104) t1 :=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(105) ...</a:t>
            </a:r>
          </a:p>
        </p:txBody>
      </p:sp>
      <p:sp>
        <p:nvSpPr>
          <p:cNvPr id="19463" name="AutoShape 7"/>
          <p:cNvSpPr>
            <a:spLocks noChangeArrowheads="1"/>
          </p:cNvSpPr>
          <p:nvPr/>
        </p:nvSpPr>
        <p:spPr bwMode="auto">
          <a:xfrm>
            <a:off x="2484438" y="5876925"/>
            <a:ext cx="2016125" cy="431800"/>
          </a:xfrm>
          <a:prstGeom prst="wedgeRoundRectCallout">
            <a:avLst>
              <a:gd name="adj1" fmla="val -49370"/>
              <a:gd name="adj2" fmla="val -100000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105=103+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9464" name="AutoShape 8"/>
          <p:cNvSpPr>
            <a:spLocks noChangeArrowheads="1"/>
          </p:cNvSpPr>
          <p:nvPr/>
        </p:nvSpPr>
        <p:spPr bwMode="auto">
          <a:xfrm>
            <a:off x="3563938" y="4365625"/>
            <a:ext cx="1871662" cy="431800"/>
          </a:xfrm>
          <a:prstGeom prst="wedgeRoundRectCallout">
            <a:avLst>
              <a:gd name="adj1" fmla="val -56787"/>
              <a:gd name="adj2" fmla="val 45222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104=101+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4427538" y="4724400"/>
            <a:ext cx="4608512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 if 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relop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goto (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(i+1) t1 :=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(i+2) goto (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i+2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(i+3) t1 :=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(i+4) ...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684213" y="2163763"/>
            <a:ext cx="5762625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例如：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or B and not C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的三地址码：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T1 := not C</a:t>
            </a:r>
          </a:p>
          <a:p>
            <a:pPr lvl="1"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T2 := B and T1</a:t>
            </a:r>
          </a:p>
          <a:p>
            <a:pPr lvl="1"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T3 := A or T2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9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9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9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9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 autoUpdateAnimBg="0"/>
      <p:bldP spid="19461" grpId="0" autoUpdateAnimBg="0"/>
      <p:bldP spid="19463" grpId="0" animBg="1"/>
      <p:bldP spid="19464" grpId="0" animBg="1"/>
      <p:bldP spid="19465" grpId="0" autoUpdateAnimBg="0"/>
      <p:bldP spid="1946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96669-EFF9-47DB-BDF2-90DC22A2992E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457200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确定映射方式的两种方法 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468313" y="995363"/>
            <a:ext cx="8610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．由定义数组类型时的语法确定映射方式：</a:t>
            </a: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a:array[d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] of 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array[d</a:t>
            </a:r>
            <a:r>
              <a:rPr lang="en-US" altLang="zh-CN" sz="2400" baseline="-30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] of  ...</a:t>
            </a: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array[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aseline="-30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] of integer;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引用方式：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a[i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,i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 ...,i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或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a[i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][i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]...[i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．由编译器确定映射方式：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 : array [d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 d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 ...,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aseline="-30000" dirty="0" err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] of integer;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  引用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方式：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a[i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,i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 ...,i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] 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756940" y="5046811"/>
            <a:ext cx="6983412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引用数组元素时，如何确定对应元素的地址：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．确定元素地址的计算公式；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．根据计算公式设计语义规则。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0D9BBB-E91C-4469-AA9F-356003C35B4F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4343400" cy="4572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逻辑表示的短路计算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457200" y="838200"/>
            <a:ext cx="8305800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短路计算以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if-then-else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的形式解释布尔表达式，具体控制逻辑如下：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533400" y="2924175"/>
            <a:ext cx="82296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对布尔表达式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or B and not C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采用短路计算，则等价于下述解释：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900113" y="3789363"/>
            <a:ext cx="2519362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if A 	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then 	true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else 	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5507038" y="3500438"/>
            <a:ext cx="3168650" cy="16256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9388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58775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对比直接计算：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 algn="just">
              <a:spcBef>
                <a:spcPct val="0"/>
              </a:spcBef>
              <a:buFontTx/>
              <a:buNone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T1 := not C</a:t>
            </a:r>
          </a:p>
          <a:p>
            <a:pPr lvl="2" algn="just">
              <a:spcBef>
                <a:spcPct val="0"/>
              </a:spcBef>
              <a:buFontTx/>
              <a:buNone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T2 := B and T1</a:t>
            </a:r>
          </a:p>
          <a:p>
            <a:pPr lvl="2" algn="just">
              <a:spcBef>
                <a:spcPct val="0"/>
              </a:spcBef>
              <a:buFontTx/>
              <a:buNone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T3 := A or T2</a:t>
            </a:r>
          </a:p>
        </p:txBody>
      </p:sp>
      <p:sp>
        <p:nvSpPr>
          <p:cNvPr id="41992" name="Text Box 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292725" y="6284913"/>
            <a:ext cx="143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 u="sng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出口</a:t>
            </a:r>
            <a:r>
              <a:rPr lang="en-US" altLang="zh-CN" sz="2400" u="sng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p27</a:t>
            </a:r>
          </a:p>
        </p:txBody>
      </p:sp>
      <p:sp>
        <p:nvSpPr>
          <p:cNvPr id="41993" name="Text Box 10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659563" y="6284913"/>
            <a:ext cx="1439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 u="sng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出口</a:t>
            </a:r>
            <a:r>
              <a:rPr lang="en-US" altLang="zh-CN" sz="2400" u="sng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p28</a:t>
            </a:r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4787900" y="3429000"/>
            <a:ext cx="6477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3811588" y="3573463"/>
            <a:ext cx="1584325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3076575" y="3716338"/>
            <a:ext cx="230505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1627188" y="4716463"/>
            <a:ext cx="2735262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  	B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 	false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2484438" y="5165725"/>
            <a:ext cx="47529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C then false else true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7380288" y="1870075"/>
            <a:ext cx="954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(4.9)</a:t>
            </a: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547813" y="1714500"/>
            <a:ext cx="5832475" cy="12731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 or B 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if A then true else B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 and B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if A then B else false	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not A  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if A then false else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uild="p" autoUpdateAnimBg="0"/>
      <p:bldP spid="20486" grpId="0"/>
      <p:bldP spid="20488" grpId="0" animBg="1"/>
      <p:bldP spid="20491" grpId="0" animBg="1"/>
      <p:bldP spid="20492" grpId="0" animBg="1"/>
      <p:bldP spid="20493" grpId="0" animBg="1"/>
      <p:bldP spid="20494" grpId="0"/>
      <p:bldP spid="20495" grpId="0"/>
      <p:bldP spid="2" grpId="0"/>
      <p:bldP spid="17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1675D-9719-4927-B417-9F915D1EDE57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4114800" cy="4572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短路计算的必要性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04800" y="838200"/>
            <a:ext cx="8305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对于语句： </a:t>
            </a:r>
          </a:p>
          <a:p>
            <a:pPr lvl="1" algn="just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	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while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ptr&lt;&gt;nil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and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ptr^.data=x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do ...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短路计算可以回避指针为空时对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ptr^.data=x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的判断，从而避免程序运行时错误。</a:t>
            </a:r>
          </a:p>
        </p:txBody>
      </p:sp>
      <p:sp>
        <p:nvSpPr>
          <p:cNvPr id="44037" name="Line 7"/>
          <p:cNvSpPr>
            <a:spLocks noChangeShapeType="1"/>
          </p:cNvSpPr>
          <p:nvPr/>
        </p:nvSpPr>
        <p:spPr bwMode="auto">
          <a:xfrm>
            <a:off x="2339975" y="1781175"/>
            <a:ext cx="3671888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4427538" y="4724400"/>
            <a:ext cx="4608512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 if 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relop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goto (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(i+1) t1 :=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(i+2) goto (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i+2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(i+3) t1 :=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(i+4) ...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250825" y="2636838"/>
            <a:ext cx="460851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990000"/>
                </a:solidFill>
                <a:latin typeface="仿宋_GB2312" pitchFamily="49" charset="-122"/>
                <a:ea typeface="仿宋_GB2312" pitchFamily="49" charset="-122"/>
              </a:rPr>
              <a:t>直接计算：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(1) if ptr&lt;&gt;nil goto (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(2) t1 :=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(3) goto (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(4) t1 :=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(5) ...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260350" y="4508500"/>
            <a:ext cx="4608513" cy="1917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(5) if </a:t>
            </a:r>
            <a:r>
              <a:rPr lang="en-US" altLang="zh-CN" sz="24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ptr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^.data=x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(</a:t>
            </a:r>
            <a:r>
              <a:rPr lang="en-US" altLang="zh-CN" sz="2400" u="sng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(6) t2 :=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(7)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(</a:t>
            </a:r>
            <a:r>
              <a:rPr lang="en-US" altLang="zh-CN" sz="2400" u="sng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(8) t2 :=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(9) </a:t>
            </a:r>
            <a:r>
              <a:rPr lang="en-US" altLang="zh-CN" sz="2400" dirty="0">
                <a:latin typeface="华文楷体" panose="02010600040101010101" pitchFamily="2" charset="-122"/>
                <a:ea typeface="黑体" panose="02010609060101010101" pitchFamily="49" charset="-122"/>
              </a:rPr>
              <a:t>…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809625" y="6005513"/>
            <a:ext cx="268287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t3 = t1 and t2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4787900" y="2708275"/>
            <a:ext cx="345598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990000"/>
                </a:solidFill>
                <a:latin typeface="仿宋_GB2312" pitchFamily="49" charset="-122"/>
                <a:ea typeface="仿宋_GB2312" pitchFamily="49" charset="-122"/>
              </a:rPr>
              <a:t>短路计算：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if ptr&lt;&gt;nil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then if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ptr^.data=x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then true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else false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else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 autoUpdateAnimBg="0"/>
      <p:bldP spid="21512" grpId="0" autoUpdateAnimBg="0"/>
      <p:bldP spid="21512" grpId="1"/>
      <p:bldP spid="21513" grpId="0" autoUpdateAnimBg="0"/>
      <p:bldP spid="21514" grpId="0" animBg="1" autoUpdateAnimBg="0"/>
      <p:bldP spid="21516" grpId="0" animBg="1"/>
      <p:bldP spid="215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B8ACA7-C81B-4FCC-8894-F8F540D2C140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4114800" cy="4572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短路计算的必要性</a:t>
            </a: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304800" y="838200"/>
            <a:ext cx="830580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对于语句： </a:t>
            </a:r>
          </a:p>
          <a:p>
            <a:pPr lvl="1" algn="just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	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while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ptr&lt;&gt;nil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and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ptr^.data=x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do ...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短路计算可以回避指针为空时对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ptr^.data=x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的判断，从而避免程序运行时错误。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短路计算可以用语法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语义规定。如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语言提供两组运算：</a:t>
            </a:r>
          </a:p>
          <a:p>
            <a:pPr lvl="1" algn="just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zh-CN" altLang="en-US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 algn="just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zh-CN" altLang="en-US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于是上述语句可以改写为：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while ptr/=null </a:t>
            </a: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 then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ptr^.data=x loop ... 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但是有些程序设计语言没有规定（怎么办？）。</a:t>
            </a:r>
          </a:p>
        </p:txBody>
      </p:sp>
      <p:sp>
        <p:nvSpPr>
          <p:cNvPr id="260100" name="Rectangle 4"/>
          <p:cNvSpPr>
            <a:spLocks noChangeArrowheads="1"/>
          </p:cNvSpPr>
          <p:nvPr/>
        </p:nvSpPr>
        <p:spPr bwMode="auto">
          <a:xfrm>
            <a:off x="1403350" y="3716338"/>
            <a:ext cx="45370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7938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9750" indent="-285750" defTabSz="179388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79388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79388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79388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79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79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79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79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非短路计算：	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and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	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or</a:t>
            </a:r>
          </a:p>
        </p:txBody>
      </p:sp>
      <p:sp>
        <p:nvSpPr>
          <p:cNvPr id="260101" name="Rectangle 5"/>
          <p:cNvSpPr>
            <a:spLocks noChangeArrowheads="1"/>
          </p:cNvSpPr>
          <p:nvPr/>
        </p:nvSpPr>
        <p:spPr bwMode="auto">
          <a:xfrm>
            <a:off x="1692275" y="3240088"/>
            <a:ext cx="56165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7938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9750" indent="-285750" defTabSz="179388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79388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79388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79388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79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79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79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79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短路计算： 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 then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 else</a:t>
            </a:r>
          </a:p>
        </p:txBody>
      </p:sp>
      <p:sp>
        <p:nvSpPr>
          <p:cNvPr id="46087" name="Line 6"/>
          <p:cNvSpPr>
            <a:spLocks noChangeShapeType="1"/>
          </p:cNvSpPr>
          <p:nvPr/>
        </p:nvSpPr>
        <p:spPr bwMode="auto">
          <a:xfrm>
            <a:off x="2339975" y="1781175"/>
            <a:ext cx="3671888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6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60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60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0BBD6-0EC9-425D-A4C4-7594B5DFFE78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458200" cy="4572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4.8.3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数值表示的直接计算的语法制导翻译 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81000" y="609600"/>
            <a:ext cx="8439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全局量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nextstat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可用的三地址码序号，调用一次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emit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加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语义规则：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323850" y="1295400"/>
            <a:ext cx="87630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(1)E→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 or E2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{ E.place := newtemp;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    emit(E.place ':=' E1.place 'or' E2.place);}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(2) 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|E1 and E2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{ E.place := newtemp;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    emit(E.place ':=' E1.place 'and' E2.place);}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(3) 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|not E1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 E.place := newtemp;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    emit(E.place ':=' 'not' E1.place);}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(4)  </a:t>
            </a:r>
            <a:r>
              <a:rPr kumimoji="0"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(E1)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{ E.place := E1.place;}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  |id1 relop id2 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3" action="ppaction://hlinksldjump"/>
              </a:rPr>
              <a:t>&lt;</a:t>
            </a:r>
            <a:r>
              <a:rPr lang="zh-CN" altLang="en-US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3" action="ppaction://hlinksldjump"/>
              </a:rPr>
              <a:t>下页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3" action="ppaction://hlinksldjump"/>
              </a:rPr>
              <a:t>&gt;</a:t>
            </a:r>
            <a:endParaRPr lang="en-US" altLang="zh-CN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(6) 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|id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{ E.place:=entry(id.name);}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(7) 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|true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{ E.place:=newtemp; emit(E.place ':=' '1');}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(8) 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|false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{ E.place:=newtemp; emit(E.place ':=' '0');} </a:t>
            </a:r>
            <a:endParaRPr lang="en-US" altLang="zh-CN" sz="240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2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225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25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allAtOnce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88EC6C-6D2A-4FDB-ADF3-F37959354E5F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323850" y="908050"/>
            <a:ext cx="7488238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(5)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E→id1 relop id2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{ E.place := newtemp;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 emit('if' id1.place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relop.op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id2.place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        'goto'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nextstat+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 emit(E.place ':=' '0');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 emit('goto'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nextstat+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 emit(E.place ':=' '1');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} 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4932363" y="4103688"/>
            <a:ext cx="3995737" cy="157003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 if </a:t>
            </a:r>
            <a:r>
              <a:rPr lang="en-US" altLang="zh-CN" sz="2400" u="sng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</a:t>
            </a:r>
            <a:r>
              <a:rPr lang="en-US" altLang="zh-CN" sz="240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goto (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(i+1) </a:t>
            </a:r>
            <a:r>
              <a:rPr lang="en-US" altLang="zh-CN" sz="240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:=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(i+2) goto (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i+2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(i+3) </a:t>
            </a:r>
            <a:r>
              <a:rPr lang="en-US" altLang="zh-CN" sz="240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:= 1</a:t>
            </a:r>
          </a:p>
        </p:txBody>
      </p:sp>
      <p:sp>
        <p:nvSpPr>
          <p:cNvPr id="50181" name="Rectangle 11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772400" cy="457200"/>
          </a:xfrm>
          <a:noFill/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4.8.3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数值表示的直接计算的语法制导翻译（续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81262-7245-442E-A1A0-28EF99C0027E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graphicFrame>
        <p:nvGraphicFramePr>
          <p:cNvPr id="24597" name="Object 21"/>
          <p:cNvGraphicFramePr>
            <a:graphicFrameLocks noChangeAspect="1"/>
          </p:cNvGraphicFramePr>
          <p:nvPr/>
        </p:nvGraphicFramePr>
        <p:xfrm>
          <a:off x="1260475" y="1592263"/>
          <a:ext cx="3651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4" name="Visio" r:id="rId4" imgW="168493" imgH="182880" progId="Visio.Drawing.11">
                  <p:embed/>
                </p:oleObj>
              </mc:Choice>
              <mc:Fallback>
                <p:oleObj name="Visio" r:id="rId4" imgW="168493" imgH="182880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1592263"/>
                        <a:ext cx="3651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8" name="Object 22"/>
          <p:cNvGraphicFramePr>
            <a:graphicFrameLocks noChangeAspect="1"/>
          </p:cNvGraphicFramePr>
          <p:nvPr/>
        </p:nvGraphicFramePr>
        <p:xfrm>
          <a:off x="539750" y="1989138"/>
          <a:ext cx="18002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5" name="Visio" r:id="rId6" imgW="619841" imgH="287000" progId="Visio.Drawing.11">
                  <p:embed/>
                </p:oleObj>
              </mc:Choice>
              <mc:Fallback>
                <p:oleObj name="Visio" r:id="rId6" imgW="619841" imgH="287000" progId="Visio.Drawing.11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989138"/>
                        <a:ext cx="18002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9" name="Object 23"/>
          <p:cNvGraphicFramePr>
            <a:graphicFrameLocks noChangeAspect="1"/>
          </p:cNvGraphicFramePr>
          <p:nvPr/>
        </p:nvGraphicFramePr>
        <p:xfrm>
          <a:off x="107950" y="2565400"/>
          <a:ext cx="1150938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6" name="Visio" r:id="rId8" imgW="432328" imgH="277734" progId="Visio.Drawing.11">
                  <p:embed/>
                </p:oleObj>
              </mc:Choice>
              <mc:Fallback>
                <p:oleObj name="Visio" r:id="rId8" imgW="432328" imgH="277734" progId="Visio.Drawing.11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565400"/>
                        <a:ext cx="1150938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24"/>
          <p:cNvGraphicFramePr>
            <a:graphicFrameLocks noChangeAspect="1"/>
          </p:cNvGraphicFramePr>
          <p:nvPr/>
        </p:nvGraphicFramePr>
        <p:xfrm>
          <a:off x="1331913" y="2492375"/>
          <a:ext cx="17272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7" name="Visio" r:id="rId10" imgW="590580" imgH="277734" progId="Visio.Drawing.11">
                  <p:embed/>
                </p:oleObj>
              </mc:Choice>
              <mc:Fallback>
                <p:oleObj name="Visio" r:id="rId10" imgW="590580" imgH="277734" progId="Visio.Drawing.11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492375"/>
                        <a:ext cx="172720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1" name="Object 25"/>
          <p:cNvGraphicFramePr>
            <a:graphicFrameLocks noChangeAspect="1"/>
          </p:cNvGraphicFramePr>
          <p:nvPr/>
        </p:nvGraphicFramePr>
        <p:xfrm>
          <a:off x="900113" y="3141663"/>
          <a:ext cx="107950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8" name="Visio" r:id="rId12" imgW="377464" imgH="280416" progId="Visio.Drawing.11">
                  <p:embed/>
                </p:oleObj>
              </mc:Choice>
              <mc:Fallback>
                <p:oleObj name="Visio" r:id="rId12" imgW="377464" imgH="280416" progId="Visio.Drawing.11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41663"/>
                        <a:ext cx="1079500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2" name="Object 26"/>
          <p:cNvGraphicFramePr>
            <a:graphicFrameLocks noChangeAspect="1"/>
          </p:cNvGraphicFramePr>
          <p:nvPr/>
        </p:nvGraphicFramePr>
        <p:xfrm>
          <a:off x="2268538" y="3141663"/>
          <a:ext cx="10795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9" name="Visio" r:id="rId14" imgW="369174" imgH="275783" progId="Visio.Drawing.11">
                  <p:embed/>
                </p:oleObj>
              </mc:Choice>
              <mc:Fallback>
                <p:oleObj name="Visio" r:id="rId14" imgW="369174" imgH="275783" progId="Visio.Drawing.11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141663"/>
                        <a:ext cx="10795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Rectangle 13"/>
          <p:cNvSpPr>
            <a:spLocks noChangeArrowheads="1"/>
          </p:cNvSpPr>
          <p:nvPr/>
        </p:nvSpPr>
        <p:spPr bwMode="auto">
          <a:xfrm>
            <a:off x="3059113" y="836613"/>
            <a:ext cx="5616575" cy="431800"/>
          </a:xfrm>
          <a:prstGeom prst="rect">
            <a:avLst/>
          </a:prstGeom>
          <a:solidFill>
            <a:srgbClr val="CCFFCC">
              <a:alpha val="7803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2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4.8.3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数值表示的直接计算的语法制导翻译（续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52235" name="Rectangle 5"/>
          <p:cNvSpPr>
            <a:spLocks noChangeArrowheads="1"/>
          </p:cNvSpPr>
          <p:nvPr/>
        </p:nvSpPr>
        <p:spPr bwMode="auto">
          <a:xfrm>
            <a:off x="76200" y="4572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4.38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：布尔表达式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a&lt;b or c&lt;d and e&lt;f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的直接计算 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181350" y="836613"/>
            <a:ext cx="2830513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华文行楷" panose="02010800040101010101" pitchFamily="2" charset="-122"/>
                <a:ea typeface="华文行楷" panose="02010800040101010101" pitchFamily="2" charset="-122"/>
              </a:rPr>
              <a:t>序号  产生式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(1)  E1→a&lt;b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(2)  E2→c&lt;d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(3)  E3→e&lt;f	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(4)  E4→E2 and E3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(5)  E5→E1 or E4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5867400" y="836613"/>
            <a:ext cx="2951163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华文行楷" panose="02010800040101010101" pitchFamily="2" charset="-122"/>
                <a:ea typeface="华文行楷" panose="02010800040101010101" pitchFamily="2" charset="-122"/>
              </a:rPr>
              <a:t>三地址码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(1) if a&lt;b goto (4)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(2) t1 := 0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(3) goto (5)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(4) t1 := 1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(5) if c&lt;d goto (8)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(6) t2 := 0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(7) goto (9)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(8) t2 := 1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(9) if e&lt;f goto (12)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(10) t3 := 0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(11) goto (13)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(12) t3 := 1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(13) t4 := t2 and t3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(14) t5 := t1 or t4 </a:t>
            </a:r>
          </a:p>
        </p:txBody>
      </p:sp>
      <p:sp>
        <p:nvSpPr>
          <p:cNvPr id="52238" name="Text Box 11"/>
          <p:cNvSpPr txBox="1">
            <a:spLocks noChangeArrowheads="1"/>
          </p:cNvSpPr>
          <p:nvPr/>
        </p:nvSpPr>
        <p:spPr bwMode="auto">
          <a:xfrm>
            <a:off x="158750" y="884238"/>
            <a:ext cx="247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nextstat</a:t>
            </a:r>
            <a:r>
              <a:rPr lang="en-US" altLang="zh-CN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 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初值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0" y="4005263"/>
            <a:ext cx="52927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(5) </a:t>
            </a: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E→id1 relop id2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 { E.place := newtemp;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   emit('if' id1.place relop.op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         id2.place 'goto' </a:t>
            </a: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nextstat+</a:t>
            </a:r>
            <a:r>
              <a:rPr lang="en-US" alt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   emit(E.place ':=' '0');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   emit('goto' </a:t>
            </a:r>
            <a:r>
              <a:rPr lang="en-US" altLang="zh-CN" sz="2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nextstat+</a:t>
            </a:r>
            <a:r>
              <a:rPr lang="en-US" altLang="zh-CN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   emit(E.place ':=' '1');   } 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0" y="4005263"/>
            <a:ext cx="34925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E→E1 and E2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{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E.place := newtemp;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emit(E.place ':='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E1.place 'and'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E2.place);}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34925" y="4005263"/>
            <a:ext cx="34925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E→E1 or E2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{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E.place := newtemp;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emit(E.place ':='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E1.place 'or'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E2.place);}</a:t>
            </a:r>
          </a:p>
        </p:txBody>
      </p:sp>
      <p:graphicFrame>
        <p:nvGraphicFramePr>
          <p:cNvPr id="24592" name="Object 16"/>
          <p:cNvGraphicFramePr>
            <a:graphicFrameLocks noChangeAspect="1"/>
          </p:cNvGraphicFramePr>
          <p:nvPr/>
        </p:nvGraphicFramePr>
        <p:xfrm>
          <a:off x="671513" y="2500313"/>
          <a:ext cx="1236662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0" name="Visio" r:id="rId16" imgW="485729" imgH="165811" progId="Visio.Drawing.11">
                  <p:embed/>
                </p:oleObj>
              </mc:Choice>
              <mc:Fallback>
                <p:oleObj name="Visio" r:id="rId16" imgW="485729" imgH="165811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2500313"/>
                        <a:ext cx="1236662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17"/>
          <p:cNvGraphicFramePr>
            <a:graphicFrameLocks noChangeAspect="1"/>
          </p:cNvGraphicFramePr>
          <p:nvPr/>
        </p:nvGraphicFramePr>
        <p:xfrm>
          <a:off x="1506538" y="3141663"/>
          <a:ext cx="115093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1" name="Visio" r:id="rId18" imgW="485729" imgH="165811" progId="Visio.Drawing.11">
                  <p:embed/>
                </p:oleObj>
              </mc:Choice>
              <mc:Fallback>
                <p:oleObj name="Visio" r:id="rId18" imgW="485729" imgH="165811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3141663"/>
                        <a:ext cx="115093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4" name="Object 18"/>
          <p:cNvGraphicFramePr>
            <a:graphicFrameLocks noChangeAspect="1"/>
          </p:cNvGraphicFramePr>
          <p:nvPr/>
        </p:nvGraphicFramePr>
        <p:xfrm>
          <a:off x="2843213" y="3068638"/>
          <a:ext cx="115093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2" name="Visio" r:id="rId20" imgW="485729" imgH="165811" progId="Visio.Drawing.11">
                  <p:embed/>
                </p:oleObj>
              </mc:Choice>
              <mc:Fallback>
                <p:oleObj name="Visio" r:id="rId20" imgW="485729" imgH="165811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068638"/>
                        <a:ext cx="115093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5" name="Object 19"/>
          <p:cNvGraphicFramePr>
            <a:graphicFrameLocks noChangeAspect="1"/>
          </p:cNvGraphicFramePr>
          <p:nvPr/>
        </p:nvGraphicFramePr>
        <p:xfrm>
          <a:off x="2195513" y="2349500"/>
          <a:ext cx="11525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3" name="Visio" r:id="rId22" imgW="485729" imgH="165811" progId="Visio.Drawing.11">
                  <p:embed/>
                </p:oleObj>
              </mc:Choice>
              <mc:Fallback>
                <p:oleObj name="Visio" r:id="rId22" imgW="485729" imgH="165811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349500"/>
                        <a:ext cx="11525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6" name="Object 20"/>
          <p:cNvGraphicFramePr>
            <a:graphicFrameLocks noChangeAspect="1"/>
          </p:cNvGraphicFramePr>
          <p:nvPr/>
        </p:nvGraphicFramePr>
        <p:xfrm>
          <a:off x="1476375" y="1757363"/>
          <a:ext cx="110648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4" name="Visio" r:id="rId24" imgW="485729" imgH="165811" progId="Visio.Drawing.11">
                  <p:embed/>
                </p:oleObj>
              </mc:Choice>
              <mc:Fallback>
                <p:oleObj name="Visio" r:id="rId24" imgW="485729" imgH="165811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757363"/>
                        <a:ext cx="1106488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3708400" y="2251075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nextstat:=5</a:t>
            </a:r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3708400" y="3716338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nextstat:=9</a:t>
            </a:r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3779838" y="5300663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nextstat:=13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500" fill="hold"/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500" fill="hold"/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500" fill="hold"/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1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0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build="allAtOnce"/>
      <p:bldP spid="24586" grpId="0" build="allAtOnce"/>
      <p:bldP spid="24588" grpId="0"/>
      <p:bldP spid="24588" grpId="1"/>
      <p:bldP spid="24590" grpId="0"/>
      <p:bldP spid="24590" grpId="1"/>
      <p:bldP spid="24591" grpId="0"/>
      <p:bldP spid="24591" grpId="1"/>
      <p:bldP spid="24603" grpId="0"/>
      <p:bldP spid="24603" grpId="1"/>
      <p:bldP spid="24604" grpId="0"/>
      <p:bldP spid="24604" grpId="1"/>
      <p:bldP spid="24605" grpId="0"/>
      <p:bldP spid="2460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180F61-D40C-4934-83E1-3733E18D5DE2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184150" y="333375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4.8.4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短路计算的语法制导定义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82575" y="1052513"/>
            <a:ext cx="86106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66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.true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表达式的真出口，它指向表达式为真时的转向。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.false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表达式的假出口，它指向表达式为假时的转向。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newlable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与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newtemp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相似，但它产生的是一个标号而不是一个临时变量。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619250" y="3344863"/>
            <a:ext cx="3887788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algn="just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if A then goto LT;</a:t>
            </a:r>
          </a:p>
          <a:p>
            <a:pPr lvl="1" algn="just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goto LF</a:t>
            </a:r>
          </a:p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LT: </a:t>
            </a:r>
            <a:r>
              <a:rPr lang="en-US" altLang="zh-CN" sz="2400">
                <a:latin typeface="Courier New" panose="02070309020205020404" pitchFamily="49" charset="0"/>
                <a:ea typeface="黑体" panose="02010609060101010101" pitchFamily="49" charset="-122"/>
              </a:rPr>
              <a:t>…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LF: </a:t>
            </a:r>
            <a:r>
              <a:rPr lang="en-US" altLang="zh-CN" sz="2400">
                <a:latin typeface="Courier New" panose="02070309020205020404" pitchFamily="49" charset="0"/>
                <a:ea typeface="黑体" panose="02010609060101010101" pitchFamily="49" charset="-122"/>
              </a:rPr>
              <a:t>…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180975" y="4437063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的真出口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107950" y="4965700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的假出口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6751638" y="3716338"/>
            <a:ext cx="1708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布尔表达式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28685" name="AutoShape 13"/>
          <p:cNvSpPr>
            <a:spLocks noChangeArrowheads="1"/>
          </p:cNvSpPr>
          <p:nvPr/>
        </p:nvSpPr>
        <p:spPr bwMode="auto">
          <a:xfrm>
            <a:off x="5114925" y="4005263"/>
            <a:ext cx="1439863" cy="144462"/>
          </a:xfrm>
          <a:prstGeom prst="leftArrow">
            <a:avLst>
              <a:gd name="adj1" fmla="val 50000"/>
              <a:gd name="adj2" fmla="val 249177"/>
            </a:avLst>
          </a:prstGeom>
          <a:noFill/>
          <a:ln w="1905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5259388" y="34290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翻译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 autoUpdateAnimBg="0"/>
      <p:bldP spid="28681" grpId="0"/>
      <p:bldP spid="28682" grpId="0"/>
      <p:bldP spid="28683" grpId="0"/>
      <p:bldP spid="28684" grpId="0"/>
      <p:bldP spid="28685" grpId="0" animBg="1"/>
      <p:bldP spid="2868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0B1079-450E-4414-A55E-C8D94E25BD1D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88913"/>
            <a:ext cx="7772400" cy="587375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4.8.4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短路计算的语法制导定义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1)</a:t>
            </a:r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179388" y="836613"/>
            <a:ext cx="87630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66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考虑布尔表达式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E→E1 </a:t>
            </a:r>
            <a:r>
              <a:rPr lang="en-US" altLang="zh-CN" sz="240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E2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，应该有下述代码序列：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250825" y="4292600"/>
            <a:ext cx="88582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根据短路计算的逻辑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hlinkClick r:id="rId3" action="ppaction://hlinksldjump"/>
              </a:rPr>
              <a:t>（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  <a:hlinkClick r:id="rId3" action="ppaction://hlinksldjump"/>
              </a:rPr>
              <a:t>4.9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hlinkClick r:id="rId3" action="ppaction://hlinksldjump"/>
              </a:rPr>
              <a:t>）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，上述表达式真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假出口存在关系：</a:t>
            </a:r>
          </a:p>
        </p:txBody>
      </p:sp>
      <p:sp>
        <p:nvSpPr>
          <p:cNvPr id="229381" name="Rectangle 5"/>
          <p:cNvSpPr>
            <a:spLocks noChangeArrowheads="1"/>
          </p:cNvSpPr>
          <p:nvPr/>
        </p:nvSpPr>
        <p:spPr bwMode="auto">
          <a:xfrm>
            <a:off x="395288" y="2995613"/>
            <a:ext cx="825817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即首先生成计算表达式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E1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的中间代码，然后在计算表达式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E2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的中间代码之前设置一个标号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E1.false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，使得当表达式</a:t>
            </a:r>
            <a:b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为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假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时，转而计算表达式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E2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  <p:sp>
        <p:nvSpPr>
          <p:cNvPr id="229382" name="Rectangle 6"/>
          <p:cNvSpPr>
            <a:spLocks noChangeArrowheads="1"/>
          </p:cNvSpPr>
          <p:nvPr/>
        </p:nvSpPr>
        <p:spPr bwMode="auto">
          <a:xfrm>
            <a:off x="468313" y="1484313"/>
            <a:ext cx="3455987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</a:t>
            </a:r>
            <a:r>
              <a:rPr lang="zh-CN" altLang="en-US" sz="240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 </a:t>
            </a:r>
            <a:r>
              <a:rPr lang="en-US" altLang="zh-CN" sz="24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 </a:t>
            </a:r>
            <a:r>
              <a:rPr lang="zh-CN" altLang="en-US" sz="240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运算</a:t>
            </a:r>
            <a:r>
              <a:rPr lang="en-US" altLang="zh-CN" sz="240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	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E1.code 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E1.false: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E2.code</a:t>
            </a:r>
          </a:p>
        </p:txBody>
      </p:sp>
      <p:sp>
        <p:nvSpPr>
          <p:cNvPr id="229385" name="Rectangle 9"/>
          <p:cNvSpPr>
            <a:spLocks noChangeArrowheads="1"/>
          </p:cNvSpPr>
          <p:nvPr/>
        </p:nvSpPr>
        <p:spPr bwMode="auto">
          <a:xfrm>
            <a:off x="395288" y="4795838"/>
            <a:ext cx="424815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</a:t>
            </a:r>
            <a:r>
              <a:rPr lang="zh-CN" altLang="en-US" sz="240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 </a:t>
            </a:r>
            <a:r>
              <a:rPr lang="en-US" altLang="zh-CN" sz="24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 </a:t>
            </a:r>
            <a:r>
              <a:rPr lang="zh-CN" altLang="en-US" sz="240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运算</a:t>
            </a:r>
            <a:r>
              <a:rPr lang="en-US" altLang="zh-CN" sz="24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E1.true = E2.true = E.true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E2.false = E.false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0CAAF-CC06-430B-AAA2-CD6E3DBAFE64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903288" y="188913"/>
            <a:ext cx="7772400" cy="587375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4.8.4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短路计算的语法制导定义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2)</a:t>
            </a:r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179388" y="836613"/>
            <a:ext cx="87630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66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考虑布尔表达式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E→E1 </a:t>
            </a:r>
            <a:r>
              <a:rPr lang="en-US" altLang="zh-CN" sz="240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E2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，应该有下述代码序列：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250825" y="4294188"/>
            <a:ext cx="88582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根据短路计算的逻辑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hlinkClick r:id="rId3" action="ppaction://hlinksldjump"/>
              </a:rPr>
              <a:t>（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  <a:hlinkClick r:id="rId3" action="ppaction://hlinksldjump"/>
              </a:rPr>
              <a:t>4.9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hlinkClick r:id="rId3" action="ppaction://hlinksldjump"/>
              </a:rPr>
              <a:t>）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，上述表达式真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假出口存在关系：</a:t>
            </a:r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395288" y="2997200"/>
            <a:ext cx="825817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即首先生成计算表达式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E1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的中间代码，然后在计算表达式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E2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的中间代码之前设置一个标号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E1.true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，使得当表达式</a:t>
            </a:r>
            <a:b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为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真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时，转而计算表达式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E2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468313" y="1485900"/>
            <a:ext cx="3455987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</a:t>
            </a:r>
            <a:r>
              <a:rPr lang="zh-CN" altLang="en-US" sz="240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 </a:t>
            </a:r>
            <a:r>
              <a:rPr lang="en-US" altLang="zh-CN" sz="24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 </a:t>
            </a:r>
            <a:r>
              <a:rPr lang="zh-CN" altLang="en-US" sz="240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运算</a:t>
            </a:r>
            <a:r>
              <a:rPr lang="en-US" altLang="zh-CN" sz="240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	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E1.code 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E1.false: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E2.code</a:t>
            </a:r>
          </a:p>
        </p:txBody>
      </p:sp>
      <p:sp>
        <p:nvSpPr>
          <p:cNvPr id="227336" name="Rectangle 8"/>
          <p:cNvSpPr>
            <a:spLocks noChangeArrowheads="1"/>
          </p:cNvSpPr>
          <p:nvPr/>
        </p:nvSpPr>
        <p:spPr bwMode="auto">
          <a:xfrm>
            <a:off x="4211638" y="1412875"/>
            <a:ext cx="3455987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</a:t>
            </a:r>
            <a:r>
              <a:rPr lang="zh-CN" altLang="en-US" sz="240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zh-CN" altLang="en-US" sz="24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 </a:t>
            </a:r>
            <a:r>
              <a:rPr lang="zh-CN" altLang="en-US" sz="240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运算</a:t>
            </a:r>
            <a:r>
              <a:rPr lang="en-US" altLang="zh-CN" sz="240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	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E1.code 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E1.true: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E2.code</a:t>
            </a:r>
          </a:p>
        </p:txBody>
      </p:sp>
      <p:sp>
        <p:nvSpPr>
          <p:cNvPr id="58377" name="Rectangle 11"/>
          <p:cNvSpPr>
            <a:spLocks noChangeArrowheads="1"/>
          </p:cNvSpPr>
          <p:nvPr/>
        </p:nvSpPr>
        <p:spPr bwMode="auto">
          <a:xfrm>
            <a:off x="395288" y="4797425"/>
            <a:ext cx="424815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</a:t>
            </a:r>
            <a:r>
              <a:rPr lang="zh-CN" altLang="en-US" sz="240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 </a:t>
            </a:r>
            <a:r>
              <a:rPr lang="en-US" altLang="zh-CN" sz="24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 </a:t>
            </a:r>
            <a:r>
              <a:rPr lang="zh-CN" altLang="en-US" sz="240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运算</a:t>
            </a:r>
            <a:r>
              <a:rPr lang="en-US" altLang="zh-CN" sz="24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E1.true = E2.true = E.true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E2.false = E.false </a:t>
            </a:r>
          </a:p>
        </p:txBody>
      </p:sp>
      <p:sp>
        <p:nvSpPr>
          <p:cNvPr id="227340" name="Rectangle 12"/>
          <p:cNvSpPr>
            <a:spLocks noChangeArrowheads="1"/>
          </p:cNvSpPr>
          <p:nvPr/>
        </p:nvSpPr>
        <p:spPr bwMode="auto">
          <a:xfrm>
            <a:off x="4716463" y="4797425"/>
            <a:ext cx="424815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</a:t>
            </a:r>
            <a:r>
              <a:rPr lang="zh-CN" altLang="en-US" sz="240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 </a:t>
            </a:r>
            <a:r>
              <a:rPr lang="en-US" altLang="zh-CN" sz="24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 </a:t>
            </a:r>
            <a:r>
              <a:rPr lang="zh-CN" altLang="en-US" sz="240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运算</a:t>
            </a:r>
            <a:r>
              <a:rPr lang="en-US" altLang="zh-CN" sz="24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E1.false=E2.false=E.false</a:t>
            </a:r>
            <a:endParaRPr lang="en-US" altLang="zh-CN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E2.true = E.true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2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3" grpId="0" autoUpdateAnimBg="0"/>
      <p:bldP spid="227336" grpId="0"/>
      <p:bldP spid="2273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D9D50-24D1-4CDE-B250-1AD7D5357415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395288" y="4241800"/>
            <a:ext cx="42481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</a:t>
            </a:r>
            <a:r>
              <a:rPr lang="zh-CN" altLang="en-US" sz="240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 </a:t>
            </a:r>
            <a:r>
              <a:rPr lang="en-US" altLang="zh-CN" sz="24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 </a:t>
            </a:r>
            <a:r>
              <a:rPr lang="zh-CN" altLang="en-US" sz="240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运算</a:t>
            </a:r>
            <a:r>
              <a:rPr lang="en-US" altLang="zh-CN" sz="24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E1.code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E1.false: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E2.code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E1.true = E2.true = E.true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E2.false = E.false 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4716463" y="4292600"/>
            <a:ext cx="424815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</a:t>
            </a:r>
            <a:r>
              <a:rPr lang="en-US" altLang="zh-CN" sz="24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</a:t>
            </a:r>
            <a:r>
              <a:rPr lang="zh-CN" altLang="en-US" sz="2400" dirty="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 </a:t>
            </a:r>
            <a:r>
              <a:rPr lang="en-US" altLang="zh-CN" sz="24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 </a:t>
            </a:r>
            <a:r>
              <a:rPr lang="zh-CN" altLang="en-US" sz="2400" dirty="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运算</a:t>
            </a:r>
            <a:r>
              <a:rPr lang="en-US" altLang="zh-CN" sz="24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E1.code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E1.true: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E2.code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E1.false=E2.false=</a:t>
            </a:r>
            <a:r>
              <a:rPr lang="en-US" altLang="zh-CN" sz="2400" dirty="0" err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E.false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E2.true = </a:t>
            </a:r>
            <a:r>
              <a:rPr lang="en-US" altLang="zh-CN" sz="2400" dirty="0" err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E.true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91600" cy="609600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语义制导定义：</a:t>
            </a:r>
            <a:endParaRPr lang="zh-CN" altLang="en-US" sz="280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76200" y="576263"/>
            <a:ext cx="89154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(1)E→E1 </a:t>
            </a:r>
            <a:r>
              <a:rPr lang="en-US" altLang="zh-CN" sz="24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E2 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{ E1.true:= E.true; 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E1.false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:=newlabel;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  E2.true:= E.true; E2.false:=E.false;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  E.code := E1.code||emit(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E1.false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':')||E2.code;}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76200" y="2349500"/>
            <a:ext cx="89154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 |E1 </a:t>
            </a:r>
            <a:r>
              <a:rPr lang="en-US" altLang="zh-CN" sz="24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E2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 { E1.false:= E.false; 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E1.true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:=newlabel;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   E2.false:= E.false; E2.true:=E.true;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   E.code  := E1.code||emit(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E1.true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':')||E2.code;} 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76200" y="4116388"/>
            <a:ext cx="83058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 |not E1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{ E1.false:=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E.true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;   E1.true:=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E.false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</a:t>
            </a:r>
            <a:r>
              <a:rPr lang="en-US" altLang="zh-CN" sz="24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E.code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:= E1.code;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}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  |(E1)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{ E1.false:=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E.false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;  E1.true:=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E.true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</a:t>
            </a:r>
            <a:r>
              <a:rPr lang="en-US" altLang="zh-CN" sz="2400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E.code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:= E1.code;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} </a:t>
            </a: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4356100" y="158750"/>
            <a:ext cx="4102100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newlable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产生一个新标号，如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L1,L2,</a:t>
            </a:r>
            <a:r>
              <a:rPr lang="en-US" altLang="zh-CN" sz="2400">
                <a:ea typeface="华文行楷" panose="02010800040101010101" pitchFamily="2" charset="-122"/>
              </a:rPr>
              <a:t>…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1" grpId="0" uiExpand="1"/>
      <p:bldP spid="25612" grpId="0" uiExpand="1"/>
      <p:bldP spid="25605" grpId="0" build="p" autoUpdateAnimBg="0"/>
      <p:bldP spid="25606" grpId="0" uiExpand="1" build="p" autoUpdateAnimBg="0"/>
      <p:bldP spid="256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AF57C-AA81-45C9-AC23-7195594B5D85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4.7.1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数组元素的地址计算 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515938" y="909638"/>
            <a:ext cx="8088312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三个假设条件：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数组元素</a:t>
            </a:r>
            <a:r>
              <a:rPr lang="zh-CN" altLang="en-US" sz="2400" dirty="0">
                <a:solidFill>
                  <a:srgbClr val="FF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以行为主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存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放；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2. 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数组每维下标的下界均为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； 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3. 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每个元素占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w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个标准存贮单元。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15938" y="2996952"/>
            <a:ext cx="7080398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约定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数组的声明：	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A[d</a:t>
            </a:r>
            <a:r>
              <a:rPr lang="en-US" altLang="zh-CN" sz="2400" baseline="-25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 d</a:t>
            </a:r>
            <a:r>
              <a:rPr lang="en-US" altLang="zh-CN" sz="24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 ..,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 marL="457200" lvl="1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数组元素的引用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：    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A[i</a:t>
            </a:r>
            <a:r>
              <a:rPr lang="en-US" altLang="zh-CN" sz="2400" baseline="-25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 i</a:t>
            </a:r>
            <a:r>
              <a:rPr lang="en-US" altLang="zh-CN" sz="24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 .., i</a:t>
            </a:r>
            <a:r>
              <a:rPr lang="en-US" altLang="zh-CN" sz="24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endParaRPr lang="en-US" altLang="zh-CN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F159E-5577-46D0-9274-DF782FD9FD6A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1192213" y="188913"/>
            <a:ext cx="7772400" cy="515937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4.8.4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短路计算的语法制导定义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4)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152400" y="981075"/>
            <a:ext cx="8991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AutoNum type="arabicParenBoth" startAt="5"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|id1 relop id2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 { E.code := emit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       ('if'id1.place relop.op id2.place'goto'E.true)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 || emit('goto' E.false);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 }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188913" y="3284538"/>
            <a:ext cx="89916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(6)  |id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{ E.code := emit('if' id.place 'goto' E.true)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            || emit('goto' E.false);}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(7)  |true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{ E.code := emit('goto' E.true);}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(8)  |false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{ E.code := emit('goto' E.false);} </a:t>
            </a: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2124075" y="4543425"/>
            <a:ext cx="5040313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&lt; b  </a:t>
            </a:r>
            <a:r>
              <a:rPr lang="zh-CN" altLang="en-US" sz="24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被翻译为：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&lt; b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E.true</a:t>
            </a:r>
            <a:endParaRPr lang="en-US" altLang="zh-CN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E.false</a:t>
            </a:r>
            <a:endParaRPr lang="en-US" altLang="zh-CN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9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95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95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95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uiExpand="1" build="p" autoUpdateAnimBg="0"/>
      <p:bldP spid="95240" grpId="0" uiExpand="1"/>
      <p:bldP spid="95240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65142-991D-4587-AB2F-091197971426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268290" name="Rectangle 2"/>
          <p:cNvSpPr>
            <a:spLocks noChangeArrowheads="1"/>
          </p:cNvSpPr>
          <p:nvPr/>
        </p:nvSpPr>
        <p:spPr bwMode="auto">
          <a:xfrm>
            <a:off x="5159375" y="1125538"/>
            <a:ext cx="37338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if a&lt;b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E1.t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E1.f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if c&lt;d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E2.t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E2.f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if e&lt;f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E3.t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E3.f</a:t>
            </a:r>
          </a:p>
        </p:txBody>
      </p:sp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107950" y="4437063"/>
            <a:ext cx="8991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AutoNum type="arabicParenBoth" startAt="5"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|id1 relop id2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 { E.code := emit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      ('if'id1.place relop.op id2.place'goto'E.true)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     || emit('goto' E.false);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 }</a:t>
            </a:r>
          </a:p>
        </p:txBody>
      </p:sp>
      <p:sp>
        <p:nvSpPr>
          <p:cNvPr id="64517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4.8.4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短路计算的语法制导定义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5)</a:t>
            </a:r>
          </a:p>
        </p:txBody>
      </p:sp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76200" y="533400"/>
            <a:ext cx="891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4.39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再考虑布尔表达式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a&lt;b or c&lt;d and e&lt;f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的短路计算：</a:t>
            </a:r>
          </a:p>
        </p:txBody>
      </p:sp>
      <p:sp>
        <p:nvSpPr>
          <p:cNvPr id="268294" name="Text Box 6"/>
          <p:cNvSpPr txBox="1">
            <a:spLocks noChangeArrowheads="1"/>
          </p:cNvSpPr>
          <p:nvPr/>
        </p:nvSpPr>
        <p:spPr bwMode="auto">
          <a:xfrm>
            <a:off x="288925" y="1062038"/>
            <a:ext cx="248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ea typeface="华文行楷" panose="02010800040101010101" pitchFamily="2" charset="-122"/>
              </a:rPr>
              <a:t>注释分析树：</a:t>
            </a:r>
          </a:p>
        </p:txBody>
      </p:sp>
      <p:sp>
        <p:nvSpPr>
          <p:cNvPr id="64520" name="Text Box 7"/>
          <p:cNvSpPr txBox="1">
            <a:spLocks noChangeArrowheads="1"/>
          </p:cNvSpPr>
          <p:nvPr/>
        </p:nvSpPr>
        <p:spPr bwMode="auto">
          <a:xfrm>
            <a:off x="3581400" y="1125538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ea typeface="华文行楷" panose="02010800040101010101" pitchFamily="2" charset="-122"/>
              </a:rPr>
              <a:t>三地址码序列：</a:t>
            </a:r>
          </a:p>
        </p:txBody>
      </p:sp>
      <p:graphicFrame>
        <p:nvGraphicFramePr>
          <p:cNvPr id="268296" name="Object 8"/>
          <p:cNvGraphicFramePr>
            <a:graphicFrameLocks noChangeAspect="1"/>
          </p:cNvGraphicFramePr>
          <p:nvPr/>
        </p:nvGraphicFramePr>
        <p:xfrm>
          <a:off x="1873250" y="1484313"/>
          <a:ext cx="4667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08" name="Visio" r:id="rId4" imgW="152888" imgH="165811" progId="Visio.Drawing.11">
                  <p:embed/>
                </p:oleObj>
              </mc:Choice>
              <mc:Fallback>
                <p:oleObj name="Visio" r:id="rId4" imgW="152888" imgH="165811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1484313"/>
                        <a:ext cx="4667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7" name="Object 9"/>
          <p:cNvGraphicFramePr>
            <a:graphicFrameLocks noChangeAspect="1"/>
          </p:cNvGraphicFramePr>
          <p:nvPr/>
        </p:nvGraphicFramePr>
        <p:xfrm>
          <a:off x="612775" y="1844675"/>
          <a:ext cx="2951163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09" name="Visio" r:id="rId6" imgW="1154095" imgH="346009" progId="Visio.Drawing.11">
                  <p:embed/>
                </p:oleObj>
              </mc:Choice>
              <mc:Fallback>
                <p:oleObj name="Visio" r:id="rId6" imgW="1154095" imgH="346009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1844675"/>
                        <a:ext cx="2951163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8" name="Object 10"/>
          <p:cNvGraphicFramePr>
            <a:graphicFrameLocks noChangeAspect="1"/>
          </p:cNvGraphicFramePr>
          <p:nvPr/>
        </p:nvGraphicFramePr>
        <p:xfrm>
          <a:off x="34925" y="2636838"/>
          <a:ext cx="15843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10" name="Visio" r:id="rId8" imgW="516941" imgH="318699" progId="Visio.Drawing.11">
                  <p:embed/>
                </p:oleObj>
              </mc:Choice>
              <mc:Fallback>
                <p:oleObj name="Visio" r:id="rId8" imgW="516941" imgH="318699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2636838"/>
                        <a:ext cx="158432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9" name="Object 11"/>
          <p:cNvGraphicFramePr>
            <a:graphicFrameLocks noChangeAspect="1"/>
          </p:cNvGraphicFramePr>
          <p:nvPr/>
        </p:nvGraphicFramePr>
        <p:xfrm>
          <a:off x="1908175" y="2654300"/>
          <a:ext cx="266382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11" name="Visio" r:id="rId10" imgW="937565" imgH="323576" progId="Visio.Drawing.11">
                  <p:embed/>
                </p:oleObj>
              </mc:Choice>
              <mc:Fallback>
                <p:oleObj name="Visio" r:id="rId10" imgW="937565" imgH="323576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654300"/>
                        <a:ext cx="2663825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00" name="Object 12"/>
          <p:cNvGraphicFramePr>
            <a:graphicFrameLocks noChangeAspect="1"/>
          </p:cNvGraphicFramePr>
          <p:nvPr/>
        </p:nvGraphicFramePr>
        <p:xfrm>
          <a:off x="1331913" y="3500438"/>
          <a:ext cx="15128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12" name="Visio" r:id="rId12" imgW="459882" imgH="288950" progId="Visio.Drawing.11">
                  <p:embed/>
                </p:oleObj>
              </mc:Choice>
              <mc:Fallback>
                <p:oleObj name="Visio" r:id="rId12" imgW="459882" imgH="288950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500438"/>
                        <a:ext cx="151288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01" name="Object 13"/>
          <p:cNvGraphicFramePr>
            <a:graphicFrameLocks noChangeAspect="1"/>
          </p:cNvGraphicFramePr>
          <p:nvPr/>
        </p:nvGraphicFramePr>
        <p:xfrm>
          <a:off x="3463925" y="3500438"/>
          <a:ext cx="1684338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13" name="Visio" r:id="rId14" imgW="488655" imgH="288950" progId="Visio.Drawing.11">
                  <p:embed/>
                </p:oleObj>
              </mc:Choice>
              <mc:Fallback>
                <p:oleObj name="Visio" r:id="rId14" imgW="488655" imgH="288950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925" y="3500438"/>
                        <a:ext cx="1684338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02" name="Object 14"/>
          <p:cNvGraphicFramePr>
            <a:graphicFrameLocks noChangeAspect="1"/>
          </p:cNvGraphicFramePr>
          <p:nvPr/>
        </p:nvGraphicFramePr>
        <p:xfrm>
          <a:off x="2339975" y="1341438"/>
          <a:ext cx="750888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14" name="Visio" r:id="rId16" imgW="263103" imgH="277490" progId="Visio.Drawing.11">
                  <p:embed/>
                </p:oleObj>
              </mc:Choice>
              <mc:Fallback>
                <p:oleObj name="Visio" r:id="rId16" imgW="263103" imgH="277490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341438"/>
                        <a:ext cx="750888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03" name="Object 15"/>
          <p:cNvGraphicFramePr>
            <a:graphicFrameLocks noChangeAspect="1"/>
          </p:cNvGraphicFramePr>
          <p:nvPr/>
        </p:nvGraphicFramePr>
        <p:xfrm>
          <a:off x="3563938" y="2133600"/>
          <a:ext cx="75565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15" name="Visio" r:id="rId18" imgW="263103" imgH="277490" progId="Visio.Drawing.11">
                  <p:embed/>
                </p:oleObj>
              </mc:Choice>
              <mc:Fallback>
                <p:oleObj name="Visio" r:id="rId18" imgW="263103" imgH="277490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133600"/>
                        <a:ext cx="75565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04" name="Object 16"/>
          <p:cNvGraphicFramePr>
            <a:graphicFrameLocks noChangeAspect="1"/>
          </p:cNvGraphicFramePr>
          <p:nvPr/>
        </p:nvGraphicFramePr>
        <p:xfrm>
          <a:off x="4572000" y="3141663"/>
          <a:ext cx="7524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16" name="Visio" r:id="rId20" imgW="263103" imgH="277490" progId="Visio.Drawing.11">
                  <p:embed/>
                </p:oleObj>
              </mc:Choice>
              <mc:Fallback>
                <p:oleObj name="Visio" r:id="rId20" imgW="263103" imgH="277490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141663"/>
                        <a:ext cx="75247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305" name="Rectangle 17"/>
          <p:cNvSpPr>
            <a:spLocks noChangeArrowheads="1"/>
          </p:cNvSpPr>
          <p:nvPr/>
        </p:nvSpPr>
        <p:spPr bwMode="auto">
          <a:xfrm>
            <a:off x="7645400" y="1171575"/>
            <a:ext cx="9159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LT</a:t>
            </a:r>
          </a:p>
        </p:txBody>
      </p:sp>
      <p:sp>
        <p:nvSpPr>
          <p:cNvPr id="268306" name="Rectangle 18"/>
          <p:cNvSpPr>
            <a:spLocks noChangeArrowheads="1"/>
          </p:cNvSpPr>
          <p:nvPr/>
        </p:nvSpPr>
        <p:spPr bwMode="auto">
          <a:xfrm>
            <a:off x="6516688" y="1531938"/>
            <a:ext cx="9159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L2</a:t>
            </a:r>
          </a:p>
        </p:txBody>
      </p:sp>
      <p:sp>
        <p:nvSpPr>
          <p:cNvPr id="268307" name="Rectangle 19"/>
          <p:cNvSpPr>
            <a:spLocks noChangeArrowheads="1"/>
          </p:cNvSpPr>
          <p:nvPr/>
        </p:nvSpPr>
        <p:spPr bwMode="auto">
          <a:xfrm>
            <a:off x="7596188" y="1916113"/>
            <a:ext cx="9159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L1</a:t>
            </a:r>
          </a:p>
        </p:txBody>
      </p:sp>
      <p:sp>
        <p:nvSpPr>
          <p:cNvPr id="268308" name="Rectangle 20"/>
          <p:cNvSpPr>
            <a:spLocks noChangeArrowheads="1"/>
          </p:cNvSpPr>
          <p:nvPr/>
        </p:nvSpPr>
        <p:spPr bwMode="auto">
          <a:xfrm>
            <a:off x="6516688" y="2251075"/>
            <a:ext cx="9159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LF</a:t>
            </a:r>
          </a:p>
        </p:txBody>
      </p:sp>
      <p:sp>
        <p:nvSpPr>
          <p:cNvPr id="268309" name="Rectangle 21"/>
          <p:cNvSpPr>
            <a:spLocks noChangeArrowheads="1"/>
          </p:cNvSpPr>
          <p:nvPr/>
        </p:nvSpPr>
        <p:spPr bwMode="auto">
          <a:xfrm>
            <a:off x="7543800" y="2613025"/>
            <a:ext cx="9159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LT</a:t>
            </a:r>
          </a:p>
        </p:txBody>
      </p:sp>
      <p:sp>
        <p:nvSpPr>
          <p:cNvPr id="268310" name="Rectangle 22"/>
          <p:cNvSpPr>
            <a:spLocks noChangeArrowheads="1"/>
          </p:cNvSpPr>
          <p:nvPr/>
        </p:nvSpPr>
        <p:spPr bwMode="auto">
          <a:xfrm>
            <a:off x="6516688" y="2997200"/>
            <a:ext cx="9159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LF</a:t>
            </a:r>
          </a:p>
        </p:txBody>
      </p:sp>
      <p:sp>
        <p:nvSpPr>
          <p:cNvPr id="268311" name="Rectangle 23"/>
          <p:cNvSpPr>
            <a:spLocks noChangeArrowheads="1"/>
          </p:cNvSpPr>
          <p:nvPr/>
        </p:nvSpPr>
        <p:spPr bwMode="auto">
          <a:xfrm>
            <a:off x="5097463" y="1884363"/>
            <a:ext cx="769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L2:</a:t>
            </a:r>
          </a:p>
        </p:txBody>
      </p:sp>
      <p:sp>
        <p:nvSpPr>
          <p:cNvPr id="268312" name="Rectangle 24"/>
          <p:cNvSpPr>
            <a:spLocks noChangeArrowheads="1"/>
          </p:cNvSpPr>
          <p:nvPr/>
        </p:nvSpPr>
        <p:spPr bwMode="auto">
          <a:xfrm>
            <a:off x="5076825" y="2611438"/>
            <a:ext cx="874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L1:</a:t>
            </a:r>
          </a:p>
        </p:txBody>
      </p:sp>
      <p:sp>
        <p:nvSpPr>
          <p:cNvPr id="268313" name="Rectangle 25"/>
          <p:cNvSpPr>
            <a:spLocks noChangeArrowheads="1"/>
          </p:cNvSpPr>
          <p:nvPr/>
        </p:nvSpPr>
        <p:spPr bwMode="auto">
          <a:xfrm>
            <a:off x="34925" y="4392613"/>
            <a:ext cx="89154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(1)E5→E1 or E4 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{ E1.true:= E5.true; 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E1.false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:=newlabel;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  E4.true:= E5.true; E4.false:=E5.false;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  E5.code := E1.code||emit(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E1.false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':')||E4.code;}</a:t>
            </a:r>
          </a:p>
        </p:txBody>
      </p:sp>
      <p:sp>
        <p:nvSpPr>
          <p:cNvPr id="268314" name="Rectangle 26"/>
          <p:cNvSpPr>
            <a:spLocks noChangeArrowheads="1"/>
          </p:cNvSpPr>
          <p:nvPr/>
        </p:nvSpPr>
        <p:spPr bwMode="auto">
          <a:xfrm>
            <a:off x="193675" y="4365625"/>
            <a:ext cx="89154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E4→E2 and E3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 { E2.false:= E4.false; 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E2.true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:=newlabel;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   E3.false:= E4.false; E3.true:=E4.true;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   E4.code  := E2.code||emit(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E2.true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':')||E3.code;}</a:t>
            </a:r>
          </a:p>
        </p:txBody>
      </p:sp>
      <p:sp>
        <p:nvSpPr>
          <p:cNvPr id="64540" name="Text Box 27"/>
          <p:cNvSpPr txBox="1">
            <a:spLocks noChangeArrowheads="1"/>
          </p:cNvSpPr>
          <p:nvPr/>
        </p:nvSpPr>
        <p:spPr bwMode="auto">
          <a:xfrm>
            <a:off x="-4752975" y="1916113"/>
            <a:ext cx="44291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先自下而上给出未确定真假出口的三地址码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再自上而下遍历树，计算继承属性</a:t>
            </a:r>
          </a:p>
          <a:p>
            <a:pPr algn="just">
              <a:spcBef>
                <a:spcPct val="50000"/>
              </a:spcBef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怎一个乱字了得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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68316" name="Object 28"/>
          <p:cNvGraphicFramePr>
            <a:graphicFrameLocks noChangeAspect="1"/>
          </p:cNvGraphicFramePr>
          <p:nvPr/>
        </p:nvGraphicFramePr>
        <p:xfrm>
          <a:off x="971550" y="2205038"/>
          <a:ext cx="78263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17" name="Visio" r:id="rId22" imgW="274076" imgH="277490" progId="Visio.Drawing.11">
                  <p:embed/>
                </p:oleObj>
              </mc:Choice>
              <mc:Fallback>
                <p:oleObj name="Visio" r:id="rId22" imgW="274076" imgH="277490" progId="Visio.Drawing.11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05038"/>
                        <a:ext cx="782638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17" name="Object 29"/>
          <p:cNvGraphicFramePr>
            <a:graphicFrameLocks noChangeAspect="1"/>
          </p:cNvGraphicFramePr>
          <p:nvPr/>
        </p:nvGraphicFramePr>
        <p:xfrm>
          <a:off x="2276475" y="3068638"/>
          <a:ext cx="78263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18" name="Visio" r:id="rId24" imgW="274076" imgH="277490" progId="Visio.Drawing.11">
                  <p:embed/>
                </p:oleObj>
              </mc:Choice>
              <mc:Fallback>
                <p:oleObj name="Visio" r:id="rId24" imgW="274076" imgH="277490" progId="Visio.Drawing.11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3068638"/>
                        <a:ext cx="782638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6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6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6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6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68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268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8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8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26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68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68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268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268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268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68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ntr" presetSubtype="2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6" dur="500"/>
                                        <p:tgtEl>
                                          <p:spTgt spid="26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1" dur="500"/>
                                        <p:tgtEl>
                                          <p:spTgt spid="26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0" dur="500"/>
                                        <p:tgtEl>
                                          <p:spTgt spid="26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26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2" dur="500"/>
                                        <p:tgtEl>
                                          <p:spTgt spid="26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6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6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5" dur="500"/>
                                        <p:tgtEl>
                                          <p:spTgt spid="268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500"/>
                                        <p:tgtEl>
                                          <p:spTgt spid="26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7" dur="500"/>
                                        <p:tgtEl>
                                          <p:spTgt spid="26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6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7" dur="500"/>
                                        <p:tgtEl>
                                          <p:spTgt spid="268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6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6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0" grpId="0" build="allAtOnce"/>
      <p:bldP spid="268291" grpId="0"/>
      <p:bldP spid="268291" grpId="1"/>
      <p:bldP spid="268294" grpId="0"/>
      <p:bldP spid="268305" grpId="0" animBg="1"/>
      <p:bldP spid="268306" grpId="0" animBg="1"/>
      <p:bldP spid="268307" grpId="0" animBg="1"/>
      <p:bldP spid="268308" grpId="0" animBg="1"/>
      <p:bldP spid="268309" grpId="0" animBg="1"/>
      <p:bldP spid="268310" grpId="0" animBg="1"/>
      <p:bldP spid="268311" grpId="0"/>
      <p:bldP spid="268312" grpId="0"/>
      <p:bldP spid="268313" grpId="0"/>
      <p:bldP spid="268313" grpId="1"/>
      <p:bldP spid="268314" grpId="0"/>
      <p:bldP spid="268314" grpId="1"/>
      <p:bldP spid="268314" grpId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F55FF7-F61A-4B4C-9276-17C4BCB5D9F4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>
            <a:off x="533400" y="908050"/>
            <a:ext cx="778351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①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如何实现表达式的真、假出口；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②  如何在语法分析的同时正确生成三地址码序列，即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所有的转向均可确定。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即：设计一种什么样的翻译方案，使得</a:t>
            </a: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仅对分析树进行一次遍历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即可生成所需的中间代码序列。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33400" y="3835400"/>
            <a:ext cx="792638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基本思想：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  当三地址码中的转向不确定时，将所有转向同一地址的三地址码</a:t>
            </a:r>
            <a:r>
              <a:rPr lang="zh-CN" altLang="en-US" sz="2400" dirty="0">
                <a:solidFill>
                  <a:srgbClr val="FF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拉成一个链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  一旦所转向的地址被确定，则为此链上的所有三地址码中</a:t>
            </a:r>
            <a:r>
              <a:rPr lang="zh-CN" altLang="en-US" sz="2400" dirty="0">
                <a:solidFill>
                  <a:srgbClr val="FF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回填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入此地址。 </a:t>
            </a:r>
          </a:p>
        </p:txBody>
      </p:sp>
      <p:sp>
        <p:nvSpPr>
          <p:cNvPr id="66565" name="Rectangle 7"/>
          <p:cNvSpPr>
            <a:spLocks noChangeArrowheads="1"/>
          </p:cNvSpPr>
          <p:nvPr/>
        </p:nvSpPr>
        <p:spPr bwMode="auto">
          <a:xfrm>
            <a:off x="179388" y="379413"/>
            <a:ext cx="856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语法制导定义未解决的两个问题（需要翻译方案解决）：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179388" y="3284538"/>
            <a:ext cx="51133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4.8.5 </a:t>
            </a:r>
            <a:r>
              <a:rPr lang="zh-CN" altLang="en-US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拉链与回填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utoUpdateAnimBg="0"/>
      <p:bldP spid="2765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A073DA-ECDC-4FB9-9A3C-F7BDACE639CA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3886200" cy="533400"/>
          </a:xfrm>
        </p:spPr>
        <p:txBody>
          <a:bodyPr/>
          <a:lstStyle/>
          <a:p>
            <a:pPr algn="l" eaLnBrk="1" hangingPunct="1"/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短路计算的翻译方案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28600" y="965200"/>
            <a:ext cx="8610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新增属性与函数：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  </a:t>
            </a: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tc</a:t>
            </a: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真出口链，链接所有转向</a:t>
            </a:r>
            <a:r>
              <a:rPr lang="zh-CN" altLang="en-US" sz="24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同一真出口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的三地址码；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.fc</a:t>
            </a: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假出口链，链接所有转向</a:t>
            </a:r>
            <a:r>
              <a:rPr lang="zh-CN" altLang="en-US" sz="24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同一假出口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的三地址码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endParaRPr lang="en-US" altLang="zh-CN" sz="24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</a:t>
            </a: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</a:t>
            </a:r>
            <a:r>
              <a:rPr lang="en-US" altLang="zh-CN" sz="24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mkchain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为序号是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的三地址码构造一个新链，且返回指向该链的指针；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4. </a:t>
            </a: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merge(P1</a:t>
            </a:r>
            <a:r>
              <a:rPr lang="zh-CN" altLang="en-US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P2)</a:t>
            </a: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合并链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P1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P2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，且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P2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成为合并后的链头，并返回链头指针；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AutoNum type="arabicPeriod" startAt="5"/>
            </a:pP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过程</a:t>
            </a:r>
            <a:r>
              <a:rPr lang="en-US" altLang="zh-CN" sz="24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backpatch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(P</a:t>
            </a:r>
            <a:r>
              <a:rPr lang="zh-CN" altLang="en-US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向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链中所有三地址码均回填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                            出口地址为值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473C50-56BE-4479-9170-5F2E59B6A4AB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3352800" cy="533400"/>
          </a:xfrm>
        </p:spPr>
        <p:txBody>
          <a:bodyPr/>
          <a:lstStyle/>
          <a:p>
            <a:pPr algn="l" eaLnBrk="1" hangingPunct="1"/>
            <a:r>
              <a:rPr lang="zh-CN" altLang="en-US" sz="24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4.40</a:t>
            </a:r>
            <a:r>
              <a:rPr lang="zh-CN" altLang="en-US" sz="24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smtClean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三地址码： </a:t>
            </a:r>
          </a:p>
        </p:txBody>
      </p:sp>
      <p:sp>
        <p:nvSpPr>
          <p:cNvPr id="70660" name="Rectangle 10"/>
          <p:cNvSpPr>
            <a:spLocks noChangeArrowheads="1"/>
          </p:cNvSpPr>
          <p:nvPr/>
        </p:nvSpPr>
        <p:spPr bwMode="auto">
          <a:xfrm>
            <a:off x="838200" y="685800"/>
            <a:ext cx="19812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(i) goto -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...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(j) goto -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(k) 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3124200" y="381000"/>
            <a:ext cx="483235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p1:=mkchain(i)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p2:=mkchain(j)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操作之后：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3200400" y="2209800"/>
            <a:ext cx="4684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P2:=merge(P1, P2)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操作之后： </a:t>
            </a:r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914400" y="373380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backpatch(P2, k)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操作之后的三地址码： 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914400" y="4254500"/>
            <a:ext cx="29368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(i) goto 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...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(j) goto </a:t>
            </a:r>
            <a:r>
              <a:rPr lang="en-US" altLang="zh-CN" sz="2400" u="sng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(k) </a:t>
            </a:r>
          </a:p>
        </p:txBody>
      </p:sp>
      <p:graphicFrame>
        <p:nvGraphicFramePr>
          <p:cNvPr id="31763" name="Object 19"/>
          <p:cNvGraphicFramePr>
            <a:graphicFrameLocks noChangeAspect="1"/>
          </p:cNvGraphicFramePr>
          <p:nvPr/>
        </p:nvGraphicFramePr>
        <p:xfrm>
          <a:off x="3924300" y="1374775"/>
          <a:ext cx="37449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7" name="Visio" r:id="rId4" imgW="1532230" imgH="281635" progId="Visio.Drawing.11">
                  <p:embed/>
                </p:oleObj>
              </mc:Choice>
              <mc:Fallback>
                <p:oleObj name="Visio" r:id="rId4" imgW="1532230" imgH="281635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374775"/>
                        <a:ext cx="37449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5" name="Object 21"/>
          <p:cNvGraphicFramePr>
            <a:graphicFrameLocks noChangeAspect="1"/>
          </p:cNvGraphicFramePr>
          <p:nvPr/>
        </p:nvGraphicFramePr>
        <p:xfrm>
          <a:off x="3924300" y="2868613"/>
          <a:ext cx="3455988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8" name="Visio" r:id="rId6" imgW="1296619" imgH="281635" progId="Visio.Drawing.11">
                  <p:embed/>
                </p:oleObj>
              </mc:Choice>
              <mc:Fallback>
                <p:oleObj name="Visio" r:id="rId6" imgW="1296619" imgH="281635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868613"/>
                        <a:ext cx="3455988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5" grpId="0" autoUpdateAnimBg="0"/>
      <p:bldP spid="31757" grpId="0" autoUpdateAnimBg="0"/>
      <p:bldP spid="31758" grpId="0" autoUpdateAnimBg="0"/>
      <p:bldP spid="3175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80C3B-501A-4681-928F-5D51FCD659FF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49263" y="1635125"/>
            <a:ext cx="3352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 → E1 or  E2 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3421063" y="1558925"/>
            <a:ext cx="345598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	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E1.code 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E1.false: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E2.code</a:t>
            </a: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539750" y="2711450"/>
            <a:ext cx="8208963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0713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E1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的假出口，就是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E2.code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的第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条三地址码，其序号可在看到 </a:t>
            </a:r>
            <a:r>
              <a:rPr lang="zh-CN" altLang="en-US" sz="2400">
                <a:latin typeface="华文楷体" panose="02010600040101010101" pitchFamily="2" charset="-122"/>
                <a:ea typeface="华文行楷" panose="02010800040101010101" pitchFamily="2" charset="-122"/>
              </a:rPr>
              <a:t>“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 or</a:t>
            </a:r>
            <a:r>
              <a:rPr lang="en-US" altLang="zh-CN" sz="2400">
                <a:latin typeface="华文楷体" panose="02010600040101010101" pitchFamily="2" charset="-122"/>
                <a:ea typeface="华文行楷" panose="02010800040101010101" pitchFamily="2" charset="-122"/>
              </a:rPr>
              <a:t>”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之后、</a:t>
            </a:r>
            <a:r>
              <a:rPr lang="zh-CN" altLang="en-US" sz="2400">
                <a:solidFill>
                  <a:srgbClr val="FF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看到</a:t>
            </a: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E2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之前可确定！</a:t>
            </a:r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323850" y="955675"/>
            <a:ext cx="8208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确定出口的时机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? 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考虑二元逻辑运算的三地址码序列：</a:t>
            </a:r>
          </a:p>
        </p:txBody>
      </p:sp>
      <p:sp>
        <p:nvSpPr>
          <p:cNvPr id="72711" name="Rectangle 26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4419600" cy="4572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短路计算的翻译方案</a:t>
            </a: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539750" y="3933825"/>
            <a:ext cx="8208963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0713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问题：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若采用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分析方法，如何得到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E2.code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的第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条三地址码的序号，进而回填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E1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fc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/>
      <p:bldP spid="34831" grpId="0"/>
      <p:bldP spid="34835" grpId="0"/>
      <p:bldP spid="34839" grpId="0"/>
      <p:bldP spid="3484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B8934B-71A3-4B91-8FB3-FB041C188EF8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4419600" cy="457200"/>
          </a:xfrm>
        </p:spPr>
        <p:txBody>
          <a:bodyPr/>
          <a:lstStyle/>
          <a:p>
            <a:pPr algn="l" eaLnBrk="1" hangingPunct="1"/>
            <a:r>
              <a:rPr lang="zh-CN" altLang="en-US" sz="32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短路计算的翻译方案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304800" y="1243013"/>
            <a:ext cx="883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的属性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.stat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记录当前第一个可用的三地址码序号。 </a:t>
            </a:r>
          </a:p>
        </p:txBody>
      </p:sp>
      <p:sp>
        <p:nvSpPr>
          <p:cNvPr id="74757" name="Rectangle 4"/>
          <p:cNvSpPr>
            <a:spLocks noChangeArrowheads="1"/>
          </p:cNvSpPr>
          <p:nvPr/>
        </p:nvSpPr>
        <p:spPr bwMode="auto">
          <a:xfrm>
            <a:off x="179388" y="738188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修改文法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增加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产生式（以适应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LR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分析）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304800" y="1920875"/>
            <a:ext cx="33528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(1)M→ε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(2)E→E1 or</a:t>
            </a:r>
            <a:r>
              <a:rPr lang="en-US" altLang="zh-CN" sz="240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M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E2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 |E1 and </a:t>
            </a:r>
            <a:r>
              <a:rPr lang="en-US" altLang="zh-CN" sz="240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E2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  |not E1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  |(E1) 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2362200" y="1962150"/>
            <a:ext cx="46482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{M.stat:=nextstat;} </a:t>
            </a: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2362200" y="2743200"/>
            <a:ext cx="42672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backpatch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(E1.fc,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M.stat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E.tc:=merge(E1.tc, E2.tc); 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E.fc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:=E2.fc;} </a:t>
            </a:r>
          </a:p>
        </p:txBody>
      </p:sp>
      <p:sp>
        <p:nvSpPr>
          <p:cNvPr id="233480" name="Rectangle 8"/>
          <p:cNvSpPr>
            <a:spLocks noChangeArrowheads="1"/>
          </p:cNvSpPr>
          <p:nvPr/>
        </p:nvSpPr>
        <p:spPr bwMode="auto">
          <a:xfrm>
            <a:off x="2514600" y="4581525"/>
            <a:ext cx="44958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{E.tc:=E1.fc; E.fc:=E1.tc;}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{E.tc:=E1.tc; E.fc:=E1.fc;}</a:t>
            </a: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3276600" y="4122738"/>
            <a:ext cx="55435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（将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</a:t>
            </a: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产生式中的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tc</a:t>
            </a: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.fc</a:t>
            </a:r>
            <a:r>
              <a:rPr lang="zh-CN" altLang="en-US" sz="2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交换即得）</a:t>
            </a:r>
          </a:p>
        </p:txBody>
      </p:sp>
      <p:sp>
        <p:nvSpPr>
          <p:cNvPr id="74763" name="Text Box 10"/>
          <p:cNvSpPr txBox="1">
            <a:spLocks noChangeArrowheads="1"/>
          </p:cNvSpPr>
          <p:nvPr/>
        </p:nvSpPr>
        <p:spPr bwMode="auto">
          <a:xfrm>
            <a:off x="395288" y="5876925"/>
            <a:ext cx="1512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华文行楷" panose="02010800040101010101" pitchFamily="2" charset="-122"/>
                <a:hlinkClick r:id="rId3" action="ppaction://hlinksldjump"/>
              </a:rPr>
              <a:t>下一页</a:t>
            </a:r>
            <a:endParaRPr lang="zh-CN" altLang="en-US" sz="2000">
              <a:ea typeface="华文行楷" panose="02010800040101010101" pitchFamily="2" charset="-122"/>
            </a:endParaRPr>
          </a:p>
        </p:txBody>
      </p:sp>
      <p:sp>
        <p:nvSpPr>
          <p:cNvPr id="233488" name="Rectangle 16"/>
          <p:cNvSpPr>
            <a:spLocks noChangeArrowheads="1"/>
          </p:cNvSpPr>
          <p:nvPr/>
        </p:nvSpPr>
        <p:spPr bwMode="auto">
          <a:xfrm>
            <a:off x="179388" y="4221163"/>
            <a:ext cx="4248150" cy="1406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</a:t>
            </a:r>
            <a:r>
              <a:rPr lang="zh-CN" altLang="en-US" sz="2400" dirty="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运算的真假出口关系</a:t>
            </a:r>
            <a:r>
              <a:rPr lang="en-US" altLang="zh-CN" sz="24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E1.true = E2.true = </a:t>
            </a:r>
            <a:r>
              <a:rPr lang="en-US" altLang="zh-CN" sz="2400" dirty="0" err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E.true</a:t>
            </a: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E2.false = </a:t>
            </a:r>
            <a:r>
              <a:rPr lang="en-US" altLang="zh-CN" sz="2400" dirty="0" err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E.false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33489" name="Rectangle 17"/>
          <p:cNvSpPr>
            <a:spLocks noChangeArrowheads="1"/>
          </p:cNvSpPr>
          <p:nvPr/>
        </p:nvSpPr>
        <p:spPr bwMode="auto">
          <a:xfrm>
            <a:off x="5076825" y="4365625"/>
            <a:ext cx="3455988" cy="968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			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E1.code 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E1.false: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E2.code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3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233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3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23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23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23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/>
      <p:bldP spid="233477" grpId="0" build="allAtOnce" autoUpdateAnimBg="0"/>
      <p:bldP spid="233478" grpId="0" autoUpdateAnimBg="0"/>
      <p:bldP spid="233479" grpId="0" autoUpdateAnimBg="0"/>
      <p:bldP spid="233480" grpId="0" autoUpdateAnimBg="0"/>
      <p:bldP spid="233481" grpId="0" autoUpdateAnimBg="0"/>
      <p:bldP spid="233488" grpId="0" animBg="1"/>
      <p:bldP spid="233488" grpId="1" animBg="1"/>
      <p:bldP spid="233489" grpId="0" animBg="1"/>
      <p:bldP spid="233489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2C7478-6576-46A7-9958-E39DF84FC654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4876800" y="76200"/>
            <a:ext cx="4114800" cy="381000"/>
          </a:xfrm>
        </p:spPr>
        <p:txBody>
          <a:bodyPr/>
          <a:lstStyle/>
          <a:p>
            <a:pPr algn="r" eaLnBrk="1" hangingPunct="1"/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属性与语义规则（续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228600" y="2771775"/>
            <a:ext cx="89154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(7)   |id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{ E.tc:=mkchain(nextstat);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 	E.fc:=mkchain(nextstat+1);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	emit('if' id.place 'goto -');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	emit('goto -'); }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228600" y="4551363"/>
            <a:ext cx="86106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(8)   |true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{E.tc:=mkchain(nextstat); emit('goto -');}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(9)   |false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{E.fc:=mkchain(nextstat); emit('goto -');} </a:t>
            </a:r>
          </a:p>
        </p:txBody>
      </p:sp>
      <p:sp>
        <p:nvSpPr>
          <p:cNvPr id="76806" name="Rectangle 7"/>
          <p:cNvSpPr>
            <a:spLocks noChangeArrowheads="1"/>
          </p:cNvSpPr>
          <p:nvPr/>
        </p:nvSpPr>
        <p:spPr bwMode="auto">
          <a:xfrm>
            <a:off x="228600" y="188913"/>
            <a:ext cx="8915400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(6) E→id1 relop id2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{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 emit('if' id1.place relop.op id2.place 'goto -');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	 emit('goto -');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} </a:t>
            </a:r>
          </a:p>
        </p:txBody>
      </p:sp>
      <p:sp>
        <p:nvSpPr>
          <p:cNvPr id="76807" name="Text Box 8"/>
          <p:cNvSpPr txBox="1">
            <a:spLocks noChangeArrowheads="1"/>
          </p:cNvSpPr>
          <p:nvPr/>
        </p:nvSpPr>
        <p:spPr bwMode="auto">
          <a:xfrm>
            <a:off x="288925" y="5905500"/>
            <a:ext cx="1335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华文行楷" panose="02010800040101010101" pitchFamily="2" charset="-122"/>
                <a:hlinkClick r:id="rId3" action="ppaction://hlinksldjump"/>
              </a:rPr>
              <a:t>上一页</a:t>
            </a:r>
            <a:endParaRPr lang="zh-CN" altLang="en-US" sz="2000">
              <a:ea typeface="华文行楷" panose="02010800040101010101" pitchFamily="2" charset="-122"/>
            </a:endParaRPr>
          </a:p>
        </p:txBody>
      </p:sp>
      <p:sp>
        <p:nvSpPr>
          <p:cNvPr id="76808" name="Text Box 9"/>
          <p:cNvSpPr txBox="1">
            <a:spLocks noChangeArrowheads="1"/>
          </p:cNvSpPr>
          <p:nvPr/>
        </p:nvSpPr>
        <p:spPr bwMode="auto">
          <a:xfrm>
            <a:off x="1508125" y="5905500"/>
            <a:ext cx="1335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华文行楷" panose="02010800040101010101" pitchFamily="2" charset="-122"/>
                <a:hlinkClick r:id="rId4" action="ppaction://hlinksldjump"/>
              </a:rPr>
              <a:t>下一页</a:t>
            </a:r>
            <a:endParaRPr lang="zh-CN" altLang="en-US" sz="2000">
              <a:ea typeface="华文行楷" panose="02010800040101010101" pitchFamily="2" charset="-122"/>
            </a:endParaRP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1403350" y="692150"/>
            <a:ext cx="47371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7938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0713" indent="-285750" defTabSz="179388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79388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79388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79388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79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79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79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793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E.tc:=mkchain(nextstat); 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E.fc:=mkchain(nextstat+1);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autoUpdateAnimBg="0"/>
      <p:bldP spid="35846" grpId="0" autoUpdateAnimBg="0"/>
      <p:bldP spid="3585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475A56-E1F8-465E-809E-61A357C9DCB5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5719763" cy="533400"/>
          </a:xfrm>
        </p:spPr>
        <p:txBody>
          <a:bodyPr/>
          <a:lstStyle/>
          <a:p>
            <a:pPr algn="l" eaLnBrk="1" hangingPunct="1"/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再考虑布尔表达式</a:t>
            </a:r>
            <a:r>
              <a:rPr lang="en-US" altLang="zh-CN" sz="24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a&lt;b or c&lt;d and e&lt;f</a:t>
            </a:r>
          </a:p>
        </p:txBody>
      </p:sp>
      <p:graphicFrame>
        <p:nvGraphicFramePr>
          <p:cNvPr id="78852" name="Object 13"/>
          <p:cNvGraphicFramePr>
            <a:graphicFrameLocks noChangeAspect="1"/>
          </p:cNvGraphicFramePr>
          <p:nvPr/>
        </p:nvGraphicFramePr>
        <p:xfrm>
          <a:off x="2168525" y="692150"/>
          <a:ext cx="3857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85" name="Visio" r:id="rId4" imgW="168493" imgH="182880" progId="Visio.Drawing.11">
                  <p:embed/>
                </p:oleObj>
              </mc:Choice>
              <mc:Fallback>
                <p:oleObj name="Visio" r:id="rId4" imgW="168493" imgH="182880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692150"/>
                        <a:ext cx="3857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8" name="Object 14"/>
          <p:cNvGraphicFramePr>
            <a:graphicFrameLocks noChangeAspect="1"/>
          </p:cNvGraphicFramePr>
          <p:nvPr/>
        </p:nvGraphicFramePr>
        <p:xfrm>
          <a:off x="657225" y="993775"/>
          <a:ext cx="423862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86" name="Visio" r:id="rId6" imgW="1849039" imgH="339425" progId="Visio.Drawing.11">
                  <p:embed/>
                </p:oleObj>
              </mc:Choice>
              <mc:Fallback>
                <p:oleObj name="Visio" r:id="rId6" imgW="1849039" imgH="339425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993775"/>
                        <a:ext cx="4238625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9" name="Object 15"/>
          <p:cNvGraphicFramePr>
            <a:graphicFrameLocks noChangeAspect="1"/>
          </p:cNvGraphicFramePr>
          <p:nvPr/>
        </p:nvGraphicFramePr>
        <p:xfrm>
          <a:off x="225425" y="1700213"/>
          <a:ext cx="126682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87" name="Visio" r:id="rId8" imgW="553029" imgH="331379" progId="Visio.Drawing.11">
                  <p:embed/>
                </p:oleObj>
              </mc:Choice>
              <mc:Fallback>
                <p:oleObj name="Visio" r:id="rId8" imgW="553029" imgH="331379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" y="1700213"/>
                        <a:ext cx="1266825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0" name="Object 16"/>
          <p:cNvGraphicFramePr>
            <a:graphicFrameLocks noChangeAspect="1"/>
          </p:cNvGraphicFramePr>
          <p:nvPr/>
        </p:nvGraphicFramePr>
        <p:xfrm>
          <a:off x="2457450" y="1700213"/>
          <a:ext cx="6080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88" name="Visio" r:id="rId10" imgW="265786" imgH="315041" progId="Visio.Drawing.11">
                  <p:embed/>
                </p:oleObj>
              </mc:Choice>
              <mc:Fallback>
                <p:oleObj name="Visio" r:id="rId10" imgW="265786" imgH="315041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1700213"/>
                        <a:ext cx="60801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1" name="Object 17"/>
          <p:cNvGraphicFramePr>
            <a:graphicFrameLocks noChangeAspect="1"/>
          </p:cNvGraphicFramePr>
          <p:nvPr/>
        </p:nvGraphicFramePr>
        <p:xfrm>
          <a:off x="3321050" y="1738313"/>
          <a:ext cx="3370263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89" name="Visio" r:id="rId12" imgW="1467673" imgH="360639" progId="Visio.Drawing.11">
                  <p:embed/>
                </p:oleObj>
              </mc:Choice>
              <mc:Fallback>
                <p:oleObj name="Visio" r:id="rId12" imgW="1467673" imgH="360639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1738313"/>
                        <a:ext cx="3370263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2" name="Object 18"/>
          <p:cNvGraphicFramePr>
            <a:graphicFrameLocks noChangeAspect="1"/>
          </p:cNvGraphicFramePr>
          <p:nvPr/>
        </p:nvGraphicFramePr>
        <p:xfrm>
          <a:off x="2771775" y="2420938"/>
          <a:ext cx="1252538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90" name="Visio" r:id="rId14" imgW="546445" imgH="353568" progId="Visio.Drawing.11">
                  <p:embed/>
                </p:oleObj>
              </mc:Choice>
              <mc:Fallback>
                <p:oleObj name="Visio" r:id="rId14" imgW="546445" imgH="353568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420938"/>
                        <a:ext cx="1252538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3" name="Object 19"/>
          <p:cNvGraphicFramePr>
            <a:graphicFrameLocks noChangeAspect="1"/>
          </p:cNvGraphicFramePr>
          <p:nvPr/>
        </p:nvGraphicFramePr>
        <p:xfrm>
          <a:off x="5049838" y="2420938"/>
          <a:ext cx="19526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91" name="Visio" r:id="rId16" imgW="85832" imgH="358932" progId="Visio.Drawing.11">
                  <p:embed/>
                </p:oleObj>
              </mc:Choice>
              <mc:Fallback>
                <p:oleObj name="Visio" r:id="rId16" imgW="85832" imgH="358932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838" y="2420938"/>
                        <a:ext cx="195262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4" name="Object 20"/>
          <p:cNvGraphicFramePr>
            <a:graphicFrameLocks noChangeAspect="1"/>
          </p:cNvGraphicFramePr>
          <p:nvPr/>
        </p:nvGraphicFramePr>
        <p:xfrm>
          <a:off x="5984875" y="2492375"/>
          <a:ext cx="125095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92" name="Visio" r:id="rId18" imgW="546202" imgH="333329" progId="Visio.Drawing.11">
                  <p:embed/>
                </p:oleObj>
              </mc:Choice>
              <mc:Fallback>
                <p:oleObj name="Visio" r:id="rId18" imgW="546202" imgH="333329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75" y="2492375"/>
                        <a:ext cx="125095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179388" y="4679950"/>
            <a:ext cx="89154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(6) E→id1 relop id2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{E.tc:=mkchain(nextstat); E.fc:=mkchain(nextstat+1);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emit('if' id1.place relop.op id2.place 'goto -');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emit('goto -'); } </a:t>
            </a: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5651500" y="188913"/>
            <a:ext cx="3306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nextstat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初始为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graphicFrame>
        <p:nvGraphicFramePr>
          <p:cNvPr id="36889" name="Object 25"/>
          <p:cNvGraphicFramePr>
            <a:graphicFrameLocks noChangeAspect="1"/>
          </p:cNvGraphicFramePr>
          <p:nvPr/>
        </p:nvGraphicFramePr>
        <p:xfrm>
          <a:off x="1012825" y="1341438"/>
          <a:ext cx="8953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93" name="Visio" r:id="rId20" imgW="350154" imgH="306751" progId="Visio.Drawing.11">
                  <p:embed/>
                </p:oleObj>
              </mc:Choice>
              <mc:Fallback>
                <p:oleObj name="Visio" r:id="rId20" imgW="350154" imgH="306751" progId="Visio.Drawing.11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1341438"/>
                        <a:ext cx="8953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5724525" y="3162300"/>
            <a:ext cx="34194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if a&lt;b goto </a:t>
            </a: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goto -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if c&lt;d goto -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 goto -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 if e&lt;f goto </a:t>
            </a: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(6) goto -</a:t>
            </a:r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193675" y="4221163"/>
            <a:ext cx="46275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(1)M→ε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{M.stat:=nextstat;} </a:t>
            </a:r>
            <a:endParaRPr lang="en-US" altLang="zh-CN" sz="24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6893" name="Object 29"/>
          <p:cNvGraphicFramePr>
            <a:graphicFrameLocks noChangeAspect="1"/>
          </p:cNvGraphicFramePr>
          <p:nvPr/>
        </p:nvGraphicFramePr>
        <p:xfrm>
          <a:off x="3276600" y="1412875"/>
          <a:ext cx="10477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94" name="Visio" r:id="rId22" imgW="369174" imgH="182880" progId="Visio.Drawing.11">
                  <p:embed/>
                </p:oleObj>
              </mc:Choice>
              <mc:Fallback>
                <p:oleObj name="Visio" r:id="rId22" imgW="369174" imgH="182880" progId="Visio.Drawing.11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412875"/>
                        <a:ext cx="104775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4" name="Object 30"/>
          <p:cNvGraphicFramePr>
            <a:graphicFrameLocks noChangeAspect="1"/>
          </p:cNvGraphicFramePr>
          <p:nvPr/>
        </p:nvGraphicFramePr>
        <p:xfrm>
          <a:off x="3532188" y="2286000"/>
          <a:ext cx="89535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95" name="Visio" r:id="rId24" imgW="350154" imgH="306751" progId="Visio.Drawing.11">
                  <p:embed/>
                </p:oleObj>
              </mc:Choice>
              <mc:Fallback>
                <p:oleObj name="Visio" r:id="rId24" imgW="350154" imgH="306751" progId="Visio.Drawing.11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188" y="2286000"/>
                        <a:ext cx="89535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5" name="Object 31"/>
          <p:cNvGraphicFramePr>
            <a:graphicFrameLocks noChangeAspect="1"/>
          </p:cNvGraphicFramePr>
          <p:nvPr/>
        </p:nvGraphicFramePr>
        <p:xfrm>
          <a:off x="5148263" y="2205038"/>
          <a:ext cx="112077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96" name="Visio" r:id="rId26" imgW="369174" imgH="182880" progId="Visio.Drawing.11">
                  <p:embed/>
                </p:oleObj>
              </mc:Choice>
              <mc:Fallback>
                <p:oleObj name="Visio" r:id="rId26" imgW="369174" imgH="182880" progId="Visio.Drawing.11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205038"/>
                        <a:ext cx="1120775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6" name="Object 32"/>
          <p:cNvGraphicFramePr>
            <a:graphicFrameLocks noChangeAspect="1"/>
          </p:cNvGraphicFramePr>
          <p:nvPr/>
        </p:nvGraphicFramePr>
        <p:xfrm>
          <a:off x="6629400" y="2060575"/>
          <a:ext cx="8953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97" name="Visio" r:id="rId28" imgW="350154" imgH="306751" progId="Visio.Drawing.11">
                  <p:embed/>
                </p:oleObj>
              </mc:Choice>
              <mc:Fallback>
                <p:oleObj name="Visio" r:id="rId28" imgW="350154" imgH="306751" progId="Visio.Drawing.11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060575"/>
                        <a:ext cx="8953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265113" y="4437063"/>
            <a:ext cx="6653212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E4→E2 and M2 E3 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  backpatch(E2.tc, M2.stat);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E4.fc:=merge(E2.fc, E3.fc); 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E4.tc:=E3.tc;} </a:t>
            </a:r>
            <a:endParaRPr lang="en-US" altLang="zh-CN" sz="24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6899" name="Object 35"/>
          <p:cNvGraphicFramePr>
            <a:graphicFrameLocks noChangeAspect="1"/>
          </p:cNvGraphicFramePr>
          <p:nvPr/>
        </p:nvGraphicFramePr>
        <p:xfrm>
          <a:off x="4859338" y="1196975"/>
          <a:ext cx="11525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98" name="Visio" r:id="rId30" imgW="465247" imgH="306751" progId="Visio.Drawing.11">
                  <p:embed/>
                </p:oleObj>
              </mc:Choice>
              <mc:Fallback>
                <p:oleObj name="Visio" r:id="rId30" imgW="465247" imgH="306751" progId="Visio.Drawing.11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196975"/>
                        <a:ext cx="115252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8172450" y="3933825"/>
            <a:ext cx="3603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u="sng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409575" y="4537075"/>
            <a:ext cx="6653213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E5→E1 or M1 E4 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  backpatch(E1.fc, M1.stat);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E5.tc:=merge(E1.tc, E4.tc); 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E5.fc:=E4.fc;} </a:t>
            </a:r>
            <a:endParaRPr lang="en-US" altLang="zh-CN" sz="24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902" name="Rectangle 38"/>
          <p:cNvSpPr>
            <a:spLocks noChangeArrowheads="1"/>
          </p:cNvSpPr>
          <p:nvPr/>
        </p:nvSpPr>
        <p:spPr bwMode="auto">
          <a:xfrm>
            <a:off x="7118350" y="3563938"/>
            <a:ext cx="406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u="sng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graphicFrame>
        <p:nvGraphicFramePr>
          <p:cNvPr id="36903" name="Object 39"/>
          <p:cNvGraphicFramePr>
            <a:graphicFrameLocks noChangeAspect="1"/>
          </p:cNvGraphicFramePr>
          <p:nvPr/>
        </p:nvGraphicFramePr>
        <p:xfrm>
          <a:off x="2627313" y="549275"/>
          <a:ext cx="100806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99" name="Visio" r:id="rId32" imgW="465247" imgH="306751" progId="Visio.Drawing.11">
                  <p:embed/>
                </p:oleObj>
              </mc:Choice>
              <mc:Fallback>
                <p:oleObj name="Visio" r:id="rId32" imgW="465247" imgH="306751" progId="Visio.Drawing.11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49275"/>
                        <a:ext cx="1008062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6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36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3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6" presetClass="entr" presetSubtype="37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3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36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6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500" fill="hold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6" presetClass="entr" presetSubtype="37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500" fill="hold"/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6" presetClass="entr" presetSubtype="37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2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1" dur="500"/>
                                        <p:tgtEl>
                                          <p:spTgt spid="36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4" dur="500"/>
                                        <p:tgtEl>
                                          <p:spTgt spid="36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500" fill="hold"/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5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36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8" dur="500"/>
                                        <p:tgtEl>
                                          <p:spTgt spid="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7" dur="5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36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8" dur="500"/>
                                        <p:tgtEl>
                                          <p:spTgt spid="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5" grpId="0"/>
      <p:bldP spid="36885" grpId="1"/>
      <p:bldP spid="36885" grpId="2"/>
      <p:bldP spid="36885" grpId="3"/>
      <p:bldP spid="36885" grpId="4"/>
      <p:bldP spid="36885" grpId="5"/>
      <p:bldP spid="36888" grpId="0"/>
      <p:bldP spid="36891" grpId="0" build="allAtOnce"/>
      <p:bldP spid="36892" grpId="0"/>
      <p:bldP spid="36892" grpId="1"/>
      <p:bldP spid="36892" grpId="2"/>
      <p:bldP spid="36892" grpId="3"/>
      <p:bldP spid="36898" grpId="0"/>
      <p:bldP spid="36898" grpId="1"/>
      <p:bldP spid="36900" grpId="0" animBg="1"/>
      <p:bldP spid="36897" grpId="0"/>
      <p:bldP spid="36897" grpId="1"/>
      <p:bldP spid="3690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308B88-270D-48EE-9A22-391E1ACBCC5F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533400"/>
          </a:xfrm>
        </p:spPr>
        <p:txBody>
          <a:bodyPr/>
          <a:lstStyle/>
          <a:p>
            <a:pPr algn="r" eaLnBrk="1" hangingPunct="1"/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再考虑布尔表达式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a&lt;b or c&lt;d and e&lt;f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（续）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5867400" y="771525"/>
            <a:ext cx="2971800" cy="3378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对照：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if a&lt;b goto</a:t>
            </a:r>
            <a:r>
              <a:rPr lang="en-US" altLang="zh-CN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LT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goto</a:t>
            </a:r>
            <a:r>
              <a:rPr lang="en-US" altLang="zh-CN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L2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240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L2: if c&lt;d goto</a:t>
            </a:r>
            <a:r>
              <a:rPr lang="en-US" altLang="zh-CN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L1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goto</a:t>
            </a:r>
            <a:r>
              <a:rPr lang="en-US" altLang="zh-CN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LF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66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L1: if e&lt;f goto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LT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goto</a:t>
            </a:r>
            <a:r>
              <a:rPr lang="en-US" altLang="zh-CN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LF</a:t>
            </a:r>
            <a:r>
              <a:rPr lang="en-US" altLang="zh-CN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250825" y="765175"/>
            <a:ext cx="5562600" cy="4473575"/>
          </a:xfrm>
          <a:prstGeom prst="rect">
            <a:avLst/>
          </a:prstGeom>
          <a:solidFill>
            <a:schemeClr val="accent1">
              <a:alpha val="5607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序号 产生式		三地址码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(1)  E1→a&lt;b	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en-US" altLang="zh-CN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if a&lt;b goto -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	(2) goto</a:t>
            </a:r>
            <a:r>
              <a:rPr lang="en-US" altLang="zh-CN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(2)  M1→ε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(3)  E2→c&lt;d	(3) if c&lt;d goto</a:t>
            </a:r>
            <a:r>
              <a:rPr lang="en-US" altLang="zh-CN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u="sng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	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</a:t>
            </a:r>
            <a:r>
              <a:rPr lang="en-US" altLang="zh-CN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goto -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(4)  M2→ε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(5)  E3→e&lt;f</a:t>
            </a:r>
            <a:r>
              <a:rPr lang="en-US" altLang="zh-CN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</a:t>
            </a:r>
            <a:r>
              <a:rPr lang="en-US" altLang="zh-CN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if e&lt;f goto -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	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(6)</a:t>
            </a:r>
            <a:r>
              <a:rPr lang="en-US" altLang="zh-CN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goto -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(6)  E4→E2 and M2 E3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(7)  E5→E1 or M1 E4 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349250" y="5373688"/>
            <a:ext cx="7031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其中：</a:t>
            </a: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E5.tc=(5,1)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E5.fc=(6,4)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2841E-FDBF-4690-AEC1-C4B98DD4367E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11188"/>
            <a:ext cx="4897437" cy="514350"/>
          </a:xfrm>
        </p:spPr>
        <p:txBody>
          <a:bodyPr/>
          <a:lstStyle/>
          <a:p>
            <a:pPr algn="l" eaLnBrk="1" hangingPunct="1"/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一维数组</a:t>
            </a:r>
            <a:r>
              <a:rPr lang="en-US" altLang="zh-CN" sz="24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A[d1]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元素的地址计算：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611188" y="1412875"/>
            <a:ext cx="489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addr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(A[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]) = a +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* w</a:t>
            </a: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250825" y="2997200"/>
            <a:ext cx="69342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二维数组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A[d1,d2]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元素的地址计算：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addr(A[i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,i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])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 a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+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         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*w</a:t>
            </a:r>
          </a:p>
        </p:txBody>
      </p:sp>
      <p:graphicFrame>
        <p:nvGraphicFramePr>
          <p:cNvPr id="85001" name="Object 9"/>
          <p:cNvGraphicFramePr>
            <a:graphicFrameLocks noChangeAspect="1"/>
          </p:cNvGraphicFramePr>
          <p:nvPr/>
        </p:nvGraphicFramePr>
        <p:xfrm>
          <a:off x="2627313" y="1773238"/>
          <a:ext cx="1081087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0" name="Visio" r:id="rId4" imgW="448056" imgH="281330" progId="Visio.Drawing.11">
                  <p:embed/>
                </p:oleObj>
              </mc:Choice>
              <mc:Fallback>
                <p:oleObj name="Visio" r:id="rId4" imgW="448056" imgH="281330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773238"/>
                        <a:ext cx="1081087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4427538" y="1773238"/>
          <a:ext cx="115252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1" name="Visio" r:id="rId6" imgW="505054" imgH="283464" progId="Visio.Drawing.11">
                  <p:embed/>
                </p:oleObj>
              </mc:Choice>
              <mc:Fallback>
                <p:oleObj name="Visio" r:id="rId6" imgW="505054" imgH="283464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773238"/>
                        <a:ext cx="1152525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3" name="AutoShape 11"/>
          <p:cNvSpPr>
            <a:spLocks noChangeArrowheads="1"/>
          </p:cNvSpPr>
          <p:nvPr/>
        </p:nvSpPr>
        <p:spPr bwMode="auto">
          <a:xfrm>
            <a:off x="4140200" y="908050"/>
            <a:ext cx="2447925" cy="393700"/>
          </a:xfrm>
          <a:prstGeom prst="wedgeRoundRectCallout">
            <a:avLst>
              <a:gd name="adj1" fmla="val -59208"/>
              <a:gd name="adj2" fmla="val 106046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前面有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i-1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个元素</a:t>
            </a:r>
          </a:p>
        </p:txBody>
      </p:sp>
      <p:sp>
        <p:nvSpPr>
          <p:cNvPr id="85004" name="AutoShape 12"/>
          <p:cNvSpPr>
            <a:spLocks noChangeArrowheads="1"/>
          </p:cNvSpPr>
          <p:nvPr/>
        </p:nvSpPr>
        <p:spPr bwMode="auto">
          <a:xfrm>
            <a:off x="2051050" y="3789363"/>
            <a:ext cx="2592388" cy="393700"/>
          </a:xfrm>
          <a:prstGeom prst="wedgeRoundRectCallout">
            <a:avLst>
              <a:gd name="adj1" fmla="val -66046"/>
              <a:gd name="adj2" fmla="val 128630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前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200" baseline="-25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行的元素数</a:t>
            </a:r>
          </a:p>
        </p:txBody>
      </p:sp>
      <p:sp>
        <p:nvSpPr>
          <p:cNvPr id="85005" name="AutoShape 13"/>
          <p:cNvSpPr>
            <a:spLocks noChangeArrowheads="1"/>
          </p:cNvSpPr>
          <p:nvPr/>
        </p:nvSpPr>
        <p:spPr bwMode="auto">
          <a:xfrm>
            <a:off x="1258888" y="5229225"/>
            <a:ext cx="2809875" cy="393700"/>
          </a:xfrm>
          <a:prstGeom prst="wedgeRoundRectCallout">
            <a:avLst>
              <a:gd name="adj1" fmla="val 8815"/>
              <a:gd name="adj2" fmla="val -157662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本行前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200" baseline="-25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en-US" sz="2200">
                <a:latin typeface="华文行楷" panose="02010800040101010101" pitchFamily="2" charset="-122"/>
                <a:ea typeface="华文行楷" panose="02010800040101010101" pitchFamily="2" charset="-122"/>
              </a:rPr>
              <a:t>个元素</a:t>
            </a:r>
          </a:p>
        </p:txBody>
      </p:sp>
      <p:graphicFrame>
        <p:nvGraphicFramePr>
          <p:cNvPr id="85122" name="Group 130"/>
          <p:cNvGraphicFramePr>
            <a:graphicFrameLocks noGrp="1"/>
          </p:cNvGraphicFramePr>
          <p:nvPr/>
        </p:nvGraphicFramePr>
        <p:xfrm>
          <a:off x="7092950" y="765175"/>
          <a:ext cx="996950" cy="2381250"/>
        </p:xfrm>
        <a:graphic>
          <a:graphicData uri="http://schemas.openxmlformats.org/drawingml/2006/table">
            <a:tbl>
              <a:tblPr/>
              <a:tblGrid>
                <a:gridCol w="438150"/>
                <a:gridCol w="558800"/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…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…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5120" name="Text Box 128"/>
          <p:cNvSpPr txBox="1">
            <a:spLocks noChangeArrowheads="1"/>
          </p:cNvSpPr>
          <p:nvPr/>
        </p:nvSpPr>
        <p:spPr bwMode="auto">
          <a:xfrm>
            <a:off x="6443663" y="404813"/>
            <a:ext cx="43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</a:p>
        </p:txBody>
      </p:sp>
      <p:sp>
        <p:nvSpPr>
          <p:cNvPr id="85121" name="Line 129"/>
          <p:cNvSpPr>
            <a:spLocks noChangeShapeType="1"/>
          </p:cNvSpPr>
          <p:nvPr/>
        </p:nvSpPr>
        <p:spPr bwMode="auto">
          <a:xfrm flipV="1">
            <a:off x="6804025" y="763588"/>
            <a:ext cx="647700" cy="1587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85581" name="Group 589"/>
          <p:cNvGraphicFramePr>
            <a:graphicFrameLocks noGrp="1"/>
          </p:cNvGraphicFramePr>
          <p:nvPr/>
        </p:nvGraphicFramePr>
        <p:xfrm>
          <a:off x="4427538" y="3419475"/>
          <a:ext cx="4500562" cy="2963864"/>
        </p:xfrm>
        <a:graphic>
          <a:graphicData uri="http://schemas.openxmlformats.org/drawingml/2006/table">
            <a:tbl>
              <a:tblPr/>
              <a:tblGrid>
                <a:gridCol w="527050"/>
                <a:gridCol w="673100"/>
                <a:gridCol w="815975"/>
                <a:gridCol w="833437"/>
                <a:gridCol w="825500"/>
                <a:gridCol w="825500"/>
              </a:tblGrid>
              <a:tr h="58591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396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396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396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396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5574" name="Freeform 582"/>
          <p:cNvSpPr>
            <a:spLocks/>
          </p:cNvSpPr>
          <p:nvPr/>
        </p:nvSpPr>
        <p:spPr bwMode="auto">
          <a:xfrm>
            <a:off x="4643438" y="4102100"/>
            <a:ext cx="3829050" cy="1631950"/>
          </a:xfrm>
          <a:custGeom>
            <a:avLst/>
            <a:gdLst>
              <a:gd name="T0" fmla="*/ 0 w 2412"/>
              <a:gd name="T1" fmla="*/ 2147483646 h 1028"/>
              <a:gd name="T2" fmla="*/ 2147483646 w 2412"/>
              <a:gd name="T3" fmla="*/ 2147483646 h 1028"/>
              <a:gd name="T4" fmla="*/ 2147483646 w 2412"/>
              <a:gd name="T5" fmla="*/ 2147483646 h 1028"/>
              <a:gd name="T6" fmla="*/ 2147483646 w 2412"/>
              <a:gd name="T7" fmla="*/ 2147483646 h 1028"/>
              <a:gd name="T8" fmla="*/ 2147483646 w 2412"/>
              <a:gd name="T9" fmla="*/ 2147483646 h 1028"/>
              <a:gd name="T10" fmla="*/ 2147483646 w 2412"/>
              <a:gd name="T11" fmla="*/ 2147483646 h 1028"/>
              <a:gd name="T12" fmla="*/ 2147483646 w 2412"/>
              <a:gd name="T13" fmla="*/ 2147483646 h 1028"/>
              <a:gd name="T14" fmla="*/ 2147483646 w 2412"/>
              <a:gd name="T15" fmla="*/ 2147483646 h 1028"/>
              <a:gd name="T16" fmla="*/ 2147483646 w 2412"/>
              <a:gd name="T17" fmla="*/ 2147483646 h 1028"/>
              <a:gd name="T18" fmla="*/ 2147483646 w 2412"/>
              <a:gd name="T19" fmla="*/ 2147483646 h 10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12" h="1028">
                <a:moveTo>
                  <a:pt x="0" y="30"/>
                </a:moveTo>
                <a:cubicBezTo>
                  <a:pt x="1153" y="15"/>
                  <a:pt x="2306" y="0"/>
                  <a:pt x="2359" y="30"/>
                </a:cubicBezTo>
                <a:cubicBezTo>
                  <a:pt x="2412" y="60"/>
                  <a:pt x="311" y="166"/>
                  <a:pt x="318" y="211"/>
                </a:cubicBezTo>
                <a:cubicBezTo>
                  <a:pt x="325" y="256"/>
                  <a:pt x="2404" y="257"/>
                  <a:pt x="2404" y="302"/>
                </a:cubicBezTo>
                <a:cubicBezTo>
                  <a:pt x="2404" y="347"/>
                  <a:pt x="333" y="445"/>
                  <a:pt x="318" y="483"/>
                </a:cubicBezTo>
                <a:cubicBezTo>
                  <a:pt x="303" y="521"/>
                  <a:pt x="2307" y="491"/>
                  <a:pt x="2314" y="529"/>
                </a:cubicBezTo>
                <a:cubicBezTo>
                  <a:pt x="2321" y="567"/>
                  <a:pt x="348" y="672"/>
                  <a:pt x="363" y="710"/>
                </a:cubicBezTo>
                <a:cubicBezTo>
                  <a:pt x="378" y="748"/>
                  <a:pt x="2404" y="717"/>
                  <a:pt x="2404" y="755"/>
                </a:cubicBezTo>
                <a:cubicBezTo>
                  <a:pt x="2404" y="793"/>
                  <a:pt x="476" y="892"/>
                  <a:pt x="363" y="937"/>
                </a:cubicBezTo>
                <a:cubicBezTo>
                  <a:pt x="250" y="982"/>
                  <a:pt x="987" y="1005"/>
                  <a:pt x="1724" y="1028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5576" name="Rectangle 584"/>
          <p:cNvSpPr>
            <a:spLocks noChangeArrowheads="1"/>
          </p:cNvSpPr>
          <p:nvPr/>
        </p:nvSpPr>
        <p:spPr bwMode="auto">
          <a:xfrm>
            <a:off x="2309283" y="4327252"/>
            <a:ext cx="120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+(i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-1)</a:t>
            </a:r>
          </a:p>
        </p:txBody>
      </p:sp>
      <p:sp>
        <p:nvSpPr>
          <p:cNvPr id="85578" name="Rectangle 586"/>
          <p:cNvSpPr>
            <a:spLocks noChangeArrowheads="1"/>
          </p:cNvSpPr>
          <p:nvPr/>
        </p:nvSpPr>
        <p:spPr bwMode="auto">
          <a:xfrm>
            <a:off x="878946" y="4339952"/>
            <a:ext cx="158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(i</a:t>
            </a:r>
            <a:r>
              <a:rPr lang="en-US" altLang="zh-CN" sz="24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-1)*d</a:t>
            </a:r>
            <a:r>
              <a:rPr lang="en-US" altLang="zh-CN" sz="24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85579" name="AutoShape 587"/>
          <p:cNvSpPr>
            <a:spLocks/>
          </p:cNvSpPr>
          <p:nvPr/>
        </p:nvSpPr>
        <p:spPr bwMode="auto">
          <a:xfrm rot="5400000">
            <a:off x="6876257" y="1774031"/>
            <a:ext cx="215900" cy="3382963"/>
          </a:xfrm>
          <a:prstGeom prst="leftBrace">
            <a:avLst>
              <a:gd name="adj1" fmla="val 130576"/>
              <a:gd name="adj2" fmla="val 50000"/>
            </a:avLst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</a:pPr>
            <a:endParaRPr lang="zh-CN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5580" name="Text Box 588"/>
          <p:cNvSpPr txBox="1">
            <a:spLocks noChangeArrowheads="1"/>
          </p:cNvSpPr>
          <p:nvPr/>
        </p:nvSpPr>
        <p:spPr bwMode="auto">
          <a:xfrm>
            <a:off x="6659563" y="2971800"/>
            <a:ext cx="79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d2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 flipV="1">
            <a:off x="3419872" y="1870075"/>
            <a:ext cx="504056" cy="1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1043608" y="4867275"/>
            <a:ext cx="1188539" cy="1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V="1">
            <a:off x="2609875" y="4847695"/>
            <a:ext cx="737989" cy="1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84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84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84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84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85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5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8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85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9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build="p" autoUpdateAnimBg="0"/>
      <p:bldP spid="84997" grpId="0" build="p" autoUpdateAnimBg="0"/>
      <p:bldP spid="85003" grpId="0" animBg="1"/>
      <p:bldP spid="85004" grpId="0" animBg="1"/>
      <p:bldP spid="85005" grpId="0" animBg="1"/>
      <p:bldP spid="85120" grpId="0"/>
      <p:bldP spid="85121" grpId="0" animBg="1"/>
      <p:bldP spid="85574" grpId="0" animBg="1"/>
      <p:bldP spid="85576" grpId="0"/>
      <p:bldP spid="85578" grpId="0"/>
      <p:bldP spid="85579" grpId="0" animBg="1"/>
      <p:bldP spid="8558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B8E813-D206-413F-9F83-6B863E064130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8" y="404813"/>
            <a:ext cx="7772400" cy="685800"/>
          </a:xfrm>
        </p:spPr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4.9 </a:t>
            </a:r>
            <a:r>
              <a:rPr lang="zh-CN" altLang="en-US" sz="40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控制语句 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250825" y="1196975"/>
            <a:ext cx="861060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四类控制语句：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无条件转移：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goto L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（转向标号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所指示位置）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		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exit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break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（退出某个范围）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条件转移：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if </a:t>
            </a:r>
            <a:r>
              <a:rPr lang="zh-CN" altLang="en-US" sz="2400" b="1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布尔表达式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then </a:t>
            </a:r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 …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else </a:t>
            </a:r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…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      while </a:t>
            </a:r>
            <a:r>
              <a:rPr lang="zh-CN" altLang="en-US" sz="2400" b="1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布尔表达式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do { </a:t>
            </a:r>
            <a:r>
              <a:rPr lang="en-US" altLang="zh-CN" sz="2400">
                <a:ea typeface="黑体" panose="02010609060101010101" pitchFamily="49" charset="-122"/>
              </a:rPr>
              <a:t>…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}</a:t>
            </a:r>
            <a:endParaRPr lang="en-US" altLang="zh-CN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循环：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for_loop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：有下界、上界、循环步长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分支：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switch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case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：根据不同的取值执行不同的分支 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250825" y="4405313"/>
            <a:ext cx="86106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其中，循环、分支  可等价为：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无条件转移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条件转移  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+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布尔表达式（关系表达式）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本节仅讨论前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种语句的翻译。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693383-C97D-4532-AD56-98990D70DB63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280400" cy="658813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条件转移</a:t>
            </a:r>
            <a:r>
              <a:rPr lang="en-US" altLang="zh-CN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无条件转移语句基于的文法</a:t>
            </a:r>
            <a:r>
              <a:rPr lang="en-US" altLang="zh-CN" sz="28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en-US" altLang="zh-CN" sz="4000" smtClean="0">
                <a:solidFill>
                  <a:srgbClr val="990000"/>
                </a:solidFill>
              </a:rPr>
              <a:t>G4.14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1436688" y="1196975"/>
            <a:ext cx="7167562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S→ id:S			(1) 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//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带标号的语句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| goto id			(2) 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//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语句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 if E then S		(3)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| if E then S else S	(4)</a:t>
            </a:r>
            <a:endParaRPr lang="en-US" altLang="zh-CN" sz="24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| while E do S		(5)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| A				(6) 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//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赋值语句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| begin L end		(7) 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//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组合语句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L→ L;S			(8) 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//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语句序列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| S				(9)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6DA2FC-C974-44F7-8F27-E316E015F50E}" type="slidenum">
              <a:rPr lang="en-US" altLang="zh-CN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4495800" cy="457200"/>
          </a:xfrm>
        </p:spPr>
        <p:txBody>
          <a:bodyPr/>
          <a:lstStyle/>
          <a:p>
            <a:pPr algn="l" eaLnBrk="1" hangingPunct="1"/>
            <a:r>
              <a:rPr lang="en-US" altLang="zh-CN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4.9.1 </a:t>
            </a:r>
            <a:r>
              <a:rPr lang="zh-CN" altLang="en-US" sz="28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标号与无条件转移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600075" y="1844675"/>
            <a:ext cx="7859713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其中：起标记位置作用的标号被称为标号的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定义出现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          用于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转向的标号被称为标号的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引用出现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7045" name="Rectangle 4"/>
          <p:cNvSpPr>
            <a:spLocks noChangeArrowheads="1"/>
          </p:cNvSpPr>
          <p:nvPr/>
        </p:nvSpPr>
        <p:spPr bwMode="auto">
          <a:xfrm>
            <a:off x="603250" y="908050"/>
            <a:ext cx="440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无条件转移的两个要素：</a:t>
            </a:r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4121150" y="444500"/>
            <a:ext cx="5022850" cy="9683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S→ id:S     (1) 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//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带标号的语句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| goto id  (2) 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//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语句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95288" y="1385888"/>
            <a:ext cx="785971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标号所标记的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位置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所转向的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标号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42143" y="2935625"/>
            <a:ext cx="7612857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CC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作用域规定</a:t>
            </a:r>
            <a:r>
              <a:rPr lang="zh-CN" altLang="en-US" sz="2400" dirty="0">
                <a:solidFill>
                  <a:srgbClr val="CC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在一定的作用域内，一个标号仅允许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定义</a:t>
            </a:r>
            <a:endParaRPr lang="en-US" altLang="zh-CN" sz="24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     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一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次，而可以引用多次</a:t>
            </a: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  <a:endParaRPr lang="zh-CN" altLang="en-US" sz="2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39552" y="4008110"/>
            <a:ext cx="785971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用符号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表存放标号信息：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对于标号定义，将有关信息填写进符号表中；对于标号引用，根据符号表中的信息生成三地址码的正确转向。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但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在很多情况下标号的引用先于标号的定义。解决的方法是借助于符号表的</a:t>
            </a:r>
            <a:r>
              <a:rPr lang="zh-CN" altLang="en-US" sz="2400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拉链与回填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5FAE04-D32E-4873-A5B7-DD61E2AAEF3F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800" smtClean="0">
                <a:latin typeface="隶书" panose="02010509060101010101" pitchFamily="49" charset="-122"/>
                <a:ea typeface="隶书" panose="02010509060101010101" pitchFamily="49" charset="-122"/>
              </a:rPr>
              <a:t>4.9.1 </a:t>
            </a:r>
            <a:r>
              <a:rPr lang="zh-CN" altLang="en-US" sz="2800" smtClean="0">
                <a:latin typeface="隶书" panose="02010509060101010101" pitchFamily="49" charset="-122"/>
                <a:ea typeface="隶书" panose="02010509060101010101" pitchFamily="49" charset="-122"/>
              </a:rPr>
              <a:t>标号与无条件转移（续</a:t>
            </a:r>
            <a:r>
              <a:rPr lang="en-US" altLang="zh-CN" sz="2800" smtClean="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8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250825" y="765175"/>
            <a:ext cx="8763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在符号表中为</a:t>
            </a:r>
            <a:r>
              <a:rPr lang="zh-CN" altLang="en-US" sz="2400">
                <a:solidFill>
                  <a:srgbClr val="FF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标号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条目设置以下信息域：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type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记录标识符的</a:t>
            </a:r>
            <a:r>
              <a:rPr lang="zh-CN" altLang="en-US" sz="2400" u="sng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种类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，如</a:t>
            </a:r>
            <a:r>
              <a:rPr lang="zh-CN" altLang="en-US" sz="2400">
                <a:ea typeface="华文行楷" panose="02010800040101010101" pitchFamily="2" charset="-122"/>
              </a:rPr>
              <a:t>‘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标号</a:t>
            </a:r>
            <a:r>
              <a:rPr lang="zh-CN" altLang="en-US" sz="2400">
                <a:ea typeface="华文行楷" panose="02010800040101010101" pitchFamily="2" charset="-122"/>
              </a:rPr>
              <a:t>’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zh-CN" altLang="en-US" sz="2400">
                <a:ea typeface="华文行楷" panose="02010800040101010101" pitchFamily="2" charset="-122"/>
              </a:rPr>
              <a:t>‘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未知</a:t>
            </a:r>
            <a:r>
              <a:rPr lang="zh-CN" altLang="en-US" sz="2400">
                <a:ea typeface="华文行楷" panose="02010800040101010101" pitchFamily="2" charset="-122"/>
              </a:rPr>
              <a:t>’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def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若</a:t>
            </a:r>
            <a:r>
              <a:rPr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type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是标号，记录是否已定义：</a:t>
            </a:r>
            <a:r>
              <a:rPr lang="zh-CN" altLang="en-US" sz="2400">
                <a:ea typeface="华文行楷" panose="02010800040101010101" pitchFamily="2" charset="-122"/>
              </a:rPr>
              <a:t>‘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未定义</a:t>
            </a:r>
            <a:r>
              <a:rPr lang="zh-CN" altLang="en-US" sz="2400">
                <a:ea typeface="华文行楷" panose="02010800040101010101" pitchFamily="2" charset="-122"/>
              </a:rPr>
              <a:t>’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zh-CN" altLang="en-US" sz="2400">
                <a:ea typeface="华文行楷" panose="02010800040101010101" pitchFamily="2" charset="-122"/>
              </a:rPr>
              <a:t>‘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已定义</a:t>
            </a:r>
            <a:r>
              <a:rPr lang="zh-CN" altLang="en-US" sz="2400">
                <a:ea typeface="华文行楷" panose="02010800040101010101" pitchFamily="2" charset="-122"/>
              </a:rPr>
              <a:t>’</a:t>
            </a:r>
            <a:endParaRPr lang="zh-CN" altLang="en-US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addr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遇到标号定义时保存此标号对应三地址码的序号， </a:t>
            </a:r>
            <a:b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    遇到标号定义前保存链头 。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457200" y="3324225"/>
            <a:ext cx="8291513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定义过程：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fill(entry(id.name), t, b, d)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将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t, b, d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分别填写到符号表中标识符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.type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.def</a:t>
            </a:r>
            <a:r>
              <a:rPr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.addr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域中。</a:t>
            </a:r>
          </a:p>
        </p:txBody>
      </p:sp>
      <p:graphicFrame>
        <p:nvGraphicFramePr>
          <p:cNvPr id="70668" name="Object 12"/>
          <p:cNvGraphicFramePr>
            <a:graphicFrameLocks noChangeAspect="1"/>
          </p:cNvGraphicFramePr>
          <p:nvPr/>
        </p:nvGraphicFramePr>
        <p:xfrm>
          <a:off x="2625725" y="4365625"/>
          <a:ext cx="50419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5" name="Visio" r:id="rId4" imgW="2153107" imgH="348935" progId="Visio.Drawing.11">
                  <p:embed/>
                </p:oleObj>
              </mc:Choice>
              <mc:Fallback>
                <p:oleObj name="Visio" r:id="rId4" imgW="2153107" imgH="348935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25" y="4365625"/>
                        <a:ext cx="504190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9" name="Object 13"/>
          <p:cNvGraphicFramePr>
            <a:graphicFrameLocks noChangeAspect="1"/>
          </p:cNvGraphicFramePr>
          <p:nvPr/>
        </p:nvGraphicFramePr>
        <p:xfrm>
          <a:off x="2625725" y="5229225"/>
          <a:ext cx="5041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6" name="Visio" r:id="rId6" imgW="2153107" imgH="185806" progId="Visio.Drawing.11">
                  <p:embed/>
                </p:oleObj>
              </mc:Choice>
              <mc:Fallback>
                <p:oleObj name="Visio" r:id="rId6" imgW="2153107" imgH="185806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25" y="5229225"/>
                        <a:ext cx="5041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0" name="Object 14"/>
          <p:cNvGraphicFramePr>
            <a:graphicFrameLocks noChangeAspect="1"/>
          </p:cNvGraphicFramePr>
          <p:nvPr/>
        </p:nvGraphicFramePr>
        <p:xfrm>
          <a:off x="2625725" y="5734050"/>
          <a:ext cx="5041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7" name="Visio" r:id="rId8" imgW="2153107" imgH="185806" progId="Visio.Drawing.11">
                  <p:embed/>
                </p:oleObj>
              </mc:Choice>
              <mc:Fallback>
                <p:oleObj name="Visio" r:id="rId8" imgW="2153107" imgH="185806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25" y="5734050"/>
                        <a:ext cx="5041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252413" y="4652963"/>
            <a:ext cx="2519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次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entry(a)</a:t>
            </a: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250825" y="5229225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引用在先</a:t>
            </a:r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250825" y="5734050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标号定义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1" grpId="0"/>
      <p:bldP spid="70672" grpId="0"/>
      <p:bldP spid="70672" grpId="1"/>
      <p:bldP spid="7067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E2ADF6-ADD0-4CFF-8E86-3493631904E2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76200"/>
            <a:ext cx="5791200" cy="457200"/>
          </a:xfrm>
        </p:spPr>
        <p:txBody>
          <a:bodyPr/>
          <a:lstStyle/>
          <a:p>
            <a:pPr algn="r" eaLnBrk="1" hangingPunct="1"/>
            <a:r>
              <a:rPr lang="en-US" altLang="zh-CN" sz="2800" smtClean="0">
                <a:latin typeface="隶书" panose="02010509060101010101" pitchFamily="49" charset="-122"/>
                <a:ea typeface="隶书" panose="02010509060101010101" pitchFamily="49" charset="-122"/>
              </a:rPr>
              <a:t>4.9.1 </a:t>
            </a:r>
            <a:r>
              <a:rPr lang="zh-CN" altLang="en-US" sz="2800" smtClean="0">
                <a:latin typeface="隶书" panose="02010509060101010101" pitchFamily="49" charset="-122"/>
                <a:ea typeface="隶书" panose="02010509060101010101" pitchFamily="49" charset="-122"/>
              </a:rPr>
              <a:t>标号与无条件转移（续</a:t>
            </a:r>
            <a:r>
              <a:rPr lang="en-US" altLang="zh-CN" sz="2800" smtClean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8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91140" name="Rectangle 3"/>
          <p:cNvSpPr>
            <a:spLocks noChangeArrowheads="1"/>
          </p:cNvSpPr>
          <p:nvPr/>
        </p:nvSpPr>
        <p:spPr bwMode="auto">
          <a:xfrm>
            <a:off x="457200" y="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隶书" panose="02010509060101010101" pitchFamily="49" charset="-122"/>
              </a:rPr>
              <a:t>翻译方案：</a:t>
            </a:r>
          </a:p>
        </p:txBody>
      </p:sp>
      <p:sp>
        <p:nvSpPr>
          <p:cNvPr id="262148" name="Rectangle 4"/>
          <p:cNvSpPr>
            <a:spLocks noChangeArrowheads="1"/>
          </p:cNvSpPr>
          <p:nvPr/>
        </p:nvSpPr>
        <p:spPr bwMode="auto">
          <a:xfrm>
            <a:off x="0" y="476250"/>
            <a:ext cx="9144000" cy="4838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(1)S→goto id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   { if   entry(id.name).type='</a:t>
            </a:r>
            <a:r>
              <a:rPr lang="zh-CN" altLang="en-US" sz="2000">
                <a:latin typeface="华文行楷" panose="02010800040101010101" pitchFamily="2" charset="-122"/>
                <a:ea typeface="华文行楷" panose="02010800040101010101" pitchFamily="2" charset="-122"/>
              </a:rPr>
              <a:t>未知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'       -- </a:t>
            </a:r>
            <a:r>
              <a:rPr lang="zh-CN" altLang="en-US" sz="2000">
                <a:latin typeface="华文行楷" panose="02010800040101010101" pitchFamily="2" charset="-122"/>
                <a:ea typeface="华文行楷" panose="02010800040101010101" pitchFamily="2" charset="-122"/>
              </a:rPr>
              <a:t>标识符第一次出现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     else</a:t>
            </a:r>
            <a:endParaRPr lang="en-US" altLang="zh-CN" sz="20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endParaRPr lang="en-US" altLang="zh-CN" sz="20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endParaRPr lang="en-US" altLang="zh-CN" sz="20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endParaRPr lang="en-US" altLang="zh-CN" sz="200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     end if;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   }</a:t>
            </a:r>
          </a:p>
        </p:txBody>
      </p:sp>
      <p:sp>
        <p:nvSpPr>
          <p:cNvPr id="262149" name="Rectangle 5"/>
          <p:cNvSpPr>
            <a:spLocks noChangeArrowheads="1"/>
          </p:cNvSpPr>
          <p:nvPr/>
        </p:nvSpPr>
        <p:spPr bwMode="auto">
          <a:xfrm>
            <a:off x="22225" y="5799138"/>
            <a:ext cx="78438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(2)S  →LAB </a:t>
            </a:r>
            <a:r>
              <a:rPr lang="en-US" altLang="zh-CN" sz="20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S1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{ --</a:t>
            </a:r>
            <a:r>
              <a:rPr lang="en-US" altLang="zh-CN" sz="2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略（根据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S1</a:t>
            </a:r>
            <a:r>
              <a:rPr lang="zh-CN" altLang="en-US" sz="2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是</a:t>
            </a:r>
            <a:r>
              <a:rPr lang="zh-CN" altLang="en-US" sz="2000" dirty="0">
                <a:latin typeface="华文行楷" panose="02010800040101010101" pitchFamily="2" charset="-122"/>
                <a:ea typeface="华文行楷" panose="02010800040101010101" pitchFamily="2" charset="-122"/>
              </a:rPr>
              <a:t>何种语句，进行相应的翻译）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(3)LAB </a:t>
            </a:r>
            <a:r>
              <a:rPr lang="en-US" altLang="zh-CN" sz="20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 id ':' { </a:t>
            </a:r>
            <a:r>
              <a:rPr lang="zh-CN" altLang="en-US" sz="20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见下页</a:t>
            </a:r>
            <a:r>
              <a:rPr lang="en-US" altLang="zh-CN" sz="20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}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1143" name="Text Box 6"/>
          <p:cNvSpPr txBox="1">
            <a:spLocks noChangeArrowheads="1"/>
          </p:cNvSpPr>
          <p:nvPr/>
        </p:nvSpPr>
        <p:spPr bwMode="auto">
          <a:xfrm>
            <a:off x="7812088" y="6237288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华文行楷" panose="02010800040101010101" pitchFamily="2" charset="-122"/>
                <a:hlinkClick r:id="rId4" action="ppaction://hlinksldjump"/>
              </a:rPr>
              <a:t>下一页</a:t>
            </a:r>
            <a:endParaRPr lang="zh-CN" altLang="en-US" sz="2400">
              <a:ea typeface="华文行楷" panose="02010800040101010101" pitchFamily="2" charset="-122"/>
            </a:endParaRPr>
          </a:p>
        </p:txBody>
      </p:sp>
      <p:graphicFrame>
        <p:nvGraphicFramePr>
          <p:cNvPr id="262151" name="Object 7"/>
          <p:cNvGraphicFramePr>
            <a:graphicFrameLocks noChangeAspect="1"/>
          </p:cNvGraphicFramePr>
          <p:nvPr/>
        </p:nvGraphicFramePr>
        <p:xfrm>
          <a:off x="2625725" y="4916488"/>
          <a:ext cx="50419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5" name="Visio" r:id="rId5" imgW="2153107" imgH="348935" progId="Visio.Drawing.11">
                  <p:embed/>
                </p:oleObj>
              </mc:Choice>
              <mc:Fallback>
                <p:oleObj name="Visio" r:id="rId5" imgW="2153107" imgH="348935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25" y="4916488"/>
                        <a:ext cx="5041900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2" name="Object 8"/>
          <p:cNvGraphicFramePr>
            <a:graphicFrameLocks noChangeAspect="1"/>
          </p:cNvGraphicFramePr>
          <p:nvPr/>
        </p:nvGraphicFramePr>
        <p:xfrm>
          <a:off x="2625725" y="5780088"/>
          <a:ext cx="5041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6" name="Visio" r:id="rId7" imgW="2153107" imgH="185806" progId="Visio.Drawing.11">
                  <p:embed/>
                </p:oleObj>
              </mc:Choice>
              <mc:Fallback>
                <p:oleObj name="Visio" r:id="rId7" imgW="2153107" imgH="185806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25" y="5780088"/>
                        <a:ext cx="5041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3" name="Object 9"/>
          <p:cNvGraphicFramePr>
            <a:graphicFrameLocks noChangeAspect="1"/>
          </p:cNvGraphicFramePr>
          <p:nvPr/>
        </p:nvGraphicFramePr>
        <p:xfrm>
          <a:off x="2625725" y="6284913"/>
          <a:ext cx="5041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7" name="Visio" r:id="rId9" imgW="2153107" imgH="185806" progId="Visio.Drawing.11">
                  <p:embed/>
                </p:oleObj>
              </mc:Choice>
              <mc:Fallback>
                <p:oleObj name="Visio" r:id="rId9" imgW="2153107" imgH="185806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25" y="6284913"/>
                        <a:ext cx="5041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54" name="Text Box 10"/>
          <p:cNvSpPr txBox="1">
            <a:spLocks noChangeArrowheads="1"/>
          </p:cNvSpPr>
          <p:nvPr/>
        </p:nvSpPr>
        <p:spPr bwMode="auto">
          <a:xfrm>
            <a:off x="252413" y="5203825"/>
            <a:ext cx="2519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次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entry(a)</a:t>
            </a:r>
          </a:p>
        </p:txBody>
      </p:sp>
      <p:sp>
        <p:nvSpPr>
          <p:cNvPr id="262155" name="Text Box 11"/>
          <p:cNvSpPr txBox="1">
            <a:spLocks noChangeArrowheads="1"/>
          </p:cNvSpPr>
          <p:nvPr/>
        </p:nvSpPr>
        <p:spPr bwMode="auto">
          <a:xfrm>
            <a:off x="250825" y="5780088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引用在先</a:t>
            </a:r>
          </a:p>
        </p:txBody>
      </p:sp>
      <p:sp>
        <p:nvSpPr>
          <p:cNvPr id="262156" name="Text Box 12"/>
          <p:cNvSpPr txBox="1">
            <a:spLocks noChangeArrowheads="1"/>
          </p:cNvSpPr>
          <p:nvPr/>
        </p:nvSpPr>
        <p:spPr bwMode="auto">
          <a:xfrm>
            <a:off x="250825" y="6284913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标号定义</a:t>
            </a:r>
          </a:p>
        </p:txBody>
      </p:sp>
      <p:sp>
        <p:nvSpPr>
          <p:cNvPr id="262157" name="Rectangle 13"/>
          <p:cNvSpPr>
            <a:spLocks noChangeArrowheads="1"/>
          </p:cNvSpPr>
          <p:nvPr/>
        </p:nvSpPr>
        <p:spPr bwMode="auto">
          <a:xfrm>
            <a:off x="1331913" y="1268413"/>
            <a:ext cx="68405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fill(entry(id.name),'</a:t>
            </a:r>
            <a:r>
              <a:rPr lang="zh-CN" altLang="en-US" sz="20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标号</a:t>
            </a: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', '</a:t>
            </a:r>
            <a:r>
              <a:rPr lang="zh-CN" altLang="en-US" sz="20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未定义</a:t>
            </a: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', nextstat);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emit('goto -');             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-- ↑</a:t>
            </a:r>
            <a:r>
              <a:rPr lang="zh-CN" altLang="en-US" sz="2000">
                <a:latin typeface="华文行楷" panose="02010800040101010101" pitchFamily="2" charset="-122"/>
                <a:ea typeface="华文行楷" panose="02010800040101010101" pitchFamily="2" charset="-122"/>
              </a:rPr>
              <a:t>尚未定义，拉链</a:t>
            </a:r>
          </a:p>
        </p:txBody>
      </p:sp>
      <p:sp>
        <p:nvSpPr>
          <p:cNvPr id="262158" name="Rectangle 14"/>
          <p:cNvSpPr>
            <a:spLocks noChangeArrowheads="1"/>
          </p:cNvSpPr>
          <p:nvPr/>
        </p:nvSpPr>
        <p:spPr bwMode="auto">
          <a:xfrm>
            <a:off x="1258888" y="1989138"/>
            <a:ext cx="7777162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  entry(id.name).type ='</a:t>
            </a:r>
            <a:r>
              <a:rPr lang="zh-CN" altLang="en-US" sz="2000">
                <a:solidFill>
                  <a:srgbClr val="CC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标号</a:t>
            </a:r>
            <a:r>
              <a:rPr lang="en-US" altLang="zh-CN" sz="20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   -- </a:t>
            </a:r>
            <a:r>
              <a:rPr lang="zh-CN" altLang="en-US" sz="2000">
                <a:solidFill>
                  <a:srgbClr val="CC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已出现且是标号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en-US" altLang="zh-CN" sz="2000">
              <a:solidFill>
                <a:srgbClr val="CC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  error</a:t>
            </a:r>
            <a:r>
              <a:rPr lang="zh-CN" altLang="en-US" sz="20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  </a:t>
            </a:r>
            <a:r>
              <a:rPr lang="en-US" altLang="zh-CN" sz="20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lang="en-US" altLang="zh-CN" sz="2000" b="1">
                <a:solidFill>
                  <a:srgbClr val="CC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000">
                <a:solidFill>
                  <a:srgbClr val="CC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标识符已出现且类型不是标号，出错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if;</a:t>
            </a:r>
          </a:p>
        </p:txBody>
      </p:sp>
      <p:sp>
        <p:nvSpPr>
          <p:cNvPr id="262159" name="Rectangle 15"/>
          <p:cNvSpPr>
            <a:spLocks noChangeArrowheads="1"/>
          </p:cNvSpPr>
          <p:nvPr/>
        </p:nvSpPr>
        <p:spPr bwMode="auto">
          <a:xfrm>
            <a:off x="1908175" y="2349500"/>
            <a:ext cx="74882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emit('goto', entry(id).addr)</a:t>
            </a:r>
            <a:r>
              <a:rPr lang="zh-CN" altLang="en-US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   entry(id.name).def=</a:t>
            </a:r>
            <a:r>
              <a:rPr lang="en-US" altLang="zh-CN" sz="2000" b="1">
                <a:solidFill>
                  <a:schemeClr val="accent2"/>
                </a:solidFill>
                <a:ea typeface="黑体" panose="02010609060101010101" pitchFamily="49" charset="-122"/>
              </a:rPr>
              <a:t>‘</a:t>
            </a:r>
            <a:r>
              <a:rPr lang="zh-CN" altLang="en-US" sz="20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未定义</a:t>
            </a:r>
            <a:r>
              <a:rPr lang="zh-CN" altLang="en-US" sz="2000" b="1">
                <a:solidFill>
                  <a:schemeClr val="accent2"/>
                </a:solidFill>
                <a:ea typeface="黑体" panose="02010609060101010101" pitchFamily="49" charset="-122"/>
              </a:rPr>
              <a:t>’</a:t>
            </a:r>
            <a:r>
              <a:rPr lang="zh-CN" altLang="en-US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-- </a:t>
            </a:r>
            <a:r>
              <a:rPr lang="zh-CN" altLang="en-US" sz="2000">
                <a:latin typeface="华文行楷" panose="02010800040101010101" pitchFamily="2" charset="-122"/>
                <a:ea typeface="华文行楷" panose="02010800040101010101" pitchFamily="2" charset="-122"/>
              </a:rPr>
              <a:t>尚未定义，↓拉链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  fill(entry(id.name),'</a:t>
            </a:r>
            <a:r>
              <a:rPr lang="zh-CN" altLang="en-US" sz="20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标号</a:t>
            </a: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','</a:t>
            </a:r>
            <a:r>
              <a:rPr lang="zh-CN" altLang="en-US" sz="20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未定义</a:t>
            </a: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',</a:t>
            </a:r>
            <a:r>
              <a:rPr lang="en-US" altLang="zh-CN" sz="2000" b="1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nextstat-1</a:t>
            </a: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if;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2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62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62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621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62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62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262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62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62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262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62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62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262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262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262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262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262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262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262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262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262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0" dur="500"/>
                                        <p:tgtEl>
                                          <p:spTgt spid="262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4" dur="500"/>
                                        <p:tgtEl>
                                          <p:spTgt spid="26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9" grpId="0"/>
      <p:bldP spid="262154" grpId="0"/>
      <p:bldP spid="262155" grpId="0"/>
      <p:bldP spid="26215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40C410-16F3-4698-A3A4-A83D4425EA2D}" type="slidenum">
              <a:rPr lang="en-US" altLang="zh-CN"/>
              <a:pPr>
                <a:defRPr/>
              </a:pPr>
              <a:t>45</a:t>
            </a:fld>
            <a:endParaRPr lang="en-US" altLang="zh-CN"/>
          </a:p>
        </p:txBody>
      </p:sp>
      <p:graphicFrame>
        <p:nvGraphicFramePr>
          <p:cNvPr id="72727" name="Object 23"/>
          <p:cNvGraphicFramePr>
            <a:graphicFrameLocks noChangeAspect="1"/>
          </p:cNvGraphicFramePr>
          <p:nvPr/>
        </p:nvGraphicFramePr>
        <p:xfrm>
          <a:off x="2625725" y="4365625"/>
          <a:ext cx="50419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0" name="Visio" r:id="rId4" imgW="2153107" imgH="348935" progId="Visio.Drawing.11">
                  <p:embed/>
                </p:oleObj>
              </mc:Choice>
              <mc:Fallback>
                <p:oleObj name="Visio" r:id="rId4" imgW="2153107" imgH="348935" progId="Visio.Drawing.11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25" y="4365625"/>
                        <a:ext cx="5041900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3544888" y="44450"/>
            <a:ext cx="5635625" cy="457200"/>
          </a:xfrm>
        </p:spPr>
        <p:txBody>
          <a:bodyPr/>
          <a:lstStyle/>
          <a:p>
            <a:pPr algn="r" eaLnBrk="1" hangingPunct="1"/>
            <a:r>
              <a:rPr lang="en-US" altLang="zh-CN" sz="2800" smtClean="0">
                <a:latin typeface="隶书" panose="02010509060101010101" pitchFamily="49" charset="-122"/>
                <a:ea typeface="隶书" panose="02010509060101010101" pitchFamily="49" charset="-122"/>
              </a:rPr>
              <a:t>4.9.1 </a:t>
            </a:r>
            <a:r>
              <a:rPr lang="zh-CN" altLang="en-US" sz="2800" smtClean="0">
                <a:latin typeface="隶书" panose="02010509060101010101" pitchFamily="49" charset="-122"/>
                <a:ea typeface="隶书" panose="02010509060101010101" pitchFamily="49" charset="-122"/>
              </a:rPr>
              <a:t>标号与无条件转移（续</a:t>
            </a:r>
            <a:r>
              <a:rPr lang="en-US" altLang="zh-CN" sz="2800" smtClean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800" smtClean="0"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</a:p>
        </p:txBody>
      </p:sp>
      <p:sp>
        <p:nvSpPr>
          <p:cNvPr id="93189" name="Rectangle 4"/>
          <p:cNvSpPr>
            <a:spLocks noChangeArrowheads="1"/>
          </p:cNvSpPr>
          <p:nvPr/>
        </p:nvSpPr>
        <p:spPr bwMode="auto">
          <a:xfrm>
            <a:off x="304800" y="333375"/>
            <a:ext cx="883920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LAB→id '</a:t>
            </a:r>
            <a:r>
              <a:rPr lang="zh-CN" altLang="en-US" sz="20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0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    { if   entry(id.name).type='</a:t>
            </a:r>
            <a:r>
              <a:rPr lang="zh-CN" altLang="en-US" sz="2000">
                <a:latin typeface="华文行楷" panose="02010800040101010101" pitchFamily="2" charset="-122"/>
                <a:ea typeface="华文行楷" panose="02010800040101010101" pitchFamily="2" charset="-122"/>
              </a:rPr>
              <a:t>未知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'   -- </a:t>
            </a:r>
            <a:r>
              <a:rPr lang="zh-CN" altLang="en-US" sz="2000">
                <a:latin typeface="华文行楷" panose="02010800040101010101" pitchFamily="2" charset="-122"/>
                <a:ea typeface="华文行楷" panose="02010800040101010101" pitchFamily="2" charset="-122"/>
              </a:rPr>
              <a:t>标识符第一次出现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fill(entry(id.name), '</a:t>
            </a:r>
            <a:r>
              <a:rPr lang="zh-CN" altLang="en-US" sz="20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标号</a:t>
            </a: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', '</a:t>
            </a:r>
            <a:r>
              <a:rPr lang="zh-CN" altLang="en-US" sz="20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已定义</a:t>
            </a: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', nextstat);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   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      end if;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    }</a:t>
            </a: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250825" y="4095750"/>
            <a:ext cx="2827338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L1: x := a+b;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goto L1;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24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goto L2;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L2: x := a+b;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goto L2;</a:t>
            </a: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2916238" y="3933825"/>
            <a:ext cx="216058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结果：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(1) t1:=a+b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(2) x:=t1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(3) goto 1</a:t>
            </a:r>
          </a:p>
        </p:txBody>
      </p:sp>
      <p:sp>
        <p:nvSpPr>
          <p:cNvPr id="93192" name="Text Box 13"/>
          <p:cNvSpPr txBox="1">
            <a:spLocks noChangeArrowheads="1"/>
          </p:cNvSpPr>
          <p:nvPr/>
        </p:nvSpPr>
        <p:spPr bwMode="auto">
          <a:xfrm>
            <a:off x="7885113" y="616585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华文行楷" panose="02010800040101010101" pitchFamily="2" charset="-122"/>
                <a:hlinkClick r:id="rId6" action="ppaction://hlinksldjump"/>
              </a:rPr>
              <a:t>上一页</a:t>
            </a:r>
            <a:endParaRPr lang="zh-CN" altLang="en-US" sz="2400">
              <a:ea typeface="华文行楷" panose="02010800040101010101" pitchFamily="2" charset="-122"/>
            </a:endParaRPr>
          </a:p>
        </p:txBody>
      </p:sp>
      <p:graphicFrame>
        <p:nvGraphicFramePr>
          <p:cNvPr id="72721" name="Object 17"/>
          <p:cNvGraphicFramePr>
            <a:graphicFrameLocks noChangeAspect="1"/>
          </p:cNvGraphicFramePr>
          <p:nvPr/>
        </p:nvGraphicFramePr>
        <p:xfrm>
          <a:off x="4140200" y="3357563"/>
          <a:ext cx="453707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1" name="Visio" r:id="rId7" imgW="1975409" imgH="373380" progId="Visio.Drawing.11">
                  <p:embed/>
                </p:oleObj>
              </mc:Choice>
              <mc:Fallback>
                <p:oleObj name="Visio" r:id="rId7" imgW="1975409" imgH="373380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357563"/>
                        <a:ext cx="4537075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2" name="Object 18"/>
          <p:cNvGraphicFramePr>
            <a:graphicFrameLocks noChangeAspect="1"/>
          </p:cNvGraphicFramePr>
          <p:nvPr/>
        </p:nvGraphicFramePr>
        <p:xfrm>
          <a:off x="4137025" y="3357563"/>
          <a:ext cx="4322763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2" name="Visio" r:id="rId9" imgW="1876654" imgH="351739" progId="Visio.Drawing.11">
                  <p:embed/>
                </p:oleObj>
              </mc:Choice>
              <mc:Fallback>
                <p:oleObj name="Visio" r:id="rId9" imgW="1876654" imgH="351739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7025" y="3357563"/>
                        <a:ext cx="4322763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3" name="Object 19"/>
          <p:cNvGraphicFramePr>
            <a:graphicFrameLocks noChangeAspect="1"/>
          </p:cNvGraphicFramePr>
          <p:nvPr/>
        </p:nvGraphicFramePr>
        <p:xfrm>
          <a:off x="4208463" y="3357563"/>
          <a:ext cx="425132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3" name="Visio" r:id="rId11" imgW="1876654" imgH="351739" progId="Visio.Drawing.11">
                  <p:embed/>
                </p:oleObj>
              </mc:Choice>
              <mc:Fallback>
                <p:oleObj name="Visio" r:id="rId11" imgW="1876654" imgH="351739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8463" y="3357563"/>
                        <a:ext cx="4251325" cy="7985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5148263" y="4679950"/>
            <a:ext cx="259238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(1) g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oto -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(2) t1:=a+b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(3) x:=t1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(4) goto 2</a:t>
            </a:r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6559550" y="4695825"/>
            <a:ext cx="504825" cy="530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09763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54635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00355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46075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91795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37515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u="sng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2400" u="sng">
              <a:solidFill>
                <a:srgbClr val="FF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2728" name="Object 24"/>
          <p:cNvGraphicFramePr>
            <a:graphicFrameLocks noChangeAspect="1"/>
          </p:cNvGraphicFramePr>
          <p:nvPr/>
        </p:nvGraphicFramePr>
        <p:xfrm>
          <a:off x="2625725" y="5229225"/>
          <a:ext cx="5041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4" name="Visio" r:id="rId13" imgW="2153107" imgH="185806" progId="Visio.Drawing.11">
                  <p:embed/>
                </p:oleObj>
              </mc:Choice>
              <mc:Fallback>
                <p:oleObj name="Visio" r:id="rId13" imgW="2153107" imgH="185806" progId="Visio.Drawing.11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25" y="5229225"/>
                        <a:ext cx="5041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9" name="Object 25"/>
          <p:cNvGraphicFramePr>
            <a:graphicFrameLocks noChangeAspect="1"/>
          </p:cNvGraphicFramePr>
          <p:nvPr/>
        </p:nvGraphicFramePr>
        <p:xfrm>
          <a:off x="2625725" y="5734050"/>
          <a:ext cx="5041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5" name="Visio" r:id="rId15" imgW="2153107" imgH="185806" progId="Visio.Drawing.11">
                  <p:embed/>
                </p:oleObj>
              </mc:Choice>
              <mc:Fallback>
                <p:oleObj name="Visio" r:id="rId15" imgW="2153107" imgH="185806" progId="Visio.Drawing.11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25" y="5734050"/>
                        <a:ext cx="5041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0" name="Text Box 26"/>
          <p:cNvSpPr txBox="1">
            <a:spLocks noChangeArrowheads="1"/>
          </p:cNvSpPr>
          <p:nvPr/>
        </p:nvSpPr>
        <p:spPr bwMode="auto">
          <a:xfrm>
            <a:off x="252413" y="4652963"/>
            <a:ext cx="2519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次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entry(a)</a:t>
            </a:r>
          </a:p>
        </p:txBody>
      </p:sp>
      <p:sp>
        <p:nvSpPr>
          <p:cNvPr id="72731" name="Text Box 27"/>
          <p:cNvSpPr txBox="1">
            <a:spLocks noChangeArrowheads="1"/>
          </p:cNvSpPr>
          <p:nvPr/>
        </p:nvSpPr>
        <p:spPr bwMode="auto">
          <a:xfrm>
            <a:off x="250825" y="5229225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引用在先</a:t>
            </a:r>
          </a:p>
        </p:txBody>
      </p:sp>
      <p:sp>
        <p:nvSpPr>
          <p:cNvPr id="72732" name="Text Box 28"/>
          <p:cNvSpPr txBox="1">
            <a:spLocks noChangeArrowheads="1"/>
          </p:cNvSpPr>
          <p:nvPr/>
        </p:nvSpPr>
        <p:spPr bwMode="auto">
          <a:xfrm>
            <a:off x="250825" y="5734050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标号定义</a:t>
            </a:r>
          </a:p>
        </p:txBody>
      </p:sp>
      <p:sp>
        <p:nvSpPr>
          <p:cNvPr id="72733" name="Rectangle 29"/>
          <p:cNvSpPr>
            <a:spLocks noChangeArrowheads="1"/>
          </p:cNvSpPr>
          <p:nvPr/>
        </p:nvSpPr>
        <p:spPr bwMode="auto">
          <a:xfrm>
            <a:off x="1698625" y="1319213"/>
            <a:ext cx="7445375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entry(id.name).type='</a:t>
            </a:r>
            <a:r>
              <a:rPr lang="zh-CN" altLang="en-US" sz="2000">
                <a:solidFill>
                  <a:srgbClr val="CC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标号</a:t>
            </a:r>
            <a:r>
              <a:rPr lang="en-US" altLang="zh-CN" sz="20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and entry(id.name).def='</a:t>
            </a:r>
            <a:r>
              <a:rPr lang="zh-CN" altLang="en-US" sz="2000">
                <a:solidFill>
                  <a:srgbClr val="CC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未定义</a:t>
            </a:r>
            <a:r>
              <a:rPr lang="en-US" altLang="zh-CN" sz="20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 -- </a:t>
            </a:r>
            <a:r>
              <a:rPr lang="zh-CN" altLang="en-US" sz="2000">
                <a:solidFill>
                  <a:srgbClr val="CC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还未定义出现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 error;      -- </a:t>
            </a:r>
            <a:r>
              <a:rPr lang="zh-CN" altLang="en-US" sz="2000">
                <a:solidFill>
                  <a:srgbClr val="CC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其它情况均出错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if;</a:t>
            </a:r>
          </a:p>
        </p:txBody>
      </p:sp>
      <p:sp>
        <p:nvSpPr>
          <p:cNvPr id="72734" name="Rectangle 30"/>
          <p:cNvSpPr>
            <a:spLocks noChangeArrowheads="1"/>
          </p:cNvSpPr>
          <p:nvPr/>
        </p:nvSpPr>
        <p:spPr bwMode="auto">
          <a:xfrm>
            <a:off x="2413000" y="1916113"/>
            <a:ext cx="66960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q:=entry(id.name).addr;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fill(entry(id.name), '</a:t>
            </a:r>
            <a:r>
              <a:rPr lang="zh-CN" altLang="en-US" sz="20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标号</a:t>
            </a: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', '</a:t>
            </a:r>
            <a:r>
              <a:rPr lang="zh-CN" altLang="en-US" sz="20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已定义</a:t>
            </a: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', nextstat);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backpatch(q, nextstat);</a:t>
            </a:r>
          </a:p>
        </p:txBody>
      </p:sp>
      <p:sp>
        <p:nvSpPr>
          <p:cNvPr id="72735" name="AutoShape 31"/>
          <p:cNvSpPr>
            <a:spLocks noChangeArrowheads="1"/>
          </p:cNvSpPr>
          <p:nvPr/>
        </p:nvSpPr>
        <p:spPr bwMode="auto">
          <a:xfrm>
            <a:off x="7019925" y="2708275"/>
            <a:ext cx="1512888" cy="792163"/>
          </a:xfrm>
          <a:prstGeom prst="wedgeEllipseCallout">
            <a:avLst>
              <a:gd name="adj1" fmla="val -12852"/>
              <a:gd name="adj2" fmla="val 100301"/>
            </a:avLst>
          </a:prstGeom>
          <a:noFill/>
          <a:ln w="25400" algn="ctr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rIns="108000"/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algn="ctr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链表头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7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7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72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72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72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72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72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7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72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72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72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7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7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2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2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5" dur="5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0" dur="500"/>
                                        <p:tgtEl>
                                          <p:spTgt spid="72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3" dur="500"/>
                                        <p:tgtEl>
                                          <p:spTgt spid="72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6" dur="500"/>
                                        <p:tgtEl>
                                          <p:spTgt spid="72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1" dur="500"/>
                                        <p:tgtEl>
                                          <p:spTgt spid="72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2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2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2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2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27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27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27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27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8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7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6" dur="500"/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1" dur="5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2" dur="5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7" dur="500"/>
                                        <p:tgtEl>
                                          <p:spTgt spid="72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0" dur="500"/>
                                        <p:tgtEl>
                                          <p:spTgt spid="7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5" dur="500"/>
                                        <p:tgtEl>
                                          <p:spTgt spid="72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" grpId="0" build="allAtOnce" autoUpdateAnimBg="0"/>
      <p:bldP spid="72716" grpId="0" build="allAtOnce" autoUpdateAnimBg="0"/>
      <p:bldP spid="72724" grpId="0" build="allAtOnce" autoUpdateAnimBg="0"/>
      <p:bldP spid="72726" grpId="0" animBg="1" autoUpdateAnimBg="0"/>
      <p:bldP spid="72730" grpId="0"/>
      <p:bldP spid="72730" grpId="1"/>
      <p:bldP spid="72731" grpId="0"/>
      <p:bldP spid="72731" grpId="1"/>
      <p:bldP spid="72732" grpId="0"/>
      <p:bldP spid="72732" grpId="1"/>
      <p:bldP spid="72732" grpId="2"/>
      <p:bldP spid="72732" grpId="3"/>
      <p:bldP spid="72735" grpId="0" animBg="1"/>
      <p:bldP spid="72735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38D9A6-7A40-4423-91A3-E18CB49291F7}" type="slidenum">
              <a:rPr lang="en-US" altLang="zh-CN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9906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4.9.2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条件转移</a:t>
            </a:r>
            <a:b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三地址码序列和语法制导定义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152400" y="2636838"/>
            <a:ext cx="63246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.begin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语句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开始的三地址码序号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.next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语句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结束后的三地址码 序号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997575" y="3536950"/>
            <a:ext cx="2895600" cy="11874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E.code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E.true:  S1.code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E.false: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...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261938" y="4149725"/>
            <a:ext cx="73914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(3) S→if E then S1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   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E.true:=newlabel; E.false:=S.next;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	                  S1.next:=S.next;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   } 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80975" y="3468688"/>
            <a:ext cx="52546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已有属性：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.true .false  .code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090738" y="5610225"/>
            <a:ext cx="658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S.code:=E.code||emit(E.true ':')||S1.code;</a:t>
            </a:r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395288" y="1125538"/>
            <a:ext cx="45720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S→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E then S		(3)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| if E then S else S	(4)</a:t>
            </a:r>
            <a:endParaRPr lang="en-US" altLang="zh-CN" sz="24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| while E do S		(5)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924550" y="3182938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三地址码结构：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19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419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utoUpdateAnimBg="0"/>
      <p:bldP spid="41988" grpId="0" animBg="1" autoUpdateAnimBg="0"/>
      <p:bldP spid="41989" grpId="0" build="allAtOnce" autoUpdateAnimBg="0"/>
      <p:bldP spid="41990" grpId="0" autoUpdateAnimBg="0"/>
      <p:bldP spid="41991" grpId="0" autoUpdateAnimBg="0"/>
      <p:bldP spid="4199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CA3B2E-6AFC-4032-9A61-DB75CFED914D}" type="slidenum">
              <a:rPr lang="en-US" altLang="zh-CN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三地址码序列和语法制导定义（续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219200" y="685800"/>
            <a:ext cx="4191000" cy="191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   E.code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E.true:  S1.code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   goto S.next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E.false: S2.code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S.next: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...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52400" y="2852738"/>
            <a:ext cx="7875588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(4) S→if E then S1 else S2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 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   E.true :=newlabel;   E.false:=newlabel;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   S1.next:=S.next; 	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   S2.next:=S.next;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 }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371600" y="4684713"/>
            <a:ext cx="6019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S.code := E.code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|| emit(E.true ':') || S1.code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|| emit('goto' S.next)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|| emit(E.false ':') || S2.code;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nimBg="1"/>
      <p:bldP spid="43012" grpId="0" build="allAtOnce" autoUpdateAnimBg="0"/>
      <p:bldP spid="43013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63EE6-D8F2-4077-BF7B-31E89E80D7ED}" type="slidenum">
              <a:rPr lang="en-US" altLang="zh-CN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三地址码序列和语法制导定义（续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979613" y="908050"/>
            <a:ext cx="3581400" cy="15525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</a:rPr>
              <a:t>S.begin: E.code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</a:rPr>
              <a:t>E.true:  S1.code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</a:rPr>
              <a:t>         goto S.begin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cs typeface="Times New Roman" panose="02020603050405020304" pitchFamily="18" charset="0"/>
              </a:rPr>
              <a:t>E.false: ...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304800" y="2636838"/>
            <a:ext cx="786765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(5) S→while E do S1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  S.begin := newlabel; E.true := newlabel;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  E.false := S.next;   S1.next := S.begin;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} 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524000" y="4270375"/>
            <a:ext cx="6400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S.code :=   emit(S.begin ':') || E.code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|| emit(E.true ':')  || S1.code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|| emit('goto' S.begin)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|| emit(E.false ':');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animBg="1"/>
      <p:bldP spid="44036" grpId="0" build="allAtOnce" autoUpdateAnimBg="0"/>
      <p:bldP spid="44037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6C3B5-86E4-402E-9B82-D686F35DABD3}" type="slidenum">
              <a:rPr lang="en-US" altLang="zh-CN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条件转移的控制流与翻译方案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04800" y="4772025"/>
            <a:ext cx="829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特点：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S1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S2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S3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的结束均使得整个条件语句结束。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395288" y="1268413"/>
            <a:ext cx="2590800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if 	E1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then 	if  E2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then S1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else S2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else 	S3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的控制流：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250825" y="5197475"/>
            <a:ext cx="87630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采用什么方法，让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S1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S2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S3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结束后均转向条件语句的结束？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即：如何在一遍分析中确定语句中所有可能的正确转向。</a:t>
            </a:r>
          </a:p>
        </p:txBody>
      </p:sp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4500563" y="1125538"/>
          <a:ext cx="3529012" cy="333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9" name="Visio" r:id="rId4" imgW="1543507" imgH="1458468" progId="Visio.Drawing.11">
                  <p:embed/>
                </p:oleObj>
              </mc:Choice>
              <mc:Fallback>
                <p:oleObj name="Visio" r:id="rId4" imgW="1543507" imgH="1458468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125538"/>
                        <a:ext cx="3529012" cy="333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250825" y="692150"/>
            <a:ext cx="829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楷体" panose="02010600040101010101" pitchFamily="2" charset="-122"/>
                <a:ea typeface="华文行楷" panose="02010800040101010101" pitchFamily="2" charset="-122"/>
              </a:rPr>
              <a:t>问题：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一条语句有多个出口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0" grpId="0"/>
      <p:bldP spid="4506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6106F-D0DF-4159-B3AB-B9DF86EAC9E6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179388" y="333375"/>
            <a:ext cx="69342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三维数组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A[d1,d2, d3]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元素的地址计算：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addr(A[i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,i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,i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]) = a +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(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*w</a:t>
            </a:r>
          </a:p>
        </p:txBody>
      </p:sp>
      <p:graphicFrame>
        <p:nvGraphicFramePr>
          <p:cNvPr id="157924" name="Group 228"/>
          <p:cNvGraphicFramePr>
            <a:graphicFrameLocks noGrp="1"/>
          </p:cNvGraphicFramePr>
          <p:nvPr/>
        </p:nvGraphicFramePr>
        <p:xfrm>
          <a:off x="1751013" y="2797175"/>
          <a:ext cx="3973512" cy="2378076"/>
        </p:xfrm>
        <a:graphic>
          <a:graphicData uri="http://schemas.openxmlformats.org/drawingml/2006/table">
            <a:tbl>
              <a:tblPr/>
              <a:tblGrid>
                <a:gridCol w="673100"/>
                <a:gridCol w="815975"/>
                <a:gridCol w="833437"/>
                <a:gridCol w="825500"/>
                <a:gridCol w="825500"/>
              </a:tblGrid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073" name="Group 377"/>
          <p:cNvGraphicFramePr>
            <a:graphicFrameLocks noGrp="1"/>
          </p:cNvGraphicFramePr>
          <p:nvPr/>
        </p:nvGraphicFramePr>
        <p:xfrm>
          <a:off x="2182813" y="3084513"/>
          <a:ext cx="3973512" cy="2378076"/>
        </p:xfrm>
        <a:graphic>
          <a:graphicData uri="http://schemas.openxmlformats.org/drawingml/2006/table">
            <a:tbl>
              <a:tblPr/>
              <a:tblGrid>
                <a:gridCol w="673100"/>
                <a:gridCol w="815975"/>
                <a:gridCol w="833437"/>
                <a:gridCol w="825500"/>
                <a:gridCol w="825500"/>
              </a:tblGrid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32" marB="4573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153" name="Group 457"/>
          <p:cNvGraphicFramePr>
            <a:graphicFrameLocks noGrp="1"/>
          </p:cNvGraphicFramePr>
          <p:nvPr/>
        </p:nvGraphicFramePr>
        <p:xfrm>
          <a:off x="2543175" y="3733800"/>
          <a:ext cx="3973513" cy="2003482"/>
        </p:xfrm>
        <a:graphic>
          <a:graphicData uri="http://schemas.openxmlformats.org/drawingml/2006/table">
            <a:tbl>
              <a:tblPr/>
              <a:tblGrid>
                <a:gridCol w="673100"/>
                <a:gridCol w="815975"/>
                <a:gridCol w="833438"/>
                <a:gridCol w="1001712"/>
                <a:gridCol w="649288"/>
              </a:tblGrid>
              <a:tr h="41878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3961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3961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3961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i1,i2,i3</a:t>
                      </a:r>
                      <a:endParaRPr kumimoji="1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1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687" marB="4568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8077" name="Rectangle 381"/>
          <p:cNvSpPr>
            <a:spLocks noChangeArrowheads="1"/>
          </p:cNvSpPr>
          <p:nvPr/>
        </p:nvSpPr>
        <p:spPr bwMode="auto">
          <a:xfrm>
            <a:off x="827088" y="1196752"/>
            <a:ext cx="186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</a:t>
            </a:r>
            <a:r>
              <a:rPr lang="en-US" altLang="zh-CN" sz="2400" baseline="-30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-1)*d</a:t>
            </a:r>
            <a:r>
              <a:rPr lang="en-US" altLang="zh-CN" sz="2400" baseline="-30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8083" name="Text Box 387"/>
          <p:cNvSpPr txBox="1">
            <a:spLocks noChangeArrowheads="1"/>
          </p:cNvSpPr>
          <p:nvPr/>
        </p:nvSpPr>
        <p:spPr bwMode="auto">
          <a:xfrm>
            <a:off x="3275013" y="2133600"/>
            <a:ext cx="79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d3</a:t>
            </a:r>
          </a:p>
        </p:txBody>
      </p:sp>
      <p:sp>
        <p:nvSpPr>
          <p:cNvPr id="158085" name="AutoShape 389"/>
          <p:cNvSpPr>
            <a:spLocks/>
          </p:cNvSpPr>
          <p:nvPr/>
        </p:nvSpPr>
        <p:spPr bwMode="auto">
          <a:xfrm>
            <a:off x="1331913" y="2924175"/>
            <a:ext cx="215900" cy="2160588"/>
          </a:xfrm>
          <a:prstGeom prst="leftBrace">
            <a:avLst>
              <a:gd name="adj1" fmla="val 83395"/>
              <a:gd name="adj2" fmla="val 50000"/>
            </a:avLst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8086" name="AutoShape 390"/>
          <p:cNvSpPr>
            <a:spLocks/>
          </p:cNvSpPr>
          <p:nvPr/>
        </p:nvSpPr>
        <p:spPr bwMode="auto">
          <a:xfrm rot="5400000">
            <a:off x="3563938" y="908050"/>
            <a:ext cx="215900" cy="3384550"/>
          </a:xfrm>
          <a:prstGeom prst="leftBrace">
            <a:avLst>
              <a:gd name="adj1" fmla="val 130637"/>
              <a:gd name="adj2" fmla="val 50000"/>
            </a:avLst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8087" name="Text Box 391"/>
          <p:cNvSpPr txBox="1">
            <a:spLocks noChangeArrowheads="1"/>
          </p:cNvSpPr>
          <p:nvPr/>
        </p:nvSpPr>
        <p:spPr bwMode="auto">
          <a:xfrm>
            <a:off x="755650" y="3716338"/>
            <a:ext cx="79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d2</a:t>
            </a:r>
          </a:p>
        </p:txBody>
      </p:sp>
      <p:sp>
        <p:nvSpPr>
          <p:cNvPr id="158088" name="AutoShape 392"/>
          <p:cNvSpPr>
            <a:spLocks/>
          </p:cNvSpPr>
          <p:nvPr/>
        </p:nvSpPr>
        <p:spPr bwMode="auto">
          <a:xfrm rot="-2700000">
            <a:off x="1905000" y="5097463"/>
            <a:ext cx="358775" cy="1366837"/>
          </a:xfrm>
          <a:prstGeom prst="leftBrace">
            <a:avLst>
              <a:gd name="adj1" fmla="val 31748"/>
              <a:gd name="adj2" fmla="val 50000"/>
            </a:avLst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8133" name="Text Box 437"/>
          <p:cNvSpPr txBox="1">
            <a:spLocks noChangeArrowheads="1"/>
          </p:cNvSpPr>
          <p:nvPr/>
        </p:nvSpPr>
        <p:spPr bwMode="auto">
          <a:xfrm>
            <a:off x="1331913" y="5516563"/>
            <a:ext cx="79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d1</a:t>
            </a:r>
          </a:p>
        </p:txBody>
      </p:sp>
      <p:sp>
        <p:nvSpPr>
          <p:cNvPr id="158134" name="Text Box 438"/>
          <p:cNvSpPr txBox="1">
            <a:spLocks noChangeArrowheads="1"/>
          </p:cNvSpPr>
          <p:nvPr/>
        </p:nvSpPr>
        <p:spPr bwMode="auto">
          <a:xfrm>
            <a:off x="900113" y="2492375"/>
            <a:ext cx="79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158135" name="Line 439"/>
          <p:cNvSpPr>
            <a:spLocks noChangeShapeType="1"/>
          </p:cNvSpPr>
          <p:nvPr/>
        </p:nvSpPr>
        <p:spPr bwMode="auto">
          <a:xfrm flipV="1">
            <a:off x="1042988" y="2924175"/>
            <a:ext cx="647700" cy="1588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8136" name="Text Box 440"/>
          <p:cNvSpPr txBox="1">
            <a:spLocks noChangeArrowheads="1"/>
          </p:cNvSpPr>
          <p:nvPr/>
        </p:nvSpPr>
        <p:spPr bwMode="auto">
          <a:xfrm>
            <a:off x="5795963" y="2636838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58137" name="Text Box 441"/>
          <p:cNvSpPr txBox="1">
            <a:spLocks noChangeArrowheads="1"/>
          </p:cNvSpPr>
          <p:nvPr/>
        </p:nvSpPr>
        <p:spPr bwMode="auto">
          <a:xfrm>
            <a:off x="6227763" y="2997200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58138" name="Text Box 442"/>
          <p:cNvSpPr txBox="1">
            <a:spLocks noChangeArrowheads="1"/>
          </p:cNvSpPr>
          <p:nvPr/>
        </p:nvSpPr>
        <p:spPr bwMode="auto">
          <a:xfrm>
            <a:off x="6588125" y="3716338"/>
            <a:ext cx="1296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</p:txBody>
      </p:sp>
      <p:sp>
        <p:nvSpPr>
          <p:cNvPr id="158139" name="AutoShape 443"/>
          <p:cNvSpPr>
            <a:spLocks/>
          </p:cNvSpPr>
          <p:nvPr/>
        </p:nvSpPr>
        <p:spPr bwMode="auto">
          <a:xfrm>
            <a:off x="6948488" y="4868863"/>
            <a:ext cx="1439862" cy="1296987"/>
          </a:xfrm>
          <a:prstGeom prst="borderCallout1">
            <a:avLst>
              <a:gd name="adj1" fmla="val 8815"/>
              <a:gd name="adj2" fmla="val -5292"/>
              <a:gd name="adj3" fmla="val 17625"/>
              <a:gd name="adj4" fmla="val -85227"/>
            </a:avLst>
          </a:prstGeom>
          <a:noFill/>
          <a:ln w="222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36575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页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行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列</a:t>
            </a:r>
          </a:p>
        </p:txBody>
      </p:sp>
      <p:sp>
        <p:nvSpPr>
          <p:cNvPr id="158140" name="Rectangle 444"/>
          <p:cNvSpPr>
            <a:spLocks noChangeArrowheads="1"/>
          </p:cNvSpPr>
          <p:nvPr/>
        </p:nvSpPr>
        <p:spPr bwMode="auto">
          <a:xfrm>
            <a:off x="2606675" y="1209452"/>
            <a:ext cx="160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</a:t>
            </a:r>
            <a:r>
              <a:rPr lang="en-US" altLang="zh-CN" sz="2400" baseline="-30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-1)*d</a:t>
            </a:r>
            <a:r>
              <a:rPr lang="en-US" altLang="zh-CN" sz="2400" baseline="-300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8141" name="Rectangle 445"/>
          <p:cNvSpPr>
            <a:spLocks noChangeArrowheads="1"/>
          </p:cNvSpPr>
          <p:nvPr/>
        </p:nvSpPr>
        <p:spPr bwMode="auto">
          <a:xfrm>
            <a:off x="4224338" y="1218977"/>
            <a:ext cx="135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 (i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-1)</a:t>
            </a:r>
          </a:p>
        </p:txBody>
      </p:sp>
      <p:cxnSp>
        <p:nvCxnSpPr>
          <p:cNvPr id="22" name="直接连接符 21"/>
          <p:cNvCxnSpPr/>
          <p:nvPr/>
        </p:nvCxnSpPr>
        <p:spPr bwMode="auto">
          <a:xfrm flipV="1">
            <a:off x="1045636" y="1772815"/>
            <a:ext cx="1438132" cy="1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/>
          <p:cNvCxnSpPr/>
          <p:nvPr/>
        </p:nvCxnSpPr>
        <p:spPr bwMode="auto">
          <a:xfrm flipV="1">
            <a:off x="2987454" y="1772815"/>
            <a:ext cx="1080490" cy="1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V="1">
            <a:off x="4656898" y="1779164"/>
            <a:ext cx="892967" cy="1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5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5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8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8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077" grpId="0"/>
      <p:bldP spid="158083" grpId="0"/>
      <p:bldP spid="158085" grpId="0" animBg="1"/>
      <p:bldP spid="158086" grpId="0" animBg="1"/>
      <p:bldP spid="158087" grpId="0"/>
      <p:bldP spid="158088" grpId="0" animBg="1"/>
      <p:bldP spid="158133" grpId="0"/>
      <p:bldP spid="158134" grpId="0"/>
      <p:bldP spid="158135" grpId="0" animBg="1"/>
      <p:bldP spid="158136" grpId="0"/>
      <p:bldP spid="158137" grpId="0"/>
      <p:bldP spid="158138" grpId="0"/>
      <p:bldP spid="158139" grpId="0" animBg="1"/>
      <p:bldP spid="158140" grpId="0"/>
      <p:bldP spid="15814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71F4A9-D704-4D21-B146-1BD33C8C08E9}" type="slidenum">
              <a:rPr lang="en-US" altLang="zh-CN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条件转移的控制流与翻译方案（续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103428" name="Rectangle 3"/>
          <p:cNvSpPr>
            <a:spLocks noChangeArrowheads="1"/>
          </p:cNvSpPr>
          <p:nvPr/>
        </p:nvSpPr>
        <p:spPr bwMode="auto">
          <a:xfrm>
            <a:off x="304800" y="762000"/>
            <a:ext cx="2590800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</a:t>
            </a:r>
            <a:r>
              <a:rPr lang="en-US" altLang="zh-CN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cs typeface="Times New Roman" panose="02020603050405020304" pitchFamily="18" charset="0"/>
              </a:rPr>
              <a:t>while E3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cs typeface="Times New Roman" panose="02020603050405020304" pitchFamily="18" charset="0"/>
              </a:rPr>
              <a:t>do 	while E4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cs typeface="Times New Roman" panose="02020603050405020304" pitchFamily="18" charset="0"/>
              </a:rPr>
              <a:t>	do 	S4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的控制流：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28600" y="4437063"/>
            <a:ext cx="8736013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华文行楷" panose="02010800040101010101" pitchFamily="2" charset="-122"/>
              </a:rPr>
              <a:t>同样问题</a:t>
            </a: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如何在一遍分析中确定语句中所有可能的正确转向？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解决方案：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拉链与回填 </a:t>
            </a:r>
          </a:p>
        </p:txBody>
      </p:sp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3616325" y="765175"/>
          <a:ext cx="40513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5" name="Visio" r:id="rId4" imgW="1913534" imgH="1474622" progId="Visio.Drawing.11">
                  <p:embed/>
                </p:oleObj>
              </mc:Choice>
              <mc:Fallback>
                <p:oleObj name="Visio" r:id="rId4" imgW="1913534" imgH="1474622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325" y="765175"/>
                        <a:ext cx="40513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573695-7212-4A18-AD7F-A200CF81A9EA}" type="slidenum">
              <a:rPr lang="en-US" altLang="zh-CN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201613" y="1268413"/>
            <a:ext cx="5562600" cy="531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ea typeface="华文行楷" panose="02010800040101010101" pitchFamily="2" charset="-122"/>
              </a:rPr>
              <a:t>语义规则：</a:t>
            </a:r>
            <a:endParaRPr lang="zh-CN" altLang="en-US" sz="24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en-US" altLang="zh-CN" sz="240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M→ε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(2)S→if E then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S1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sz="24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en-US" altLang="zh-CN" sz="240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N→ε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(4)S→if E then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M1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S1 </a:t>
            </a:r>
            <a:r>
              <a:rPr lang="en-US" altLang="zh-CN" sz="240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else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M2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S2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sz="24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sz="24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(5)S→while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M1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 do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M2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S1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sz="24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sz="24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(6)S→A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sz="24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1677" name="Rectangle 13"/>
          <p:cNvSpPr>
            <a:spLocks noChangeArrowheads="1"/>
          </p:cNvSpPr>
          <p:nvPr/>
        </p:nvSpPr>
        <p:spPr bwMode="auto">
          <a:xfrm>
            <a:off x="6084888" y="4437063"/>
            <a:ext cx="2895600" cy="15525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S→if E then S1</a:t>
            </a:r>
            <a:r>
              <a:rPr lang="en-US" altLang="zh-CN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E.code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E.true:  S1.code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E.false: ...</a:t>
            </a:r>
          </a:p>
        </p:txBody>
      </p:sp>
      <p:sp>
        <p:nvSpPr>
          <p:cNvPr id="241678" name="Rectangle 14"/>
          <p:cNvSpPr>
            <a:spLocks noChangeArrowheads="1"/>
          </p:cNvSpPr>
          <p:nvPr/>
        </p:nvSpPr>
        <p:spPr bwMode="auto">
          <a:xfrm>
            <a:off x="236538" y="4679950"/>
            <a:ext cx="4191000" cy="1927225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   E.code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E.true:  S1.code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   </a:t>
            </a:r>
            <a:r>
              <a:rPr lang="en-US" altLang="zh-CN" sz="240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goto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S.next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E.false: S2.code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S.next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:  ...</a:t>
            </a:r>
          </a:p>
        </p:txBody>
      </p:sp>
      <p:sp>
        <p:nvSpPr>
          <p:cNvPr id="1054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-26988"/>
            <a:ext cx="7772400" cy="533401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条件转移的控制流与翻译方案（续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auto">
          <a:xfrm>
            <a:off x="963613" y="3687763"/>
            <a:ext cx="78486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{backpatch(E.tc,M1.stat); backpatch(E.fc,M2.stat);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S.nc:=merge(S1.nc,merge(N.nc,S2.nc));} </a:t>
            </a:r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auto">
          <a:xfrm>
            <a:off x="755650" y="4913313"/>
            <a:ext cx="83883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 backpatch(S1.nc,M1.stat); backpatch(E.tc,M2.stat); 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S.nc:=E.fc; emit('goto' M1.stat);                } </a:t>
            </a:r>
          </a:p>
        </p:txBody>
      </p:sp>
      <p:sp>
        <p:nvSpPr>
          <p:cNvPr id="241670" name="Rectangle 6"/>
          <p:cNvSpPr>
            <a:spLocks noChangeArrowheads="1"/>
          </p:cNvSpPr>
          <p:nvPr/>
        </p:nvSpPr>
        <p:spPr bwMode="auto">
          <a:xfrm>
            <a:off x="1420813" y="5746750"/>
            <a:ext cx="50958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{S.nc := mkchain();  </a:t>
            </a:r>
            <a:r>
              <a:rPr lang="en-US" altLang="zh-CN" sz="240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// </a:t>
            </a:r>
            <a:r>
              <a:rPr lang="zh-CN" altLang="en-US" sz="240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空链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} </a:t>
            </a:r>
          </a:p>
        </p:txBody>
      </p:sp>
      <p:sp>
        <p:nvSpPr>
          <p:cNvPr id="105482" name="Text Box 7"/>
          <p:cNvSpPr txBox="1">
            <a:spLocks noChangeArrowheads="1"/>
          </p:cNvSpPr>
          <p:nvPr/>
        </p:nvSpPr>
        <p:spPr bwMode="auto">
          <a:xfrm>
            <a:off x="7019925" y="6364288"/>
            <a:ext cx="10985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ea typeface="华文行楷" panose="02010800040101010101" pitchFamily="2" charset="-122"/>
                <a:hlinkClick r:id="rId3" action="ppaction://hlinksldjump"/>
              </a:rPr>
              <a:t>下一页</a:t>
            </a:r>
            <a:endParaRPr lang="zh-CN" altLang="en-US" sz="2400">
              <a:ea typeface="华文行楷" panose="02010800040101010101" pitchFamily="2" charset="-122"/>
            </a:endParaRPr>
          </a:p>
        </p:txBody>
      </p:sp>
      <p:sp>
        <p:nvSpPr>
          <p:cNvPr id="241672" name="Rectangle 8"/>
          <p:cNvSpPr>
            <a:spLocks noChangeArrowheads="1"/>
          </p:cNvSpPr>
          <p:nvPr/>
        </p:nvSpPr>
        <p:spPr bwMode="auto">
          <a:xfrm>
            <a:off x="1497013" y="1714500"/>
            <a:ext cx="30797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{M.stat:=nextstat;}</a:t>
            </a:r>
          </a:p>
        </p:txBody>
      </p:sp>
      <p:sp>
        <p:nvSpPr>
          <p:cNvPr id="241673" name="Rectangle 9"/>
          <p:cNvSpPr>
            <a:spLocks noChangeArrowheads="1"/>
          </p:cNvSpPr>
          <p:nvPr/>
        </p:nvSpPr>
        <p:spPr bwMode="auto">
          <a:xfrm>
            <a:off x="1116013" y="2506663"/>
            <a:ext cx="78041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{backpatch(E.tc,M.stat);S.nc:= merge(E.fc,S1.nc);}</a:t>
            </a:r>
          </a:p>
        </p:txBody>
      </p:sp>
      <p:sp>
        <p:nvSpPr>
          <p:cNvPr id="241674" name="Rectangle 10"/>
          <p:cNvSpPr>
            <a:spLocks noChangeArrowheads="1"/>
          </p:cNvSpPr>
          <p:nvPr/>
        </p:nvSpPr>
        <p:spPr bwMode="auto">
          <a:xfrm>
            <a:off x="1541463" y="2938463"/>
            <a:ext cx="673735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{N.nc:= mkchain(nextstat); emit('goto -');}</a:t>
            </a:r>
          </a:p>
        </p:txBody>
      </p:sp>
      <p:sp>
        <p:nvSpPr>
          <p:cNvPr id="105486" name="Rectangle 11"/>
          <p:cNvSpPr>
            <a:spLocks noChangeArrowheads="1"/>
          </p:cNvSpPr>
          <p:nvPr/>
        </p:nvSpPr>
        <p:spPr bwMode="auto">
          <a:xfrm>
            <a:off x="250825" y="373063"/>
            <a:ext cx="88392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已有属性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.tc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.fc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布尔表达式的真、假出口链 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属性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.nc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语句结束后的转向。未确定时拉链，确定后回填</a:t>
            </a:r>
          </a:p>
        </p:txBody>
      </p:sp>
      <p:sp>
        <p:nvSpPr>
          <p:cNvPr id="241679" name="Rectangle 15"/>
          <p:cNvSpPr>
            <a:spLocks noChangeArrowheads="1"/>
          </p:cNvSpPr>
          <p:nvPr/>
        </p:nvSpPr>
        <p:spPr bwMode="auto">
          <a:xfrm>
            <a:off x="5148263" y="2997200"/>
            <a:ext cx="3581400" cy="1562100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</a:rPr>
              <a:t>S.begin: E.code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</a:rPr>
              <a:t>E.true:  S1.code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</a:rPr>
              <a:t>         </a:t>
            </a:r>
            <a:r>
              <a:rPr lang="en-US" altLang="zh-CN" sz="2400">
                <a:solidFill>
                  <a:srgbClr val="FF00FF"/>
                </a:solidFill>
                <a:latin typeface="黑体" panose="02010609060101010101" pitchFamily="49" charset="-122"/>
              </a:rPr>
              <a:t>goto S.begin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cs typeface="Times New Roman" panose="02020603050405020304" pitchFamily="18" charset="0"/>
              </a:rPr>
              <a:t>E.false: ...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4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4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4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4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4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4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24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24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24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24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autoUpdateAnimBg="0"/>
      <p:bldP spid="241677" grpId="0" animBg="1" autoUpdateAnimBg="0"/>
      <p:bldP spid="241677" grpId="1" animBg="1"/>
      <p:bldP spid="241678" grpId="0" animBg="1"/>
      <p:bldP spid="241678" grpId="1" animBg="1"/>
      <p:bldP spid="241668" grpId="0" autoUpdateAnimBg="0"/>
      <p:bldP spid="241669" grpId="0" autoUpdateAnimBg="0"/>
      <p:bldP spid="241670" grpId="0" autoUpdateAnimBg="0"/>
      <p:bldP spid="241672" grpId="0" autoUpdateAnimBg="0"/>
      <p:bldP spid="241673" grpId="0" autoUpdateAnimBg="0"/>
      <p:bldP spid="241674" grpId="0" autoUpdateAnimBg="0"/>
      <p:bldP spid="241679" grpId="0" animBg="1"/>
      <p:bldP spid="241679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30E159-C2BE-45AC-A843-0C09659F56AE}" type="slidenum">
              <a:rPr lang="en-US" altLang="zh-CN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条件转移的控制流与翻译方案（续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0" y="533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</a:t>
            </a: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4.42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if a&lt;b then while a&lt;b do a := a+b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的语法制导翻译 </a:t>
            </a: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6107113" y="836613"/>
            <a:ext cx="35052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if a&lt;b goto -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goto -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if a&lt;b goto -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 goto -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 t1 := a+b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(6) a := t1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(7) goto (3) </a:t>
            </a:r>
          </a:p>
        </p:txBody>
      </p:sp>
      <p:sp>
        <p:nvSpPr>
          <p:cNvPr id="107526" name="Text Box 10"/>
          <p:cNvSpPr txBox="1">
            <a:spLocks noChangeArrowheads="1"/>
          </p:cNvSpPr>
          <p:nvPr/>
        </p:nvSpPr>
        <p:spPr bwMode="auto">
          <a:xfrm>
            <a:off x="7019925" y="64008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华文行楷" panose="02010800040101010101" pitchFamily="2" charset="-122"/>
                <a:hlinkClick r:id="rId4" action="ppaction://hlinksldjump"/>
              </a:rPr>
              <a:t>上一页</a:t>
            </a:r>
            <a:endParaRPr lang="zh-CN" altLang="en-US" sz="2400">
              <a:ea typeface="华文行楷" panose="02010800040101010101" pitchFamily="2" charset="-122"/>
            </a:endParaRP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8561388" y="1552575"/>
            <a:ext cx="431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400" u="sng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8547100" y="833438"/>
            <a:ext cx="431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400" u="sng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107529" name="Text Box 15"/>
          <p:cNvSpPr txBox="1">
            <a:spLocks noChangeArrowheads="1"/>
          </p:cNvSpPr>
          <p:nvPr/>
        </p:nvSpPr>
        <p:spPr bwMode="auto">
          <a:xfrm>
            <a:off x="179388" y="981075"/>
            <a:ext cx="273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b="1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注释</a:t>
            </a:r>
            <a:r>
              <a:rPr lang="en-US" altLang="zh-CN" sz="2400" b="1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b="1">
                <a:solidFill>
                  <a:srgbClr val="FF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分析树</a:t>
            </a:r>
          </a:p>
        </p:txBody>
      </p:sp>
      <p:graphicFrame>
        <p:nvGraphicFramePr>
          <p:cNvPr id="48144" name="Object 16"/>
          <p:cNvGraphicFramePr>
            <a:graphicFrameLocks noChangeAspect="1"/>
          </p:cNvGraphicFramePr>
          <p:nvPr/>
        </p:nvGraphicFramePr>
        <p:xfrm>
          <a:off x="2184400" y="1844675"/>
          <a:ext cx="4143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89" name="Visio" r:id="rId5" imgW="168493" imgH="182880" progId="Visio.Drawing.11">
                  <p:embed/>
                </p:oleObj>
              </mc:Choice>
              <mc:Fallback>
                <p:oleObj name="Visio" r:id="rId5" imgW="168493" imgH="182880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1844675"/>
                        <a:ext cx="41433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5" name="Object 17"/>
          <p:cNvGraphicFramePr>
            <a:graphicFrameLocks noChangeAspect="1"/>
          </p:cNvGraphicFramePr>
          <p:nvPr/>
        </p:nvGraphicFramePr>
        <p:xfrm>
          <a:off x="90488" y="2276475"/>
          <a:ext cx="396081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90" name="Visio" r:id="rId7" imgW="1554480" imgH="302849" progId="Visio.Drawing.11">
                  <p:embed/>
                </p:oleObj>
              </mc:Choice>
              <mc:Fallback>
                <p:oleObj name="Visio" r:id="rId7" imgW="1554480" imgH="302849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8" y="2276475"/>
                        <a:ext cx="3960812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6" name="Object 18"/>
          <p:cNvGraphicFramePr>
            <a:graphicFrameLocks noChangeAspect="1"/>
          </p:cNvGraphicFramePr>
          <p:nvPr/>
        </p:nvGraphicFramePr>
        <p:xfrm>
          <a:off x="17463" y="2997200"/>
          <a:ext cx="9207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91" name="Visio" r:id="rId9" imgW="336743" imgH="353568" progId="Visio.Drawing.11">
                  <p:embed/>
                </p:oleObj>
              </mc:Choice>
              <mc:Fallback>
                <p:oleObj name="Visio" r:id="rId9" imgW="336743" imgH="353568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3" y="2997200"/>
                        <a:ext cx="92075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7" name="Object 19"/>
          <p:cNvGraphicFramePr>
            <a:graphicFrameLocks noChangeAspect="1"/>
          </p:cNvGraphicFramePr>
          <p:nvPr/>
        </p:nvGraphicFramePr>
        <p:xfrm>
          <a:off x="1174750" y="2997200"/>
          <a:ext cx="10033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92" name="Visio" r:id="rId11" imgW="427695" imgH="373807" progId="Visio.Drawing.11">
                  <p:embed/>
                </p:oleObj>
              </mc:Choice>
              <mc:Fallback>
                <p:oleObj name="Visio" r:id="rId11" imgW="427695" imgH="373807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2997200"/>
                        <a:ext cx="100330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8" name="Object 20"/>
          <p:cNvGraphicFramePr>
            <a:graphicFrameLocks noChangeAspect="1"/>
          </p:cNvGraphicFramePr>
          <p:nvPr/>
        </p:nvGraphicFramePr>
        <p:xfrm>
          <a:off x="1601788" y="2997200"/>
          <a:ext cx="511333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93" name="Visio" r:id="rId13" imgW="2313066" imgH="414284" progId="Visio.Drawing.11">
                  <p:embed/>
                </p:oleObj>
              </mc:Choice>
              <mc:Fallback>
                <p:oleObj name="Visio" r:id="rId13" imgW="2313066" imgH="414284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2997200"/>
                        <a:ext cx="5113337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9" name="Object 21"/>
          <p:cNvGraphicFramePr>
            <a:graphicFrameLocks noChangeAspect="1"/>
          </p:cNvGraphicFramePr>
          <p:nvPr/>
        </p:nvGraphicFramePr>
        <p:xfrm>
          <a:off x="2322513" y="3789363"/>
          <a:ext cx="227012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94" name="Visio" r:id="rId15" imgW="85832" imgH="334305" progId="Visio.Drawing.11">
                  <p:embed/>
                </p:oleObj>
              </mc:Choice>
              <mc:Fallback>
                <p:oleObj name="Visio" r:id="rId15" imgW="85832" imgH="334305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3789363"/>
                        <a:ext cx="227012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0" name="Object 22"/>
          <p:cNvGraphicFramePr>
            <a:graphicFrameLocks noChangeAspect="1"/>
          </p:cNvGraphicFramePr>
          <p:nvPr/>
        </p:nvGraphicFramePr>
        <p:xfrm>
          <a:off x="4986338" y="3860800"/>
          <a:ext cx="227012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95" name="Visio" r:id="rId17" imgW="85832" imgH="334305" progId="Visio.Drawing.11">
                  <p:embed/>
                </p:oleObj>
              </mc:Choice>
              <mc:Fallback>
                <p:oleObj name="Visio" r:id="rId17" imgW="85832" imgH="334305" progId="Visio.Drawing.11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338" y="3860800"/>
                        <a:ext cx="227012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1" name="Object 23"/>
          <p:cNvGraphicFramePr>
            <a:graphicFrameLocks noChangeAspect="1"/>
          </p:cNvGraphicFramePr>
          <p:nvPr/>
        </p:nvGraphicFramePr>
        <p:xfrm>
          <a:off x="3114675" y="3829050"/>
          <a:ext cx="9207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96" name="Visio" r:id="rId18" imgW="336743" imgH="353568" progId="Visio.Drawing.11">
                  <p:embed/>
                </p:oleObj>
              </mc:Choice>
              <mc:Fallback>
                <p:oleObj name="Visio" r:id="rId18" imgW="336743" imgH="353568" progId="Visio.Drawing.11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3829050"/>
                        <a:ext cx="92075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2" name="Object 24"/>
          <p:cNvGraphicFramePr>
            <a:graphicFrameLocks noChangeAspect="1"/>
          </p:cNvGraphicFramePr>
          <p:nvPr/>
        </p:nvGraphicFramePr>
        <p:xfrm>
          <a:off x="6157913" y="3789363"/>
          <a:ext cx="84455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97" name="Visio" r:id="rId19" imgW="384536" imgH="621548" progId="Visio.Drawing.11">
                  <p:embed/>
                </p:oleObj>
              </mc:Choice>
              <mc:Fallback>
                <p:oleObj name="Visio" r:id="rId19" imgW="384536" imgH="621548" progId="Visio.Drawing.11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7913" y="3789363"/>
                        <a:ext cx="84455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3" name="Object 25"/>
          <p:cNvGraphicFramePr>
            <a:graphicFrameLocks noChangeAspect="1"/>
          </p:cNvGraphicFramePr>
          <p:nvPr/>
        </p:nvGraphicFramePr>
        <p:xfrm>
          <a:off x="666750" y="2709863"/>
          <a:ext cx="62547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98" name="Visio" r:id="rId21" imgW="279441" imgH="319918" progId="Visio.Drawing.11">
                  <p:embed/>
                </p:oleObj>
              </mc:Choice>
              <mc:Fallback>
                <p:oleObj name="Visio" r:id="rId21" imgW="279441" imgH="319918" progId="Visio.Drawing.11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2709863"/>
                        <a:ext cx="62547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4" name="Object 26"/>
          <p:cNvGraphicFramePr>
            <a:graphicFrameLocks noChangeAspect="1"/>
          </p:cNvGraphicFramePr>
          <p:nvPr/>
        </p:nvGraphicFramePr>
        <p:xfrm>
          <a:off x="2538413" y="2657475"/>
          <a:ext cx="8651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99" name="Visio" r:id="rId23" imgW="374782" imgH="182880" progId="Visio.Drawing.11">
                  <p:embed/>
                </p:oleObj>
              </mc:Choice>
              <mc:Fallback>
                <p:oleObj name="Visio" r:id="rId23" imgW="374782" imgH="182880" progId="Visio.Drawing.11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2657475"/>
                        <a:ext cx="86518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5" name="Object 27"/>
          <p:cNvGraphicFramePr>
            <a:graphicFrameLocks noChangeAspect="1"/>
          </p:cNvGraphicFramePr>
          <p:nvPr/>
        </p:nvGraphicFramePr>
        <p:xfrm>
          <a:off x="2536825" y="3582988"/>
          <a:ext cx="8651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00" name="Visio" r:id="rId25" imgW="374782" imgH="182880" progId="Visio.Drawing.11">
                  <p:embed/>
                </p:oleObj>
              </mc:Choice>
              <mc:Fallback>
                <p:oleObj name="Visio" r:id="rId25" imgW="374782" imgH="182880" progId="Visio.Drawing.11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3582988"/>
                        <a:ext cx="865188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7" name="Object 29"/>
          <p:cNvGraphicFramePr>
            <a:graphicFrameLocks noChangeAspect="1"/>
          </p:cNvGraphicFramePr>
          <p:nvPr/>
        </p:nvGraphicFramePr>
        <p:xfrm>
          <a:off x="3762375" y="3429000"/>
          <a:ext cx="6064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01" name="Visio" r:id="rId26" imgW="279441" imgH="331622" progId="Visio.Drawing.11">
                  <p:embed/>
                </p:oleObj>
              </mc:Choice>
              <mc:Fallback>
                <p:oleObj name="Visio" r:id="rId26" imgW="279441" imgH="331622" progId="Visio.Drawing.11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3429000"/>
                        <a:ext cx="6064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8" name="Object 30"/>
          <p:cNvGraphicFramePr>
            <a:graphicFrameLocks noChangeAspect="1"/>
          </p:cNvGraphicFramePr>
          <p:nvPr/>
        </p:nvGraphicFramePr>
        <p:xfrm>
          <a:off x="5159375" y="3635375"/>
          <a:ext cx="9080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02" name="Visio" r:id="rId28" imgW="374782" imgH="182880" progId="Visio.Drawing.11">
                  <p:embed/>
                </p:oleObj>
              </mc:Choice>
              <mc:Fallback>
                <p:oleObj name="Visio" r:id="rId28" imgW="374782" imgH="182880" progId="Visio.Drawing.11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3635375"/>
                        <a:ext cx="9080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9" name="Object 31"/>
          <p:cNvGraphicFramePr>
            <a:graphicFrameLocks noChangeAspect="1"/>
          </p:cNvGraphicFramePr>
          <p:nvPr/>
        </p:nvGraphicFramePr>
        <p:xfrm>
          <a:off x="6570663" y="3573463"/>
          <a:ext cx="809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03" name="Visio" r:id="rId30" imgW="323820" imgH="182880" progId="Visio.Drawing.11">
                  <p:embed/>
                </p:oleObj>
              </mc:Choice>
              <mc:Fallback>
                <p:oleObj name="Visio" r:id="rId30" imgW="323820" imgH="182880" progId="Visio.Drawing.11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0663" y="3573463"/>
                        <a:ext cx="8096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0" name="Object 32"/>
          <p:cNvGraphicFramePr>
            <a:graphicFrameLocks noChangeAspect="1"/>
          </p:cNvGraphicFramePr>
          <p:nvPr/>
        </p:nvGraphicFramePr>
        <p:xfrm>
          <a:off x="4038600" y="2667000"/>
          <a:ext cx="80486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04" name="Visio" r:id="rId32" imgW="311384" imgH="182880" progId="Visio.Drawing.11">
                  <p:embed/>
                </p:oleObj>
              </mc:Choice>
              <mc:Fallback>
                <p:oleObj name="Visio" r:id="rId32" imgW="311384" imgH="182880" progId="Visio.Drawing.11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667000"/>
                        <a:ext cx="804863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1" name="Object 33"/>
          <p:cNvGraphicFramePr>
            <a:graphicFrameLocks noChangeAspect="1"/>
          </p:cNvGraphicFramePr>
          <p:nvPr/>
        </p:nvGraphicFramePr>
        <p:xfrm>
          <a:off x="2649538" y="1930400"/>
          <a:ext cx="1270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05" name="Visio" r:id="rId34" imgW="559369" imgH="228478" progId="Visio.Drawing.11">
                  <p:embed/>
                </p:oleObj>
              </mc:Choice>
              <mc:Fallback>
                <p:oleObj name="Visio" r:id="rId34" imgW="559369" imgH="228478" progId="Visio.Drawing.11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436" t="15756" r="6436" b="15756"/>
                      <a:stretch>
                        <a:fillRect/>
                      </a:stretch>
                    </p:blipFill>
                    <p:spPr bwMode="auto">
                      <a:xfrm>
                        <a:off x="2649538" y="1930400"/>
                        <a:ext cx="12700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62" name="Rectangle 34"/>
          <p:cNvSpPr>
            <a:spLocks noChangeArrowheads="1"/>
          </p:cNvSpPr>
          <p:nvPr/>
        </p:nvSpPr>
        <p:spPr bwMode="auto">
          <a:xfrm>
            <a:off x="250825" y="5178425"/>
            <a:ext cx="39608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M→ε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{M.stat:=nextstat;}</a:t>
            </a:r>
          </a:p>
        </p:txBody>
      </p:sp>
      <p:sp>
        <p:nvSpPr>
          <p:cNvPr id="48163" name="Rectangle 35"/>
          <p:cNvSpPr>
            <a:spLocks noChangeArrowheads="1"/>
          </p:cNvSpPr>
          <p:nvPr/>
        </p:nvSpPr>
        <p:spPr bwMode="auto">
          <a:xfrm>
            <a:off x="250825" y="5240338"/>
            <a:ext cx="54737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S→A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{S.nc := mkchain(); </a:t>
            </a:r>
            <a:r>
              <a:rPr lang="en-US" altLang="zh-CN" sz="240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// </a:t>
            </a:r>
            <a:r>
              <a:rPr lang="zh-CN" altLang="en-US" sz="240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空链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48165" name="Rectangle 37"/>
          <p:cNvSpPr>
            <a:spLocks noChangeArrowheads="1"/>
          </p:cNvSpPr>
          <p:nvPr/>
        </p:nvSpPr>
        <p:spPr bwMode="auto">
          <a:xfrm>
            <a:off x="323850" y="4868863"/>
            <a:ext cx="6192838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S2→while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M2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E2 do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M3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S1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{backpatch(S1.nc,M2.stat);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backpatch(E2.tc,M3.stat);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S2.nc:=E2.fc; emit('goto' M2.stat);} </a:t>
            </a:r>
          </a:p>
        </p:txBody>
      </p:sp>
      <p:sp>
        <p:nvSpPr>
          <p:cNvPr id="48166" name="Rectangle 38"/>
          <p:cNvSpPr>
            <a:spLocks noChangeArrowheads="1"/>
          </p:cNvSpPr>
          <p:nvPr/>
        </p:nvSpPr>
        <p:spPr bwMode="auto">
          <a:xfrm>
            <a:off x="684213" y="4868863"/>
            <a:ext cx="4679950" cy="129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S3→if E1 then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M1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S2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{backpatch(E1.tc,M1.stat);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S3.nc:= merge(E1.fc,S2.nc);}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8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48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500" fill="hold"/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500" fill="hold"/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3" dur="500"/>
                                        <p:tgtEl>
                                          <p:spTgt spid="48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500"/>
                                        <p:tgtEl>
                                          <p:spTgt spid="48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4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500" fill="hold"/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16" presetClass="entr" presetSubtype="37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2" dur="500"/>
                                        <p:tgtEl>
                                          <p:spTgt spid="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4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7" dur="500" fill="hold"/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2" dur="500"/>
                                        <p:tgtEl>
                                          <p:spTgt spid="48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5" dur="500"/>
                                        <p:tgtEl>
                                          <p:spTgt spid="48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0" dur="5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5" dur="500"/>
                                        <p:tgtEl>
                                          <p:spTgt spid="48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500" fill="hold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8" dur="500"/>
                                        <p:tgtEl>
                                          <p:spTgt spid="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1" dur="500"/>
                                        <p:tgtEl>
                                          <p:spTgt spid="48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6" dur="500"/>
                                        <p:tgtEl>
                                          <p:spTgt spid="48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4" dur="500" fill="hold"/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7" dur="500"/>
                                        <p:tgtEl>
                                          <p:spTgt spid="4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0" dur="500"/>
                                        <p:tgtEl>
                                          <p:spTgt spid="4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 build="allAtOnce"/>
      <p:bldP spid="48141" grpId="0" animBg="1"/>
      <p:bldP spid="48142" grpId="0" animBg="1"/>
      <p:bldP spid="48162" grpId="0" autoUpdateAnimBg="0"/>
      <p:bldP spid="48162" grpId="1"/>
      <p:bldP spid="48162" grpId="2"/>
      <p:bldP spid="48162" grpId="3"/>
      <p:bldP spid="48163" grpId="0"/>
      <p:bldP spid="48163" grpId="1"/>
      <p:bldP spid="48165" grpId="0"/>
      <p:bldP spid="48165" grpId="1"/>
      <p:bldP spid="48166" grpId="0"/>
      <p:bldP spid="48166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1C56B8-1216-43BF-BB30-BED318FADCF7}" type="slidenum">
              <a:rPr lang="en-US" altLang="zh-CN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zh-CN" sz="40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4.12 </a:t>
            </a:r>
            <a:r>
              <a:rPr lang="zh-CN" altLang="en-US" sz="40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本章小结 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439738" y="838200"/>
            <a:ext cx="8380412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本章讨论的重点是程序设计语言的静态语义分析，并且在语法分析的基础上生成中间代码，采用的基本方法是语法制导翻译。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539750" y="2514600"/>
            <a:ext cx="82804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语法制导翻译的基本概念</a:t>
            </a:r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539750" y="3017838"/>
            <a:ext cx="7848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tabLst>
                <a:tab pos="434340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tabLst>
                <a:tab pos="434340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har char="•"/>
              <a:tabLst>
                <a:tab pos="43434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20000"/>
              </a:spcBef>
              <a:buChar char="–"/>
              <a:tabLst>
                <a:tab pos="4343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20000"/>
              </a:spcBef>
              <a:buChar char="»"/>
              <a:tabLst>
                <a:tab pos="4343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343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343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343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34340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&lt;2&gt;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中间代码简介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&lt;3&gt;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符号表的组织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&lt;4&gt;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声明语句的翻译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&lt;5&gt;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可执行语句的翻译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99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9BE674-4109-4D1A-859B-F92E82F4A641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8" y="2492375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维数组元素的地址计算</a:t>
            </a:r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en-US" altLang="zh-CN" sz="24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A[d1,d2,</a:t>
            </a:r>
            <a:r>
              <a:rPr lang="en-US" altLang="zh-CN" sz="2400" smtClean="0">
                <a:solidFill>
                  <a:srgbClr val="990000"/>
                </a:solidFill>
                <a:latin typeface="华文楷体" panose="02010600040101010101" pitchFamily="2" charset="-122"/>
                <a:ea typeface="黑体" panose="02010609060101010101" pitchFamily="49" charset="-122"/>
              </a:rPr>
              <a:t>…</a:t>
            </a:r>
            <a:r>
              <a:rPr lang="en-US" altLang="zh-CN" sz="24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,dn]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107950" y="3068638"/>
            <a:ext cx="8964613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addr(A[i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])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=a+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</a:t>
            </a:r>
            <a:r>
              <a:rPr lang="en-US" altLang="zh-CN" sz="2400" baseline="-30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-1)*d</a:t>
            </a:r>
            <a:r>
              <a:rPr lang="en-US" altLang="zh-CN" sz="2400" baseline="-30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*...*d</a:t>
            </a:r>
            <a:r>
              <a:rPr lang="en-US" altLang="zh-CN" sz="2400" baseline="-30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+(i</a:t>
            </a:r>
            <a:r>
              <a:rPr lang="en-US" altLang="zh-CN" sz="2400" baseline="-30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-1)*d</a:t>
            </a:r>
            <a:r>
              <a:rPr lang="en-US" altLang="zh-CN" sz="2400" baseline="-30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*...*d</a:t>
            </a:r>
            <a:r>
              <a:rPr lang="en-US" altLang="zh-CN" sz="2400" baseline="-30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+...+ (i</a:t>
            </a:r>
            <a:r>
              <a:rPr lang="en-US" altLang="zh-CN" sz="2400" baseline="-30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-1) 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*w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展开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合并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合并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=a-(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aseline="-30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*...*d</a:t>
            </a:r>
            <a:r>
              <a:rPr lang="en-US" altLang="zh-CN" sz="2400" baseline="-30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aseline="-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*...*d</a:t>
            </a:r>
            <a:r>
              <a:rPr lang="en-US" altLang="zh-CN" sz="2400" baseline="-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+...+d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+1)*w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+(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30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*...*d</a:t>
            </a:r>
            <a:r>
              <a:rPr lang="en-US" altLang="zh-CN" sz="2400" baseline="-30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*...*d</a:t>
            </a:r>
            <a:r>
              <a:rPr lang="en-US" altLang="zh-CN" sz="2400" baseline="-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+...+i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+i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)*w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7" name="Rectangle 11"/>
          <p:cNvSpPr>
            <a:spLocks noChangeArrowheads="1"/>
          </p:cNvSpPr>
          <p:nvPr/>
        </p:nvSpPr>
        <p:spPr bwMode="auto">
          <a:xfrm>
            <a:off x="395288" y="765175"/>
            <a:ext cx="8208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addr(A[i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])      = a+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*w</a:t>
            </a:r>
          </a:p>
        </p:txBody>
      </p:sp>
      <p:sp>
        <p:nvSpPr>
          <p:cNvPr id="13318" name="Rectangle 12"/>
          <p:cNvSpPr>
            <a:spLocks noChangeArrowheads="1"/>
          </p:cNvSpPr>
          <p:nvPr/>
        </p:nvSpPr>
        <p:spPr bwMode="auto">
          <a:xfrm>
            <a:off x="395288" y="1125538"/>
            <a:ext cx="80645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addr(A[i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,i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])   = a+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(i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-1)*d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+(i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-1)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*w</a:t>
            </a:r>
          </a:p>
        </p:txBody>
      </p:sp>
      <p:sp>
        <p:nvSpPr>
          <p:cNvPr id="13319" name="Rectangle 13"/>
          <p:cNvSpPr>
            <a:spLocks noChangeArrowheads="1"/>
          </p:cNvSpPr>
          <p:nvPr/>
        </p:nvSpPr>
        <p:spPr bwMode="auto">
          <a:xfrm>
            <a:off x="438150" y="1628775"/>
            <a:ext cx="849788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addr(A[i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,i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,i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])= a+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</a:t>
            </a:r>
            <a:r>
              <a:rPr lang="en-US" altLang="zh-CN" sz="2400" baseline="-30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-1)*d</a:t>
            </a:r>
            <a:r>
              <a:rPr lang="en-US" altLang="zh-CN" sz="2400" baseline="-30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+(i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-1)*d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+(i</a:t>
            </a:r>
            <a:r>
              <a:rPr lang="en-US" altLang="zh-CN" sz="2400" baseline="-25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-1) 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*w</a:t>
            </a:r>
          </a:p>
        </p:txBody>
      </p:sp>
      <p:sp>
        <p:nvSpPr>
          <p:cNvPr id="80910" name="Line 14"/>
          <p:cNvSpPr>
            <a:spLocks noChangeShapeType="1"/>
          </p:cNvSpPr>
          <p:nvPr/>
        </p:nvSpPr>
        <p:spPr bwMode="auto">
          <a:xfrm>
            <a:off x="3756025" y="1212850"/>
            <a:ext cx="6477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911" name="Line 15"/>
          <p:cNvSpPr>
            <a:spLocks noChangeShapeType="1"/>
          </p:cNvSpPr>
          <p:nvPr/>
        </p:nvSpPr>
        <p:spPr bwMode="auto">
          <a:xfrm flipV="1">
            <a:off x="3879850" y="1671638"/>
            <a:ext cx="108108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912" name="Line 16"/>
          <p:cNvSpPr>
            <a:spLocks noChangeShapeType="1"/>
          </p:cNvSpPr>
          <p:nvPr/>
        </p:nvSpPr>
        <p:spPr bwMode="auto">
          <a:xfrm>
            <a:off x="5264150" y="1657350"/>
            <a:ext cx="792163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914" name="Line 18"/>
          <p:cNvSpPr>
            <a:spLocks noChangeShapeType="1"/>
          </p:cNvSpPr>
          <p:nvPr/>
        </p:nvSpPr>
        <p:spPr bwMode="auto">
          <a:xfrm>
            <a:off x="7021513" y="2205038"/>
            <a:ext cx="79216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915" name="Line 19"/>
          <p:cNvSpPr>
            <a:spLocks noChangeShapeType="1"/>
          </p:cNvSpPr>
          <p:nvPr/>
        </p:nvSpPr>
        <p:spPr bwMode="auto">
          <a:xfrm flipV="1">
            <a:off x="5665788" y="2205038"/>
            <a:ext cx="1081087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916" name="Line 20"/>
          <p:cNvSpPr>
            <a:spLocks noChangeShapeType="1"/>
          </p:cNvSpPr>
          <p:nvPr/>
        </p:nvSpPr>
        <p:spPr bwMode="auto">
          <a:xfrm flipV="1">
            <a:off x="3851275" y="2205038"/>
            <a:ext cx="151288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918" name="Rectangle 22"/>
          <p:cNvSpPr>
            <a:spLocks noChangeArrowheads="1"/>
          </p:cNvSpPr>
          <p:nvPr/>
        </p:nvSpPr>
        <p:spPr bwMode="auto">
          <a:xfrm>
            <a:off x="684213" y="3508375"/>
            <a:ext cx="287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</a:t>
            </a:r>
            <a:r>
              <a:rPr lang="en-US" altLang="zh-CN" sz="2400" baseline="-30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-1)*d</a:t>
            </a:r>
            <a:r>
              <a:rPr lang="en-US" altLang="zh-CN" sz="2400" baseline="-30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*...*d</a:t>
            </a:r>
            <a:r>
              <a:rPr lang="en-US" altLang="zh-CN" sz="2400" baseline="-30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919" name="Rectangle 23"/>
          <p:cNvSpPr>
            <a:spLocks noChangeArrowheads="1"/>
          </p:cNvSpPr>
          <p:nvPr/>
        </p:nvSpPr>
        <p:spPr bwMode="auto">
          <a:xfrm>
            <a:off x="3492500" y="3524250"/>
            <a:ext cx="363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(i</a:t>
            </a:r>
            <a:r>
              <a:rPr lang="en-US" altLang="zh-CN" sz="2400" baseline="-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-1)*d</a:t>
            </a:r>
            <a:r>
              <a:rPr lang="en-US" altLang="zh-CN" sz="2400" baseline="-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*...*d</a:t>
            </a:r>
            <a:r>
              <a:rPr lang="en-US" altLang="zh-CN" sz="2400" baseline="-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+...</a:t>
            </a:r>
          </a:p>
        </p:txBody>
      </p:sp>
      <p:sp>
        <p:nvSpPr>
          <p:cNvPr id="80920" name="Rectangle 24"/>
          <p:cNvSpPr>
            <a:spLocks noChangeArrowheads="1"/>
          </p:cNvSpPr>
          <p:nvPr/>
        </p:nvSpPr>
        <p:spPr bwMode="auto">
          <a:xfrm>
            <a:off x="7135813" y="3524250"/>
            <a:ext cx="120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+(i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-1)</a:t>
            </a:r>
          </a:p>
        </p:txBody>
      </p:sp>
      <p:sp>
        <p:nvSpPr>
          <p:cNvPr id="13329" name="Rectangle 25"/>
          <p:cNvSpPr>
            <a:spLocks noChangeArrowheads="1"/>
          </p:cNvSpPr>
          <p:nvPr/>
        </p:nvSpPr>
        <p:spPr bwMode="auto">
          <a:xfrm>
            <a:off x="323850" y="26035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维数组元素的地址计算</a:t>
            </a: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endParaRPr lang="en-US" altLang="zh-CN" sz="2400">
              <a:solidFill>
                <a:srgbClr val="99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922" name="Line 26"/>
          <p:cNvSpPr>
            <a:spLocks noChangeShapeType="1"/>
          </p:cNvSpPr>
          <p:nvPr/>
        </p:nvSpPr>
        <p:spPr bwMode="auto">
          <a:xfrm>
            <a:off x="900113" y="4005263"/>
            <a:ext cx="719137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923" name="Line 27"/>
          <p:cNvSpPr>
            <a:spLocks noChangeShapeType="1"/>
          </p:cNvSpPr>
          <p:nvPr/>
        </p:nvSpPr>
        <p:spPr bwMode="auto">
          <a:xfrm>
            <a:off x="3787775" y="4044950"/>
            <a:ext cx="71913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0924" name="Line 28"/>
          <p:cNvSpPr>
            <a:spLocks noChangeShapeType="1"/>
          </p:cNvSpPr>
          <p:nvPr/>
        </p:nvSpPr>
        <p:spPr bwMode="auto">
          <a:xfrm>
            <a:off x="7451725" y="4060825"/>
            <a:ext cx="71913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0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4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autoUpdateAnimBg="0"/>
      <p:bldP spid="80910" grpId="0" animBg="1"/>
      <p:bldP spid="80911" grpId="0" animBg="1"/>
      <p:bldP spid="80912" grpId="0" animBg="1"/>
      <p:bldP spid="80914" grpId="0" animBg="1"/>
      <p:bldP spid="80915" grpId="0" animBg="1"/>
      <p:bldP spid="80916" grpId="0" animBg="1"/>
      <p:bldP spid="80918" grpId="0"/>
      <p:bldP spid="80919" grpId="0"/>
      <p:bldP spid="80920" grpId="0"/>
      <p:bldP spid="80922" grpId="0" animBg="1"/>
      <p:bldP spid="80923" grpId="0" animBg="1"/>
      <p:bldP spid="809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D573B-8A6E-43AB-8CFC-2C4274895DD5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维数组元素的地址计算</a:t>
            </a:r>
            <a:r>
              <a:rPr lang="en-US" altLang="zh-CN" sz="2400" smtClean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 </a:t>
            </a:r>
            <a:r>
              <a:rPr lang="en-US" altLang="zh-CN" sz="24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A[d1,d2,</a:t>
            </a:r>
            <a:r>
              <a:rPr lang="en-US" altLang="zh-CN" sz="2400" smtClean="0">
                <a:solidFill>
                  <a:srgbClr val="990000"/>
                </a:solidFill>
                <a:latin typeface="华文楷体" panose="02010600040101010101" pitchFamily="2" charset="-122"/>
                <a:ea typeface="黑体" panose="02010609060101010101" pitchFamily="49" charset="-122"/>
              </a:rPr>
              <a:t>…</a:t>
            </a:r>
            <a:r>
              <a:rPr lang="en-US" altLang="zh-CN" sz="2400" smtClean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,dn]</a:t>
            </a:r>
          </a:p>
        </p:txBody>
      </p:sp>
      <p:sp>
        <p:nvSpPr>
          <p:cNvPr id="217091" name="Rectangle 3"/>
          <p:cNvSpPr>
            <a:spLocks noChangeArrowheads="1"/>
          </p:cNvSpPr>
          <p:nvPr/>
        </p:nvSpPr>
        <p:spPr bwMode="auto">
          <a:xfrm>
            <a:off x="323850" y="668338"/>
            <a:ext cx="8686800" cy="297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addr(A[i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])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>
                <a:ea typeface="黑体" panose="02010609060101010101" pitchFamily="49" charset="-122"/>
              </a:rPr>
              <a:t>……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=a-(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aseline="-30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*...*d</a:t>
            </a:r>
            <a:r>
              <a:rPr lang="en-US" altLang="zh-CN" sz="2400" baseline="-30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aseline="-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*...*d</a:t>
            </a:r>
            <a:r>
              <a:rPr lang="en-US" altLang="zh-CN" sz="2400" baseline="-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+...+d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+1)*w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+(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30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*...*d</a:t>
            </a:r>
            <a:r>
              <a:rPr lang="en-US" altLang="zh-CN" sz="2400" baseline="-30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*...*d</a:t>
            </a:r>
            <a:r>
              <a:rPr lang="en-US" altLang="zh-CN" sz="2400" baseline="-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+...+i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+i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)*w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en-US" altLang="zh-CN" sz="2400">
                <a:solidFill>
                  <a:srgbClr val="FF0066"/>
                </a:solidFill>
                <a:ea typeface="黑体" panose="02010609060101010101" pitchFamily="49" charset="-122"/>
              </a:rPr>
              <a:t>–</a:t>
            </a: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 * w + v * w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其中：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395288" y="3429000"/>
            <a:ext cx="8839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 = 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aseline="-30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...*d</a:t>
            </a:r>
            <a:r>
              <a:rPr lang="en-US" altLang="zh-CN" sz="2400" baseline="-30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aseline="-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...*d</a:t>
            </a:r>
            <a:r>
              <a:rPr lang="en-US" altLang="zh-CN" sz="2400" baseline="-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+*d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...*d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...+d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+1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= 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(d</a:t>
            </a:r>
            <a:r>
              <a:rPr lang="en-US" altLang="zh-CN" sz="2400" baseline="-30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+1)*d</a:t>
            </a:r>
            <a:r>
              <a:rPr lang="en-US" altLang="zh-CN" sz="2400" baseline="-30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*...*d</a:t>
            </a:r>
            <a:r>
              <a:rPr lang="en-US" altLang="zh-CN" sz="2400" baseline="-30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aseline="-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...*d</a:t>
            </a:r>
            <a:r>
              <a:rPr lang="en-US" altLang="zh-CN" sz="2400" baseline="-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+...+d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+1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=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((d</a:t>
            </a:r>
            <a:r>
              <a:rPr lang="en-US" altLang="zh-CN" sz="2400" baseline="-30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+1)*d</a:t>
            </a:r>
            <a:r>
              <a:rPr lang="en-US" altLang="zh-CN" sz="2400" baseline="-30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+1)*d</a:t>
            </a:r>
            <a:r>
              <a:rPr lang="en-US" altLang="zh-CN" sz="2400" baseline="-30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...*d</a:t>
            </a:r>
            <a:r>
              <a:rPr lang="en-US" altLang="zh-CN" sz="2400" baseline="-300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+...+d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+1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......</a:t>
            </a:r>
          </a:p>
          <a:p>
            <a:pPr algn="just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= (...((d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+1)*d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+1)*d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...+1)*d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+1</a:t>
            </a:r>
          </a:p>
        </p:txBody>
      </p:sp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376238" y="5486400"/>
            <a:ext cx="7219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同理：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v = (...((i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+i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)*d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+i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)*d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...+i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)*d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+i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17094" name="AutoShape 6"/>
          <p:cNvSpPr>
            <a:spLocks/>
          </p:cNvSpPr>
          <p:nvPr/>
        </p:nvSpPr>
        <p:spPr bwMode="auto">
          <a:xfrm rot="-5400000">
            <a:off x="2159794" y="3248819"/>
            <a:ext cx="144463" cy="1368425"/>
          </a:xfrm>
          <a:prstGeom prst="leftBrace">
            <a:avLst>
              <a:gd name="adj1" fmla="val 78937"/>
              <a:gd name="adj2" fmla="val 50000"/>
            </a:avLst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7095" name="AutoShape 7"/>
          <p:cNvSpPr>
            <a:spLocks/>
          </p:cNvSpPr>
          <p:nvPr/>
        </p:nvSpPr>
        <p:spPr bwMode="auto">
          <a:xfrm rot="-5400000">
            <a:off x="4103687" y="3033713"/>
            <a:ext cx="73025" cy="1727200"/>
          </a:xfrm>
          <a:prstGeom prst="leftBrace">
            <a:avLst>
              <a:gd name="adj1" fmla="val 197101"/>
              <a:gd name="adj2" fmla="val 50000"/>
            </a:avLst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7096" name="AutoShape 8"/>
          <p:cNvSpPr>
            <a:spLocks/>
          </p:cNvSpPr>
          <p:nvPr/>
        </p:nvSpPr>
        <p:spPr bwMode="auto">
          <a:xfrm rot="-5400000">
            <a:off x="3059112" y="3789363"/>
            <a:ext cx="73025" cy="1079500"/>
          </a:xfrm>
          <a:prstGeom prst="leftBrace">
            <a:avLst>
              <a:gd name="adj1" fmla="val 123188"/>
              <a:gd name="adj2" fmla="val 50000"/>
            </a:avLst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7097" name="AutoShape 9"/>
          <p:cNvSpPr>
            <a:spLocks/>
          </p:cNvSpPr>
          <p:nvPr/>
        </p:nvSpPr>
        <p:spPr bwMode="auto">
          <a:xfrm rot="-5400000">
            <a:off x="4642644" y="3717131"/>
            <a:ext cx="73025" cy="1223963"/>
          </a:xfrm>
          <a:prstGeom prst="leftBrace">
            <a:avLst>
              <a:gd name="adj1" fmla="val 139674"/>
              <a:gd name="adj2" fmla="val 50000"/>
            </a:avLst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</a:pP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17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17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17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17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217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217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217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 autoUpdateAnimBg="0"/>
      <p:bldP spid="217092" grpId="0" build="allAtOnce"/>
      <p:bldP spid="217093" grpId="0" build="p" autoUpdateAnimBg="0"/>
      <p:bldP spid="217094" grpId="0" animBg="1"/>
      <p:bldP spid="217094" grpId="1" animBg="1"/>
      <p:bldP spid="217095" grpId="0" animBg="1"/>
      <p:bldP spid="217095" grpId="1" animBg="1"/>
      <p:bldP spid="217096" grpId="0" animBg="1"/>
      <p:bldP spid="217096" grpId="1" animBg="1"/>
      <p:bldP spid="217097" grpId="0" animBg="1"/>
      <p:bldP spid="21709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A36FD-5FD7-4040-A15A-960E2F0033DC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772400" cy="6096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维数组元素的地址计算（续</a:t>
            </a:r>
            <a:r>
              <a:rPr lang="en-US" altLang="zh-CN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）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81000" y="476250"/>
            <a:ext cx="67056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c=(...((d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+1)*d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+1)*d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...+1)*d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+1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v=(...((i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+i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)*d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+i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)*d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...+i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)*d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+i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304800" y="1495425"/>
            <a:ext cx="85153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令：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= i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v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300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+i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v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= (</a:t>
            </a: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300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+i</a:t>
            </a:r>
            <a:r>
              <a:rPr lang="en-US" altLang="zh-CN" sz="2400" baseline="-300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)*d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+i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......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v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2400">
                <a:ea typeface="黑体" panose="02010609060101010101" pitchFamily="49" charset="-122"/>
              </a:rPr>
              <a:t>……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..           =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j-1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+i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endParaRPr lang="en-US" altLang="zh-CN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......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v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2400">
                <a:ea typeface="黑体" panose="02010609060101010101" pitchFamily="49" charset="-122"/>
              </a:rPr>
              <a:t>……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..           = 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+i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58775" y="4652963"/>
            <a:ext cx="78136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最终得到数组元素引用的地址计算公式</a:t>
            </a: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addr(A[i</a:t>
            </a:r>
            <a:r>
              <a:rPr lang="en-US" altLang="zh-CN" sz="2400" baseline="-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r>
              <a:rPr lang="zh-CN" altLang="en-US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30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])=</a:t>
            </a:r>
            <a:r>
              <a:rPr lang="en-US" altLang="zh-CN" sz="2400" u="sng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a-c</a:t>
            </a:r>
            <a:r>
              <a:rPr lang="en-US" altLang="zh-CN" sz="2400" u="sng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+v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u="sng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CONSPART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+VARPART </a:t>
            </a:r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34925" y="3759200"/>
            <a:ext cx="8424863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同理可得：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     c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= c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j-1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(j=2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..., n)		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(4.3)</a:t>
            </a: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250825" y="2967038"/>
            <a:ext cx="8640763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于是有：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300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    v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= v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j-1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400" baseline="-300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(j=2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..., n)	  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(4.6)</a:t>
            </a:r>
          </a:p>
        </p:txBody>
      </p:sp>
      <p:sp>
        <p:nvSpPr>
          <p:cNvPr id="81930" name="Line 10"/>
          <p:cNvSpPr>
            <a:spLocks noChangeShapeType="1"/>
          </p:cNvSpPr>
          <p:nvPr/>
        </p:nvSpPr>
        <p:spPr bwMode="auto">
          <a:xfrm>
            <a:off x="1763713" y="1484313"/>
            <a:ext cx="1871662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1933" name="Rectangle 13"/>
          <p:cNvSpPr>
            <a:spLocks noChangeArrowheads="1"/>
          </p:cNvSpPr>
          <p:nvPr/>
        </p:nvSpPr>
        <p:spPr bwMode="auto">
          <a:xfrm>
            <a:off x="4429125" y="1844675"/>
            <a:ext cx="2014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400" baseline="-300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+i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4429125" y="2251075"/>
            <a:ext cx="2014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sz="24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400" baseline="-3000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*d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+i</a:t>
            </a:r>
            <a:r>
              <a:rPr lang="en-US" altLang="zh-CN" sz="2400" baseline="-30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>
            <a:off x="1908175" y="2708275"/>
            <a:ext cx="1150938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3995738" y="1484313"/>
            <a:ext cx="985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则：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4" dur="500"/>
                                        <p:tgtEl>
                                          <p:spTgt spid="81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build="p" autoUpdateAnimBg="0"/>
      <p:bldP spid="81925" grpId="0" build="p" autoUpdateAnimBg="0"/>
      <p:bldP spid="81929" grpId="0" animBg="1"/>
      <p:bldP spid="81927" grpId="0" animBg="1"/>
      <p:bldP spid="81930" grpId="0" animBg="1"/>
      <p:bldP spid="81933" grpId="0"/>
      <p:bldP spid="81935" grpId="0"/>
      <p:bldP spid="81936" grpId="0" animBg="1"/>
      <p:bldP spid="819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96C97-758D-4E96-9552-2F59E1711012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772400" cy="5334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4.7.2 </a:t>
            </a:r>
            <a:r>
              <a:rPr lang="zh-CN" altLang="en-US" sz="3200" smtClean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数组元素引用的语法制导翻译 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82588" y="876300"/>
            <a:ext cx="80772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数组元素的寻址：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CONSPART[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VARPART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，或简写：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T1[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三地址码：  取值：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X:=T1[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</a:t>
            </a:r>
            <a:r>
              <a:rPr lang="zh-CN" altLang="en-US" sz="240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赋值：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T1[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]:=X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395288" y="1844675"/>
            <a:ext cx="51847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&lt;1&gt;   </a:t>
            </a:r>
            <a:r>
              <a:rPr lang="zh-CN" altLang="en-US" sz="240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引入数组元素后的赋值句文法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A →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:= E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 → id |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id[EL]</a:t>
            </a:r>
            <a:r>
              <a:rPr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	 </a:t>
            </a:r>
            <a:r>
              <a:rPr lang="en-US" altLang="zh-CN" sz="240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(G4.10)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EL→ E | EL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E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    E → E + E  | ( E ) | 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395288" y="4292600"/>
            <a:ext cx="5822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引入了新的非终结符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，使得分析树增高。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例如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a[i, j]:=x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的分析树：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0" y="5229225"/>
            <a:ext cx="55800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根据此文法进行语法制导翻译有困难，无法使用递推公式（因为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aseline="-25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需要知道数组名</a:t>
            </a:r>
            <a:r>
              <a:rPr lang="en-US" altLang="zh-CN" sz="24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）。</a:t>
            </a:r>
          </a:p>
        </p:txBody>
      </p:sp>
      <p:graphicFrame>
        <p:nvGraphicFramePr>
          <p:cNvPr id="54292" name="Object 20"/>
          <p:cNvGraphicFramePr>
            <a:graphicFrameLocks noChangeAspect="1"/>
          </p:cNvGraphicFramePr>
          <p:nvPr/>
        </p:nvGraphicFramePr>
        <p:xfrm>
          <a:off x="5651500" y="2133600"/>
          <a:ext cx="2906713" cy="395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Visio" r:id="rId4" imgW="1205789" imgH="1642872" progId="Visio.Drawing.11">
                  <p:embed/>
                </p:oleObj>
              </mc:Choice>
              <mc:Fallback>
                <p:oleObj name="Visio" r:id="rId4" imgW="1205789" imgH="1642872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133600"/>
                        <a:ext cx="2906713" cy="395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utoUpdateAnimBg="0"/>
      <p:bldP spid="54288" grpId="0"/>
      <p:bldP spid="54290" grpId="0"/>
    </p:bldLst>
  </p:timing>
</p:sld>
</file>

<file path=ppt/theme/theme1.xml><?xml version="1.0" encoding="utf-8"?>
<a:theme xmlns:a="http://schemas.openxmlformats.org/drawingml/2006/main" name="default">
  <a:themeElements>
    <a:clrScheme name="default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defaul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just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隶书" panose="02010509060101010101" pitchFamily="49" charset="-122"/>
            <a:ea typeface="隶书" panose="020105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just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隶书" panose="02010509060101010101" pitchFamily="49" charset="-122"/>
            <a:ea typeface="隶书" panose="02010509060101010101" pitchFamily="49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gcom0101</Template>
  <TotalTime>10793</TotalTime>
  <Words>6911</Words>
  <Application>Microsoft Office PowerPoint</Application>
  <PresentationFormat>全屏显示(4:3)</PresentationFormat>
  <Paragraphs>1289</Paragraphs>
  <Slides>53</Slides>
  <Notes>53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8" baseType="lpstr">
      <vt:lpstr>仿宋</vt:lpstr>
      <vt:lpstr>仿宋_GB2312</vt:lpstr>
      <vt:lpstr>黑体</vt:lpstr>
      <vt:lpstr>华文行楷</vt:lpstr>
      <vt:lpstr>华文楷体</vt:lpstr>
      <vt:lpstr>华文中宋</vt:lpstr>
      <vt:lpstr>楷体_GB2312</vt:lpstr>
      <vt:lpstr>隶书</vt:lpstr>
      <vt:lpstr>宋体</vt:lpstr>
      <vt:lpstr>Arial</vt:lpstr>
      <vt:lpstr>Courier New</vt:lpstr>
      <vt:lpstr>Times New Roman</vt:lpstr>
      <vt:lpstr>Wingdings</vt:lpstr>
      <vt:lpstr>default</vt:lpstr>
      <vt:lpstr>Visio</vt:lpstr>
      <vt:lpstr>4.7 数组元素的引用 </vt:lpstr>
      <vt:lpstr>确定映射方式的两种方法 </vt:lpstr>
      <vt:lpstr>4.7.1 数组元素的地址计算 </vt:lpstr>
      <vt:lpstr>一维数组A[d1]元素的地址计算：</vt:lpstr>
      <vt:lpstr>PowerPoint 演示文稿</vt:lpstr>
      <vt:lpstr>n维数组元素的地址计算:  A[d1,d2,…,dn]</vt:lpstr>
      <vt:lpstr>n维数组元素的地址计算:  A[d1,d2,…,dn]</vt:lpstr>
      <vt:lpstr>n维数组元素的地址计算（续1）</vt:lpstr>
      <vt:lpstr>4.7.2 数组元素引用的语法制导翻译 </vt:lpstr>
      <vt:lpstr>PowerPoint 演示文稿</vt:lpstr>
      <vt:lpstr>&lt;2&gt;  属性和函数</vt:lpstr>
      <vt:lpstr>&lt;3&gt;语义规则</vt:lpstr>
      <vt:lpstr>&lt;3&gt;语义规则（续1）</vt:lpstr>
      <vt:lpstr>&lt;4&gt; 分析举例</vt:lpstr>
      <vt:lpstr>&lt;4&gt; 分析举例</vt:lpstr>
      <vt:lpstr>主要分析步骤：                                                      &lt;4&gt; 分析举例（续1）</vt:lpstr>
      <vt:lpstr>4.8 布尔表达式 4.8.1 布尔表达式的作用与结构 </vt:lpstr>
      <vt:lpstr>布尔运算的优先级与结合性</vt:lpstr>
      <vt:lpstr>4.8.2 布尔表达式的计算方法   &lt;1&gt; 数值表示的直接计算</vt:lpstr>
      <vt:lpstr>&lt;2&gt; 逻辑表示的短路计算</vt:lpstr>
      <vt:lpstr>&lt;3&gt; 短路计算的必要性</vt:lpstr>
      <vt:lpstr>&lt;3&gt; 短路计算的必要性</vt:lpstr>
      <vt:lpstr>4.8.3 数值表示的直接计算的语法制导翻译 </vt:lpstr>
      <vt:lpstr>4.8.3 数值表示的直接计算的语法制导翻译（续1）</vt:lpstr>
      <vt:lpstr>4.8.3 数值表示的直接计算的语法制导翻译（续2）</vt:lpstr>
      <vt:lpstr>4.8.4 短路计算的语法制导定义</vt:lpstr>
      <vt:lpstr>4.8.4 短路计算的语法制导定义(续1)</vt:lpstr>
      <vt:lpstr>4.8.4 短路计算的语法制导定义(续2)</vt:lpstr>
      <vt:lpstr>语义制导定义：</vt:lpstr>
      <vt:lpstr>4.8.4 短路计算的语法制导定义(续4)</vt:lpstr>
      <vt:lpstr>4.8.4 短路计算的语法制导定义(续5)</vt:lpstr>
      <vt:lpstr>PowerPoint 演示文稿</vt:lpstr>
      <vt:lpstr>短路计算的翻译方案</vt:lpstr>
      <vt:lpstr>例4.40：三地址码： </vt:lpstr>
      <vt:lpstr>短路计算的翻译方案</vt:lpstr>
      <vt:lpstr>短路计算的翻译方案</vt:lpstr>
      <vt:lpstr>属性与语义规则（续1）</vt:lpstr>
      <vt:lpstr>再考虑布尔表达式a&lt;b or c&lt;d and e&lt;f</vt:lpstr>
      <vt:lpstr>再考虑布尔表达式a&lt;b or c&lt;d and e&lt;f（续）</vt:lpstr>
      <vt:lpstr>4.9 控制语句 </vt:lpstr>
      <vt:lpstr>条件转移/无条件转移语句基于的文法: G4.14</vt:lpstr>
      <vt:lpstr>4.9.1 标号与无条件转移</vt:lpstr>
      <vt:lpstr>4.9.1 标号与无条件转移（续1）</vt:lpstr>
      <vt:lpstr>4.9.1 标号与无条件转移（续2）</vt:lpstr>
      <vt:lpstr>4.9.1 标号与无条件转移（续3）</vt:lpstr>
      <vt:lpstr>4.9.2 条件转移 &lt;1&gt; 三地址码序列和语法制导定义 </vt:lpstr>
      <vt:lpstr>&lt;1&gt; 三地址码序列和语法制导定义（续1）</vt:lpstr>
      <vt:lpstr>&lt;1&gt; 三地址码序列和语法制导定义（续2）</vt:lpstr>
      <vt:lpstr>&lt;2&gt; 条件转移的控制流与翻译方案</vt:lpstr>
      <vt:lpstr>&lt;2&gt; 条件转移的控制流与翻译方案（续1）</vt:lpstr>
      <vt:lpstr>&lt;2&gt; 条件转移的控制流与翻译方案（续2）</vt:lpstr>
      <vt:lpstr>&lt;2&gt; 条件转移的控制流与翻译方案（续3）</vt:lpstr>
      <vt:lpstr>4.12 本章小结 </vt:lpstr>
    </vt:vector>
  </TitlesOfParts>
  <Company>sei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4.7 数组元素的引用 ~4.10</dc:title>
  <dc:creator>wxq</dc:creator>
  <cp:lastModifiedBy>EZ123</cp:lastModifiedBy>
  <cp:revision>278</cp:revision>
  <dcterms:created xsi:type="dcterms:W3CDTF">2004-04-13T10:29:16Z</dcterms:created>
  <dcterms:modified xsi:type="dcterms:W3CDTF">2020-12-13T12:36:32Z</dcterms:modified>
</cp:coreProperties>
</file>