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7"/>
  </p:notesMasterIdLst>
  <p:sldIdLst>
    <p:sldId id="272" r:id="rId2"/>
    <p:sldId id="273" r:id="rId3"/>
    <p:sldId id="278" r:id="rId4"/>
    <p:sldId id="274" r:id="rId5"/>
    <p:sldId id="275" r:id="rId6"/>
    <p:sldId id="307" r:id="rId7"/>
    <p:sldId id="280" r:id="rId8"/>
    <p:sldId id="257" r:id="rId9"/>
    <p:sldId id="258" r:id="rId10"/>
    <p:sldId id="259" r:id="rId11"/>
    <p:sldId id="286" r:id="rId12"/>
    <p:sldId id="260" r:id="rId13"/>
    <p:sldId id="261" r:id="rId14"/>
    <p:sldId id="309" r:id="rId15"/>
    <p:sldId id="310" r:id="rId16"/>
    <p:sldId id="263" r:id="rId17"/>
    <p:sldId id="290" r:id="rId18"/>
    <p:sldId id="264" r:id="rId19"/>
    <p:sldId id="282" r:id="rId20"/>
    <p:sldId id="265" r:id="rId21"/>
    <p:sldId id="300" r:id="rId22"/>
    <p:sldId id="297" r:id="rId23"/>
    <p:sldId id="266" r:id="rId24"/>
    <p:sldId id="269" r:id="rId25"/>
    <p:sldId id="270" r:id="rId26"/>
    <p:sldId id="303" r:id="rId27"/>
    <p:sldId id="304" r:id="rId28"/>
    <p:sldId id="305" r:id="rId29"/>
    <p:sldId id="301" r:id="rId30"/>
    <p:sldId id="271" r:id="rId31"/>
    <p:sldId id="267" r:id="rId32"/>
    <p:sldId id="285" r:id="rId33"/>
    <p:sldId id="268" r:id="rId34"/>
    <p:sldId id="293" r:id="rId35"/>
    <p:sldId id="291" r:id="rId36"/>
  </p:sldIdLst>
  <p:sldSz cx="9144000" cy="6858000" type="screen4x3"/>
  <p:notesSz cx="6669088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990000"/>
    <a:srgbClr val="008000"/>
    <a:srgbClr val="00CC00"/>
    <a:srgbClr val="FF00FF"/>
    <a:srgbClr val="FF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 autoAdjust="0"/>
    <p:restoredTop sz="96429" autoAdjust="0"/>
  </p:normalViewPr>
  <p:slideViewPr>
    <p:cSldViewPr>
      <p:cViewPr varScale="1">
        <p:scale>
          <a:sx n="114" d="100"/>
          <a:sy n="114" d="100"/>
        </p:scale>
        <p:origin x="11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26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w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9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8.emf"/><Relationship Id="rId5" Type="http://schemas.openxmlformats.org/officeDocument/2006/relationships/image" Target="../media/image10.emf"/><Relationship Id="rId4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AB5BF2-EF09-4EFB-B798-5106CB0150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227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E7E5DAA-2C35-449D-90E8-763221C91D35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备注占位符 1"/>
          <p:cNvSpPr>
            <a:spLocks noGrp="1"/>
          </p:cNvSpPr>
          <p:nvPr/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38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7A3B343-7DAE-44F1-A98C-428BAA33FE09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48642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C6B705A-23A0-48A5-9B53-E4B1D1C83F68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请同学们自己计算识别过程（∵与上页同理）</a:t>
            </a:r>
          </a:p>
        </p:txBody>
      </p:sp>
    </p:spTree>
    <p:extLst>
      <p:ext uri="{BB962C8B-B14F-4D97-AF65-F5344CB8AC3E}">
        <p14:creationId xmlns:p14="http://schemas.microsoft.com/office/powerpoint/2010/main" val="2038549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114EA05-9835-4E5E-8419-168A564C7112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）包含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个计算，其中</a:t>
            </a:r>
            <a:r>
              <a:rPr lang="en-US" altLang="zh-CN" dirty="0" smtClean="0"/>
              <a:t>ε</a:t>
            </a:r>
            <a:r>
              <a:rPr lang="zh-CN" altLang="en-US" dirty="0" smtClean="0"/>
              <a:t>闭包又是递归计算，所以并行方法效率较低。</a:t>
            </a:r>
          </a:p>
          <a:p>
            <a:pPr eaLnBrk="1" hangingPunct="1"/>
            <a:r>
              <a:rPr lang="en-US" altLang="zh-CN" dirty="0" smtClean="0"/>
              <a:t>(2)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NFA</a:t>
            </a:r>
            <a:r>
              <a:rPr lang="zh-CN" altLang="en-US" dirty="0" smtClean="0"/>
              <a:t>识别记号的任意时刻，</a:t>
            </a:r>
            <a:r>
              <a:rPr lang="en-US" altLang="zh-CN" dirty="0" smtClean="0"/>
              <a:t>NFA</a:t>
            </a:r>
            <a:r>
              <a:rPr lang="zh-CN" altLang="en-US" dirty="0" smtClean="0"/>
              <a:t>都不会发生变化（因为语言的词法规则不变）。这也就意味着：对于该</a:t>
            </a:r>
            <a:r>
              <a:rPr lang="en-US" altLang="zh-CN" dirty="0" smtClean="0"/>
              <a:t>NFA</a:t>
            </a:r>
            <a:r>
              <a:rPr lang="zh-CN" altLang="en-US" dirty="0" smtClean="0"/>
              <a:t>上任意的状态子集，和任意字符，其下一状态转移的集合在识别过程中都不会变化。既然不变化，那么就可以将“动态计算”提前到识别之前完成。即：如上。</a:t>
            </a:r>
            <a:endParaRPr lang="en-US" altLang="zh-CN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---</a:t>
            </a:r>
            <a:r>
              <a:rPr lang="zh-CN" altLang="en-US" dirty="0" smtClean="0"/>
              <a:t>由此例可知：与进行试探和回朔的</a:t>
            </a:r>
            <a:r>
              <a:rPr lang="en-US" altLang="zh-CN" dirty="0" smtClean="0"/>
              <a:t>NFA</a:t>
            </a:r>
            <a:r>
              <a:rPr lang="zh-CN" altLang="en-US" dirty="0" smtClean="0"/>
              <a:t>识别方法相比，识别之前，对</a:t>
            </a:r>
            <a:r>
              <a:rPr lang="en-US" altLang="zh-CN" dirty="0" smtClean="0"/>
              <a:t>NFA</a:t>
            </a:r>
            <a:r>
              <a:rPr lang="zh-CN" altLang="en-US" dirty="0" smtClean="0"/>
              <a:t>进行确定化，具有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方面优点。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5507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AE0FFDD-D219-4D2D-ACD8-53E524A2CC70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注意：红色文字是应该修改</a:t>
            </a:r>
            <a:r>
              <a:rPr lang="en-US" altLang="zh-CN" b="1" smtClean="0"/>
              <a:t>/</a:t>
            </a:r>
            <a:r>
              <a:rPr lang="zh-CN" altLang="en-US" b="1" smtClean="0"/>
              <a:t>增加的，否则</a:t>
            </a:r>
            <a:r>
              <a:rPr lang="en-US" altLang="zh-CN" b="1" smtClean="0"/>
              <a:t>(1)</a:t>
            </a:r>
            <a:r>
              <a:rPr lang="zh-CN" altLang="en-US" b="1" smtClean="0"/>
              <a:t>算法输出的</a:t>
            </a:r>
            <a:r>
              <a:rPr lang="en-US" altLang="zh-CN" b="1" smtClean="0"/>
              <a:t>D</a:t>
            </a:r>
            <a:r>
              <a:rPr lang="zh-CN" altLang="en-US" b="1" smtClean="0"/>
              <a:t>的初态就可能有多个；</a:t>
            </a:r>
            <a:r>
              <a:rPr lang="en-US" altLang="zh-CN" b="1" smtClean="0"/>
              <a:t>(2)U</a:t>
            </a:r>
            <a:r>
              <a:rPr lang="zh-CN" altLang="en-US" b="1" smtClean="0"/>
              <a:t>为空时，其中的操作无意义！</a:t>
            </a:r>
          </a:p>
          <a:p>
            <a:pPr eaLnBrk="1" hangingPunct="1"/>
            <a:r>
              <a:rPr lang="zh-CN" altLang="en-US" smtClean="0"/>
              <a:t>保留此屏，构造</a:t>
            </a:r>
            <a:r>
              <a:rPr lang="en-US" altLang="zh-CN" smtClean="0"/>
              <a:t>DFA, </a:t>
            </a:r>
            <a:r>
              <a:rPr lang="zh-CN" altLang="en-US" smtClean="0"/>
              <a:t>然后进入下一屏。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板书</a:t>
            </a:r>
            <a:r>
              <a:rPr lang="en-US" altLang="zh-CN" smtClean="0"/>
              <a:t>DFA</a:t>
            </a:r>
            <a:r>
              <a:rPr lang="zh-CN" altLang="en-US" smtClean="0"/>
              <a:t>的状态矩阵，先给框架，再计算每个转移。</a:t>
            </a:r>
          </a:p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一开始仅有初态，且未标记（其下一状态集合未计算）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2.</a:t>
            </a:r>
            <a:r>
              <a:rPr lang="zh-CN" altLang="en-US" smtClean="0"/>
              <a:t>每计算出一个新的状态集合，立即在矩阵上占一行。</a:t>
            </a:r>
          </a:p>
        </p:txBody>
      </p:sp>
    </p:spTree>
    <p:extLst>
      <p:ext uri="{BB962C8B-B14F-4D97-AF65-F5344CB8AC3E}">
        <p14:creationId xmlns:p14="http://schemas.microsoft.com/office/powerpoint/2010/main" val="1450794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1E73909-6F4C-47EF-9F53-2F982B23784C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08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1E73909-6F4C-47EF-9F53-2F982B23784C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强调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的状态数，当前构造的</a:t>
            </a:r>
            <a:r>
              <a:rPr lang="en-US" altLang="zh-CN" dirty="0" smtClean="0"/>
              <a:t>DFA</a:t>
            </a:r>
            <a:r>
              <a:rPr lang="zh-CN" altLang="en-US" dirty="0" smtClean="0"/>
              <a:t>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个状态，而前边给出的仅有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个状态，由此引出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的优化问题</a:t>
            </a:r>
            <a:r>
              <a:rPr lang="en-US" altLang="zh-CN" dirty="0" smtClean="0"/>
              <a:t>—</a:t>
            </a:r>
          </a:p>
          <a:p>
            <a:pPr eaLnBrk="1" hangingPunct="1"/>
            <a:r>
              <a:rPr lang="zh-CN" altLang="en-US" dirty="0" smtClean="0"/>
              <a:t>既然存在多个等价的</a:t>
            </a:r>
            <a:r>
              <a:rPr lang="en-US" altLang="zh-CN" dirty="0" smtClean="0"/>
              <a:t>DFA</a:t>
            </a:r>
            <a:r>
              <a:rPr lang="zh-CN" altLang="en-US" dirty="0" smtClean="0"/>
              <a:t>，那么用那个呢？一般来说，总是用状态数最少的那个</a:t>
            </a:r>
            <a:r>
              <a:rPr lang="en-US" altLang="zh-CN" dirty="0" smtClean="0"/>
              <a:t>DFA</a:t>
            </a:r>
            <a:r>
              <a:rPr lang="zh-CN" altLang="en-US" dirty="0" smtClean="0"/>
              <a:t>－－需要更少的存储空间。</a:t>
            </a:r>
          </a:p>
          <a:p>
            <a:pPr eaLnBrk="1" hangingPunct="1"/>
            <a:r>
              <a:rPr lang="zh-CN" altLang="en-US" dirty="0" smtClean="0"/>
              <a:t>既然这样，那又如何找出状态数最少的那个</a:t>
            </a:r>
            <a:r>
              <a:rPr lang="en-US" altLang="zh-CN" dirty="0" smtClean="0"/>
              <a:t>DFA</a:t>
            </a:r>
            <a:r>
              <a:rPr lang="zh-CN" altLang="en-US" dirty="0" smtClean="0"/>
              <a:t>呢？</a:t>
            </a:r>
          </a:p>
        </p:txBody>
      </p:sp>
    </p:spTree>
    <p:extLst>
      <p:ext uri="{BB962C8B-B14F-4D97-AF65-F5344CB8AC3E}">
        <p14:creationId xmlns:p14="http://schemas.microsoft.com/office/powerpoint/2010/main" val="4173715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E076E32-90E8-4AB7-9C2D-C5B72870C52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在回答这个问题之前，先引入一个概念－－可区分、不可区分</a:t>
            </a:r>
          </a:p>
          <a:p>
            <a:pPr eaLnBrk="1" hangingPunct="1"/>
            <a:r>
              <a:rPr lang="zh-CN" altLang="en-US" smtClean="0"/>
              <a:t>定义体现：从可区分的</a:t>
            </a:r>
            <a:r>
              <a:rPr lang="en-US" altLang="zh-CN" smtClean="0"/>
              <a:t>2</a:t>
            </a:r>
            <a:r>
              <a:rPr lang="zh-CN" altLang="en-US" smtClean="0"/>
              <a:t>个状态出发，可识别的输入序列集合是不完全同的。</a:t>
            </a:r>
            <a:r>
              <a:rPr lang="en-US" altLang="zh-CN" smtClean="0"/>
              <a:t>(</a:t>
            </a:r>
            <a:r>
              <a:rPr lang="zh-CN" altLang="en-US" smtClean="0"/>
              <a:t>至少存在一个输入字符串</a:t>
            </a:r>
            <a:r>
              <a:rPr lang="en-US" altLang="zh-CN" smtClean="0"/>
              <a:t>w) or</a:t>
            </a:r>
          </a:p>
          <a:p>
            <a:pPr eaLnBrk="1" hangingPunct="1"/>
            <a:r>
              <a:rPr lang="zh-CN" altLang="en-US" smtClean="0"/>
              <a:t>到达不同终态：从初态经</a:t>
            </a:r>
            <a:r>
              <a:rPr lang="en-US" altLang="zh-CN" smtClean="0"/>
              <a:t>s</a:t>
            </a:r>
            <a:r>
              <a:rPr lang="zh-CN" altLang="en-US" smtClean="0"/>
              <a:t>和经</a:t>
            </a:r>
            <a:r>
              <a:rPr lang="en-US" altLang="zh-CN" smtClean="0"/>
              <a:t>t</a:t>
            </a:r>
            <a:r>
              <a:rPr lang="zh-CN" altLang="en-US" smtClean="0"/>
              <a:t>到达不同终态，这里</a:t>
            </a:r>
            <a:r>
              <a:rPr lang="en-US" altLang="zh-CN" smtClean="0"/>
              <a:t>t</a:t>
            </a:r>
            <a:r>
              <a:rPr lang="zh-CN" altLang="en-US" smtClean="0"/>
              <a:t>和</a:t>
            </a:r>
            <a:r>
              <a:rPr lang="en-US" altLang="zh-CN" smtClean="0"/>
              <a:t>s</a:t>
            </a:r>
            <a:r>
              <a:rPr lang="zh-CN" altLang="en-US" smtClean="0"/>
              <a:t>均不是初态。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68612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A5F7A7D-38E4-47D2-9504-3FDE05D9294C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教材中的初始划分为</a:t>
            </a:r>
            <a:r>
              <a:rPr lang="en-US" altLang="zh-CN" smtClean="0"/>
              <a:t>{S-F, F1, F2,…}</a:t>
            </a:r>
            <a:r>
              <a:rPr lang="zh-CN" altLang="en-US" smtClean="0"/>
              <a:t>的原因：一个</a:t>
            </a:r>
            <a:r>
              <a:rPr lang="en-US" altLang="zh-CN" smtClean="0"/>
              <a:t>DFA</a:t>
            </a:r>
            <a:r>
              <a:rPr lang="zh-CN" altLang="en-US" smtClean="0"/>
              <a:t>中，若存在终态</a:t>
            </a:r>
            <a:r>
              <a:rPr lang="en-US" altLang="zh-CN" smtClean="0"/>
              <a:t>f1,f2</a:t>
            </a:r>
            <a:r>
              <a:rPr lang="zh-CN" altLang="en-US" smtClean="0"/>
              <a:t>，且它们确实识别不同的记号（如</a:t>
            </a:r>
            <a:r>
              <a:rPr lang="en-US" altLang="zh-CN" smtClean="0"/>
              <a:t>ID, num)</a:t>
            </a:r>
            <a:r>
              <a:rPr lang="zh-CN" altLang="en-US" smtClean="0"/>
              <a:t>，则可直接将它们划分到不同的组中；若状态</a:t>
            </a:r>
            <a:r>
              <a:rPr lang="en-US" altLang="zh-CN" smtClean="0"/>
              <a:t>f1</a:t>
            </a:r>
            <a:r>
              <a:rPr lang="zh-CN" altLang="en-US" smtClean="0"/>
              <a:t>和</a:t>
            </a:r>
            <a:r>
              <a:rPr lang="en-US" altLang="zh-CN" smtClean="0"/>
              <a:t>f3</a:t>
            </a:r>
            <a:r>
              <a:rPr lang="zh-CN" altLang="en-US" smtClean="0"/>
              <a:t>均识别相同记号</a:t>
            </a:r>
            <a:r>
              <a:rPr lang="en-US" altLang="zh-CN" smtClean="0"/>
              <a:t>(</a:t>
            </a:r>
            <a:r>
              <a:rPr lang="zh-CN" altLang="en-US" smtClean="0"/>
              <a:t>如</a:t>
            </a:r>
            <a:r>
              <a:rPr lang="en-US" altLang="zh-CN" smtClean="0"/>
              <a:t>ID)</a:t>
            </a:r>
            <a:r>
              <a:rPr lang="zh-CN" altLang="en-US" smtClean="0"/>
              <a:t>则需将他们划分到同一个组中，然后按照该算法再划分。这样可以减少反复划分的次数。</a:t>
            </a:r>
          </a:p>
          <a:p>
            <a:pPr eaLnBrk="1" hangingPunct="1"/>
            <a:r>
              <a:rPr lang="zh-CN" altLang="en-US" smtClean="0"/>
              <a:t>步骤</a:t>
            </a:r>
            <a:r>
              <a:rPr lang="en-US" altLang="zh-CN" smtClean="0"/>
              <a:t>2</a:t>
            </a:r>
            <a:r>
              <a:rPr lang="zh-CN" altLang="en-US" smtClean="0"/>
              <a:t>中的循环中，</a:t>
            </a:r>
            <a:r>
              <a:rPr lang="en-US" altLang="zh-CN" smtClean="0"/>
              <a:t>G</a:t>
            </a:r>
            <a:r>
              <a:rPr lang="zh-CN" altLang="en-US" smtClean="0"/>
              <a:t>可能再被划分，也有可能不能再被划分。对于前者，则用新组代替</a:t>
            </a:r>
            <a:r>
              <a:rPr lang="en-US" altLang="zh-CN" smtClean="0"/>
              <a:t>G</a:t>
            </a:r>
            <a:r>
              <a:rPr lang="zh-CN" altLang="en-US" smtClean="0"/>
              <a:t>，对于后者，则</a:t>
            </a:r>
            <a:r>
              <a:rPr lang="en-US" altLang="zh-CN" smtClean="0"/>
              <a:t>G</a:t>
            </a:r>
            <a:r>
              <a:rPr lang="zh-CN" altLang="en-US" smtClean="0"/>
              <a:t>就是新划分中的组。</a:t>
            </a:r>
          </a:p>
        </p:txBody>
      </p:sp>
    </p:spTree>
    <p:extLst>
      <p:ext uri="{BB962C8B-B14F-4D97-AF65-F5344CB8AC3E}">
        <p14:creationId xmlns:p14="http://schemas.microsoft.com/office/powerpoint/2010/main" val="2387534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626FF27-227D-4D3B-A19C-4311F48D577E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强调红色转移：变为代表状态上的环。</a:t>
            </a:r>
          </a:p>
        </p:txBody>
      </p:sp>
    </p:spTree>
    <p:extLst>
      <p:ext uri="{BB962C8B-B14F-4D97-AF65-F5344CB8AC3E}">
        <p14:creationId xmlns:p14="http://schemas.microsoft.com/office/powerpoint/2010/main" val="3837317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6D2E076-390D-4D59-97E1-E3AE21DD65DC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6270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5A3DF63-D9C7-43F2-82C1-4BBC5AEC7CF2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思想：（自顶向下递归地分解，自下而上递归地构造）按</a:t>
            </a:r>
            <a:r>
              <a:rPr lang="en-US" altLang="zh-CN" smtClean="0"/>
              <a:t>r</a:t>
            </a:r>
            <a:r>
              <a:rPr lang="zh-CN" altLang="en-US" smtClean="0"/>
              <a:t>中所包含的计算的逆序递归分解</a:t>
            </a:r>
            <a:r>
              <a:rPr lang="en-US" altLang="zh-CN" smtClean="0"/>
              <a:t>r</a:t>
            </a:r>
            <a:r>
              <a:rPr lang="zh-CN" altLang="en-US" smtClean="0"/>
              <a:t>（即从</a:t>
            </a:r>
            <a:r>
              <a:rPr lang="en-US" altLang="zh-CN" smtClean="0"/>
              <a:t>r</a:t>
            </a:r>
            <a:r>
              <a:rPr lang="zh-CN" altLang="en-US" smtClean="0"/>
              <a:t>的最右端开始），直到分解出基本正规式；再按</a:t>
            </a:r>
            <a:r>
              <a:rPr lang="en-US" altLang="zh-CN" smtClean="0"/>
              <a:t>r</a:t>
            </a:r>
            <a:r>
              <a:rPr lang="zh-CN" altLang="en-US" smtClean="0"/>
              <a:t>中计算次序递归地构造</a:t>
            </a:r>
            <a:r>
              <a:rPr lang="en-US" altLang="zh-CN" smtClean="0"/>
              <a:t>NFA.【</a:t>
            </a:r>
            <a:r>
              <a:rPr lang="zh-CN" altLang="en-US" smtClean="0"/>
              <a:t>分解和构造顺序恰好相反的一对互逆过程</a:t>
            </a:r>
            <a:r>
              <a:rPr lang="en-US" altLang="zh-CN" smtClean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439754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AD6C56D-06E1-4B89-8459-CDB671BC9797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考察当前划分的每组时：沿纵向观察状态转移，比较直观</a:t>
            </a:r>
          </a:p>
        </p:txBody>
      </p:sp>
    </p:spTree>
    <p:extLst>
      <p:ext uri="{BB962C8B-B14F-4D97-AF65-F5344CB8AC3E}">
        <p14:creationId xmlns:p14="http://schemas.microsoft.com/office/powerpoint/2010/main" val="1319591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4C6CB46-74EF-480D-A2F5-97181C7D5A60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考察当前划分的每组时：沿纵向观察状态转移，比较直观</a:t>
            </a:r>
          </a:p>
        </p:txBody>
      </p:sp>
    </p:spTree>
    <p:extLst>
      <p:ext uri="{BB962C8B-B14F-4D97-AF65-F5344CB8AC3E}">
        <p14:creationId xmlns:p14="http://schemas.microsoft.com/office/powerpoint/2010/main" val="1981459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AB6C132-BF58-49C0-9FC7-A659A7F8CA9D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93735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81B55C2-BB16-49DF-9261-E4C943109A10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DFA</a:t>
            </a:r>
            <a:r>
              <a:rPr lang="zh-CN" altLang="en-US" smtClean="0"/>
              <a:t>构造</a:t>
            </a:r>
            <a:r>
              <a:rPr lang="en-US" altLang="zh-CN" smtClean="0"/>
              <a:t>Lexer</a:t>
            </a:r>
            <a:r>
              <a:rPr lang="zh-CN" altLang="en-US" smtClean="0"/>
              <a:t>有</a:t>
            </a:r>
            <a:r>
              <a:rPr lang="en-US" altLang="zh-CN" smtClean="0"/>
              <a:t>2</a:t>
            </a:r>
            <a:r>
              <a:rPr lang="zh-CN" altLang="en-US" smtClean="0"/>
              <a:t>种方式</a:t>
            </a:r>
            <a:r>
              <a:rPr lang="en-US" altLang="zh-CN" smtClean="0">
                <a:sym typeface="Wingdings" panose="05000000000000000000" pitchFamily="2" charset="2"/>
              </a:rPr>
              <a:t>: (1) </a:t>
            </a:r>
            <a:r>
              <a:rPr lang="zh-CN" altLang="en-US" smtClean="0">
                <a:sym typeface="Wingdings" panose="05000000000000000000" pitchFamily="2" charset="2"/>
              </a:rPr>
              <a:t>以数据驱动算法</a:t>
            </a:r>
            <a:r>
              <a:rPr lang="en-US" altLang="zh-CN" smtClean="0">
                <a:sym typeface="Wingdings" panose="05000000000000000000" pitchFamily="2" charset="2"/>
              </a:rPr>
              <a:t>:</a:t>
            </a:r>
            <a:r>
              <a:rPr lang="zh-CN" altLang="en-US" smtClean="0">
                <a:sym typeface="Wingdings" panose="05000000000000000000" pitchFamily="2" charset="2"/>
              </a:rPr>
              <a:t>将</a:t>
            </a:r>
            <a:r>
              <a:rPr lang="en-US" altLang="zh-CN" smtClean="0">
                <a:sym typeface="Wingdings" panose="05000000000000000000" pitchFamily="2" charset="2"/>
              </a:rPr>
              <a:t>DFA</a:t>
            </a:r>
            <a:r>
              <a:rPr lang="zh-CN" altLang="en-US" smtClean="0">
                <a:sym typeface="Wingdings" panose="05000000000000000000" pitchFamily="2" charset="2"/>
              </a:rPr>
              <a:t>用数据表示；</a:t>
            </a:r>
            <a:r>
              <a:rPr lang="en-US" altLang="zh-CN" smtClean="0">
                <a:sym typeface="Wingdings" panose="05000000000000000000" pitchFamily="2" charset="2"/>
              </a:rPr>
              <a:t>(2) </a:t>
            </a:r>
            <a:r>
              <a:rPr lang="zh-CN" altLang="en-US" smtClean="0">
                <a:sym typeface="Wingdings" panose="05000000000000000000" pitchFamily="2" charset="2"/>
              </a:rPr>
              <a:t>将</a:t>
            </a:r>
            <a:r>
              <a:rPr lang="en-US" altLang="zh-CN" smtClean="0">
                <a:sym typeface="Wingdings" panose="05000000000000000000" pitchFamily="2" charset="2"/>
              </a:rPr>
              <a:t>DFA</a:t>
            </a:r>
            <a:r>
              <a:rPr lang="zh-CN" altLang="en-US" smtClean="0">
                <a:sym typeface="Wingdings" panose="05000000000000000000" pitchFamily="2" charset="2"/>
              </a:rPr>
              <a:t>用可执行代码表示，并嵌入到识别算法中。</a:t>
            </a:r>
          </a:p>
          <a:p>
            <a:pPr eaLnBrk="1" hangingPunct="1"/>
            <a:r>
              <a:rPr lang="zh-CN" altLang="en-US" smtClean="0">
                <a:sym typeface="Wingdings" panose="05000000000000000000" pitchFamily="2" charset="2"/>
              </a:rPr>
              <a:t>修改</a:t>
            </a:r>
            <a:r>
              <a:rPr lang="en-US" altLang="zh-CN" smtClean="0">
                <a:sym typeface="Wingdings" panose="05000000000000000000" pitchFamily="2" charset="2"/>
              </a:rPr>
              <a:t>1</a:t>
            </a:r>
            <a:r>
              <a:rPr lang="zh-CN" altLang="en-US" smtClean="0">
                <a:sym typeface="Wingdings" panose="05000000000000000000" pitchFamily="2" charset="2"/>
              </a:rPr>
              <a:t>：考虑采用什么样的数据结构来存放</a:t>
            </a:r>
            <a:r>
              <a:rPr lang="en-US" altLang="zh-CN" smtClean="0">
                <a:sym typeface="Wingdings" panose="05000000000000000000" pitchFamily="2" charset="2"/>
              </a:rPr>
              <a:t>DFA</a:t>
            </a:r>
            <a:r>
              <a:rPr lang="zh-CN" altLang="en-US" smtClean="0">
                <a:sym typeface="Wingdings" panose="05000000000000000000" pitchFamily="2" charset="2"/>
              </a:rPr>
              <a:t>，才能提高分析器的工作效率；</a:t>
            </a:r>
          </a:p>
          <a:p>
            <a:pPr eaLnBrk="1" hangingPunct="1"/>
            <a:r>
              <a:rPr lang="zh-CN" altLang="en-US" smtClean="0">
                <a:sym typeface="Wingdings" panose="05000000000000000000" pitchFamily="2" charset="2"/>
              </a:rPr>
              <a:t>修改</a:t>
            </a:r>
            <a:r>
              <a:rPr lang="en-US" altLang="zh-CN" smtClean="0">
                <a:sym typeface="Wingdings" panose="05000000000000000000" pitchFamily="2" charset="2"/>
              </a:rPr>
              <a:t>2.1</a:t>
            </a:r>
            <a:r>
              <a:rPr lang="zh-CN" altLang="en-US" smtClean="0">
                <a:sym typeface="Wingdings" panose="05000000000000000000" pitchFamily="2" charset="2"/>
              </a:rPr>
              <a:t>：算法</a:t>
            </a:r>
            <a:r>
              <a:rPr lang="en-US" altLang="zh-CN" smtClean="0">
                <a:sym typeface="Wingdings" panose="05000000000000000000" pitchFamily="2" charset="2"/>
              </a:rPr>
              <a:t>2.1</a:t>
            </a:r>
            <a:r>
              <a:rPr lang="zh-CN" altLang="en-US" smtClean="0">
                <a:sym typeface="Wingdings" panose="05000000000000000000" pitchFamily="2" charset="2"/>
              </a:rPr>
              <a:t>假设仅识别一个以</a:t>
            </a:r>
            <a:r>
              <a:rPr lang="en-US" altLang="zh-CN" smtClean="0">
                <a:sym typeface="Wingdings" panose="05000000000000000000" pitchFamily="2" charset="2"/>
              </a:rPr>
              <a:t>eof</a:t>
            </a:r>
            <a:r>
              <a:rPr lang="zh-CN" altLang="en-US" smtClean="0">
                <a:sym typeface="Wingdings" panose="05000000000000000000" pitchFamily="2" charset="2"/>
              </a:rPr>
              <a:t>结束的记号，但实际被分析的源程序通常包含了多个记号。</a:t>
            </a:r>
          </a:p>
          <a:p>
            <a:pPr eaLnBrk="1" hangingPunct="1"/>
            <a:r>
              <a:rPr lang="zh-CN" altLang="en-US" smtClean="0">
                <a:sym typeface="Wingdings" panose="05000000000000000000" pitchFamily="2" charset="2"/>
              </a:rPr>
              <a:t>修改</a:t>
            </a:r>
            <a:r>
              <a:rPr lang="en-US" altLang="zh-CN" smtClean="0">
                <a:sym typeface="Wingdings" panose="05000000000000000000" pitchFamily="2" charset="2"/>
              </a:rPr>
              <a:t>2.2</a:t>
            </a:r>
            <a:r>
              <a:rPr lang="zh-CN" altLang="en-US" smtClean="0">
                <a:sym typeface="Wingdings" panose="05000000000000000000" pitchFamily="2" charset="2"/>
              </a:rPr>
              <a:t>：既然文件有多个记号，那么判断记号结束的标识不再是</a:t>
            </a:r>
            <a:r>
              <a:rPr lang="en-US" altLang="zh-CN" smtClean="0">
                <a:sym typeface="Wingdings" panose="05000000000000000000" pitchFamily="2" charset="2"/>
              </a:rPr>
              <a:t>eof</a:t>
            </a:r>
            <a:r>
              <a:rPr lang="zh-CN" altLang="en-US" smtClean="0">
                <a:sym typeface="Wingdings" panose="05000000000000000000" pitchFamily="2" charset="2"/>
              </a:rPr>
              <a:t>，而是其他方法。一般采用的是</a:t>
            </a:r>
            <a:r>
              <a:rPr lang="zh-CN" altLang="en-US" b="1" smtClean="0">
                <a:sym typeface="Wingdings" panose="05000000000000000000" pitchFamily="2" charset="2"/>
              </a:rPr>
              <a:t>最长匹配</a:t>
            </a:r>
            <a:r>
              <a:rPr lang="zh-CN" altLang="en-US" smtClean="0">
                <a:sym typeface="Wingdings" panose="05000000000000000000" pitchFamily="2" charset="2"/>
              </a:rPr>
              <a:t>方法。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40718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8E59E2C-196A-40D8-B38C-FEEA6EE44B97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直接编码型特点：将指导性的</a:t>
            </a:r>
            <a:r>
              <a:rPr lang="en-US" altLang="zh-CN" smtClean="0"/>
              <a:t>DFA</a:t>
            </a:r>
            <a:r>
              <a:rPr lang="zh-CN" altLang="en-US" smtClean="0"/>
              <a:t>以程序控制流程实现。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84522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9C2299A-5F42-47E2-B906-81EA0DC655C2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该例子和教材例</a:t>
            </a:r>
            <a:r>
              <a:rPr lang="en-US" altLang="zh-CN" smtClean="0"/>
              <a:t>2.21</a:t>
            </a:r>
            <a:r>
              <a:rPr lang="zh-CN" altLang="en-US" smtClean="0"/>
              <a:t>有点差异：输入序列不同。</a:t>
            </a:r>
          </a:p>
          <a:p>
            <a:pPr eaLnBrk="1" hangingPunct="1"/>
            <a:r>
              <a:rPr lang="zh-CN" altLang="en-US" smtClean="0"/>
              <a:t>要解释清楚语句与状态的对应关系</a:t>
            </a:r>
          </a:p>
        </p:txBody>
      </p:sp>
    </p:spTree>
    <p:extLst>
      <p:ext uri="{BB962C8B-B14F-4D97-AF65-F5344CB8AC3E}">
        <p14:creationId xmlns:p14="http://schemas.microsoft.com/office/powerpoint/2010/main" val="3519796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563D052-334E-4FBD-A4BA-6356ECA1367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该例子和教材例</a:t>
            </a:r>
            <a:r>
              <a:rPr lang="en-US" altLang="zh-CN" smtClean="0"/>
              <a:t>2.21</a:t>
            </a:r>
            <a:r>
              <a:rPr lang="zh-CN" altLang="en-US" smtClean="0"/>
              <a:t>有点差异：输入序列不同。</a:t>
            </a:r>
          </a:p>
          <a:p>
            <a:pPr eaLnBrk="1" hangingPunct="1"/>
            <a:r>
              <a:rPr lang="zh-CN" altLang="en-US" smtClean="0"/>
              <a:t>要解释清楚语句与状态的对应关系</a:t>
            </a:r>
          </a:p>
        </p:txBody>
      </p:sp>
    </p:spTree>
    <p:extLst>
      <p:ext uri="{BB962C8B-B14F-4D97-AF65-F5344CB8AC3E}">
        <p14:creationId xmlns:p14="http://schemas.microsoft.com/office/powerpoint/2010/main" val="3383382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9BFB446-4AAD-4082-8754-7DF28A4C437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该例子和教材例</a:t>
            </a:r>
            <a:r>
              <a:rPr lang="en-US" altLang="zh-CN" smtClean="0"/>
              <a:t>2.21</a:t>
            </a:r>
            <a:r>
              <a:rPr lang="zh-CN" altLang="en-US" smtClean="0"/>
              <a:t>有点差异：输入序列不同。</a:t>
            </a:r>
          </a:p>
          <a:p>
            <a:pPr eaLnBrk="1" hangingPunct="1"/>
            <a:r>
              <a:rPr lang="zh-CN" altLang="en-US" smtClean="0"/>
              <a:t>要解释清楚语句与状态的对应关系</a:t>
            </a:r>
          </a:p>
        </p:txBody>
      </p:sp>
    </p:spTree>
    <p:extLst>
      <p:ext uri="{BB962C8B-B14F-4D97-AF65-F5344CB8AC3E}">
        <p14:creationId xmlns:p14="http://schemas.microsoft.com/office/powerpoint/2010/main" val="3295030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0B24E40-5F39-474E-955C-99B38BEE1BD2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该例子和教材例</a:t>
            </a:r>
            <a:r>
              <a:rPr lang="en-US" altLang="zh-CN" smtClean="0"/>
              <a:t>2.21</a:t>
            </a:r>
            <a:r>
              <a:rPr lang="zh-CN" altLang="en-US" smtClean="0"/>
              <a:t>有点差异：输入序列不同。</a:t>
            </a:r>
          </a:p>
          <a:p>
            <a:pPr eaLnBrk="1" hangingPunct="1"/>
            <a:r>
              <a:rPr lang="zh-CN" altLang="en-US" smtClean="0"/>
              <a:t>要解释清楚语句与状态的对应关系</a:t>
            </a:r>
          </a:p>
        </p:txBody>
      </p:sp>
    </p:spTree>
    <p:extLst>
      <p:ext uri="{BB962C8B-B14F-4D97-AF65-F5344CB8AC3E}">
        <p14:creationId xmlns:p14="http://schemas.microsoft.com/office/powerpoint/2010/main" val="4043959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6F1D83B-7599-4B04-9152-A3F1E6E46FB2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该例子和教材例</a:t>
            </a:r>
            <a:r>
              <a:rPr lang="en-US" altLang="zh-CN" smtClean="0"/>
              <a:t>2.21</a:t>
            </a:r>
            <a:r>
              <a:rPr lang="zh-CN" altLang="en-US" smtClean="0"/>
              <a:t>有点差异：输入序列不同。</a:t>
            </a:r>
          </a:p>
          <a:p>
            <a:pPr eaLnBrk="1" hangingPunct="1"/>
            <a:r>
              <a:rPr lang="zh-CN" altLang="en-US" smtClean="0"/>
              <a:t>要解释清楚语句与状态的对应关系</a:t>
            </a:r>
          </a:p>
        </p:txBody>
      </p:sp>
    </p:spTree>
    <p:extLst>
      <p:ext uri="{BB962C8B-B14F-4D97-AF65-F5344CB8AC3E}">
        <p14:creationId xmlns:p14="http://schemas.microsoft.com/office/powerpoint/2010/main" val="2826208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B8EC2CB-7F50-4A54-B387-304B8CB918BB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对于连接运算</a:t>
            </a:r>
            <a:r>
              <a:rPr lang="en-US" altLang="zh-CN" smtClean="0"/>
              <a:t>: </a:t>
            </a:r>
            <a:r>
              <a:rPr lang="zh-CN" altLang="en-US" smtClean="0"/>
              <a:t>一种做法：可从</a:t>
            </a:r>
            <a:r>
              <a:rPr lang="en-US" altLang="zh-CN" smtClean="0"/>
              <a:t>Np</a:t>
            </a:r>
            <a:r>
              <a:rPr lang="zh-CN" altLang="en-US" smtClean="0"/>
              <a:t>的终态出发，增加一条空转移到</a:t>
            </a:r>
            <a:r>
              <a:rPr lang="en-US" altLang="zh-CN" smtClean="0"/>
              <a:t>Nq</a:t>
            </a:r>
            <a:r>
              <a:rPr lang="zh-CN" altLang="en-US" smtClean="0"/>
              <a:t>的初态，而这是从</a:t>
            </a:r>
            <a:r>
              <a:rPr lang="en-US" altLang="zh-CN" smtClean="0"/>
              <a:t>f’-&gt;s</a:t>
            </a:r>
            <a:r>
              <a:rPr lang="zh-CN" altLang="en-US" smtClean="0"/>
              <a:t>是唯一的空（无条件）转移，所以此两状态可以合并为一个状态。所以一般做法如图：直接首尾合并。</a:t>
            </a:r>
          </a:p>
        </p:txBody>
      </p:sp>
    </p:spTree>
    <p:extLst>
      <p:ext uri="{BB962C8B-B14F-4D97-AF65-F5344CB8AC3E}">
        <p14:creationId xmlns:p14="http://schemas.microsoft.com/office/powerpoint/2010/main" val="2089713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F464368-1E2C-40ED-8A7D-704FE6F345AA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虽然</a:t>
            </a:r>
            <a:r>
              <a:rPr lang="en-US" altLang="zh-CN" smtClean="0"/>
              <a:t>2</a:t>
            </a:r>
            <a:r>
              <a:rPr lang="zh-CN" altLang="en-US" smtClean="0"/>
              <a:t>者的实现方式不同，但本质上都是依据</a:t>
            </a:r>
            <a:r>
              <a:rPr lang="en-US" altLang="zh-CN" smtClean="0"/>
              <a:t>DFA</a:t>
            </a:r>
            <a:r>
              <a:rPr lang="zh-CN" altLang="en-US" smtClean="0"/>
              <a:t>，按照算法</a:t>
            </a:r>
            <a:r>
              <a:rPr lang="en-US" altLang="zh-CN" smtClean="0"/>
              <a:t>2.1</a:t>
            </a:r>
            <a:r>
              <a:rPr lang="zh-CN" altLang="en-US" smtClean="0"/>
              <a:t>的逻辑来识别记号。但是它们在多个方面有很大差异。</a:t>
            </a:r>
          </a:p>
        </p:txBody>
      </p:sp>
    </p:spTree>
    <p:extLst>
      <p:ext uri="{BB962C8B-B14F-4D97-AF65-F5344CB8AC3E}">
        <p14:creationId xmlns:p14="http://schemas.microsoft.com/office/powerpoint/2010/main" val="1270816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8CB9694-1CCE-4B9C-B8C8-BD95A7C8D739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870085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9A585BA-F857-46E8-B90D-3180BA76F80F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396196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4FBD344-61C3-4D1C-BE75-BA524C739009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请同学们尝试试将函数直接写为递归函数的！</a:t>
            </a:r>
          </a:p>
        </p:txBody>
      </p:sp>
    </p:spTree>
    <p:extLst>
      <p:ext uri="{BB962C8B-B14F-4D97-AF65-F5344CB8AC3E}">
        <p14:creationId xmlns:p14="http://schemas.microsoft.com/office/powerpoint/2010/main" val="645602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B208ECA-91F2-4186-938D-D6CE577CAC62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277242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1B9D3C0-B3E1-48F8-BF2E-E1F2450F10C1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4113" cy="3722687"/>
          </a:xfrm>
          <a:ln/>
        </p:spPr>
      </p:sp>
      <p:sp>
        <p:nvSpPr>
          <p:cNvPr id="74756" name="备注占位符 1"/>
          <p:cNvSpPr>
            <a:spLocks noGrp="1"/>
          </p:cNvSpPr>
          <p:nvPr/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9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58148AA-1C8C-4E0E-9D08-A5852DD31E06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备注占位符 1"/>
          <p:cNvSpPr>
            <a:spLocks noGrp="1"/>
          </p:cNvSpPr>
          <p:nvPr/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294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6B8C472-D2D7-4C6E-8039-D8976D0774D0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备注占位符 1"/>
          <p:cNvSpPr>
            <a:spLocks noGrp="1"/>
          </p:cNvSpPr>
          <p:nvPr/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24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441DD3D-A8D0-4A6D-B538-640FF2DBA74E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该例子中，为简化问题，假设标</a:t>
            </a:r>
            <a:r>
              <a:rPr lang="en-US" altLang="zh-CN" smtClean="0"/>
              <a:t>c</a:t>
            </a:r>
            <a:r>
              <a:rPr lang="zh-CN" altLang="en-US" smtClean="0"/>
              <a:t>的路段，只能乘车，标</a:t>
            </a:r>
            <a:r>
              <a:rPr lang="en-US" altLang="zh-CN" smtClean="0"/>
              <a:t>b</a:t>
            </a:r>
            <a:r>
              <a:rPr lang="zh-CN" altLang="en-US" smtClean="0"/>
              <a:t>的路段，只能骑自行车！所以</a:t>
            </a:r>
            <a:r>
              <a:rPr lang="zh-CN" altLang="en-US" b="1" smtClean="0"/>
              <a:t>标</a:t>
            </a:r>
            <a:r>
              <a:rPr lang="en-US" altLang="zh-CN" b="1" smtClean="0"/>
              <a:t>c</a:t>
            </a:r>
            <a:r>
              <a:rPr lang="zh-CN" altLang="en-US" b="1" smtClean="0"/>
              <a:t>的路段不能骑车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比较：串行：需回朔，时间长，但仅用</a:t>
            </a:r>
            <a:r>
              <a:rPr lang="en-US" altLang="zh-CN" smtClean="0"/>
              <a:t>1</a:t>
            </a:r>
            <a:r>
              <a:rPr lang="zh-CN" altLang="en-US" smtClean="0"/>
              <a:t>辆车；并行：无需回朔，时间短，但代价是足够的汽车。</a:t>
            </a:r>
          </a:p>
        </p:txBody>
      </p:sp>
    </p:spTree>
    <p:extLst>
      <p:ext uri="{BB962C8B-B14F-4D97-AF65-F5344CB8AC3E}">
        <p14:creationId xmlns:p14="http://schemas.microsoft.com/office/powerpoint/2010/main" val="2326918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4FA5A4E-E1FF-49E6-BBAA-3B8EB33043E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核心思想使得：每步试探都是确定的，进而使得整个试探过程仅需经历一条确定的路径！</a:t>
            </a:r>
          </a:p>
          <a:p>
            <a:pPr eaLnBrk="1" hangingPunct="1"/>
            <a:r>
              <a:rPr lang="zh-CN" altLang="en-US" smtClean="0"/>
              <a:t>那么，如何将并行方法运用到</a:t>
            </a:r>
            <a:r>
              <a:rPr lang="en-US" altLang="zh-CN" smtClean="0"/>
              <a:t>NFA</a:t>
            </a:r>
            <a:r>
              <a:rPr lang="zh-CN" altLang="en-US" smtClean="0"/>
              <a:t>识别记号的过程？</a:t>
            </a:r>
            <a:r>
              <a:rPr lang="en-US" altLang="zh-CN" smtClean="0"/>
              <a:t>-</a:t>
            </a: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）多线程，但开销大；（</a:t>
            </a:r>
            <a:r>
              <a:rPr lang="en-US" altLang="zh-CN" smtClean="0"/>
              <a:t>2</a:t>
            </a:r>
            <a:r>
              <a:rPr lang="zh-CN" altLang="en-US" smtClean="0"/>
              <a:t>）单线程</a:t>
            </a:r>
            <a:r>
              <a:rPr lang="zh-CN" altLang="en-US" b="1" smtClean="0"/>
              <a:t>模拟</a:t>
            </a:r>
            <a:r>
              <a:rPr lang="zh-CN" altLang="en-US" smtClean="0"/>
              <a:t>多线程</a:t>
            </a:r>
            <a:r>
              <a:rPr lang="en-US" altLang="zh-CN" smtClean="0"/>
              <a:t>—</a:t>
            </a:r>
            <a:r>
              <a:rPr lang="zh-CN" altLang="en-US" smtClean="0"/>
              <a:t>此时当给定一个</a:t>
            </a:r>
            <a:r>
              <a:rPr lang="en-US" altLang="zh-CN" smtClean="0"/>
              <a:t>NFA</a:t>
            </a:r>
            <a:r>
              <a:rPr lang="zh-CN" altLang="en-US" smtClean="0"/>
              <a:t>后，如何使得识别过程确定化呢？依据</a:t>
            </a:r>
            <a:r>
              <a:rPr lang="en-US" altLang="zh-CN" smtClean="0"/>
              <a:t>DFA</a:t>
            </a:r>
            <a:r>
              <a:rPr lang="zh-CN" altLang="en-US" smtClean="0"/>
              <a:t>的定义，需要包含</a:t>
            </a:r>
            <a:r>
              <a:rPr lang="en-US" altLang="zh-CN" smtClean="0"/>
              <a:t>2</a:t>
            </a:r>
            <a:r>
              <a:rPr lang="zh-CN" altLang="en-US" smtClean="0"/>
              <a:t>方面的计算。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93065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8DF29D8-4601-4B8F-9D9B-094FFDAEA973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21683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891A87F-51B1-4BDF-B921-4695C84D608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个算法的共同点：识别记号的每一步都是确定的！使得整个识别过程是确定的。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PPT</a:t>
            </a:r>
            <a:r>
              <a:rPr lang="zh-CN" altLang="en-US" smtClean="0"/>
              <a:t>中给出实例要求及 </a:t>
            </a:r>
            <a:r>
              <a:rPr lang="en-US" altLang="zh-CN" smtClean="0"/>
              <a:t>NFA</a:t>
            </a:r>
            <a:r>
              <a:rPr lang="zh-CN" altLang="en-US" smtClean="0"/>
              <a:t>，板书识别 </a:t>
            </a:r>
            <a:r>
              <a:rPr lang="en-US" altLang="zh-CN" smtClean="0"/>
              <a:t>abb </a:t>
            </a:r>
            <a:r>
              <a:rPr lang="zh-CN" altLang="en-US" smtClean="0"/>
              <a:t>过程，再给出下页</a:t>
            </a:r>
            <a:r>
              <a:rPr lang="en-US" altLang="zh-CN" smtClean="0"/>
              <a:t>.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2509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6296" y="638132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A813A-DDF1-42EC-B75A-0232C6A196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65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6296" y="638132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A552F-B969-40BA-AFA7-ADCEC5B259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82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6296" y="638132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76887C2-3AF4-4BCF-BF9E-25EAA5D467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西电校徽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0"/>
            <a:ext cx="5397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slide" Target="slide9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7.bin"/><Relationship Id="rId4" Type="http://schemas.openxmlformats.org/officeDocument/2006/relationships/slide" Target="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26.emf"/><Relationship Id="rId18" Type="http://schemas.openxmlformats.org/officeDocument/2006/relationships/oleObject" Target="../embeddings/oleObject39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30.emf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29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emf"/><Relationship Id="rId10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4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48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slide" Target="slide35.xml"/><Relationship Id="rId11" Type="http://schemas.openxmlformats.org/officeDocument/2006/relationships/oleObject" Target="../embeddings/oleObject47.bin"/><Relationship Id="rId5" Type="http://schemas.openxmlformats.org/officeDocument/2006/relationships/image" Target="../media/image33.wmf"/><Relationship Id="rId10" Type="http://schemas.openxmlformats.org/officeDocument/2006/relationships/image" Target="../media/image35.emf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7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4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50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slide" Target="slide8.x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5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0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e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8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slide" Target="slide33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slide" Target="slide35.xml"/><Relationship Id="rId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C62E25-FC9A-49F2-80C3-D61A02AB04B6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2.4 </a:t>
            </a:r>
            <a: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从正规式到词法分析器</a:t>
            </a:r>
            <a:r>
              <a:rPr lang="zh-CN" altLang="en-US" sz="2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46075" y="685800"/>
            <a:ext cx="87630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构造词法分析器的一般方法和步骤：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用正规式描述模式（为记号设计正规式）；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为每个正规式构造一个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，它识别正规式所表示的正规集；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将构造的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转换成等价的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，这一过程也被称为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确定化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优化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，使其状态数最少，这一过程也被称为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最小化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根据优化后的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构造词法分析器。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50825" y="3352800"/>
            <a:ext cx="856932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问题与原因：</a:t>
            </a:r>
            <a:endParaRPr lang="zh-CN" altLang="en-US" sz="2400" dirty="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为何不直接从正规式构造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?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2.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为何不从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直接构造词法分析器？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827584" y="4311645"/>
            <a:ext cx="754380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正规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有规范的一对一的构造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算法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DFA→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分析器：便于实现 记号识别的算法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797" grpId="0" uiExpand="1" build="allAtOnce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25D26-6976-4818-83DF-34599626B9CD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611813" y="92075"/>
            <a:ext cx="3640137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2.4.2 NFA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49225" y="307975"/>
            <a:ext cx="636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上识别输入序列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abab 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322263" y="2636838"/>
            <a:ext cx="61214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abb: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计算初态集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({0})       =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 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出发经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到达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(smove(A,a))=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 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出发经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到达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(smove(B,b))=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4 C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出发经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到达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(smove(C,b))=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结束且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D∩{10}={10}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识别的路径为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</p:txBody>
      </p:sp>
      <p:graphicFrame>
        <p:nvGraphicFramePr>
          <p:cNvPr id="22534" name="Object 19"/>
          <p:cNvGraphicFramePr>
            <a:graphicFrameLocks noChangeAspect="1"/>
          </p:cNvGraphicFramePr>
          <p:nvPr/>
        </p:nvGraphicFramePr>
        <p:xfrm>
          <a:off x="323850" y="800100"/>
          <a:ext cx="8569325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Visio" r:id="rId4" imgW="3709721" imgH="794918" progId="Visio.Drawing.11">
                  <p:embed/>
                </p:oleObj>
              </mc:Choice>
              <mc:Fallback>
                <p:oleObj name="Visio" r:id="rId4" imgW="3709721" imgH="794918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00100"/>
                        <a:ext cx="8569325" cy="183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20"/>
          <p:cNvSpPr txBox="1">
            <a:spLocks noChangeArrowheads="1"/>
          </p:cNvSpPr>
          <p:nvPr/>
        </p:nvSpPr>
        <p:spPr bwMode="auto">
          <a:xfrm>
            <a:off x="6784975" y="6021388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hlinkClick r:id="rId6" action="ppaction://hlinksldjump"/>
              </a:rPr>
              <a:t>算法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hlinkClick r:id="rId6" action="ppaction://hlinksldjump"/>
              </a:rPr>
              <a:t>2.3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5795963" y="3024188"/>
            <a:ext cx="32400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{0,1,2,4,7}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{3,8,6,7,1,2,4}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{5,9,6,7,1,2,4}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{5,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,6,7,1,2,4}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6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6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6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 build="p" autoUpdateAnimBg="0"/>
      <p:bldP spid="616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485D86-5695-458B-AC92-A25AEE93E66E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115888"/>
            <a:ext cx="7772400" cy="442912"/>
          </a:xfrm>
        </p:spPr>
        <p:txBody>
          <a:bodyPr/>
          <a:lstStyle/>
          <a:p>
            <a:pPr algn="r" eaLnBrk="1" hangingPunct="1"/>
            <a:r>
              <a:rPr lang="en-US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2.4.2 NFA</a:t>
            </a:r>
            <a:r>
              <a:rPr lang="zh-CN" altLang="en-US" sz="2000" smtClean="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23850" y="2276475"/>
            <a:ext cx="604837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华文行楷" panose="02010800040101010101" pitchFamily="2" charset="-122"/>
              </a:rPr>
              <a:t>识别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abab</a:t>
            </a:r>
            <a:r>
              <a:rPr lang="en-US" altLang="zh-CN" sz="2400">
                <a:solidFill>
                  <a:schemeClr val="accent2"/>
                </a:solidFill>
                <a:ea typeface="黑体" panose="02010609060101010101" pitchFamily="49" charset="-122"/>
              </a:rPr>
              <a:t>:</a:t>
            </a:r>
            <a:r>
              <a:rPr lang="en-US" altLang="zh-CN" sz="2400">
                <a:solidFill>
                  <a:schemeClr val="accent2"/>
                </a:solidFill>
              </a:rPr>
              <a:t>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计算初态集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(s0)	     =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 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出发经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到达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(smove(A,a))=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 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出发经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到达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(smove(B,b))=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4 C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出发经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到达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(smove(C,a))=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5 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出发经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到达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(smove(B,b))=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识别路径为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因为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C∩{10}=Φ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所以不接受</a:t>
            </a:r>
            <a:r>
              <a:rPr lang="zh-CN" altLang="en-US" sz="2400"/>
              <a:t> </a:t>
            </a:r>
          </a:p>
        </p:txBody>
      </p:sp>
      <p:graphicFrame>
        <p:nvGraphicFramePr>
          <p:cNvPr id="24581" name="Object 17"/>
          <p:cNvGraphicFramePr>
            <a:graphicFrameLocks noChangeAspect="1"/>
          </p:cNvGraphicFramePr>
          <p:nvPr/>
        </p:nvGraphicFramePr>
        <p:xfrm>
          <a:off x="323850" y="404813"/>
          <a:ext cx="8569325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Visio" r:id="rId4" imgW="3709721" imgH="794918" progId="Visio.Drawing.11">
                  <p:embed/>
                </p:oleObj>
              </mc:Choice>
              <mc:Fallback>
                <p:oleObj name="Visio" r:id="rId4" imgW="3709721" imgH="794918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4813"/>
                        <a:ext cx="8569325" cy="183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5834063" y="2665413"/>
            <a:ext cx="3059112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{0,1,2,4,7}     A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{3,8,6,7,1,2,4} B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{5,9,6,7,1,2,4} C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{3,8,6,7,1,2,4} B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{5,9,6,7,1,2,4}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5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5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3A73F-BBAD-4620-9794-D534077F29FD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486400" y="0"/>
            <a:ext cx="36576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2.4.2 NFA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11188" y="765175"/>
            <a:ext cx="8208962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并行</a:t>
            </a:r>
            <a:r>
              <a:rPr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模拟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的弱点：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每次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动态计算</a:t>
            </a:r>
            <a:r>
              <a:rPr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下一状态转移的集合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，效率低。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改进方法：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上的全部路径均确定化并且记录下来，得到与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等价的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zh-CN" altLang="en-US" sz="2400" dirty="0"/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回顾从甲地到乙地的路径，它的数学模型实质上是一个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NFA 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左下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)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9" name="Rectangle 13"/>
          <p:cNvSpPr>
            <a:spLocks noChangeArrowheads="1"/>
          </p:cNvSpPr>
          <p:nvPr/>
        </p:nvSpPr>
        <p:spPr bwMode="auto">
          <a:xfrm>
            <a:off x="534988" y="188913"/>
            <a:ext cx="3389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en-US" altLang="zh-CN" sz="240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子集法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DFA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611188" y="3397250"/>
            <a:ext cx="63182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可以找到一个等价的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右下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611188" y="3789363"/>
            <a:ext cx="6127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它们识别的路径均是：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cc	ccb	cbb</a:t>
            </a:r>
          </a:p>
        </p:txBody>
      </p:sp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395536" y="4398141"/>
            <a:ext cx="3241055" cy="1717675"/>
            <a:chOff x="158" y="2702"/>
            <a:chExt cx="2314" cy="1175"/>
          </a:xfrm>
        </p:grpSpPr>
        <p:graphicFrame>
          <p:nvGraphicFramePr>
            <p:cNvPr id="26637" name="Object 20"/>
            <p:cNvGraphicFramePr>
              <a:graphicFrameLocks noChangeAspect="1"/>
            </p:cNvGraphicFramePr>
            <p:nvPr/>
          </p:nvGraphicFramePr>
          <p:xfrm>
            <a:off x="158" y="2702"/>
            <a:ext cx="2314" cy="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5" name="Visio" r:id="rId4" imgW="1543507" imgH="783946" progId="Visio.Drawing.11">
                    <p:embed/>
                  </p:oleObj>
                </mc:Choice>
                <mc:Fallback>
                  <p:oleObj name="Visio" r:id="rId4" imgW="1543507" imgH="783946" progId="Visio.Drawing.11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2702"/>
                          <a:ext cx="2314" cy="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8" name="Oval 22"/>
            <p:cNvSpPr>
              <a:spLocks noChangeArrowheads="1"/>
            </p:cNvSpPr>
            <p:nvPr/>
          </p:nvSpPr>
          <p:spPr bwMode="auto">
            <a:xfrm>
              <a:off x="2154" y="2840"/>
              <a:ext cx="318" cy="309"/>
            </a:xfrm>
            <a:prstGeom prst="ellipse">
              <a:avLst/>
            </a:prstGeom>
            <a:noFill/>
            <a:ln w="28575" algn="ctr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24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7194" name="Group 26"/>
          <p:cNvGrpSpPr>
            <a:grpSpLocks/>
          </p:cNvGrpSpPr>
          <p:nvPr/>
        </p:nvGrpSpPr>
        <p:grpSpPr bwMode="auto">
          <a:xfrm>
            <a:off x="4572000" y="4319588"/>
            <a:ext cx="3975100" cy="1630362"/>
            <a:chOff x="2789" y="2666"/>
            <a:chExt cx="2595" cy="1082"/>
          </a:xfrm>
        </p:grpSpPr>
        <p:graphicFrame>
          <p:nvGraphicFramePr>
            <p:cNvPr id="26634" name="Object 21"/>
            <p:cNvGraphicFramePr>
              <a:graphicFrameLocks noChangeAspect="1"/>
            </p:cNvGraphicFramePr>
            <p:nvPr/>
          </p:nvGraphicFramePr>
          <p:xfrm>
            <a:off x="2789" y="2666"/>
            <a:ext cx="2586" cy="1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6" name="Visio" r:id="rId6" imgW="1651711" imgH="690677" progId="Visio.Drawing.11">
                    <p:embed/>
                  </p:oleObj>
                </mc:Choice>
                <mc:Fallback>
                  <p:oleObj name="Visio" r:id="rId6" imgW="1651711" imgH="690677" progId="Visio.Drawing.11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666"/>
                          <a:ext cx="2586" cy="10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5" name="Oval 24"/>
            <p:cNvSpPr>
              <a:spLocks noChangeArrowheads="1"/>
            </p:cNvSpPr>
            <p:nvPr/>
          </p:nvSpPr>
          <p:spPr bwMode="auto">
            <a:xfrm>
              <a:off x="4422" y="2795"/>
              <a:ext cx="499" cy="399"/>
            </a:xfrm>
            <a:prstGeom prst="ellipse">
              <a:avLst/>
            </a:prstGeom>
            <a:noFill/>
            <a:ln w="28575" algn="ctr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24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6636" name="Oval 25"/>
            <p:cNvSpPr>
              <a:spLocks noChangeArrowheads="1"/>
            </p:cNvSpPr>
            <p:nvPr/>
          </p:nvSpPr>
          <p:spPr bwMode="auto">
            <a:xfrm>
              <a:off x="5030" y="3412"/>
              <a:ext cx="354" cy="336"/>
            </a:xfrm>
            <a:prstGeom prst="ellipse">
              <a:avLst/>
            </a:prstGeom>
            <a:noFill/>
            <a:ln w="28575" algn="ctr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24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924300" y="5448483"/>
            <a:ext cx="4398963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优点：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消除了</a:t>
            </a: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不确定性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无需动态计算状态</a:t>
            </a: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集合</a:t>
            </a:r>
            <a:endParaRPr lang="en-US" altLang="zh-CN" sz="20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 autoUpdateAnimBg="0"/>
      <p:bldP spid="7185" grpId="0"/>
      <p:bldP spid="7187" grpId="0"/>
      <p:bldP spid="15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1BF53-CB19-4C63-A354-AF6BB48E643D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200" y="0"/>
            <a:ext cx="36576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2.4.2 NFA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92100" y="701675"/>
            <a:ext cx="86010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</a:t>
            </a:r>
            <a:r>
              <a:rPr lang="zh-CN" altLang="en-US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NFA 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 </a:t>
            </a:r>
            <a:r>
              <a:rPr lang="zh-CN" altLang="en-US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等价的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DFA D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其</a:t>
            </a:r>
            <a:r>
              <a:rPr lang="zh-CN" altLang="en-US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初态是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初态的</a:t>
            </a:r>
            <a:r>
              <a:rPr lang="en-US" altLang="zh-CN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ε</a:t>
            </a:r>
            <a:r>
              <a:rPr lang="zh-CN" altLang="en-US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－闭包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其终态是</a:t>
            </a:r>
            <a:b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            含有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终态的状态集合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990000"/>
                </a:solidFill>
                <a:latin typeface="华文行楷" panose="02010800040101010101" pitchFamily="2" charset="-122"/>
                <a:ea typeface="黑体" panose="02010609060101010101" pitchFamily="49" charset="-122"/>
              </a:rPr>
              <a:t>方法   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用下述过程构造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DFA 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33400" y="2078038"/>
            <a:ext cx="807085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60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({s0})</a:t>
            </a:r>
            <a:r>
              <a:rPr lang="zh-CN" altLang="en-US" sz="22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2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Dstates</a:t>
            </a:r>
            <a:r>
              <a:rPr lang="zh-CN" altLang="en-US" sz="22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仅有的状态，且尚未标记</a:t>
            </a:r>
            <a:r>
              <a:rPr lang="en-US" altLang="zh-CN" sz="22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; </a:t>
            </a:r>
            <a:r>
              <a:rPr lang="en-US" altLang="zh-CN" sz="2200" b="1" dirty="0" smtClean="0">
                <a:solidFill>
                  <a:srgbClr val="009900"/>
                </a:solidFill>
                <a:latin typeface="+mn-ea"/>
                <a:ea typeface="+mn-ea"/>
              </a:rPr>
              <a:t>//D</a:t>
            </a:r>
            <a:r>
              <a:rPr lang="zh-CN" altLang="en-US" sz="2200" b="1" dirty="0">
                <a:solidFill>
                  <a:srgbClr val="009900"/>
                </a:solidFill>
                <a:latin typeface="+mn-ea"/>
                <a:ea typeface="+mn-ea"/>
              </a:rPr>
              <a:t>的初态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while 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Dstates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有尚未标记的状态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loop  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标记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T;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for  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每一个字符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a  </a:t>
            </a:r>
            <a:r>
              <a:rPr lang="en-US" altLang="zh-CN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200" b="1" dirty="0">
                <a:solidFill>
                  <a:srgbClr val="009900"/>
                </a:solidFill>
                <a:latin typeface="+mn-ea"/>
                <a:ea typeface="+mn-ea"/>
              </a:rPr>
              <a:t>// T</a:t>
            </a:r>
            <a:r>
              <a:rPr lang="zh-CN" altLang="en-US" sz="2200" b="1" dirty="0">
                <a:solidFill>
                  <a:srgbClr val="009900"/>
                </a:solidFill>
                <a:latin typeface="+mn-ea"/>
                <a:ea typeface="+mn-ea"/>
              </a:rPr>
              <a:t>中向外转移边的标记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end loop;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end loop; 		</a:t>
            </a:r>
            <a:r>
              <a:rPr lang="en-US" altLang="zh-CN" sz="2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                ■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372225" y="3573463"/>
            <a:ext cx="2419350" cy="10969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与算法</a:t>
            </a:r>
            <a:r>
              <a:rPr lang="en-US" altLang="zh-CN" sz="2200">
                <a:latin typeface="华文行楷" panose="02010800040101010101" pitchFamily="2" charset="-122"/>
                <a:ea typeface="华文行楷" panose="02010800040101010101" pitchFamily="2" charset="-122"/>
              </a:rPr>
              <a:t>2.3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比较：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zh-CN" altLang="en-US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所有路径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进行了</a:t>
            </a:r>
            <a:b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确定化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339975" y="620713"/>
            <a:ext cx="6408738" cy="427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两个数据结构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Dstates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状态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Dtran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状态转移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68288" y="265113"/>
            <a:ext cx="43751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>
                <a:solidFill>
                  <a:schemeClr val="tx2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从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</a:rPr>
              <a:t>NFA</a:t>
            </a:r>
            <a:r>
              <a:rPr lang="zh-CN" altLang="en-US" sz="2200">
                <a:solidFill>
                  <a:schemeClr val="tx2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构造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</a:rPr>
              <a:t>DFA</a:t>
            </a:r>
            <a:r>
              <a:rPr lang="zh-CN" altLang="en-US" sz="2200">
                <a:solidFill>
                  <a:schemeClr val="tx2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（子集法）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2124075" y="3513138"/>
            <a:ext cx="6264275" cy="243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 := ε-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(smove(T</a:t>
            </a:r>
            <a:r>
              <a:rPr lang="zh-CN" altLang="en-US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U</a:t>
            </a:r>
            <a:r>
              <a:rPr lang="zh-CN" altLang="en-US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非空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7777163" y="6021388"/>
            <a:ext cx="1258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hlinkClick r:id="rId4" action="ppaction://hlinksldjump"/>
              </a:rPr>
              <a:t>算法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  <a:hlinkClick r:id="rId4" action="ppaction://hlinksldjump"/>
              </a:rPr>
              <a:t>2.3 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2843213" y="4221163"/>
            <a:ext cx="56165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Dtran[T</a:t>
            </a:r>
            <a:r>
              <a:rPr lang="zh-CN" altLang="en-US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a] := U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endParaRPr lang="en-US" altLang="zh-CN" sz="22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if   U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不在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Dstates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then 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作为尚未标记的状态加入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Dstates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323850" y="163513"/>
            <a:ext cx="83518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2.15</a:t>
            </a:r>
            <a:r>
              <a:rPr lang="en-US" altLang="zh-CN" sz="2400"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用算法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2.5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endParaRPr lang="en-US" altLang="zh-CN" sz="2400"/>
          </a:p>
        </p:txBody>
      </p:sp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395288" y="620713"/>
          <a:ext cx="8137525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Visio" r:id="rId5" imgW="3709721" imgH="794918" progId="Visio.Drawing.11">
                  <p:embed/>
                </p:oleObj>
              </mc:Choice>
              <mc:Fallback>
                <p:oleObj name="Visio" r:id="rId5" imgW="3709721" imgH="794918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20713"/>
                        <a:ext cx="8137525" cy="163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8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8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8197" grpId="0" autoUpdateAnimBg="0"/>
      <p:bldP spid="8198" grpId="0" animBg="1" autoUpdateAnimBg="0"/>
      <p:bldP spid="8199" grpId="0" animBg="1" autoUpdateAnimBg="0"/>
      <p:bldP spid="8199" grpId="1" animBg="1"/>
      <p:bldP spid="8203" grpId="0" build="p" autoUpdateAnimBg="0"/>
      <p:bldP spid="8206" grpId="0"/>
      <p:bldP spid="82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921D2-CF55-4638-AA5D-AF2FF48BABF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2.4.2 NFA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2.15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用算法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2.5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lang="en-US" altLang="zh-CN" sz="24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215900" y="660400"/>
            <a:ext cx="6084888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({0})={0,1,2,4,7} 			A*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(A, a)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)={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3,8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,6,7,1,2,4}	B*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(A, b)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)={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,6,7,1,2,4}	C*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(B, a)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)={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3,8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,6,7,1,2,4}	B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(B, b)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)={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5,9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,6,7,1,2,4}	D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endParaRPr lang="en-US" altLang="zh-CN" sz="2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(C, a)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)={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3,8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,6,7,1,2,4}	B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(C, b)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)={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,6,7,1,2,4}	C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(D, a)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)={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3,8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,6,7,1,2,4}	B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(D, b)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)={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5,</a:t>
            </a:r>
            <a:r>
              <a:rPr lang="en-US" altLang="zh-CN" sz="22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,6,7,1,2,4}	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endParaRPr lang="en-US" altLang="zh-CN" sz="2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(E, a)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)={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3,8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,6,7,1,2,4}	B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(E, b)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)={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,6,7,1,2,4}	C</a:t>
            </a:r>
          </a:p>
        </p:txBody>
      </p:sp>
      <p:graphicFrame>
        <p:nvGraphicFramePr>
          <p:cNvPr id="9245" name="Object 29"/>
          <p:cNvGraphicFramePr>
            <a:graphicFrameLocks noChangeAspect="1"/>
          </p:cNvGraphicFramePr>
          <p:nvPr/>
        </p:nvGraphicFramePr>
        <p:xfrm>
          <a:off x="5435600" y="3760788"/>
          <a:ext cx="3095625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Visio" r:id="rId4" imgW="964692" imgH="839114" progId="Visio.Drawing.11">
                  <p:embed/>
                </p:oleObj>
              </mc:Choice>
              <mc:Fallback>
                <p:oleObj name="Visio" r:id="rId4" imgW="964692" imgH="8391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760788"/>
                        <a:ext cx="3095625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6440488" y="752264"/>
          <a:ext cx="2399928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9976"/>
                <a:gridCol w="799976"/>
                <a:gridCol w="79997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Object 17"/>
          <p:cNvGraphicFramePr>
            <a:graphicFrameLocks noChangeAspect="1"/>
          </p:cNvGraphicFramePr>
          <p:nvPr/>
        </p:nvGraphicFramePr>
        <p:xfrm>
          <a:off x="215569" y="4819651"/>
          <a:ext cx="8137525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Visio" r:id="rId6" imgW="3709721" imgH="794918" progId="Visio.Drawing.11">
                  <p:embed/>
                </p:oleObj>
              </mc:Choice>
              <mc:Fallback>
                <p:oleObj name="Visio" r:id="rId6" imgW="3709721" imgH="79491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69" y="4819651"/>
                        <a:ext cx="8137525" cy="163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610393" y="1194097"/>
            <a:ext cx="407484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</a:rPr>
              <a:t>A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20615" y="1647328"/>
            <a:ext cx="38985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B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19210" y="2118165"/>
            <a:ext cx="38985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C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0393" y="2581891"/>
            <a:ext cx="407484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D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28026" y="3038678"/>
            <a:ext cx="372218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E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45527" y="1196752"/>
            <a:ext cx="38985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B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45527" y="1705335"/>
            <a:ext cx="38985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B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49237" y="2087024"/>
            <a:ext cx="38985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B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45527" y="2590200"/>
            <a:ext cx="38985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B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63160" y="3047716"/>
            <a:ext cx="38985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B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58271" y="1241290"/>
            <a:ext cx="38985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C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56866" y="1656500"/>
            <a:ext cx="407484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D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65683" y="2137544"/>
            <a:ext cx="38985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C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265682" y="2603683"/>
            <a:ext cx="372218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E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65683" y="3041199"/>
            <a:ext cx="38985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C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630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921D2-CF55-4638-AA5D-AF2FF48BABF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2.4.2 NFA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2.15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用算法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2.5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lang="en-US" altLang="zh-CN" sz="24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215900" y="660400"/>
            <a:ext cx="6084888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({0})={0,1,2,4,7} 			A*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(A, a)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)={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3,8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,6,7,1,2,4}	B*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(A, b)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)={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,6,7,1,2,4}	C*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(B, a)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)={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3,8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,6,7,1,2,4}	B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(B, b)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)={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5,9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,6,7,1,2,4}	D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endParaRPr lang="en-US" altLang="zh-CN" sz="2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(C, a)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)={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3,8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,6,7,1,2,4}	B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(C, b)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)={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,6,7,1,2,4}	C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(D, a)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)={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3,8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,6,7,1,2,4}	B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(D, b)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)={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5,</a:t>
            </a:r>
            <a:r>
              <a:rPr lang="en-US" altLang="zh-CN" sz="22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,6,7,1,2,4}	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endParaRPr lang="en-US" altLang="zh-CN" sz="2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(E, a)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)={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3,8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,6,7,1,2,4}	B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(E, b)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)={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,6,7,1,2,4}	C</a:t>
            </a:r>
          </a:p>
        </p:txBody>
      </p:sp>
      <p:graphicFrame>
        <p:nvGraphicFramePr>
          <p:cNvPr id="9245" name="Object 29"/>
          <p:cNvGraphicFramePr>
            <a:graphicFrameLocks noChangeAspect="1"/>
          </p:cNvGraphicFramePr>
          <p:nvPr/>
        </p:nvGraphicFramePr>
        <p:xfrm>
          <a:off x="5435600" y="3760788"/>
          <a:ext cx="3095625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Visio" r:id="rId4" imgW="964692" imgH="839114" progId="Visio.Drawing.11">
                  <p:embed/>
                </p:oleObj>
              </mc:Choice>
              <mc:Fallback>
                <p:oleObj name="Visio" r:id="rId4" imgW="964692" imgH="8391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760788"/>
                        <a:ext cx="3095625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6440488" y="752264"/>
          <a:ext cx="2399928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9976"/>
                <a:gridCol w="799976"/>
                <a:gridCol w="79997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610393" y="1194097"/>
            <a:ext cx="407484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</a:rPr>
              <a:t>A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20615" y="1647328"/>
            <a:ext cx="38985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B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19210" y="2118165"/>
            <a:ext cx="38985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C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0393" y="2581891"/>
            <a:ext cx="407484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D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28026" y="3038678"/>
            <a:ext cx="372218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E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45527" y="1196752"/>
            <a:ext cx="38985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B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45527" y="1705335"/>
            <a:ext cx="38985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B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49237" y="2087024"/>
            <a:ext cx="38985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B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45527" y="2590200"/>
            <a:ext cx="38985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B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63160" y="3047716"/>
            <a:ext cx="38985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B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58271" y="1241290"/>
            <a:ext cx="38985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C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56866" y="1656500"/>
            <a:ext cx="407484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D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65683" y="2137544"/>
            <a:ext cx="38985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C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265682" y="2603683"/>
            <a:ext cx="372218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E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65683" y="3041199"/>
            <a:ext cx="38985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C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360475" y="4797152"/>
            <a:ext cx="19072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问题：</a:t>
            </a:r>
            <a:r>
              <a:rPr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用哪个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识别输入序列？</a:t>
            </a:r>
          </a:p>
        </p:txBody>
      </p:sp>
      <p:graphicFrame>
        <p:nvGraphicFramePr>
          <p:cNvPr id="27" name="Object 28"/>
          <p:cNvGraphicFramePr>
            <a:graphicFrameLocks noChangeAspect="1"/>
          </p:cNvGraphicFramePr>
          <p:nvPr/>
        </p:nvGraphicFramePr>
        <p:xfrm>
          <a:off x="3041093" y="4488394"/>
          <a:ext cx="2376487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Visio" r:id="rId6" imgW="967740" imgH="845515" progId="Visio.Drawing.11">
                  <p:embed/>
                </p:oleObj>
              </mc:Choice>
              <mc:Fallback>
                <p:oleObj name="Visio" r:id="rId6" imgW="967740" imgH="845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093" y="4488394"/>
                        <a:ext cx="2376487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2389539" y="6351325"/>
            <a:ext cx="18732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200" b="1" dirty="0">
                <a:solidFill>
                  <a:srgbClr val="990000"/>
                </a:solidFill>
                <a:latin typeface="宋体" panose="02010600030101010101" pitchFamily="2" charset="-122"/>
              </a:rPr>
              <a:t>图</a:t>
            </a:r>
            <a:r>
              <a:rPr lang="en-US" altLang="zh-CN" sz="2200" b="1" dirty="0">
                <a:solidFill>
                  <a:srgbClr val="990000"/>
                </a:solidFill>
                <a:latin typeface="宋体" panose="02010600030101010101" pitchFamily="2" charset="-122"/>
              </a:rPr>
              <a:t>2.8(p25)</a:t>
            </a:r>
          </a:p>
        </p:txBody>
      </p:sp>
    </p:spTree>
    <p:extLst>
      <p:ext uri="{BB962C8B-B14F-4D97-AF65-F5344CB8AC3E}">
        <p14:creationId xmlns:p14="http://schemas.microsoft.com/office/powerpoint/2010/main" val="188548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972480-FBE7-4FEC-8EEB-008DA5101CA1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26050" y="152400"/>
            <a:ext cx="3810000" cy="4572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2.4.3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5288" y="1412875"/>
            <a:ext cx="8458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2.8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对于任何两个状态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，若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AutoNum type="arabicParenBoth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从一状态出发接受输入字符串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，而从另一状态出发不接受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或者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AutoNum type="arabicParenBoth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∃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出发和从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出发到达不同的接受状态，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则称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对状态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可区分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的。        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■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23850" y="3744913"/>
            <a:ext cx="8382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反方向思考该定义：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设想任何输入序列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均是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不可区分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的，则说明从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出发和从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出发，分析任何输入序列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均得到相同结果。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因此，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可以合并成一个状态。 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909638" y="908050"/>
            <a:ext cx="445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华文行楷" panose="02010800040101010101" pitchFamily="2" charset="-122"/>
              </a:rPr>
              <a:t>先引入一个“可区分”的概念：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692275" y="163513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正规式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&gt; NFA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&gt; DFA-&gt;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4" grpId="0" autoUpdateAnimBg="0"/>
      <p:bldP spid="10245" grpId="0" build="p" autoUpdateAnimBg="0"/>
      <p:bldP spid="10246" grpId="0" autoUpdateAnimBg="0"/>
      <p:bldP spid="1024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95278-1F07-4827-AEC5-65071C870ED0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775" y="115888"/>
            <a:ext cx="7772400" cy="442912"/>
          </a:xfrm>
        </p:spPr>
        <p:txBody>
          <a:bodyPr/>
          <a:lstStyle/>
          <a:p>
            <a:pPr algn="r" eaLnBrk="1" hangingPunct="1"/>
            <a:r>
              <a:rPr lang="en-US" altLang="zh-CN" sz="2000" smtClean="0">
                <a:latin typeface="隶书" panose="02010509060101010101" pitchFamily="49" charset="-122"/>
                <a:ea typeface="隶书" panose="02010509060101010101" pitchFamily="49" charset="-122"/>
              </a:rPr>
              <a:t>2.4.3 </a:t>
            </a:r>
            <a:r>
              <a:rPr lang="zh-CN" altLang="en-US" sz="2000" smtClean="0"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lang="en-US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23850" y="333375"/>
            <a:ext cx="8382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2.6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的状态数</a:t>
            </a:r>
            <a:endParaRPr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 D={S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，∑，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move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F}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等价的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/>
              <a:t>'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={S</a:t>
            </a:r>
            <a:r>
              <a:rPr lang="en-US" altLang="zh-CN" sz="2400"/>
              <a:t>'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，∑，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move</a:t>
            </a:r>
            <a:r>
              <a:rPr lang="en-US" altLang="zh-CN" sz="2400"/>
              <a:t>'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en-US" altLang="zh-CN" sz="2400"/>
              <a:t>'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/>
              <a:t>'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/>
              <a:t>'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状态数最少）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执行如下步骤：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395288" y="2205038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58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初始划分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={ S-F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}; </a:t>
            </a:r>
            <a:endParaRPr lang="en-US" altLang="zh-CN" sz="2400" b="1">
              <a:solidFill>
                <a:srgbClr val="00CC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395288" y="2708275"/>
            <a:ext cx="8659812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应用下述过程构造新的划分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Πnew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Π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new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(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需增加此行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for 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的每一个组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loop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划分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的两个状态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仍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在同一组中的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充要条件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a.(move(s,a)∈Gi∧move(t,a)∈Gi)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Gi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中的组</a:t>
            </a: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用新划分的组替代中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Π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new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G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形成新的划分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；</a:t>
            </a:r>
            <a:endParaRPr lang="zh-CN" altLang="en-US" sz="240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end loop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；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539750" y="5702300"/>
            <a:ext cx="74168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new = 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then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final := 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且转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			  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:= 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new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且转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zh-CN" altLang="en-US" sz="2400"/>
              <a:t> 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4284663" y="1958975"/>
            <a:ext cx="4146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400" b="1">
                <a:solidFill>
                  <a:srgbClr val="00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所有的非终态、所有的终态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2400" b="1">
                <a:solidFill>
                  <a:srgbClr val="00C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这里和教材不同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utoUpdateAnimBg="0"/>
      <p:bldP spid="58374" grpId="0" autoUpdateAnimBg="0"/>
      <p:bldP spid="58375" grpId="0" autoUpdateAnimBg="0"/>
      <p:bldP spid="583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AE4A1-B266-4AE0-91E0-EA89462795D9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11308" name="Object 44"/>
          <p:cNvGraphicFramePr>
            <a:graphicFrameLocks noChangeAspect="1"/>
          </p:cNvGraphicFramePr>
          <p:nvPr/>
        </p:nvGraphicFramePr>
        <p:xfrm>
          <a:off x="684213" y="4162425"/>
          <a:ext cx="2159000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8" name="Visio" r:id="rId4" imgW="1104839" imgH="950976" progId="Visio.Drawing.11">
                  <p:embed/>
                </p:oleObj>
              </mc:Choice>
              <mc:Fallback>
                <p:oleObj name="Visio" r:id="rId4" imgW="1104839" imgH="950976" progId="Visio.Drawing.11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62425"/>
                        <a:ext cx="2159000" cy="185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99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0" y="0"/>
            <a:ext cx="41910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2.4.3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8917" name="Rectangle 23"/>
          <p:cNvSpPr>
            <a:spLocks noChangeArrowheads="1"/>
          </p:cNvSpPr>
          <p:nvPr/>
        </p:nvSpPr>
        <p:spPr bwMode="auto">
          <a:xfrm>
            <a:off x="468313" y="620713"/>
            <a:ext cx="83756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在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final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每个组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Gi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中选一个代表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2400"/>
              <a:t>'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使得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Gi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所有状态出发的状态转移在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/>
              <a:t>'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中均从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2400"/>
              <a:t>'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出发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中所有转向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Gi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中的状态转移在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/>
              <a:t>'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中均转向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2400"/>
              <a:t>'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485775" y="2997200"/>
            <a:ext cx="81899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删除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>
                <a:ea typeface="黑体" panose="02010609060101010101" pitchFamily="49" charset="-122"/>
              </a:rPr>
              <a:t>’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死状态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即不是终态且对所有输入字符均转向其自身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，并删除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从初态不可到达的状态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/>
              <a:t>	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	   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■</a:t>
            </a:r>
          </a:p>
        </p:txBody>
      </p:sp>
      <p:graphicFrame>
        <p:nvGraphicFramePr>
          <p:cNvPr id="38919" name="Object 27"/>
          <p:cNvGraphicFramePr>
            <a:graphicFrameLocks noChangeAspect="1"/>
          </p:cNvGraphicFramePr>
          <p:nvPr/>
        </p:nvGraphicFramePr>
        <p:xfrm>
          <a:off x="3708400" y="4791075"/>
          <a:ext cx="100806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9" name="Visio" r:id="rId6" imgW="588264" imgH="171907" progId="Visio.Drawing.11">
                  <p:embed/>
                </p:oleObj>
              </mc:Choice>
              <mc:Fallback>
                <p:oleObj name="Visio" r:id="rId6" imgW="588264" imgH="171907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791075"/>
                        <a:ext cx="1008063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28"/>
          <p:cNvGraphicFramePr>
            <a:graphicFrameLocks noChangeAspect="1"/>
          </p:cNvGraphicFramePr>
          <p:nvPr/>
        </p:nvGraphicFramePr>
        <p:xfrm>
          <a:off x="4772025" y="4221163"/>
          <a:ext cx="102393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0" name="Visio" r:id="rId8" imgW="310591" imgH="310591" progId="Visio.Drawing.11">
                  <p:embed/>
                </p:oleObj>
              </mc:Choice>
              <mc:Fallback>
                <p:oleObj name="Visio" r:id="rId8" imgW="310591" imgH="310591" progId="Visio.Drawing.11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4221163"/>
                        <a:ext cx="1023938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1619250" y="6092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5219700" y="6092825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'</a:t>
            </a: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323850" y="1916113"/>
            <a:ext cx="85693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含有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的状态组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G0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的代表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s0'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成为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>
                <a:solidFill>
                  <a:schemeClr val="accent2"/>
                </a:solidFill>
                <a:ea typeface="黑体" panose="02010609060101010101" pitchFamily="49" charset="-122"/>
              </a:rPr>
              <a:t>’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的初态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final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所有含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中状态的组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Gk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的代表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sk'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构成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D'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的终态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F'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zh-CN" altLang="en-US" sz="2400"/>
              <a:t> </a:t>
            </a:r>
          </a:p>
        </p:txBody>
      </p:sp>
      <p:graphicFrame>
        <p:nvGraphicFramePr>
          <p:cNvPr id="11300" name="Object 36"/>
          <p:cNvGraphicFramePr>
            <a:graphicFrameLocks noChangeAspect="1"/>
          </p:cNvGraphicFramePr>
          <p:nvPr/>
        </p:nvGraphicFramePr>
        <p:xfrm>
          <a:off x="3348038" y="4941888"/>
          <a:ext cx="8636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1" name="Visio" r:id="rId10" imgW="588264" imgH="171907" progId="Visio.Drawing.11">
                  <p:embed/>
                </p:oleObj>
              </mc:Choice>
              <mc:Fallback>
                <p:oleObj name="Visio" r:id="rId10" imgW="588264" imgH="171907" progId="Visio.Drawing.11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941888"/>
                        <a:ext cx="863600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1" name="Object 37"/>
          <p:cNvGraphicFramePr>
            <a:graphicFrameLocks noChangeAspect="1"/>
          </p:cNvGraphicFramePr>
          <p:nvPr/>
        </p:nvGraphicFramePr>
        <p:xfrm>
          <a:off x="4865688" y="4652963"/>
          <a:ext cx="9318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2" name="Visio" r:id="rId12" imgW="322783" imgH="322783" progId="Visio.Drawing.11">
                  <p:embed/>
                </p:oleObj>
              </mc:Choice>
              <mc:Fallback>
                <p:oleObj name="Visio" r:id="rId12" imgW="322783" imgH="322783" progId="Visio.Drawing.11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8" y="4652963"/>
                        <a:ext cx="93186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3" name="Object 39"/>
          <p:cNvGraphicFramePr>
            <a:graphicFrameLocks noChangeAspect="1"/>
          </p:cNvGraphicFramePr>
          <p:nvPr/>
        </p:nvGraphicFramePr>
        <p:xfrm>
          <a:off x="4502150" y="5518150"/>
          <a:ext cx="15827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3" name="Visio" r:id="rId14" imgW="712622" imgH="324307" progId="Visio.Drawing.11">
                  <p:embed/>
                </p:oleObj>
              </mc:Choice>
              <mc:Fallback>
                <p:oleObj name="Visio" r:id="rId14" imgW="712622" imgH="324307" progId="Visio.Drawing.11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5518150"/>
                        <a:ext cx="158273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4" name="Object 40"/>
          <p:cNvGraphicFramePr>
            <a:graphicFrameLocks noChangeAspect="1"/>
          </p:cNvGraphicFramePr>
          <p:nvPr/>
        </p:nvGraphicFramePr>
        <p:xfrm>
          <a:off x="5580063" y="4246563"/>
          <a:ext cx="12112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4" name="Visio" r:id="rId16" imgW="468173" imgH="324307" progId="Visio.Drawing.11">
                  <p:embed/>
                </p:oleObj>
              </mc:Choice>
              <mc:Fallback>
                <p:oleObj name="Visio" r:id="rId16" imgW="468173" imgH="324307" progId="Visio.Drawing.11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246563"/>
                        <a:ext cx="12112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" name="Line 41"/>
          <p:cNvSpPr>
            <a:spLocks noChangeShapeType="1"/>
          </p:cNvSpPr>
          <p:nvPr/>
        </p:nvSpPr>
        <p:spPr bwMode="auto">
          <a:xfrm flipV="1">
            <a:off x="1422400" y="4849813"/>
            <a:ext cx="144463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cxnSp>
        <p:nvCxnSpPr>
          <p:cNvPr id="11307" name="AutoShape 43"/>
          <p:cNvCxnSpPr>
            <a:cxnSpLocks noChangeShapeType="1"/>
          </p:cNvCxnSpPr>
          <p:nvPr/>
        </p:nvCxnSpPr>
        <p:spPr bwMode="auto">
          <a:xfrm rot="10800000" flipH="1">
            <a:off x="4865688" y="4691063"/>
            <a:ext cx="466725" cy="466725"/>
          </a:xfrm>
          <a:prstGeom prst="curvedConnector4">
            <a:avLst>
              <a:gd name="adj1" fmla="val -48981"/>
              <a:gd name="adj2" fmla="val 148981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309" name="Object 45"/>
          <p:cNvGraphicFramePr>
            <a:graphicFrameLocks noChangeAspect="1"/>
          </p:cNvGraphicFramePr>
          <p:nvPr/>
        </p:nvGraphicFramePr>
        <p:xfrm>
          <a:off x="755650" y="5561013"/>
          <a:ext cx="194468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5" name="Visio" r:id="rId18" imgW="1084844" imgH="300411" progId="Visio.Drawing.11">
                  <p:embed/>
                </p:oleObj>
              </mc:Choice>
              <mc:Fallback>
                <p:oleObj name="Visio" r:id="rId18" imgW="1084844" imgH="300411" progId="Visio.Drawing.11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61013"/>
                        <a:ext cx="194468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99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0" name="Object 46"/>
          <p:cNvGraphicFramePr>
            <a:graphicFrameLocks noChangeAspect="1"/>
          </p:cNvGraphicFramePr>
          <p:nvPr/>
        </p:nvGraphicFramePr>
        <p:xfrm>
          <a:off x="1965325" y="4132263"/>
          <a:ext cx="1252538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6" name="Visio" r:id="rId20" imgW="597408" imgH="564490" progId="Visio.Drawing.11">
                  <p:embed/>
                </p:oleObj>
              </mc:Choice>
              <mc:Fallback>
                <p:oleObj name="Visio" r:id="rId20" imgW="597408" imgH="564490" progId="Visio.Drawing.11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4132263"/>
                        <a:ext cx="1252538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99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1" name="Line 47"/>
          <p:cNvSpPr>
            <a:spLocks noChangeShapeType="1"/>
          </p:cNvSpPr>
          <p:nvPr/>
        </p:nvSpPr>
        <p:spPr bwMode="auto">
          <a:xfrm flipV="1">
            <a:off x="1431925" y="5214938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315" name="Freeform 51"/>
          <p:cNvSpPr>
            <a:spLocks/>
          </p:cNvSpPr>
          <p:nvPr/>
        </p:nvSpPr>
        <p:spPr bwMode="auto">
          <a:xfrm>
            <a:off x="5508625" y="5254625"/>
            <a:ext cx="395288" cy="479425"/>
          </a:xfrm>
          <a:custGeom>
            <a:avLst/>
            <a:gdLst>
              <a:gd name="T0" fmla="*/ 0 w 249"/>
              <a:gd name="T1" fmla="*/ 2147483646 h 302"/>
              <a:gd name="T2" fmla="*/ 2147483646 w 249"/>
              <a:gd name="T3" fmla="*/ 2147483646 h 302"/>
              <a:gd name="T4" fmla="*/ 2147483646 w 249"/>
              <a:gd name="T5" fmla="*/ 0 h 3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" h="302">
                <a:moveTo>
                  <a:pt x="0" y="181"/>
                </a:moveTo>
                <a:cubicBezTo>
                  <a:pt x="101" y="241"/>
                  <a:pt x="203" y="302"/>
                  <a:pt x="226" y="272"/>
                </a:cubicBezTo>
                <a:cubicBezTo>
                  <a:pt x="249" y="242"/>
                  <a:pt x="192" y="121"/>
                  <a:pt x="136" y="0"/>
                </a:cubicBezTo>
              </a:path>
            </a:pathLst>
          </a:custGeom>
          <a:noFill/>
          <a:ln w="349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5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8" grpId="0"/>
      <p:bldP spid="11295" grpId="0"/>
      <p:bldP spid="11296" grpId="0"/>
      <p:bldP spid="11298" grpId="0"/>
      <p:bldP spid="11305" grpId="0" animBg="1"/>
      <p:bldP spid="11305" grpId="1" animBg="1"/>
      <p:bldP spid="11305" grpId="2" animBg="1"/>
      <p:bldP spid="11311" grpId="0" animBg="1"/>
      <p:bldP spid="11311" grpId="1" animBg="1"/>
      <p:bldP spid="11311" grpId="2" animBg="1"/>
      <p:bldP spid="11315" grpId="0" animBg="1"/>
      <p:bldP spid="1131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8C0A8-6C12-4795-A515-3F12A02D6A93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2.4.3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09600" y="811213"/>
            <a:ext cx="368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算法的主要步骤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初始划分：终态组 ， 非终态组；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利用可区分的概念，反复分裂划分中的组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Gi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，直到不可再分裂；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由最终划分构造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D'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，关键是选代表和修改状态转移；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消除可能的死状态和不可达状态。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FDD8C2-A1BE-4C47-92A8-1C95EC60A60D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2.4.1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从正规式到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250825" y="620713"/>
            <a:ext cx="6858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Thompson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算法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字母表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∑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上的正规式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 </a:t>
            </a:r>
            <a:r>
              <a:rPr lang="zh-CN" altLang="en-US" sz="24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L(r)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 N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首先分解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然后根据下述步骤构造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04800" y="2447925"/>
            <a:ext cx="830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N(</a:t>
            </a:r>
            <a:r>
              <a:rPr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如下。其中，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为初态，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为终态，此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{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}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 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50825" y="3476625"/>
            <a:ext cx="858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对∑上的每个字符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N(a)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如右上，它接受</a:t>
            </a:r>
            <a:r>
              <a:rPr lang="en-US" altLang="zh-CN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{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}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04800" y="3960813"/>
            <a:ext cx="628332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N(P)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N(Q)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是正规式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，则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对正规式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P|Q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N(P|Q)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如下。其中，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为初态，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为终态，此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L(P)∪L(Q)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 </a:t>
            </a:r>
          </a:p>
        </p:txBody>
      </p:sp>
      <p:graphicFrame>
        <p:nvGraphicFramePr>
          <p:cNvPr id="34834" name="Object 18"/>
          <p:cNvGraphicFramePr>
            <a:graphicFrameLocks noChangeAspect="1"/>
          </p:cNvGraphicFramePr>
          <p:nvPr/>
        </p:nvGraphicFramePr>
        <p:xfrm>
          <a:off x="3275013" y="2708275"/>
          <a:ext cx="20891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Visio" r:id="rId4" imgW="865632" imgH="290170" progId="Visio.Drawing.11">
                  <p:embed/>
                </p:oleObj>
              </mc:Choice>
              <mc:Fallback>
                <p:oleObj name="Visio" r:id="rId4" imgW="865632" imgH="290170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2708275"/>
                        <a:ext cx="20891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19"/>
          <p:cNvGraphicFramePr>
            <a:graphicFrameLocks noChangeAspect="1"/>
          </p:cNvGraphicFramePr>
          <p:nvPr/>
        </p:nvGraphicFramePr>
        <p:xfrm>
          <a:off x="5651500" y="2714625"/>
          <a:ext cx="19446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Visio" r:id="rId6" imgW="865632" imgH="317602" progId="Visio.Drawing.11">
                  <p:embed/>
                </p:oleObj>
              </mc:Choice>
              <mc:Fallback>
                <p:oleObj name="Visio" r:id="rId6" imgW="865632" imgH="317602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714625"/>
                        <a:ext cx="19446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22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6588125" y="1196975"/>
            <a:ext cx="2089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参照</a:t>
            </a:r>
            <a:r>
              <a:rPr lang="en-US" altLang="zh-CN" sz="240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P20</a:t>
            </a:r>
            <a:br>
              <a:rPr lang="en-US" altLang="zh-CN" sz="240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40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正规式定义</a:t>
            </a:r>
          </a:p>
        </p:txBody>
      </p:sp>
      <p:graphicFrame>
        <p:nvGraphicFramePr>
          <p:cNvPr id="34847" name="Object 31"/>
          <p:cNvGraphicFramePr>
            <a:graphicFrameLocks noChangeAspect="1"/>
          </p:cNvGraphicFramePr>
          <p:nvPr/>
        </p:nvGraphicFramePr>
        <p:xfrm>
          <a:off x="6084888" y="4941888"/>
          <a:ext cx="16160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Visio" r:id="rId9" imgW="1616415" imgH="479389" progId="Visio.Drawing.11">
                  <p:embed/>
                </p:oleObj>
              </mc:Choice>
              <mc:Fallback>
                <p:oleObj name="Visio" r:id="rId9" imgW="1616415" imgH="479389" progId="Visio.Drawing.11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941888"/>
                        <a:ext cx="16160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0" name="Object 34"/>
          <p:cNvGraphicFramePr>
            <a:graphicFrameLocks noChangeAspect="1"/>
          </p:cNvGraphicFramePr>
          <p:nvPr/>
        </p:nvGraphicFramePr>
        <p:xfrm>
          <a:off x="6084888" y="5661025"/>
          <a:ext cx="16160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Visio" r:id="rId11" imgW="1616415" imgH="479389" progId="Visio.Drawing.11">
                  <p:embed/>
                </p:oleObj>
              </mc:Choice>
              <mc:Fallback>
                <p:oleObj name="Visio" r:id="rId11" imgW="1616415" imgH="479389" progId="Visio.Drawing.11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661025"/>
                        <a:ext cx="16160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1" name="Oval 35"/>
          <p:cNvSpPr>
            <a:spLocks noChangeArrowheads="1"/>
          </p:cNvSpPr>
          <p:nvPr/>
        </p:nvSpPr>
        <p:spPr bwMode="auto">
          <a:xfrm>
            <a:off x="4730750" y="5287963"/>
            <a:ext cx="661988" cy="561975"/>
          </a:xfrm>
          <a:prstGeom prst="ellipse">
            <a:avLst/>
          </a:prstGeom>
          <a:noFill/>
          <a:ln w="12700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>
            <a:off x="4400550" y="5589588"/>
            <a:ext cx="360363" cy="0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5364163" y="5734050"/>
            <a:ext cx="863600" cy="287338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 flipV="1">
            <a:off x="5364163" y="5300663"/>
            <a:ext cx="863600" cy="144462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5651500" y="5516563"/>
            <a:ext cx="30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ε</a:t>
            </a: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5651500" y="5013325"/>
            <a:ext cx="30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ε</a:t>
            </a:r>
          </a:p>
        </p:txBody>
      </p:sp>
      <p:sp>
        <p:nvSpPr>
          <p:cNvPr id="34858" name="Oval 42"/>
          <p:cNvSpPr>
            <a:spLocks noChangeArrowheads="1"/>
          </p:cNvSpPr>
          <p:nvPr/>
        </p:nvSpPr>
        <p:spPr bwMode="auto">
          <a:xfrm>
            <a:off x="8027988" y="5362575"/>
            <a:ext cx="638175" cy="561975"/>
          </a:xfrm>
          <a:prstGeom prst="ellipse">
            <a:avLst/>
          </a:prstGeom>
          <a:noFill/>
          <a:ln w="38100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7596188" y="5229225"/>
            <a:ext cx="504825" cy="215900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7754938" y="4951413"/>
            <a:ext cx="30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ε</a:t>
            </a:r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 flipV="1">
            <a:off x="7581900" y="5734050"/>
            <a:ext cx="446088" cy="277813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7740650" y="5734050"/>
            <a:ext cx="30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4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22" grpId="0" autoUpdateAnimBg="0"/>
      <p:bldP spid="34824" grpId="0" build="allAtOnce" autoUpdateAnimBg="0"/>
      <p:bldP spid="34851" grpId="0" animBg="1"/>
      <p:bldP spid="34852" grpId="0" animBg="1"/>
      <p:bldP spid="34854" grpId="0" animBg="1"/>
      <p:bldP spid="34855" grpId="0" animBg="1"/>
      <p:bldP spid="34856" grpId="0"/>
      <p:bldP spid="34857" grpId="0"/>
      <p:bldP spid="34858" grpId="0" animBg="1"/>
      <p:bldP spid="34859" grpId="0" animBg="1"/>
      <p:bldP spid="34860" grpId="0"/>
      <p:bldP spid="34861" grpId="0" animBg="1"/>
      <p:bldP spid="348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2C458D-366E-46ED-B1FF-383397799AE0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2.4.3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3012" name="Rectangle 6"/>
          <p:cNvSpPr>
            <a:spLocks noChangeArrowheads="1"/>
          </p:cNvSpPr>
          <p:nvPr/>
        </p:nvSpPr>
        <p:spPr bwMode="auto">
          <a:xfrm>
            <a:off x="228600" y="3048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2.17</a:t>
            </a:r>
            <a:r>
              <a:rPr lang="en-US" altLang="zh-CN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用算法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2.6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化简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64163" y="3379788"/>
            <a:ext cx="32400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状态转移矩阵：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04800" y="914400"/>
            <a:ext cx="64008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．初始化划分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．根据算法中步骤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，反复分裂划分中的组：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楷体" panose="02010600040101010101" pitchFamily="2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① ∵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m(D, b)=E ∴ 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={ABC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② ∵ m(B, b)=D ∴ 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={AC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③ 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？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于是：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final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= {AC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E} 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304800" y="3105150"/>
            <a:ext cx="4267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根据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final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/>
              <a:t>'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①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选代表，用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代表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组；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② 修改状态转移： </a:t>
            </a:r>
          </a:p>
        </p:txBody>
      </p:sp>
      <p:graphicFrame>
        <p:nvGraphicFramePr>
          <p:cNvPr id="43016" name="Object 20"/>
          <p:cNvGraphicFramePr>
            <a:graphicFrameLocks noChangeAspect="1"/>
          </p:cNvGraphicFramePr>
          <p:nvPr/>
        </p:nvGraphicFramePr>
        <p:xfrm>
          <a:off x="6229350" y="476250"/>
          <a:ext cx="25908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7" name="Visio" r:id="rId4" imgW="1305154" imgH="1064057" progId="Visio.Drawing.11">
                  <p:embed/>
                </p:oleObj>
              </mc:Choice>
              <mc:Fallback>
                <p:oleObj name="Visio" r:id="rId4" imgW="1305154" imgH="1064057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76250"/>
                        <a:ext cx="2590800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940425" y="3881438"/>
          <a:ext cx="2314574" cy="2378076"/>
        </p:xfrm>
        <a:graphic>
          <a:graphicData uri="http://schemas.openxmlformats.org/drawingml/2006/table">
            <a:tbl>
              <a:tblPr firstRow="1" bandRow="1"/>
              <a:tblGrid>
                <a:gridCol w="802423"/>
                <a:gridCol w="720072"/>
                <a:gridCol w="792079"/>
              </a:tblGrid>
              <a:tr h="396346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</a:tbl>
          </a:graphicData>
        </a:graphic>
      </p:graphicFrame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795963" y="5483225"/>
            <a:ext cx="2705100" cy="382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5795963" y="4689475"/>
            <a:ext cx="2705100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835275" y="879475"/>
            <a:ext cx="180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{ABCD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E}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5753100" y="5865813"/>
            <a:ext cx="270510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2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2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2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build="p" autoUpdateAnimBg="0"/>
      <p:bldP spid="12298" grpId="0" build="p" autoUpdateAnimBg="0"/>
      <p:bldP spid="12299" grpId="0" autoUpdateAnimBg="0"/>
      <p:bldP spid="12311" grpId="0" animBg="1"/>
      <p:bldP spid="12312" grpId="0" animBg="1"/>
      <p:bldP spid="3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A02C2C-EEF7-4738-BBA0-8F9286959BE2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2.4.3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228600" y="3048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2.17</a:t>
            </a:r>
            <a:r>
              <a:rPr lang="en-US" altLang="zh-CN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用算法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2.6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化简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</p:txBody>
      </p:sp>
      <p:sp>
        <p:nvSpPr>
          <p:cNvPr id="45061" name="Rectangle 8"/>
          <p:cNvSpPr>
            <a:spLocks noChangeArrowheads="1"/>
          </p:cNvSpPr>
          <p:nvPr/>
        </p:nvSpPr>
        <p:spPr bwMode="auto">
          <a:xfrm>
            <a:off x="5364163" y="3379788"/>
            <a:ext cx="32400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状态转移矩阵：</a:t>
            </a:r>
          </a:p>
        </p:txBody>
      </p:sp>
      <p:sp>
        <p:nvSpPr>
          <p:cNvPr id="45062" name="Rectangle 10"/>
          <p:cNvSpPr>
            <a:spLocks noChangeArrowheads="1"/>
          </p:cNvSpPr>
          <p:nvPr/>
        </p:nvSpPr>
        <p:spPr bwMode="auto">
          <a:xfrm>
            <a:off x="304800" y="914400"/>
            <a:ext cx="64008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．初始化划分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．根据算法中步骤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，反复分裂划分中的组：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楷体" panose="02010600040101010101" pitchFamily="2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① ∵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m(D, b)=E ∴ 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={ABC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② ∵ m(B, b)=D ∴ 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={AC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③ 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？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于是：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final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= {AC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E} </a:t>
            </a:r>
          </a:p>
        </p:txBody>
      </p:sp>
      <p:sp>
        <p:nvSpPr>
          <p:cNvPr id="45063" name="Rectangle 11"/>
          <p:cNvSpPr>
            <a:spLocks noChangeArrowheads="1"/>
          </p:cNvSpPr>
          <p:nvPr/>
        </p:nvSpPr>
        <p:spPr bwMode="auto">
          <a:xfrm>
            <a:off x="304800" y="3105150"/>
            <a:ext cx="4267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根据</a:t>
            </a:r>
            <a:r>
              <a:rPr lang="en-US" altLang="zh-CN" sz="240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final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/>
              <a:t>'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①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选代表，用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代表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组；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② 修改状态转移： </a:t>
            </a:r>
          </a:p>
        </p:txBody>
      </p:sp>
      <p:graphicFrame>
        <p:nvGraphicFramePr>
          <p:cNvPr id="45064" name="Object 20"/>
          <p:cNvGraphicFramePr>
            <a:graphicFrameLocks noChangeAspect="1"/>
          </p:cNvGraphicFramePr>
          <p:nvPr/>
        </p:nvGraphicFramePr>
        <p:xfrm>
          <a:off x="6229350" y="476250"/>
          <a:ext cx="25908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7" name="Visio" r:id="rId4" imgW="1305154" imgH="1064057" progId="Visio.Drawing.11">
                  <p:embed/>
                </p:oleObj>
              </mc:Choice>
              <mc:Fallback>
                <p:oleObj name="Visio" r:id="rId4" imgW="1305154" imgH="1064057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76250"/>
                        <a:ext cx="2590800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940425" y="3881438"/>
          <a:ext cx="2314574" cy="2378076"/>
        </p:xfrm>
        <a:graphic>
          <a:graphicData uri="http://schemas.openxmlformats.org/drawingml/2006/table">
            <a:tbl>
              <a:tblPr firstRow="1" bandRow="1"/>
              <a:tblGrid>
                <a:gridCol w="802423"/>
                <a:gridCol w="720072"/>
                <a:gridCol w="792079"/>
              </a:tblGrid>
              <a:tr h="396346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2" marB="45732"/>
                </a:tc>
              </a:tr>
            </a:tbl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740650" y="4292600"/>
            <a:ext cx="2159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229350" y="5078413"/>
            <a:ext cx="215900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750175" y="5121275"/>
            <a:ext cx="2159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750175" y="5892800"/>
            <a:ext cx="2159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5724525" y="4365625"/>
            <a:ext cx="360363" cy="890588"/>
          </a:xfrm>
          <a:custGeom>
            <a:avLst/>
            <a:gdLst>
              <a:gd name="T0" fmla="*/ 2147483646 w 227"/>
              <a:gd name="T1" fmla="*/ 0 h 464"/>
              <a:gd name="T2" fmla="*/ 2147483646 w 227"/>
              <a:gd name="T3" fmla="*/ 2147483646 h 464"/>
              <a:gd name="T4" fmla="*/ 2147483646 w 227"/>
              <a:gd name="T5" fmla="*/ 2147483646 h 4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464">
                <a:moveTo>
                  <a:pt x="210" y="0"/>
                </a:moveTo>
                <a:cubicBezTo>
                  <a:pt x="175" y="39"/>
                  <a:pt x="0" y="155"/>
                  <a:pt x="3" y="232"/>
                </a:cubicBezTo>
                <a:cubicBezTo>
                  <a:pt x="6" y="309"/>
                  <a:pt x="180" y="416"/>
                  <a:pt x="227" y="46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867400" y="5084763"/>
            <a:ext cx="2706688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4343400"/>
            <a:ext cx="2743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0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代替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： </a:t>
            </a:r>
          </a:p>
        </p:txBody>
      </p:sp>
      <p:graphicFrame>
        <p:nvGraphicFramePr>
          <p:cNvPr id="19" name="Object 10"/>
          <p:cNvGraphicFramePr>
            <a:graphicFrameLocks noChangeAspect="1"/>
          </p:cNvGraphicFramePr>
          <p:nvPr/>
        </p:nvGraphicFramePr>
        <p:xfrm>
          <a:off x="2911475" y="4184650"/>
          <a:ext cx="2376488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8" name="Visio" r:id="rId6" imgW="967740" imgH="845515" progId="Visio.Drawing.11">
                  <p:embed/>
                </p:oleObj>
              </mc:Choice>
              <mc:Fallback>
                <p:oleObj name="Visio" r:id="rId6" imgW="967740" imgH="845515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4184650"/>
                        <a:ext cx="2376488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177925" y="5832475"/>
            <a:ext cx="18732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990000"/>
                </a:solidFill>
                <a:latin typeface="宋体" panose="02010600030101010101" pitchFamily="2" charset="-122"/>
              </a:rPr>
              <a:t>图</a:t>
            </a:r>
            <a:r>
              <a:rPr lang="en-US" altLang="zh-CN" sz="2200" b="1">
                <a:solidFill>
                  <a:srgbClr val="990000"/>
                </a:solidFill>
                <a:latin typeface="宋体" panose="02010600030101010101" pitchFamily="2" charset="-122"/>
              </a:rPr>
              <a:t>2.8(p25)</a:t>
            </a:r>
          </a:p>
        </p:txBody>
      </p:sp>
      <p:sp>
        <p:nvSpPr>
          <p:cNvPr id="45104" name="矩形 20"/>
          <p:cNvSpPr>
            <a:spLocks noChangeArrowheads="1"/>
          </p:cNvSpPr>
          <p:nvPr/>
        </p:nvSpPr>
        <p:spPr bwMode="auto">
          <a:xfrm>
            <a:off x="2835275" y="879475"/>
            <a:ext cx="180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{ABCD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E}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7" grpId="2" animBg="1"/>
      <p:bldP spid="12311" grpId="0" animBg="1"/>
      <p:bldP spid="18" grpId="0" autoUpdateAnimBg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464BF-DE8C-4615-B724-29DC7BDF1A7B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1778000" y="2316163"/>
            <a:ext cx="632301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38288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174875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811463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68663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25863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83063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640263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Arial" panose="020B0604020202020204" pitchFamily="34" charset="0"/>
                <a:ea typeface="楷体" panose="02010609060101010101" pitchFamily="49" charset="-122"/>
              </a:rPr>
              <a:t>从</a:t>
            </a:r>
            <a:r>
              <a:rPr lang="en-US" altLang="zh-CN" sz="2400" b="1">
                <a:latin typeface="Arial" panose="020B0604020202020204" pitchFamily="34" charset="0"/>
                <a:ea typeface="楷体" panose="02010609060101010101" pitchFamily="49" charset="-122"/>
              </a:rPr>
              <a:t>NFA</a:t>
            </a:r>
            <a:r>
              <a:rPr lang="zh-CN" altLang="en-US" sz="2400" b="1">
                <a:latin typeface="Arial" panose="020B0604020202020204" pitchFamily="34" charset="0"/>
                <a:ea typeface="楷体" panose="02010609060101010101" pitchFamily="49" charset="-122"/>
              </a:rPr>
              <a:t>构造</a:t>
            </a:r>
            <a:r>
              <a:rPr lang="en-US" altLang="zh-CN" sz="2400" b="1">
                <a:latin typeface="Arial" panose="020B0604020202020204" pitchFamily="34" charset="0"/>
                <a:ea typeface="楷体" panose="02010609060101010101" pitchFamily="49" charset="-122"/>
              </a:rPr>
              <a:t>DFA</a:t>
            </a:r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（</a:t>
            </a:r>
            <a:r>
              <a:rPr lang="zh-CN" altLang="en-US" sz="2400" b="1">
                <a:solidFill>
                  <a:srgbClr val="99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算法</a:t>
            </a:r>
            <a:r>
              <a:rPr lang="en-US" altLang="zh-CN" sz="2400" b="1">
                <a:solidFill>
                  <a:srgbClr val="99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2.5</a:t>
            </a:r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）－</a:t>
            </a:r>
            <a:r>
              <a:rPr lang="zh-CN" altLang="en-US" sz="2400" b="1">
                <a:latin typeface="Arial" panose="020B0604020202020204" pitchFamily="34" charset="0"/>
                <a:ea typeface="楷体" panose="02010609060101010101" pitchFamily="49" charset="-122"/>
              </a:rPr>
              <a:t>子集构造法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最小化</a:t>
            </a:r>
            <a:r>
              <a:rPr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DFA</a:t>
            </a:r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（</a:t>
            </a:r>
            <a:r>
              <a:rPr lang="zh-CN" altLang="en-US" sz="2400" b="1">
                <a:solidFill>
                  <a:srgbClr val="99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算法</a:t>
            </a:r>
            <a:r>
              <a:rPr lang="en-US" altLang="zh-CN" sz="2400" b="1">
                <a:solidFill>
                  <a:srgbClr val="99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2.6</a:t>
            </a:r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1314450" y="1108075"/>
            <a:ext cx="6786563" cy="830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楷体" panose="02010609060101010101" pitchFamily="49" charset="-122"/>
              </a:rPr>
              <a:t>1. </a:t>
            </a:r>
            <a:r>
              <a:rPr lang="zh-CN" altLang="en-US" sz="2400" b="1">
                <a:latin typeface="Arial" panose="020B0604020202020204" pitchFamily="34" charset="0"/>
                <a:ea typeface="楷体" panose="02010609060101010101" pitchFamily="49" charset="-122"/>
              </a:rPr>
              <a:t>用正规式描述模式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楷体" panose="02010609060101010101" pitchFamily="49" charset="-122"/>
              </a:rPr>
              <a:t>2. </a:t>
            </a:r>
            <a:r>
              <a:rPr lang="zh-CN" altLang="en-US" sz="2400" b="1">
                <a:latin typeface="Arial" panose="020B0604020202020204" pitchFamily="34" charset="0"/>
                <a:ea typeface="楷体" panose="02010609060101010101" pitchFamily="49" charset="-122"/>
              </a:rPr>
              <a:t>正规式</a:t>
            </a:r>
            <a:r>
              <a:rPr lang="zh-CN" altLang="en-US" sz="2400" b="1">
                <a:latin typeface="Arial" panose="020B0604020202020204" pitchFamily="34" charset="0"/>
                <a:ea typeface="楷体" panose="02010609060101010101" pitchFamily="49" charset="-122"/>
                <a:sym typeface="Wingdings" panose="05000000000000000000" pitchFamily="2" charset="2"/>
              </a:rPr>
              <a:t> </a:t>
            </a:r>
            <a:r>
              <a:rPr lang="en-US" altLang="zh-CN" sz="2400" b="1">
                <a:latin typeface="Arial" panose="020B0604020202020204" pitchFamily="34" charset="0"/>
                <a:ea typeface="楷体" panose="02010609060101010101" pitchFamily="49" charset="-122"/>
              </a:rPr>
              <a:t>NFA</a:t>
            </a:r>
            <a:r>
              <a:rPr lang="zh-CN" altLang="en-US" sz="2400" b="1">
                <a:latin typeface="Arial" panose="020B0604020202020204" pitchFamily="34" charset="0"/>
                <a:ea typeface="楷体" panose="02010609060101010101" pitchFamily="49" charset="-122"/>
              </a:rPr>
              <a:t>：</a:t>
            </a:r>
            <a:r>
              <a:rPr lang="en-US" altLang="zh-CN" sz="2400" b="1">
                <a:latin typeface="Arial" panose="020B0604020202020204" pitchFamily="34" charset="0"/>
                <a:ea typeface="楷体" panose="02010609060101010101" pitchFamily="49" charset="-122"/>
              </a:rPr>
              <a:t>Thompson </a:t>
            </a:r>
            <a:r>
              <a:rPr lang="zh-CN" altLang="en-US" sz="2400" b="1">
                <a:latin typeface="Arial" panose="020B0604020202020204" pitchFamily="34" charset="0"/>
                <a:ea typeface="楷体" panose="02010609060101010101" pitchFamily="49" charset="-122"/>
              </a:rPr>
              <a:t>算法</a:t>
            </a:r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（</a:t>
            </a:r>
            <a:r>
              <a:rPr lang="zh-CN" altLang="en-US" sz="2400" b="1">
                <a:solidFill>
                  <a:srgbClr val="99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算法</a:t>
            </a:r>
            <a:r>
              <a:rPr lang="en-US" altLang="zh-CN" sz="2400" b="1">
                <a:solidFill>
                  <a:srgbClr val="99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2.2</a:t>
            </a:r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393825" y="3452813"/>
            <a:ext cx="69230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5. </a:t>
            </a:r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从</a:t>
            </a:r>
            <a:r>
              <a:rPr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DFA</a:t>
            </a:r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构造词法分析器</a:t>
            </a:r>
            <a:r>
              <a:rPr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(</a:t>
            </a:r>
            <a:r>
              <a:rPr lang="zh-CN" altLang="en-US" sz="2400" b="1">
                <a:latin typeface="Arial" panose="020B0604020202020204" pitchFamily="34" charset="0"/>
                <a:ea typeface="楷体" panose="02010609060101010101" pitchFamily="49" charset="-122"/>
              </a:rPr>
              <a:t>模拟</a:t>
            </a:r>
            <a:r>
              <a:rPr lang="en-US" altLang="zh-CN" sz="2400" b="1">
                <a:latin typeface="Arial" panose="020B0604020202020204" pitchFamily="34" charset="0"/>
                <a:ea typeface="楷体" panose="02010609060101010101" pitchFamily="49" charset="-122"/>
              </a:rPr>
              <a:t>DFA</a:t>
            </a:r>
            <a:r>
              <a:rPr lang="zh-CN" altLang="en-US" sz="2400" b="1">
                <a:latin typeface="Arial" panose="020B0604020202020204" pitchFamily="34" charset="0"/>
                <a:ea typeface="楷体" panose="02010609060101010101" pitchFamily="49" charset="-122"/>
              </a:rPr>
              <a:t>（</a:t>
            </a:r>
            <a:r>
              <a:rPr lang="zh-CN" altLang="en-US" sz="2400" b="1">
                <a:solidFill>
                  <a:srgbClr val="99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算法</a:t>
            </a:r>
            <a:r>
              <a:rPr lang="en-US" altLang="zh-CN" sz="2400" b="1">
                <a:solidFill>
                  <a:srgbClr val="99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2.1</a:t>
            </a:r>
            <a:r>
              <a:rPr lang="zh-CN" altLang="en-US" sz="2400" b="1">
                <a:latin typeface="Arial" panose="020B0604020202020204" pitchFamily="34" charset="0"/>
                <a:ea typeface="楷体" panose="02010609060101010101" pitchFamily="49" charset="-122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1341438" y="2347913"/>
            <a:ext cx="441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3.</a:t>
            </a: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1341438" y="2827338"/>
            <a:ext cx="441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4.</a:t>
            </a:r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1763713" y="260350"/>
            <a:ext cx="4679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构造词法分析器的步骤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/>
      <p:bldP spid="139267" grpId="0" animBg="1"/>
      <p:bldP spid="139268" grpId="0"/>
      <p:bldP spid="139269" grpId="0"/>
      <p:bldP spid="1392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0BA9-E2CA-4B66-8BBE-1E3BDB576F89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2.4.5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由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构造词法分析器 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28600" y="7620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表驱动型的词法分析器 </a:t>
            </a:r>
          </a:p>
        </p:txBody>
      </p:sp>
      <p:graphicFrame>
        <p:nvGraphicFramePr>
          <p:cNvPr id="49157" name="Object 9"/>
          <p:cNvGraphicFramePr>
            <a:graphicFrameLocks noChangeAspect="1"/>
          </p:cNvGraphicFramePr>
          <p:nvPr/>
        </p:nvGraphicFramePr>
        <p:xfrm>
          <a:off x="3081338" y="2195513"/>
          <a:ext cx="12747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4" name="Visio" r:id="rId4" imgW="565897" imgH="183776" progId="Visio.Drawing.6">
                  <p:embed/>
                </p:oleObj>
              </mc:Choice>
              <mc:Fallback>
                <p:oleObj name="Visio" r:id="rId4" imgW="565897" imgH="183776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195513"/>
                        <a:ext cx="12747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572000" y="1217613"/>
            <a:ext cx="43973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其中，需要：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有适当的数据结构存放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修改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hlinkClick r:id="rId6" action="ppaction://hlinksldjump"/>
              </a:rPr>
              <a:t>算法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  <a:hlinkClick r:id="rId6" action="ppaction://hlinksldjump"/>
              </a:rPr>
              <a:t>2.1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，适应实际输入：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识别整个文件，而不是一个记号；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满足最长匹配原则。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9750" y="3667125"/>
            <a:ext cx="77724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对于输入序列：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 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result := a  + b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正确的识别：   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id := id + id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错误的识别：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仅识别一个：	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id      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result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不满足最长匹配：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id  id ...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re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res ...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628650" y="2068513"/>
          <a:ext cx="22320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5" name="Visio" r:id="rId7" imgW="1044550" imgH="263042" progId="Visio.Drawing.11">
                  <p:embed/>
                </p:oleObj>
              </mc:Choice>
              <mc:Fallback>
                <p:oleObj name="Visio" r:id="rId7" imgW="1044550" imgH="263042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068513"/>
                        <a:ext cx="22320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701675" y="2546350"/>
          <a:ext cx="208756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6" name="Visio" r:id="rId9" imgW="1044550" imgH="459943" progId="Visio.Drawing.11">
                  <p:embed/>
                </p:oleObj>
              </mc:Choice>
              <mc:Fallback>
                <p:oleObj name="Visio" r:id="rId9" imgW="1044550" imgH="459943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546350"/>
                        <a:ext cx="208756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484188" y="1335088"/>
          <a:ext cx="2808287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7" name="Visio" r:id="rId11" imgW="1478585" imgH="435254" progId="Visio.Drawing.11">
                  <p:embed/>
                </p:oleObj>
              </mc:Choice>
              <mc:Fallback>
                <p:oleObj name="Visio" r:id="rId11" imgW="1478585" imgH="435254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335088"/>
                        <a:ext cx="2808287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2789238" y="2127250"/>
          <a:ext cx="14668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8" name="Visio" r:id="rId13" imgW="628498" imgH="182880" progId="Visio.Drawing.11">
                  <p:embed/>
                </p:oleObj>
              </mc:Choice>
              <mc:Fallback>
                <p:oleObj name="Visio" r:id="rId13" imgW="628498" imgH="182880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2127250"/>
                        <a:ext cx="14668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3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3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3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3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13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3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13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3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build="p" bldLvl="2" autoUpdateAnimBg="0"/>
      <p:bldP spid="1332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13403C-FC76-4F2C-B224-45F6F158467C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63513"/>
            <a:ext cx="4643438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直接编码的词法分析器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23850" y="836613"/>
            <a:ext cx="8534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在表驱动的词法分析器中，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是数据，用于指导驱动器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模拟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的代码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对输入序列进行分析。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直接编码的词法分析器，将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 识别输入序列的过程合并在一起，直接用程序代码模拟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识别输入序列的过程。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问题：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如何用程序模拟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的状态和它的状态转移？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58775" y="3284538"/>
            <a:ext cx="741521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状态和状态转移与语句的对应关系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① 初态→程序的开始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存于一个状态变量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② 当前状态的判定→ 分支（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case/if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③ 状态转移→根据输入修改状态变量（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case/if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④ 扫描输入串→循环语句（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⑤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返回时，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满足最长匹配原则。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588125" y="3759200"/>
            <a:ext cx="21605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这里介绍不同于教材的方法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 autoUpdateAnimBg="0"/>
      <p:bldP spid="17413" grpId="0" build="p" autoUpdateAnimBg="0"/>
      <p:bldP spid="174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E2AD0-3365-49BA-B368-8921F50D0BFC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638" y="115888"/>
            <a:ext cx="4940300" cy="3810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直接编码的词法分析器（续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zh-CN" altLang="en-US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107950" y="44450"/>
            <a:ext cx="414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识别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(a|b)*abb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的程序框架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84213" y="684213"/>
            <a:ext cx="815340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//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从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src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中分析第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个记号。若得到则存储在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token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中，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//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且返回已分析的字符个数；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否则返回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</a:t>
            </a:r>
            <a:r>
              <a:rPr lang="en-US" altLang="zh-CN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getToken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(char* src, char* token);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void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  char input[]="abb ab2";  //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  char tokenTxt[10];       //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记号文本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  char *pS =input;         //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指示待分析的输入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  int  len;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   while( (len=</a:t>
            </a:r>
            <a:r>
              <a:rPr lang="en-US" altLang="zh-CN" sz="2400" b="1" noProof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getToken</a:t>
            </a:r>
            <a:r>
              <a:rPr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(pS, tokenTxt)) &gt;0 )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      printf("get a token: %s\n", tokenTxt);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      pS += len; // </a:t>
            </a:r>
            <a:r>
              <a:rPr lang="zh-CN" altLang="en-US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跳过当前记号</a:t>
            </a:r>
            <a:endParaRPr lang="zh-CN" altLang="zh-CN" sz="24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 noProof="1">
                <a:latin typeface="楷体" panose="02010609060101010101" pitchFamily="49" charset="-122"/>
                <a:ea typeface="楷体" panose="02010609060101010101" pitchFamily="49" charset="-122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11D70-E459-4E5B-B563-A717F5665FFF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5299" name="Text Box 6"/>
          <p:cNvSpPr txBox="1">
            <a:spLocks noChangeArrowheads="1"/>
          </p:cNvSpPr>
          <p:nvPr/>
        </p:nvSpPr>
        <p:spPr bwMode="auto">
          <a:xfrm>
            <a:off x="971550" y="260350"/>
            <a:ext cx="8153400" cy="674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getToken 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(char* src, char* token)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char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*ptr =src; int len=0; 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state=0;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16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5300" name="矩形 1"/>
          <p:cNvSpPr>
            <a:spLocks noChangeArrowheads="1"/>
          </p:cNvSpPr>
          <p:nvPr/>
        </p:nvSpPr>
        <p:spPr bwMode="auto">
          <a:xfrm>
            <a:off x="4932363" y="993775"/>
            <a:ext cx="416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跳过开始的若干空白字符</a:t>
            </a:r>
          </a:p>
        </p:txBody>
      </p:sp>
      <p:sp>
        <p:nvSpPr>
          <p:cNvPr id="55301" name="矩形 2"/>
          <p:cNvSpPr>
            <a:spLocks noChangeArrowheads="1"/>
          </p:cNvSpPr>
          <p:nvPr/>
        </p:nvSpPr>
        <p:spPr bwMode="auto">
          <a:xfrm>
            <a:off x="5557838" y="3040063"/>
            <a:ext cx="3567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扫描输入</a:t>
            </a: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状态转移</a:t>
            </a:r>
            <a:endParaRPr lang="zh-CN" altLang="en-US" sz="2400" b="1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5302" name="矩形 8"/>
          <p:cNvSpPr>
            <a:spLocks noChangeArrowheads="1"/>
          </p:cNvSpPr>
          <p:nvPr/>
        </p:nvSpPr>
        <p:spPr bwMode="auto">
          <a:xfrm>
            <a:off x="6237288" y="5375275"/>
            <a:ext cx="2860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结果判定，收尾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38225" y="1209675"/>
            <a:ext cx="59769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noProof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for( ; *ptr!=</a:t>
            </a:r>
            <a:r>
              <a:rPr lang="en-US" altLang="zh-CN" sz="2400" noProof="1">
                <a:solidFill>
                  <a:srgbClr val="800000"/>
                </a:solidFill>
                <a:ea typeface="黑体" panose="02010609060101010101" pitchFamily="49" charset="-122"/>
              </a:rPr>
              <a:t>‘</a:t>
            </a:r>
            <a:r>
              <a:rPr lang="en-US" altLang="zh-CN" sz="24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\0</a:t>
            </a:r>
            <a:r>
              <a:rPr lang="en-US" altLang="zh-CN" sz="2400" noProof="1">
                <a:solidFill>
                  <a:srgbClr val="8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24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4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ptr++ )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zh-CN" sz="2400" b="1">
              <a:solidFill>
                <a:srgbClr val="00CC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if( isspace(*ptr)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{ ++len; continue;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else  break;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AB5-42F3-4359-A894-6ADB220D1BFF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7347" name="Text Box 6"/>
          <p:cNvSpPr txBox="1">
            <a:spLocks noChangeArrowheads="1"/>
          </p:cNvSpPr>
          <p:nvPr/>
        </p:nvSpPr>
        <p:spPr bwMode="auto">
          <a:xfrm>
            <a:off x="971550" y="260350"/>
            <a:ext cx="8153400" cy="674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getToken 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(char* src, char* token)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char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*ptr =src; int len=0; 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state=0;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… 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16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7348" name="矩形 2"/>
          <p:cNvSpPr>
            <a:spLocks noChangeArrowheads="1"/>
          </p:cNvSpPr>
          <p:nvPr/>
        </p:nvSpPr>
        <p:spPr bwMode="auto">
          <a:xfrm>
            <a:off x="5557838" y="2638425"/>
            <a:ext cx="3567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扫描输入</a:t>
            </a: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状态转移</a:t>
            </a:r>
            <a:endParaRPr lang="zh-CN" altLang="en-US" sz="2400" b="1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7349" name="矩形 8"/>
          <p:cNvSpPr>
            <a:spLocks noChangeArrowheads="1"/>
          </p:cNvSpPr>
          <p:nvPr/>
        </p:nvSpPr>
        <p:spPr bwMode="auto">
          <a:xfrm>
            <a:off x="6237288" y="5375275"/>
            <a:ext cx="2860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结果判定，收尾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42988" y="1357313"/>
            <a:ext cx="8047037" cy="5065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zh-CN" sz="2000" noProof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for( ; *ptr!=</a:t>
            </a:r>
            <a:r>
              <a:rPr lang="en-US" altLang="zh-CN" sz="2000" noProof="1">
                <a:solidFill>
                  <a:srgbClr val="800000"/>
                </a:solidFill>
                <a:ea typeface="黑体" panose="02010609060101010101" pitchFamily="49" charset="-122"/>
              </a:rPr>
              <a:t>‘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\0</a:t>
            </a:r>
            <a:r>
              <a:rPr lang="en-US" altLang="zh-CN" sz="2000" noProof="1">
                <a:solidFill>
                  <a:srgbClr val="8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ptr++ )</a:t>
            </a:r>
            <a:r>
              <a:rPr lang="en-US" altLang="zh-CN" sz="20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zh-CN" sz="2000" b="1">
              <a:solidFill>
                <a:srgbClr val="00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if( *ptr != </a:t>
            </a:r>
            <a:r>
              <a:rPr lang="en-US" altLang="zh-CN" sz="2000" noProof="1">
                <a:solidFill>
                  <a:srgbClr val="800000"/>
                </a:solidFill>
                <a:ea typeface="黑体" panose="02010609060101010101" pitchFamily="49" charset="-122"/>
              </a:rPr>
              <a:t>‘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noProof="1">
                <a:solidFill>
                  <a:srgbClr val="8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&amp;&amp; 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*ptr !=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noProof="1">
                <a:solidFill>
                  <a:srgbClr val="800000"/>
                </a:solidFill>
                <a:ea typeface="黑体" panose="02010609060101010101" pitchFamily="49" charset="-122"/>
              </a:rPr>
              <a:t>‘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noProof="1">
                <a:solidFill>
                  <a:srgbClr val="8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)break;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限定字母表</a:t>
            </a:r>
            <a:endParaRPr lang="zh-CN" altLang="zh-CN" sz="2000" b="1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switch( state ){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2000" b="1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当前状态的判定</a:t>
            </a:r>
            <a:endParaRPr lang="zh-CN" altLang="zh-CN" sz="2000" b="1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case 0:   </a:t>
            </a:r>
            <a:r>
              <a:rPr lang="en-US" altLang="zh-CN" sz="20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state 0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switch ( *ptr ){ case 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'b': </a:t>
            </a:r>
            <a:r>
              <a:rPr lang="en-US" altLang="zh-CN" sz="20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= 0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case 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'a': </a:t>
            </a:r>
            <a:r>
              <a:rPr lang="en-US" altLang="zh-CN" sz="20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= 1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noProof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case 1:   </a:t>
            </a:r>
            <a:r>
              <a:rPr lang="en-US" altLang="zh-CN" sz="20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state 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switch ( *ptr ){ case 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'a': </a:t>
            </a:r>
            <a:r>
              <a:rPr lang="en-US" altLang="zh-CN" sz="20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= 1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  <a:endParaRPr lang="en-US" altLang="zh-CN" sz="2000" noProof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case 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'b': </a:t>
            </a:r>
            <a:r>
              <a:rPr lang="en-US" altLang="zh-CN" sz="20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= 2</a:t>
            </a:r>
            <a:r>
              <a:rPr lang="en-US" altLang="zh-CN" sz="20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case 2:   </a:t>
            </a:r>
            <a:r>
              <a:rPr lang="en-US" altLang="zh-CN" sz="20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state 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noProof="1">
                <a:latin typeface="黑体" panose="02010609060101010101" pitchFamily="49" charset="-122"/>
                <a:ea typeface="黑体" panose="02010609060101010101" pitchFamily="49" charset="-122"/>
              </a:rPr>
              <a:t>… // </a:t>
            </a:r>
            <a:r>
              <a:rPr lang="zh-CN" altLang="en-US" sz="2000" noProof="1">
                <a:latin typeface="黑体" panose="02010609060101010101" pitchFamily="49" charset="-122"/>
                <a:ea typeface="黑体" panose="02010609060101010101" pitchFamily="49" charset="-122"/>
              </a:rPr>
              <a:t>与上面类似</a:t>
            </a:r>
            <a:endParaRPr lang="zh-CN" altLang="zh-CN" sz="20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break;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case 3:   </a:t>
            </a:r>
            <a:r>
              <a:rPr lang="en-US" altLang="zh-CN" sz="20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state 3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noProof="1">
                <a:latin typeface="黑体" panose="02010609060101010101" pitchFamily="49" charset="-122"/>
                <a:ea typeface="黑体" panose="02010609060101010101" pitchFamily="49" charset="-122"/>
              </a:rPr>
              <a:t>… // </a:t>
            </a:r>
            <a:r>
              <a:rPr lang="zh-CN" altLang="en-US" sz="2000" noProof="1">
                <a:latin typeface="黑体" panose="02010609060101010101" pitchFamily="49" charset="-122"/>
                <a:ea typeface="黑体" panose="02010609060101010101" pitchFamily="49" charset="-122"/>
              </a:rPr>
              <a:t>与上面类似</a:t>
            </a:r>
            <a:endParaRPr lang="zh-CN" altLang="zh-CN" sz="20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break;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}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end switch(state)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++len; *token++ = *ptr;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end for-loop</a:t>
            </a:r>
            <a:endParaRPr lang="en-US" altLang="zh-CN" sz="2000" noProof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-254000" y="2638425"/>
          <a:ext cx="2305050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9" name="Visio" r:id="rId4" imgW="967740" imgH="845515" progId="Visio.Drawing.11">
                  <p:embed/>
                </p:oleObj>
              </mc:Choice>
              <mc:Fallback>
                <p:oleObj name="Visio" r:id="rId4" imgW="967740" imgH="845515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4000" y="2638425"/>
                        <a:ext cx="2305050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219700" y="1120775"/>
            <a:ext cx="3960813" cy="400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扫描输入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状态转移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02A66-96C5-4D62-84F8-1CF49907CDC2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9395" name="Text Box 6"/>
          <p:cNvSpPr txBox="1">
            <a:spLocks noChangeArrowheads="1"/>
          </p:cNvSpPr>
          <p:nvPr/>
        </p:nvSpPr>
        <p:spPr bwMode="auto">
          <a:xfrm>
            <a:off x="971550" y="260350"/>
            <a:ext cx="8153400" cy="674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getToken 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(char* src, char* token)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char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*ptr =src; int len=0; 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state=0;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… 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… 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600" noProof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16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59396" name="Object 9"/>
          <p:cNvGraphicFramePr>
            <a:graphicFrameLocks noChangeAspect="1"/>
          </p:cNvGraphicFramePr>
          <p:nvPr/>
        </p:nvGraphicFramePr>
        <p:xfrm>
          <a:off x="-254000" y="2638425"/>
          <a:ext cx="2305050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7" name="Visio" r:id="rId4" imgW="967740" imgH="845515" progId="Visio.Drawing.11">
                  <p:embed/>
                </p:oleObj>
              </mc:Choice>
              <mc:Fallback>
                <p:oleObj name="Visio" r:id="rId4" imgW="967740" imgH="845515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4000" y="2638425"/>
                        <a:ext cx="2305050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219700" y="4868863"/>
            <a:ext cx="3960813" cy="400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结果判定，收尾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547813" y="5186363"/>
            <a:ext cx="6678612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if( </a:t>
            </a:r>
            <a:r>
              <a:rPr lang="en-US" altLang="zh-CN" sz="24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== 3</a:t>
            </a:r>
            <a:r>
              <a:rPr lang="en-US" altLang="zh-CN" sz="24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{ </a:t>
            </a:r>
            <a:r>
              <a:rPr lang="en-US" altLang="zh-CN" sz="2400" noProof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*token = '\0'; </a:t>
            </a:r>
            <a:r>
              <a:rPr lang="en-US" altLang="zh-CN" sz="24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 len;}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{ return 0</a:t>
            </a:r>
            <a:r>
              <a:rPr lang="en-US" altLang="zh-CN" sz="24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}</a:t>
            </a:r>
          </a:p>
        </p:txBody>
      </p:sp>
      <p:sp>
        <p:nvSpPr>
          <p:cNvPr id="59399" name="矩形 10"/>
          <p:cNvSpPr>
            <a:spLocks noChangeArrowheads="1"/>
          </p:cNvSpPr>
          <p:nvPr/>
        </p:nvSpPr>
        <p:spPr bwMode="auto">
          <a:xfrm>
            <a:off x="4932363" y="1095375"/>
            <a:ext cx="416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跳过开始的若干空白字符</a:t>
            </a:r>
          </a:p>
        </p:txBody>
      </p:sp>
      <p:sp>
        <p:nvSpPr>
          <p:cNvPr id="59400" name="矩形 11"/>
          <p:cNvSpPr>
            <a:spLocks noChangeArrowheads="1"/>
          </p:cNvSpPr>
          <p:nvPr/>
        </p:nvSpPr>
        <p:spPr bwMode="auto">
          <a:xfrm>
            <a:off x="5557838" y="3040063"/>
            <a:ext cx="3567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扫描输入</a:t>
            </a: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状态转移</a:t>
            </a:r>
            <a:endParaRPr lang="zh-CN" altLang="en-US" sz="2400" b="1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0DD52-8999-4C78-B1FF-CCA003AF8706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638" y="115888"/>
            <a:ext cx="4940300" cy="3810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直接编码的词法分析器（续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zh-CN" altLang="en-US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107950" y="44450"/>
            <a:ext cx="414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识别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(a|b)*abb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的程序框架</a:t>
            </a:r>
          </a:p>
        </p:txBody>
      </p:sp>
      <p:sp>
        <p:nvSpPr>
          <p:cNvPr id="61445" name="Text Box 6"/>
          <p:cNvSpPr txBox="1">
            <a:spLocks noChangeArrowheads="1"/>
          </p:cNvSpPr>
          <p:nvPr/>
        </p:nvSpPr>
        <p:spPr bwMode="auto">
          <a:xfrm>
            <a:off x="971550" y="476250"/>
            <a:ext cx="8153400" cy="614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getToken 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(char* src, char* token)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char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*ptr =src; int len=0; 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state=0;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for( ; *ptr!=</a:t>
            </a:r>
            <a:r>
              <a:rPr lang="en-US" altLang="zh-CN" sz="1600" noProof="1">
                <a:solidFill>
                  <a:srgbClr val="800000"/>
                </a:solidFill>
                <a:ea typeface="黑体" panose="02010609060101010101" pitchFamily="49" charset="-122"/>
              </a:rPr>
              <a:t>‘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\0</a:t>
            </a:r>
            <a:r>
              <a:rPr lang="en-US" altLang="zh-CN" sz="1600" noProof="1">
                <a:solidFill>
                  <a:srgbClr val="8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ptr++ )</a:t>
            </a:r>
            <a:r>
              <a:rPr lang="en-US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zh-CN" sz="1600" b="1">
              <a:solidFill>
                <a:srgbClr val="00CC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if( isspace(*ptr) ){ ++len; continue;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else  break;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for( ; *ptr!=</a:t>
            </a:r>
            <a:r>
              <a:rPr lang="en-US" altLang="zh-CN" sz="1600" noProof="1">
                <a:solidFill>
                  <a:srgbClr val="800000"/>
                </a:solidFill>
                <a:ea typeface="黑体" panose="02010609060101010101" pitchFamily="49" charset="-122"/>
              </a:rPr>
              <a:t>‘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\0</a:t>
            </a:r>
            <a:r>
              <a:rPr lang="en-US" altLang="zh-CN" sz="1600" noProof="1">
                <a:solidFill>
                  <a:srgbClr val="8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ptr++ )</a:t>
            </a:r>
            <a:r>
              <a:rPr lang="en-US" altLang="zh-CN" sz="16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zh-CN" sz="1600" b="1">
              <a:solidFill>
                <a:srgbClr val="00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6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if( *ptr != </a:t>
            </a:r>
            <a:r>
              <a:rPr lang="en-US" altLang="zh-CN" sz="1600" noProof="1">
                <a:solidFill>
                  <a:srgbClr val="800000"/>
                </a:solidFill>
                <a:ea typeface="黑体" panose="02010609060101010101" pitchFamily="49" charset="-122"/>
              </a:rPr>
              <a:t>‘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1600" noProof="1">
                <a:solidFill>
                  <a:srgbClr val="8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&amp;&amp;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*ptr !=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noProof="1">
                <a:solidFill>
                  <a:srgbClr val="800000"/>
                </a:solidFill>
                <a:ea typeface="黑体" panose="02010609060101010101" pitchFamily="49" charset="-122"/>
              </a:rPr>
              <a:t>‘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600" noProof="1">
                <a:solidFill>
                  <a:srgbClr val="8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)break;</a:t>
            </a:r>
            <a:r>
              <a:rPr lang="en-US" altLang="zh-CN" sz="1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1600" b="1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限定字母表</a:t>
            </a:r>
            <a:endParaRPr lang="zh-CN" altLang="zh-CN" sz="1600" b="1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switch( state ){</a:t>
            </a:r>
            <a:r>
              <a:rPr lang="en-US" altLang="zh-CN" sz="1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b="1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1600" b="1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当前状态的判定</a:t>
            </a:r>
            <a:endParaRPr lang="zh-CN" altLang="zh-CN" sz="1600" b="1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case 0:   </a:t>
            </a:r>
            <a:r>
              <a:rPr lang="en-US" altLang="zh-CN" sz="16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state 0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switch ( *ptr ){ case 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'b': </a:t>
            </a:r>
            <a:r>
              <a:rPr lang="en-US" altLang="zh-CN" sz="16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= 0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case 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'a': </a:t>
            </a:r>
            <a:r>
              <a:rPr lang="en-US" altLang="zh-CN" sz="16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= 1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  <a:r>
              <a:rPr lang="en-US" altLang="zh-CN" sz="16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noProof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case 1:   </a:t>
            </a:r>
            <a:r>
              <a:rPr lang="en-US" altLang="zh-CN" sz="16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state 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switch ( *ptr ){ case 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'a': </a:t>
            </a:r>
            <a:r>
              <a:rPr lang="en-US" altLang="zh-CN" sz="16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= 1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  <a:endParaRPr lang="en-US" altLang="zh-CN" sz="1600" noProof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case 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'b': </a:t>
            </a:r>
            <a:r>
              <a:rPr lang="en-US" altLang="zh-CN" sz="16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= 2</a:t>
            </a:r>
            <a:r>
              <a:rPr lang="en-US" altLang="zh-CN" sz="1600" noProof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  <a:r>
              <a:rPr lang="en-US" altLang="zh-CN" sz="1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en-US" altLang="zh-CN" sz="1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case 2:   </a:t>
            </a:r>
            <a:r>
              <a:rPr lang="en-US" altLang="zh-CN" sz="16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state 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1600" noProof="1">
                <a:latin typeface="黑体" panose="02010609060101010101" pitchFamily="49" charset="-122"/>
                <a:ea typeface="黑体" panose="02010609060101010101" pitchFamily="49" charset="-122"/>
              </a:rPr>
              <a:t>… // </a:t>
            </a:r>
            <a:r>
              <a:rPr lang="zh-CN" altLang="en-US" sz="1600" noProof="1">
                <a:latin typeface="黑体" panose="02010609060101010101" pitchFamily="49" charset="-122"/>
                <a:ea typeface="黑体" panose="02010609060101010101" pitchFamily="49" charset="-122"/>
              </a:rPr>
              <a:t>与上面类似</a:t>
            </a:r>
            <a:endParaRPr lang="zh-CN" altLang="zh-CN" sz="16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break;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case 3:   </a:t>
            </a:r>
            <a:r>
              <a:rPr lang="en-US" altLang="zh-CN" sz="16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state 3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1600" noProof="1">
                <a:latin typeface="黑体" panose="02010609060101010101" pitchFamily="49" charset="-122"/>
                <a:ea typeface="黑体" panose="02010609060101010101" pitchFamily="49" charset="-122"/>
              </a:rPr>
              <a:t>… // </a:t>
            </a:r>
            <a:r>
              <a:rPr lang="zh-CN" altLang="en-US" sz="1600" noProof="1">
                <a:latin typeface="黑体" panose="02010609060101010101" pitchFamily="49" charset="-122"/>
                <a:ea typeface="黑体" panose="02010609060101010101" pitchFamily="49" charset="-122"/>
              </a:rPr>
              <a:t>与上面类似</a:t>
            </a:r>
            <a:endParaRPr lang="zh-CN" altLang="zh-CN" sz="16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break;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}</a:t>
            </a:r>
            <a:r>
              <a:rPr lang="en-US" altLang="zh-CN" sz="1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end switch(state)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++len; *token++ = *ptr;</a:t>
            </a:r>
            <a:endParaRPr lang="en-US" altLang="zh-CN" sz="1600" noProof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en-US" altLang="zh-CN" sz="1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end for-loop</a:t>
            </a:r>
            <a:endParaRPr lang="en-US" altLang="zh-CN" sz="1600" noProof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if( </a:t>
            </a:r>
            <a:r>
              <a:rPr lang="en-US" altLang="zh-CN" sz="16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== 3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) { *token = '\0'; return len;}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en-US" altLang="zh-CN" sz="1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{  return 0</a:t>
            </a:r>
            <a:r>
              <a:rPr lang="en-US" altLang="zh-CN" sz="1600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16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1446" name="矩形 1"/>
          <p:cNvSpPr>
            <a:spLocks noChangeArrowheads="1"/>
          </p:cNvSpPr>
          <p:nvPr/>
        </p:nvSpPr>
        <p:spPr bwMode="auto">
          <a:xfrm>
            <a:off x="5556250" y="1012825"/>
            <a:ext cx="3541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跳过开始的若干空白字符</a:t>
            </a:r>
          </a:p>
        </p:txBody>
      </p:sp>
      <p:sp>
        <p:nvSpPr>
          <p:cNvPr id="61447" name="矩形 2"/>
          <p:cNvSpPr>
            <a:spLocks noChangeArrowheads="1"/>
          </p:cNvSpPr>
          <p:nvPr/>
        </p:nvSpPr>
        <p:spPr bwMode="auto">
          <a:xfrm>
            <a:off x="6210300" y="1731963"/>
            <a:ext cx="28987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扫描输入</a:t>
            </a:r>
            <a:r>
              <a:rPr lang="en-US" altLang="zh-CN"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状态转移</a:t>
            </a:r>
            <a:endParaRPr lang="zh-CN" altLang="en-US" sz="2000" b="1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1448" name="矩形 8"/>
          <p:cNvSpPr>
            <a:spLocks noChangeArrowheads="1"/>
          </p:cNvSpPr>
          <p:nvPr/>
        </p:nvSpPr>
        <p:spPr bwMode="auto">
          <a:xfrm>
            <a:off x="6237288" y="5375275"/>
            <a:ext cx="2151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结果判定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F4B55-3FBD-4A02-8C39-B30241B280BA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76200"/>
            <a:ext cx="48768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2.4.1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从正规式到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en-US" sz="320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81000" y="533400"/>
            <a:ext cx="815181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对正规式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PQ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N(PQ)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如下。其中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为初态，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为终态，此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L(P)L(Q)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  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57200" y="2528888"/>
            <a:ext cx="8382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对正规式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aseline="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N(P</a:t>
            </a:r>
            <a:r>
              <a:rPr lang="en-US" altLang="zh-CN" sz="2400" baseline="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如下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。其中，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为初态，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为终态，此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L(P</a:t>
            </a:r>
            <a:r>
              <a:rPr lang="en-US" altLang="zh-CN" sz="2400" baseline="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（等价于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(L(P))</a:t>
            </a:r>
            <a:r>
              <a:rPr lang="en-US" altLang="zh-CN" sz="2400" baseline="30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 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28600" y="4983163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对于正规式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，使用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本身的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，不再构造新的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								      </a:t>
            </a:r>
            <a:r>
              <a:rPr lang="zh-CN" altLang="en-US" sz="20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■</a:t>
            </a:r>
          </a:p>
        </p:txBody>
      </p:sp>
      <p:graphicFrame>
        <p:nvGraphicFramePr>
          <p:cNvPr id="43027" name="Object 19"/>
          <p:cNvGraphicFramePr>
            <a:graphicFrameLocks noChangeAspect="1"/>
          </p:cNvGraphicFramePr>
          <p:nvPr/>
        </p:nvGraphicFramePr>
        <p:xfrm>
          <a:off x="1598613" y="1628775"/>
          <a:ext cx="26860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Visio" r:id="rId4" imgW="2726131" imgH="716541" progId="Visio.Drawing.11">
                  <p:embed/>
                </p:oleObj>
              </mc:Choice>
              <mc:Fallback>
                <p:oleObj name="Visio" r:id="rId4" imgW="2726131" imgH="716541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1628775"/>
                        <a:ext cx="26860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99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22"/>
          <p:cNvGraphicFramePr>
            <a:graphicFrameLocks noChangeAspect="1"/>
          </p:cNvGraphicFramePr>
          <p:nvPr/>
        </p:nvGraphicFramePr>
        <p:xfrm>
          <a:off x="4611688" y="1635125"/>
          <a:ext cx="23272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Visio" r:id="rId6" imgW="2266005" imgH="713720" progId="Visio.Drawing.11">
                  <p:embed/>
                </p:oleObj>
              </mc:Choice>
              <mc:Fallback>
                <p:oleObj name="Visio" r:id="rId6" imgW="2266005" imgH="713720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88" y="1635125"/>
                        <a:ext cx="23272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99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6" name="Object 28"/>
          <p:cNvGraphicFramePr>
            <a:graphicFrameLocks noChangeAspect="1"/>
          </p:cNvGraphicFramePr>
          <p:nvPr/>
        </p:nvGraphicFramePr>
        <p:xfrm>
          <a:off x="3606800" y="1628775"/>
          <a:ext cx="23336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Visio" r:id="rId8" imgW="2266005" imgH="713720" progId="Visio.Drawing.11">
                  <p:embed/>
                </p:oleObj>
              </mc:Choice>
              <mc:Fallback>
                <p:oleObj name="Visio" r:id="rId8" imgW="2266005" imgH="713720" progId="Visio.Drawing.11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1628775"/>
                        <a:ext cx="23336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99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9" name="Object 31"/>
          <p:cNvGraphicFramePr>
            <a:graphicFrameLocks noChangeAspect="1"/>
          </p:cNvGraphicFramePr>
          <p:nvPr/>
        </p:nvGraphicFramePr>
        <p:xfrm>
          <a:off x="3348038" y="3744913"/>
          <a:ext cx="20875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Visio" r:id="rId10" imgW="1489375" imgH="441594" progId="Visio.Drawing.11">
                  <p:embed/>
                </p:oleObj>
              </mc:Choice>
              <mc:Fallback>
                <p:oleObj name="Visio" r:id="rId10" imgW="1489375" imgH="441594" progId="Visio.Drawing.11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744913"/>
                        <a:ext cx="208756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99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0" name="Freeform 32"/>
          <p:cNvSpPr>
            <a:spLocks/>
          </p:cNvSpPr>
          <p:nvPr/>
        </p:nvSpPr>
        <p:spPr bwMode="auto">
          <a:xfrm>
            <a:off x="3708400" y="3387725"/>
            <a:ext cx="1368425" cy="546100"/>
          </a:xfrm>
          <a:custGeom>
            <a:avLst/>
            <a:gdLst>
              <a:gd name="T0" fmla="*/ 2147483646 w 862"/>
              <a:gd name="T1" fmla="*/ 2147483646 h 298"/>
              <a:gd name="T2" fmla="*/ 2147483646 w 862"/>
              <a:gd name="T3" fmla="*/ 2147483646 h 298"/>
              <a:gd name="T4" fmla="*/ 2147483646 w 862"/>
              <a:gd name="T5" fmla="*/ 2147483646 h 298"/>
              <a:gd name="T6" fmla="*/ 0 w 862"/>
              <a:gd name="T7" fmla="*/ 2147483646 h 29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2" h="298">
                <a:moveTo>
                  <a:pt x="862" y="298"/>
                </a:moveTo>
                <a:cubicBezTo>
                  <a:pt x="819" y="255"/>
                  <a:pt x="714" y="82"/>
                  <a:pt x="604" y="41"/>
                </a:cubicBezTo>
                <a:cubicBezTo>
                  <a:pt x="494" y="0"/>
                  <a:pt x="301" y="7"/>
                  <a:pt x="200" y="50"/>
                </a:cubicBezTo>
                <a:cubicBezTo>
                  <a:pt x="99" y="93"/>
                  <a:pt x="42" y="246"/>
                  <a:pt x="0" y="298"/>
                </a:cubicBezTo>
              </a:path>
            </a:pathLst>
          </a:custGeom>
          <a:noFill/>
          <a:ln w="22225" cap="flat" cmpd="sng">
            <a:solidFill>
              <a:srgbClr val="99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41" name="Text Box 33"/>
          <p:cNvSpPr txBox="1">
            <a:spLocks noChangeArrowheads="1"/>
          </p:cNvSpPr>
          <p:nvPr/>
        </p:nvSpPr>
        <p:spPr bwMode="auto">
          <a:xfrm>
            <a:off x="4138613" y="3313113"/>
            <a:ext cx="30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ε</a:t>
            </a:r>
          </a:p>
        </p:txBody>
      </p:sp>
      <p:sp>
        <p:nvSpPr>
          <p:cNvPr id="43042" name="Oval 34"/>
          <p:cNvSpPr>
            <a:spLocks noChangeArrowheads="1"/>
          </p:cNvSpPr>
          <p:nvPr/>
        </p:nvSpPr>
        <p:spPr bwMode="auto">
          <a:xfrm>
            <a:off x="2197100" y="3775075"/>
            <a:ext cx="747713" cy="561975"/>
          </a:xfrm>
          <a:prstGeom prst="ellipse">
            <a:avLst/>
          </a:prstGeom>
          <a:noFill/>
          <a:ln w="12700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1835150" y="4076700"/>
            <a:ext cx="360363" cy="0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2916238" y="4076700"/>
            <a:ext cx="647700" cy="0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2987675" y="3640138"/>
            <a:ext cx="30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ε</a:t>
            </a:r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6021388" y="3789363"/>
            <a:ext cx="638175" cy="561975"/>
          </a:xfrm>
          <a:prstGeom prst="ellipse">
            <a:avLst/>
          </a:prstGeom>
          <a:noFill/>
          <a:ln w="38100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>
            <a:off x="5292725" y="4067175"/>
            <a:ext cx="719138" cy="9525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48" name="Text Box 40"/>
          <p:cNvSpPr txBox="1">
            <a:spLocks noChangeArrowheads="1"/>
          </p:cNvSpPr>
          <p:nvPr/>
        </p:nvSpPr>
        <p:spPr bwMode="auto">
          <a:xfrm>
            <a:off x="5508625" y="3644900"/>
            <a:ext cx="30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ε</a:t>
            </a:r>
          </a:p>
        </p:txBody>
      </p:sp>
      <p:sp>
        <p:nvSpPr>
          <p:cNvPr id="43049" name="Freeform 41"/>
          <p:cNvSpPr>
            <a:spLocks/>
          </p:cNvSpPr>
          <p:nvPr/>
        </p:nvSpPr>
        <p:spPr bwMode="auto">
          <a:xfrm>
            <a:off x="2771775" y="4292600"/>
            <a:ext cx="3313113" cy="581025"/>
          </a:xfrm>
          <a:custGeom>
            <a:avLst/>
            <a:gdLst>
              <a:gd name="T0" fmla="*/ 0 w 2087"/>
              <a:gd name="T1" fmla="*/ 0 h 366"/>
              <a:gd name="T2" fmla="*/ 2147483646 w 2087"/>
              <a:gd name="T3" fmla="*/ 2147483646 h 366"/>
              <a:gd name="T4" fmla="*/ 2147483646 w 2087"/>
              <a:gd name="T5" fmla="*/ 2147483646 h 366"/>
              <a:gd name="T6" fmla="*/ 2147483646 w 2087"/>
              <a:gd name="T7" fmla="*/ 0 h 36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7" h="366">
                <a:moveTo>
                  <a:pt x="0" y="0"/>
                </a:moveTo>
                <a:cubicBezTo>
                  <a:pt x="234" y="132"/>
                  <a:pt x="474" y="270"/>
                  <a:pt x="726" y="318"/>
                </a:cubicBezTo>
                <a:cubicBezTo>
                  <a:pt x="978" y="366"/>
                  <a:pt x="1285" y="341"/>
                  <a:pt x="1512" y="288"/>
                </a:cubicBezTo>
                <a:cubicBezTo>
                  <a:pt x="1739" y="235"/>
                  <a:pt x="1967" y="60"/>
                  <a:pt x="2087" y="0"/>
                </a:cubicBezTo>
              </a:path>
            </a:pathLst>
          </a:custGeom>
          <a:noFill/>
          <a:ln w="22225" cap="flat" cmpd="sng">
            <a:solidFill>
              <a:srgbClr val="99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50" name="Text Box 42"/>
          <p:cNvSpPr txBox="1">
            <a:spLocks noChangeArrowheads="1"/>
          </p:cNvSpPr>
          <p:nvPr/>
        </p:nvSpPr>
        <p:spPr bwMode="auto">
          <a:xfrm>
            <a:off x="4211638" y="4451350"/>
            <a:ext cx="30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utoUpdateAnimBg="0"/>
      <p:bldP spid="43014" grpId="0" autoUpdateAnimBg="0"/>
      <p:bldP spid="43040" grpId="0" animBg="1"/>
      <p:bldP spid="43041" grpId="0"/>
      <p:bldP spid="43042" grpId="0" animBg="1"/>
      <p:bldP spid="43043" grpId="0" animBg="1"/>
      <p:bldP spid="43044" grpId="0" animBg="1"/>
      <p:bldP spid="43045" grpId="0"/>
      <p:bldP spid="43046" grpId="0" animBg="1"/>
      <p:bldP spid="43047" grpId="0" animBg="1"/>
      <p:bldP spid="43048" grpId="0"/>
      <p:bldP spid="43049" grpId="0" animBg="1"/>
      <p:bldP spid="4305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3DA47-AA2D-44AC-8783-44A02044E7C9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8" y="31115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两类分析器的比较 </a:t>
            </a:r>
          </a:p>
        </p:txBody>
      </p:sp>
      <p:graphicFrame>
        <p:nvGraphicFramePr>
          <p:cNvPr id="19560" name="Group 104"/>
          <p:cNvGraphicFramePr>
            <a:graphicFrameLocks noGrp="1"/>
          </p:cNvGraphicFramePr>
          <p:nvPr/>
        </p:nvGraphicFramePr>
        <p:xfrm>
          <a:off x="1042988" y="1125538"/>
          <a:ext cx="7286625" cy="2451100"/>
        </p:xfrm>
        <a:graphic>
          <a:graphicData uri="http://schemas.openxmlformats.org/drawingml/2006/table">
            <a:tbl>
              <a:tblPr/>
              <a:tblGrid>
                <a:gridCol w="2665412"/>
                <a:gridCol w="2173288"/>
                <a:gridCol w="2447925"/>
              </a:tblGrid>
              <a:tr h="441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行楷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表驱动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直接编码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分析器的速度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程序与模式的关系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无关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有关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适合的编写方法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工具生成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手工编写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分析器的规模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较大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较小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F8C35-7179-4D76-A670-B3A38907AF12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3" y="150813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2.5 </a:t>
            </a:r>
            <a: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本章小结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8600" y="990600"/>
            <a:ext cx="8664575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词法分析的两个重要环节：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规定所有合法输入＋识别合法输入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重要内容：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&lt;1&gt;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模式、记号与单词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记号的说明：模式的形式化描述－正规式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记号的识别：有限自动机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：与正规式有对应关系，易于构造；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：确定性便于记号识别，不易构造；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记号识别的方法：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模拟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：算法</a:t>
            </a:r>
            <a:r>
              <a:rPr lang="en-US" altLang="zh-CN">
                <a:latin typeface="华文行楷" panose="02010800040101010101" pitchFamily="2" charset="-122"/>
                <a:ea typeface="华文行楷" panose="02010800040101010101" pitchFamily="2" charset="-122"/>
              </a:rPr>
              <a:t>2.1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模拟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（特殊情况下）：算法</a:t>
            </a:r>
            <a:r>
              <a:rPr lang="en-US" altLang="zh-CN">
                <a:latin typeface="华文行楷" panose="02010800040101010101" pitchFamily="2" charset="-122"/>
                <a:ea typeface="华文行楷" panose="02010800040101010101" pitchFamily="2" charset="-122"/>
              </a:rPr>
              <a:t>2.3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华文行楷" panose="02010800040101010101" pitchFamily="2" charset="-122"/>
                <a:ea typeface="华文行楷" panose="02010800040101010101" pitchFamily="2" charset="-122"/>
              </a:rPr>
              <a:t>	    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需要动态计算状态子集。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AB6FD-659F-4D43-B85A-3051DFA12BDE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 2.5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本章小结（续）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76275" y="1062038"/>
            <a:ext cx="7999413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从正规式到词法分析器（等价变换的过程）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由正规式构造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的确定化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子集法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闭包）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的最小化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可区分的概念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词法分析器：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表驱动（自动生成）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直接编码（手工编写）</a:t>
            </a:r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3152775" y="5246688"/>
            <a:ext cx="241935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第二章 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4300538" y="3614738"/>
            <a:ext cx="45196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2)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任何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smove(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属于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8FCC1-D556-4A23-86A7-4D8A233B98F2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4191000" cy="533400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2.4</a:t>
            </a:r>
            <a:r>
              <a:rPr lang="en-US" altLang="zh-CN" sz="320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smtClean="0">
                <a:latin typeface="隶书" panose="02010509060101010101" pitchFamily="49" charset="-122"/>
                <a:ea typeface="隶书" panose="02010509060101010101" pitchFamily="49" charset="-122"/>
              </a:rPr>
              <a:t>求</a:t>
            </a:r>
            <a:r>
              <a:rPr lang="en-US" altLang="zh-CN" sz="3200" smtClean="0">
                <a:latin typeface="隶书" panose="02010509060101010101" pitchFamily="49" charset="-122"/>
                <a:ea typeface="隶书" panose="02010509060101010101" pitchFamily="49" charset="-122"/>
              </a:rPr>
              <a:t>ε-</a:t>
            </a:r>
            <a:r>
              <a:rPr lang="zh-CN" altLang="en-US" sz="3200" smtClean="0">
                <a:latin typeface="隶书" panose="02010509060101010101" pitchFamily="49" charset="-122"/>
                <a:ea typeface="隶书" panose="02010509060101010101" pitchFamily="49" charset="-122"/>
              </a:rPr>
              <a:t>闭包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228600" y="609600"/>
            <a:ext cx="67056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 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状态集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  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状态集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  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用下边的函数计算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04800" y="1752600"/>
            <a:ext cx="4051300" cy="444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function ε-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(T) is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T</a:t>
            </a:r>
            <a:r>
              <a:rPr lang="zh-CN" altLang="en-US" sz="22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中每个状态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loop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end loop;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while  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栈不空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end loop;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return U;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endε-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013325" y="1371600"/>
            <a:ext cx="3879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ea typeface="华文行楷" panose="02010800040101010101" pitchFamily="2" charset="-122"/>
              </a:rPr>
              <a:t> </a:t>
            </a:r>
            <a:r>
              <a:rPr lang="zh-CN" altLang="en-US" sz="2200">
                <a:ea typeface="华文行楷" panose="02010800040101010101" pitchFamily="2" charset="-122"/>
              </a:rPr>
              <a:t>用算法计算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({s2})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 			stack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4379913" y="363538"/>
            <a:ext cx="3514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两个数据结构：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           闭包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 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和  </a:t>
            </a:r>
            <a:r>
              <a:rPr lang="zh-CN" altLang="en-US" sz="22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一个堆栈 </a:t>
            </a:r>
            <a:r>
              <a:rPr lang="zh-CN" altLang="en-US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358900" y="2786063"/>
            <a:ext cx="29257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加入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2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U; push(t);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1295400" y="3797300"/>
            <a:ext cx="363696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pop(t);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</a:t>
            </a:r>
            <a:r>
              <a:rPr lang="zh-CN" altLang="en-US" sz="22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u=move(t, ε)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1979613" y="4557713"/>
            <a:ext cx="63309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u</a:t>
            </a:r>
            <a:r>
              <a:rPr lang="zh-CN" altLang="en-US" sz="22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不在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2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zh-CN" altLang="en-US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</a:t>
            </a:r>
            <a:r>
              <a:rPr lang="zh-CN" altLang="en-US" sz="22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加入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2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U; push(u); end if; </a:t>
            </a:r>
          </a:p>
        </p:txBody>
      </p:sp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4067175" y="4868863"/>
          <a:ext cx="3241675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1" name="Visio" r:id="rId4" imgW="1411834" imgH="747674" progId="Visio.Drawing.11">
                  <p:embed/>
                </p:oleObj>
              </mc:Choice>
              <mc:Fallback>
                <p:oleObj name="Visio" r:id="rId4" imgW="1411834" imgH="747674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868863"/>
                        <a:ext cx="3241675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4994275" y="2090738"/>
            <a:ext cx="23145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1. {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  }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7812088" y="2060575"/>
            <a:ext cx="8556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5013325" y="2559050"/>
            <a:ext cx="2438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2. {s2,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}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7956550" y="2492375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s4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5003800" y="2990850"/>
            <a:ext cx="22796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3. {s2, s4,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s5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8027988" y="2997200"/>
            <a:ext cx="4635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s5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003800" y="3502025"/>
            <a:ext cx="22796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4. {s2, s4, s5}</a:t>
            </a:r>
          </a:p>
        </p:txBody>
      </p:sp>
      <p:sp>
        <p:nvSpPr>
          <p:cNvPr id="69652" name="AutoShape 35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80288" y="6127750"/>
            <a:ext cx="1444625" cy="5095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返   回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4284663" y="2708275"/>
            <a:ext cx="460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）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中所有状态属于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9" grpId="0"/>
      <p:bldP spid="15365" grpId="0" autoUpdateAnimBg="0"/>
      <p:bldP spid="15367" grpId="0"/>
      <p:bldP spid="15370" grpId="0" autoUpdateAnimBg="0"/>
      <p:bldP spid="15373" grpId="0" autoUpdateAnimBg="0"/>
      <p:bldP spid="15375" grpId="0" autoUpdateAnimBg="0"/>
      <p:bldP spid="15376" grpId="0" autoUpdateAnimBg="0"/>
      <p:bldP spid="15382" grpId="0"/>
      <p:bldP spid="15384" grpId="0"/>
      <p:bldP spid="15386" grpId="0"/>
      <p:bldP spid="15388" grpId="0"/>
      <p:bldP spid="15390" grpId="0"/>
      <p:bldP spid="15392" grpId="0"/>
      <p:bldP spid="15394" grpId="0"/>
      <p:bldP spid="1540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F57622-770B-4578-96E6-6A7B30C40CB1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434975" y="965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令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Σ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是一个有限字母表，则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Σ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上的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及其表示的集合递归定义如下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1.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是正规式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，它表示集合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(ε)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 {ε}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2.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Σ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上的字符，则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是正规式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，它表示集合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L(a)={a}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3.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若正规式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分别表示集合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L(r)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L(s)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，则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r|s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是正规式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，表示集合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L(r)∪L(s)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是正规式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，表示集合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L(r)L(s)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 baseline="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是正规式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，表示集合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(L(r))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(r)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是正规式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，表示的集合仍然是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L(r)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。（加括弧改变优先级、结合性）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可用正规式描述的语言称为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正规语言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正规集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   	         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4876800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正规式的定义</a:t>
            </a:r>
            <a:endParaRPr lang="zh-CN" altLang="en-US" sz="2400" smtClean="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685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219700" y="6165850"/>
            <a:ext cx="35290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算法：从正规式到</a:t>
            </a:r>
            <a:r>
              <a:rPr lang="en-US" altLang="zh-CN" sz="240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99C34F-C8D4-4307-BF19-9BAA3AD4C08D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73731" name="Rectangle 19"/>
          <p:cNvSpPr>
            <a:spLocks noChangeArrowheads="1"/>
          </p:cNvSpPr>
          <p:nvPr/>
        </p:nvSpPr>
        <p:spPr bwMode="auto">
          <a:xfrm>
            <a:off x="323850" y="3349625"/>
            <a:ext cx="8135938" cy="1008063"/>
          </a:xfrm>
          <a:prstGeom prst="rect">
            <a:avLst/>
          </a:prstGeom>
          <a:solidFill>
            <a:srgbClr val="CCFFFF">
              <a:alpha val="7215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3)                                      </a:t>
            </a:r>
            <a:r>
              <a:rPr lang="en-US" altLang="zh-CN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 </a:t>
            </a:r>
            <a:r>
              <a:rPr lang="zh-CN" altLang="en-US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终态判断</a:t>
            </a:r>
          </a:p>
        </p:txBody>
      </p:sp>
      <p:sp>
        <p:nvSpPr>
          <p:cNvPr id="73732" name="Rectangle 18"/>
          <p:cNvSpPr>
            <a:spLocks noChangeArrowheads="1"/>
          </p:cNvSpPr>
          <p:nvPr/>
        </p:nvSpPr>
        <p:spPr bwMode="auto">
          <a:xfrm>
            <a:off x="323850" y="2270125"/>
            <a:ext cx="8135938" cy="1079500"/>
          </a:xfrm>
          <a:prstGeom prst="rect">
            <a:avLst/>
          </a:prstGeom>
          <a:solidFill>
            <a:srgbClr val="FFFF99">
              <a:alpha val="7215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2)                                      </a:t>
            </a:r>
            <a:r>
              <a:rPr lang="en-US" altLang="zh-CN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 </a:t>
            </a:r>
            <a:r>
              <a:rPr lang="zh-CN" altLang="en-US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循环</a:t>
            </a:r>
          </a:p>
        </p:txBody>
      </p:sp>
      <p:sp>
        <p:nvSpPr>
          <p:cNvPr id="73733" name="Rectangle 17"/>
          <p:cNvSpPr>
            <a:spLocks noChangeArrowheads="1"/>
          </p:cNvSpPr>
          <p:nvPr/>
        </p:nvSpPr>
        <p:spPr bwMode="auto">
          <a:xfrm>
            <a:off x="323850" y="1827213"/>
            <a:ext cx="8135938" cy="457200"/>
          </a:xfrm>
          <a:prstGeom prst="rect">
            <a:avLst/>
          </a:prstGeom>
          <a:solidFill>
            <a:srgbClr val="FFCC99">
              <a:alpha val="7215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1)                                      </a:t>
            </a:r>
            <a:r>
              <a:rPr lang="en-US" altLang="zh-CN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 </a:t>
            </a:r>
            <a:r>
              <a:rPr lang="zh-CN" altLang="en-US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准备初值</a:t>
            </a:r>
          </a:p>
        </p:txBody>
      </p:sp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152400"/>
            <a:ext cx="4724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73735" name="Rectangle 3"/>
          <p:cNvSpPr>
            <a:spLocks noChangeArrowheads="1"/>
          </p:cNvSpPr>
          <p:nvPr/>
        </p:nvSpPr>
        <p:spPr bwMode="auto">
          <a:xfrm>
            <a:off x="990600" y="1831975"/>
            <a:ext cx="65532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s:=s0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ch:=nextchar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while  ch≠eof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end    loop;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		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then return </a:t>
            </a: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; else return </a:t>
            </a: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end if;				</a:t>
            </a:r>
            <a:r>
              <a:rPr lang="en-US" altLang="zh-CN" sz="24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CC3300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00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3736" name="Rectangle 6"/>
          <p:cNvSpPr>
            <a:spLocks noChangeArrowheads="1"/>
          </p:cNvSpPr>
          <p:nvPr/>
        </p:nvSpPr>
        <p:spPr bwMode="auto">
          <a:xfrm>
            <a:off x="76200" y="609600"/>
            <a:ext cx="8610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 D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和输入字符串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(eof)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的初态为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，终态集为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zh-CN" alt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黑体" panose="02010609060101010101" pitchFamily="49" charset="-122"/>
              </a:rPr>
              <a:t>输出  </a:t>
            </a:r>
            <a:r>
              <a:rPr lang="zh-CN" altLang="en-US" sz="2400">
                <a:solidFill>
                  <a:schemeClr val="tx2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，回答</a:t>
            </a:r>
            <a:r>
              <a:rPr lang="zh-CN" altLang="en-US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，否则回答</a:t>
            </a:r>
            <a:r>
              <a:rPr lang="zh-CN" altLang="en-US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zh-CN" alt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黑体" panose="02010609060101010101" pitchFamily="49" charset="-122"/>
              </a:rPr>
              <a:t>方法 </a:t>
            </a:r>
            <a:r>
              <a:rPr lang="zh-CN" altLang="en-US" sz="2400">
                <a:solidFill>
                  <a:srgbClr val="CC3300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用下述过程识别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</p:txBody>
      </p:sp>
      <p:sp>
        <p:nvSpPr>
          <p:cNvPr id="73737" name="Rectangle 7"/>
          <p:cNvSpPr>
            <a:spLocks noChangeArrowheads="1"/>
          </p:cNvSpPr>
          <p:nvPr/>
        </p:nvSpPr>
        <p:spPr bwMode="auto">
          <a:xfrm>
            <a:off x="44450" y="1524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模拟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</p:txBody>
      </p:sp>
      <p:sp>
        <p:nvSpPr>
          <p:cNvPr id="73738" name="Rectangle 8"/>
          <p:cNvSpPr>
            <a:spLocks noChangeArrowheads="1"/>
          </p:cNvSpPr>
          <p:nvPr/>
        </p:nvSpPr>
        <p:spPr bwMode="auto">
          <a:xfrm>
            <a:off x="2057400" y="2574925"/>
            <a:ext cx="517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s:=move(s,ch);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ch:=nextchar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</p:txBody>
      </p:sp>
      <p:sp>
        <p:nvSpPr>
          <p:cNvPr id="73739" name="Rectangle 9"/>
          <p:cNvSpPr>
            <a:spLocks noChangeArrowheads="1"/>
          </p:cNvSpPr>
          <p:nvPr/>
        </p:nvSpPr>
        <p:spPr bwMode="auto">
          <a:xfrm>
            <a:off x="1752600" y="3260725"/>
            <a:ext cx="123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∈ F</a:t>
            </a:r>
          </a:p>
        </p:txBody>
      </p:sp>
      <p:sp>
        <p:nvSpPr>
          <p:cNvPr id="73740" name="Line 13"/>
          <p:cNvSpPr>
            <a:spLocks noChangeShapeType="1"/>
          </p:cNvSpPr>
          <p:nvPr/>
        </p:nvSpPr>
        <p:spPr bwMode="auto">
          <a:xfrm>
            <a:off x="1835150" y="2989263"/>
            <a:ext cx="5041900" cy="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3741" name="Line 14"/>
          <p:cNvSpPr>
            <a:spLocks noChangeShapeType="1"/>
          </p:cNvSpPr>
          <p:nvPr/>
        </p:nvSpPr>
        <p:spPr bwMode="auto">
          <a:xfrm>
            <a:off x="1649413" y="3679825"/>
            <a:ext cx="2016125" cy="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3742" name="Text Box 15"/>
          <p:cNvSpPr txBox="1">
            <a:spLocks noChangeArrowheads="1"/>
          </p:cNvSpPr>
          <p:nvPr/>
        </p:nvSpPr>
        <p:spPr bwMode="auto">
          <a:xfrm>
            <a:off x="7883525" y="6400800"/>
            <a:ext cx="126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算法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2.3</a:t>
            </a:r>
            <a:r>
              <a:rPr lang="en-US" altLang="zh-CN" sz="2400">
                <a:hlinkClick r:id="rId3" action="ppaction://hlinksldjump"/>
              </a:rPr>
              <a:t> </a:t>
            </a:r>
            <a:endParaRPr lang="en-US" altLang="zh-CN" sz="2400"/>
          </a:p>
        </p:txBody>
      </p:sp>
      <p:sp>
        <p:nvSpPr>
          <p:cNvPr id="73743" name="Text Box 16"/>
          <p:cNvSpPr txBox="1">
            <a:spLocks noChangeArrowheads="1"/>
          </p:cNvSpPr>
          <p:nvPr/>
        </p:nvSpPr>
        <p:spPr bwMode="auto">
          <a:xfrm>
            <a:off x="5435600" y="6400800"/>
            <a:ext cx="178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  <a:hlinkClick r:id="rId4" action="ppaction://hlinksldjump"/>
              </a:rPr>
              <a:t>词法分析器</a:t>
            </a:r>
            <a:r>
              <a:rPr lang="zh-CN" altLang="en-US" sz="2400">
                <a:hlinkClick r:id="rId4" action="ppaction://hlinksldjump"/>
              </a:rPr>
              <a:t> </a:t>
            </a:r>
            <a:endParaRPr lang="zh-CN" altLang="en-US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DB24E-56C1-4A09-9201-B471FF9E08AF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998913" y="0"/>
            <a:ext cx="51816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2.4.1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从正规式到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23850" y="-133350"/>
            <a:ext cx="641985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正规式、正规集、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的对应关系：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zh-CN" altLang="en-US" sz="24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式	       正规集			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</a:p>
        </p:txBody>
      </p:sp>
      <p:sp>
        <p:nvSpPr>
          <p:cNvPr id="10245" name="Rectangle 13"/>
          <p:cNvSpPr>
            <a:spLocks noChangeArrowheads="1"/>
          </p:cNvSpPr>
          <p:nvPr/>
        </p:nvSpPr>
        <p:spPr bwMode="auto">
          <a:xfrm>
            <a:off x="612577" y="909638"/>
            <a:ext cx="107910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</a:p>
        </p:txBody>
      </p:sp>
      <p:sp>
        <p:nvSpPr>
          <p:cNvPr id="10246" name="Rectangle 14"/>
          <p:cNvSpPr>
            <a:spLocks noChangeArrowheads="1"/>
          </p:cNvSpPr>
          <p:nvPr/>
        </p:nvSpPr>
        <p:spPr bwMode="auto">
          <a:xfrm>
            <a:off x="611560" y="1557338"/>
            <a:ext cx="108012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7" name="Rectangle 15"/>
          <p:cNvSpPr>
            <a:spLocks noChangeArrowheads="1"/>
          </p:cNvSpPr>
          <p:nvPr/>
        </p:nvSpPr>
        <p:spPr bwMode="auto">
          <a:xfrm>
            <a:off x="395536" y="2636838"/>
            <a:ext cx="14398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P|Q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8" name="Rectangle 16"/>
          <p:cNvSpPr>
            <a:spLocks noChangeArrowheads="1"/>
          </p:cNvSpPr>
          <p:nvPr/>
        </p:nvSpPr>
        <p:spPr bwMode="auto">
          <a:xfrm>
            <a:off x="468561" y="4005263"/>
            <a:ext cx="1295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PQ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9" name="Rectangle 17"/>
          <p:cNvSpPr>
            <a:spLocks noChangeArrowheads="1"/>
          </p:cNvSpPr>
          <p:nvPr/>
        </p:nvSpPr>
        <p:spPr bwMode="auto">
          <a:xfrm>
            <a:off x="468561" y="5229225"/>
            <a:ext cx="1295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10250" name="Rectangle 18"/>
          <p:cNvSpPr>
            <a:spLocks noChangeArrowheads="1"/>
          </p:cNvSpPr>
          <p:nvPr/>
        </p:nvSpPr>
        <p:spPr bwMode="auto">
          <a:xfrm>
            <a:off x="395536" y="5949950"/>
            <a:ext cx="1295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(P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2411413" y="909638"/>
            <a:ext cx="20145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L(ε)={ε}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2339975" y="1557338"/>
            <a:ext cx="18002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L(a)={a}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2484438" y="2636838"/>
            <a:ext cx="18002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L(P)∪L(Q)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2628900" y="3932238"/>
            <a:ext cx="20145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L(P)L(Q)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2628900" y="5156200"/>
            <a:ext cx="1295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(L(P))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2628900" y="5876925"/>
            <a:ext cx="1295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L(P)</a:t>
            </a:r>
          </a:p>
        </p:txBody>
      </p:sp>
      <p:graphicFrame>
        <p:nvGraphicFramePr>
          <p:cNvPr id="35865" name="Object 25"/>
          <p:cNvGraphicFramePr>
            <a:graphicFrameLocks noChangeAspect="1"/>
          </p:cNvGraphicFramePr>
          <p:nvPr/>
        </p:nvGraphicFramePr>
        <p:xfrm>
          <a:off x="5076825" y="815975"/>
          <a:ext cx="17764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" name="Visio" r:id="rId4" imgW="865632" imgH="290170" progId="Visio.Drawing.11">
                  <p:embed/>
                </p:oleObj>
              </mc:Choice>
              <mc:Fallback>
                <p:oleObj name="Visio" r:id="rId4" imgW="865632" imgH="290170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815975"/>
                        <a:ext cx="17764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6" name="Object 26"/>
          <p:cNvGraphicFramePr>
            <a:graphicFrameLocks noChangeAspect="1"/>
          </p:cNvGraphicFramePr>
          <p:nvPr/>
        </p:nvGraphicFramePr>
        <p:xfrm>
          <a:off x="5148263" y="1557338"/>
          <a:ext cx="16557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" name="Visio" r:id="rId6" imgW="865632" imgH="317602" progId="Visio.Drawing.11">
                  <p:embed/>
                </p:oleObj>
              </mc:Choice>
              <mc:Fallback>
                <p:oleObj name="Visio" r:id="rId6" imgW="865632" imgH="317602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557338"/>
                        <a:ext cx="1655762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81" name="Group 41"/>
          <p:cNvGrpSpPr>
            <a:grpSpLocks/>
          </p:cNvGrpSpPr>
          <p:nvPr/>
        </p:nvGrpSpPr>
        <p:grpSpPr bwMode="auto">
          <a:xfrm>
            <a:off x="4284663" y="2349500"/>
            <a:ext cx="4319587" cy="1295400"/>
            <a:chOff x="2699" y="1480"/>
            <a:chExt cx="2721" cy="816"/>
          </a:xfrm>
        </p:grpSpPr>
        <p:graphicFrame>
          <p:nvGraphicFramePr>
            <p:cNvPr id="10276" name="Object 27"/>
            <p:cNvGraphicFramePr>
              <a:graphicFrameLocks noChangeAspect="1"/>
            </p:cNvGraphicFramePr>
            <p:nvPr/>
          </p:nvGraphicFramePr>
          <p:xfrm>
            <a:off x="3606" y="1498"/>
            <a:ext cx="105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3" name="Visio" r:id="rId8" imgW="1616415" imgH="479389" progId="Visio.Drawing.11">
                    <p:embed/>
                  </p:oleObj>
                </mc:Choice>
                <mc:Fallback>
                  <p:oleObj name="Visio" r:id="rId8" imgW="1616415" imgH="479389" progId="Visio.Drawing.11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498"/>
                          <a:ext cx="1055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7" name="Object 28"/>
            <p:cNvGraphicFramePr>
              <a:graphicFrameLocks noChangeAspect="1"/>
            </p:cNvGraphicFramePr>
            <p:nvPr/>
          </p:nvGraphicFramePr>
          <p:xfrm>
            <a:off x="3651" y="1980"/>
            <a:ext cx="1055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4" name="Visio" r:id="rId10" imgW="1616415" imgH="479389" progId="Visio.Drawing.11">
                    <p:embed/>
                  </p:oleObj>
                </mc:Choice>
                <mc:Fallback>
                  <p:oleObj name="Visio" r:id="rId10" imgW="1616415" imgH="479389" progId="Visio.Drawing.11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980"/>
                          <a:ext cx="1055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8" name="Oval 29"/>
            <p:cNvSpPr>
              <a:spLocks noChangeArrowheads="1"/>
            </p:cNvSpPr>
            <p:nvPr/>
          </p:nvSpPr>
          <p:spPr bwMode="auto">
            <a:xfrm>
              <a:off x="2914" y="1667"/>
              <a:ext cx="393" cy="354"/>
            </a:xfrm>
            <a:prstGeom prst="ellipse">
              <a:avLst/>
            </a:prstGeom>
            <a:noFill/>
            <a:ln w="12700" algn="ctr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630238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s0</a:t>
              </a:r>
            </a:p>
          </p:txBody>
        </p:sp>
        <p:sp>
          <p:nvSpPr>
            <p:cNvPr id="10279" name="Line 30"/>
            <p:cNvSpPr>
              <a:spLocks noChangeShapeType="1"/>
            </p:cNvSpPr>
            <p:nvPr/>
          </p:nvSpPr>
          <p:spPr bwMode="auto">
            <a:xfrm>
              <a:off x="2699" y="1855"/>
              <a:ext cx="235" cy="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0" name="Line 31"/>
            <p:cNvSpPr>
              <a:spLocks noChangeShapeType="1"/>
            </p:cNvSpPr>
            <p:nvPr/>
          </p:nvSpPr>
          <p:spPr bwMode="auto">
            <a:xfrm>
              <a:off x="3243" y="1979"/>
              <a:ext cx="569" cy="19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1" name="Line 32"/>
            <p:cNvSpPr>
              <a:spLocks noChangeShapeType="1"/>
            </p:cNvSpPr>
            <p:nvPr/>
          </p:nvSpPr>
          <p:spPr bwMode="auto">
            <a:xfrm flipV="1">
              <a:off x="3264" y="1661"/>
              <a:ext cx="478" cy="123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2" name="Text Box 33"/>
            <p:cNvSpPr txBox="1">
              <a:spLocks noChangeArrowheads="1"/>
            </p:cNvSpPr>
            <p:nvPr/>
          </p:nvSpPr>
          <p:spPr bwMode="auto">
            <a:xfrm>
              <a:off x="3454" y="1752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10283" name="Text Box 34"/>
            <p:cNvSpPr txBox="1">
              <a:spLocks noChangeArrowheads="1"/>
            </p:cNvSpPr>
            <p:nvPr/>
          </p:nvSpPr>
          <p:spPr bwMode="auto">
            <a:xfrm>
              <a:off x="3454" y="1480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10284" name="Oval 35"/>
            <p:cNvSpPr>
              <a:spLocks noChangeArrowheads="1"/>
            </p:cNvSpPr>
            <p:nvPr/>
          </p:nvSpPr>
          <p:spPr bwMode="auto">
            <a:xfrm>
              <a:off x="5005" y="1705"/>
              <a:ext cx="415" cy="354"/>
            </a:xfrm>
            <a:prstGeom prst="ellipse">
              <a:avLst/>
            </a:prstGeom>
            <a:noFill/>
            <a:ln w="38100" algn="ctr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630238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10285" name="Line 36"/>
            <p:cNvSpPr>
              <a:spLocks noChangeShapeType="1"/>
            </p:cNvSpPr>
            <p:nvPr/>
          </p:nvSpPr>
          <p:spPr bwMode="auto">
            <a:xfrm>
              <a:off x="4513" y="1661"/>
              <a:ext cx="538" cy="123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6" name="Text Box 37"/>
            <p:cNvSpPr txBox="1">
              <a:spLocks noChangeArrowheads="1"/>
            </p:cNvSpPr>
            <p:nvPr/>
          </p:nvSpPr>
          <p:spPr bwMode="auto">
            <a:xfrm>
              <a:off x="4824" y="1543"/>
              <a:ext cx="20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10287" name="Line 38"/>
            <p:cNvSpPr>
              <a:spLocks noChangeShapeType="1"/>
            </p:cNvSpPr>
            <p:nvPr/>
          </p:nvSpPr>
          <p:spPr bwMode="auto">
            <a:xfrm flipV="1">
              <a:off x="4558" y="1925"/>
              <a:ext cx="445" cy="19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8" name="Text Box 39"/>
            <p:cNvSpPr txBox="1">
              <a:spLocks noChangeArrowheads="1"/>
            </p:cNvSpPr>
            <p:nvPr/>
          </p:nvSpPr>
          <p:spPr bwMode="auto">
            <a:xfrm>
              <a:off x="4816" y="1925"/>
              <a:ext cx="1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ε</a:t>
              </a:r>
            </a:p>
          </p:txBody>
        </p:sp>
      </p:grpSp>
      <p:grpSp>
        <p:nvGrpSpPr>
          <p:cNvPr id="35884" name="Group 44"/>
          <p:cNvGrpSpPr>
            <a:grpSpLocks/>
          </p:cNvGrpSpPr>
          <p:nvPr/>
        </p:nvGrpSpPr>
        <p:grpSpPr bwMode="auto">
          <a:xfrm>
            <a:off x="4364038" y="3932238"/>
            <a:ext cx="4341812" cy="792162"/>
            <a:chOff x="2749" y="2659"/>
            <a:chExt cx="2735" cy="499"/>
          </a:xfrm>
        </p:grpSpPr>
        <p:graphicFrame>
          <p:nvGraphicFramePr>
            <p:cNvPr id="10274" name="Object 42"/>
            <p:cNvGraphicFramePr>
              <a:graphicFrameLocks noChangeAspect="1"/>
            </p:cNvGraphicFramePr>
            <p:nvPr/>
          </p:nvGraphicFramePr>
          <p:xfrm>
            <a:off x="2749" y="2659"/>
            <a:ext cx="1692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5" name="Visio" r:id="rId12" imgW="2615184" imgH="713720" progId="Visio.Drawing.11">
                    <p:embed/>
                  </p:oleObj>
                </mc:Choice>
                <mc:Fallback>
                  <p:oleObj name="Visio" r:id="rId12" imgW="2615184" imgH="713720" progId="Visio.Drawing.11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9" y="2659"/>
                          <a:ext cx="1692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 algn="ctr">
                              <a:solidFill>
                                <a:srgbClr val="99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5" name="Object 43"/>
            <p:cNvGraphicFramePr>
              <a:graphicFrameLocks noChangeAspect="1"/>
            </p:cNvGraphicFramePr>
            <p:nvPr/>
          </p:nvGraphicFramePr>
          <p:xfrm>
            <a:off x="4014" y="2659"/>
            <a:ext cx="1470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6" name="Visio" r:id="rId14" imgW="2266005" imgH="713720" progId="Visio.Drawing.11">
                    <p:embed/>
                  </p:oleObj>
                </mc:Choice>
                <mc:Fallback>
                  <p:oleObj name="Visio" r:id="rId14" imgW="2266005" imgH="713720" progId="Visio.Drawing.11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659"/>
                          <a:ext cx="1470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 algn="ctr">
                              <a:solidFill>
                                <a:srgbClr val="99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97" name="Group 57"/>
          <p:cNvGrpSpPr>
            <a:grpSpLocks/>
          </p:cNvGrpSpPr>
          <p:nvPr/>
        </p:nvGrpSpPr>
        <p:grpSpPr bwMode="auto">
          <a:xfrm>
            <a:off x="4211638" y="4868863"/>
            <a:ext cx="4752975" cy="1439862"/>
            <a:chOff x="2653" y="2991"/>
            <a:chExt cx="2994" cy="983"/>
          </a:xfrm>
        </p:grpSpPr>
        <p:graphicFrame>
          <p:nvGraphicFramePr>
            <p:cNvPr id="10262" name="Object 45"/>
            <p:cNvGraphicFramePr>
              <a:graphicFrameLocks noChangeAspect="1"/>
            </p:cNvGraphicFramePr>
            <p:nvPr/>
          </p:nvGraphicFramePr>
          <p:xfrm>
            <a:off x="3561" y="3263"/>
            <a:ext cx="1315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7" name="Visio" r:id="rId16" imgW="1489375" imgH="441594" progId="Visio.Drawing.11">
                    <p:embed/>
                  </p:oleObj>
                </mc:Choice>
                <mc:Fallback>
                  <p:oleObj name="Visio" r:id="rId16" imgW="1489375" imgH="441594" progId="Visio.Drawing.11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3263"/>
                          <a:ext cx="1315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 algn="ctr">
                              <a:solidFill>
                                <a:srgbClr val="99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3" name="Freeform 46"/>
            <p:cNvSpPr>
              <a:spLocks/>
            </p:cNvSpPr>
            <p:nvPr/>
          </p:nvSpPr>
          <p:spPr bwMode="auto">
            <a:xfrm>
              <a:off x="3788" y="3038"/>
              <a:ext cx="862" cy="344"/>
            </a:xfrm>
            <a:custGeom>
              <a:avLst/>
              <a:gdLst>
                <a:gd name="T0" fmla="*/ 862 w 862"/>
                <a:gd name="T1" fmla="*/ 814 h 298"/>
                <a:gd name="T2" fmla="*/ 604 w 862"/>
                <a:gd name="T3" fmla="*/ 111 h 298"/>
                <a:gd name="T4" fmla="*/ 200 w 862"/>
                <a:gd name="T5" fmla="*/ 137 h 298"/>
                <a:gd name="T6" fmla="*/ 0 w 862"/>
                <a:gd name="T7" fmla="*/ 814 h 2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298">
                  <a:moveTo>
                    <a:pt x="862" y="298"/>
                  </a:moveTo>
                  <a:cubicBezTo>
                    <a:pt x="819" y="255"/>
                    <a:pt x="714" y="82"/>
                    <a:pt x="604" y="41"/>
                  </a:cubicBezTo>
                  <a:cubicBezTo>
                    <a:pt x="494" y="0"/>
                    <a:pt x="301" y="7"/>
                    <a:pt x="200" y="50"/>
                  </a:cubicBezTo>
                  <a:cubicBezTo>
                    <a:pt x="99" y="93"/>
                    <a:pt x="42" y="246"/>
                    <a:pt x="0" y="298"/>
                  </a:cubicBezTo>
                </a:path>
              </a:pathLst>
            </a:custGeom>
            <a:noFill/>
            <a:ln w="22225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4" name="Text Box 47"/>
            <p:cNvSpPr txBox="1">
              <a:spLocks noChangeArrowheads="1"/>
            </p:cNvSpPr>
            <p:nvPr/>
          </p:nvSpPr>
          <p:spPr bwMode="auto">
            <a:xfrm>
              <a:off x="4059" y="2991"/>
              <a:ext cx="19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10265" name="Oval 48"/>
            <p:cNvSpPr>
              <a:spLocks noChangeArrowheads="1"/>
            </p:cNvSpPr>
            <p:nvPr/>
          </p:nvSpPr>
          <p:spPr bwMode="auto">
            <a:xfrm>
              <a:off x="2880" y="3267"/>
              <a:ext cx="428" cy="384"/>
            </a:xfrm>
            <a:prstGeom prst="ellipse">
              <a:avLst/>
            </a:prstGeom>
            <a:noFill/>
            <a:ln w="12700" algn="ctr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630238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s0</a:t>
              </a:r>
            </a:p>
          </p:txBody>
        </p:sp>
        <p:sp>
          <p:nvSpPr>
            <p:cNvPr id="10266" name="Line 49"/>
            <p:cNvSpPr>
              <a:spLocks noChangeShapeType="1"/>
            </p:cNvSpPr>
            <p:nvPr/>
          </p:nvSpPr>
          <p:spPr bwMode="auto">
            <a:xfrm>
              <a:off x="2653" y="3472"/>
              <a:ext cx="227" cy="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7" name="Line 50"/>
            <p:cNvSpPr>
              <a:spLocks noChangeShapeType="1"/>
            </p:cNvSpPr>
            <p:nvPr/>
          </p:nvSpPr>
          <p:spPr bwMode="auto">
            <a:xfrm>
              <a:off x="3289" y="3472"/>
              <a:ext cx="408" cy="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8" name="Text Box 51"/>
            <p:cNvSpPr txBox="1">
              <a:spLocks noChangeArrowheads="1"/>
            </p:cNvSpPr>
            <p:nvPr/>
          </p:nvSpPr>
          <p:spPr bwMode="auto">
            <a:xfrm>
              <a:off x="3334" y="3197"/>
              <a:ext cx="19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10269" name="Oval 52"/>
            <p:cNvSpPr>
              <a:spLocks noChangeArrowheads="1"/>
            </p:cNvSpPr>
            <p:nvPr/>
          </p:nvSpPr>
          <p:spPr bwMode="auto">
            <a:xfrm>
              <a:off x="5245" y="3277"/>
              <a:ext cx="402" cy="384"/>
            </a:xfrm>
            <a:prstGeom prst="ellipse">
              <a:avLst/>
            </a:prstGeom>
            <a:noFill/>
            <a:ln w="38100" algn="ctr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630238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10270" name="Line 53"/>
            <p:cNvSpPr>
              <a:spLocks noChangeShapeType="1"/>
            </p:cNvSpPr>
            <p:nvPr/>
          </p:nvSpPr>
          <p:spPr bwMode="auto">
            <a:xfrm>
              <a:off x="4786" y="3466"/>
              <a:ext cx="453" cy="6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1" name="Text Box 54"/>
            <p:cNvSpPr txBox="1">
              <a:spLocks noChangeArrowheads="1"/>
            </p:cNvSpPr>
            <p:nvPr/>
          </p:nvSpPr>
          <p:spPr bwMode="auto">
            <a:xfrm>
              <a:off x="4922" y="3200"/>
              <a:ext cx="19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10272" name="Freeform 55"/>
            <p:cNvSpPr>
              <a:spLocks/>
            </p:cNvSpPr>
            <p:nvPr/>
          </p:nvSpPr>
          <p:spPr bwMode="auto">
            <a:xfrm>
              <a:off x="3198" y="3608"/>
              <a:ext cx="2087" cy="366"/>
            </a:xfrm>
            <a:custGeom>
              <a:avLst/>
              <a:gdLst>
                <a:gd name="T0" fmla="*/ 0 w 2087"/>
                <a:gd name="T1" fmla="*/ 0 h 366"/>
                <a:gd name="T2" fmla="*/ 726 w 2087"/>
                <a:gd name="T3" fmla="*/ 318 h 366"/>
                <a:gd name="T4" fmla="*/ 1512 w 2087"/>
                <a:gd name="T5" fmla="*/ 288 h 366"/>
                <a:gd name="T6" fmla="*/ 2087 w 2087"/>
                <a:gd name="T7" fmla="*/ 0 h 3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7" h="366">
                  <a:moveTo>
                    <a:pt x="0" y="0"/>
                  </a:moveTo>
                  <a:cubicBezTo>
                    <a:pt x="234" y="132"/>
                    <a:pt x="474" y="270"/>
                    <a:pt x="726" y="318"/>
                  </a:cubicBezTo>
                  <a:cubicBezTo>
                    <a:pt x="978" y="366"/>
                    <a:pt x="1285" y="341"/>
                    <a:pt x="1512" y="288"/>
                  </a:cubicBezTo>
                  <a:cubicBezTo>
                    <a:pt x="1739" y="235"/>
                    <a:pt x="1967" y="60"/>
                    <a:pt x="2087" y="0"/>
                  </a:cubicBezTo>
                </a:path>
              </a:pathLst>
            </a:custGeom>
            <a:noFill/>
            <a:ln w="22225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3" name="Text Box 56"/>
            <p:cNvSpPr txBox="1">
              <a:spLocks noChangeArrowheads="1"/>
            </p:cNvSpPr>
            <p:nvPr/>
          </p:nvSpPr>
          <p:spPr bwMode="auto">
            <a:xfrm>
              <a:off x="4105" y="370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9" grpId="0"/>
      <p:bldP spid="35860" grpId="0"/>
      <p:bldP spid="35861" grpId="0"/>
      <p:bldP spid="35862" grpId="0"/>
      <p:bldP spid="35863" grpId="0"/>
      <p:bldP spid="358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4A392-F6FE-4BA8-8E33-7AA62736A735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772400" cy="3048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2.4.1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从正规式到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533400" y="2133600"/>
            <a:ext cx="4953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Thompson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算法构造正规式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r=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lang="en-US" altLang="zh-CN" sz="2400" baseline="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 N(r) </a:t>
            </a:r>
          </a:p>
        </p:txBody>
      </p:sp>
      <p:graphicFrame>
        <p:nvGraphicFramePr>
          <p:cNvPr id="12293" name="Object 12"/>
          <p:cNvGraphicFramePr>
            <a:graphicFrameLocks noChangeAspect="1"/>
          </p:cNvGraphicFramePr>
          <p:nvPr/>
        </p:nvGraphicFramePr>
        <p:xfrm>
          <a:off x="1600200" y="76200"/>
          <a:ext cx="30480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Visio" r:id="rId4" imgW="1145808" imgH="345989" progId="Visio.Drawing.6">
                  <p:embed/>
                </p:oleObj>
              </mc:Choice>
              <mc:Fallback>
                <p:oleObj name="Visio" r:id="rId4" imgW="1145808" imgH="345989" progId="Visio.Drawing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76200"/>
                        <a:ext cx="30480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623888" y="3068638"/>
            <a:ext cx="308451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分解正规式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自下而上构造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457200" y="4005263"/>
            <a:ext cx="4402138" cy="186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强调：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构造过程与正规式一一对应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每一步构造中，新的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最多增加两个状态</a:t>
            </a:r>
          </a:p>
        </p:txBody>
      </p:sp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323850" y="260350"/>
          <a:ext cx="8569325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Visio" r:id="rId6" imgW="3709721" imgH="794918" progId="Visio.Drawing.11">
                  <p:embed/>
                </p:oleObj>
              </mc:Choice>
              <mc:Fallback>
                <p:oleObj name="Visio" r:id="rId6" imgW="3709721" imgH="794918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0350"/>
                        <a:ext cx="8569325" cy="183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847013" y="2254250"/>
            <a:ext cx="3254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·</a:t>
            </a:r>
            <a:endParaRPr lang="zh-CN" altLang="en-US" sz="1100">
              <a:solidFill>
                <a:schemeClr val="accent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21688" y="288448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b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>
            <a:cxnSpLocks noChangeShapeType="1"/>
            <a:stCxn id="3" idx="0"/>
            <a:endCxn id="2" idx="2"/>
          </p:cNvCxnSpPr>
          <p:nvPr/>
        </p:nvCxnSpPr>
        <p:spPr bwMode="auto">
          <a:xfrm flipH="1" flipV="1">
            <a:off x="8008938" y="2516188"/>
            <a:ext cx="576262" cy="368300"/>
          </a:xfrm>
          <a:prstGeom prst="line">
            <a:avLst/>
          </a:prstGeom>
          <a:noFill/>
          <a:ln w="22225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7385050" y="2879725"/>
            <a:ext cx="3254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·</a:t>
            </a:r>
            <a:endParaRPr lang="zh-CN" altLang="en-US" sz="1100">
              <a:solidFill>
                <a:schemeClr val="accent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24" name="直接连接符 23"/>
          <p:cNvCxnSpPr>
            <a:cxnSpLocks noChangeShapeType="1"/>
            <a:stCxn id="23" idx="0"/>
            <a:endCxn id="2" idx="2"/>
          </p:cNvCxnSpPr>
          <p:nvPr/>
        </p:nvCxnSpPr>
        <p:spPr bwMode="auto">
          <a:xfrm flipV="1">
            <a:off x="7546975" y="2516188"/>
            <a:ext cx="461963" cy="363537"/>
          </a:xfrm>
          <a:prstGeom prst="line">
            <a:avLst/>
          </a:prstGeom>
          <a:noFill/>
          <a:ln w="22225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7988300" y="3460750"/>
            <a:ext cx="328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b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8" name="直接连接符 27"/>
          <p:cNvCxnSpPr>
            <a:cxnSpLocks noChangeShapeType="1"/>
            <a:stCxn id="27" idx="0"/>
            <a:endCxn id="23" idx="2"/>
          </p:cNvCxnSpPr>
          <p:nvPr/>
        </p:nvCxnSpPr>
        <p:spPr bwMode="auto">
          <a:xfrm flipH="1" flipV="1">
            <a:off x="7546975" y="3141663"/>
            <a:ext cx="606425" cy="319087"/>
          </a:xfrm>
          <a:prstGeom prst="line">
            <a:avLst/>
          </a:prstGeom>
          <a:noFill/>
          <a:ln w="22225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6894513" y="3487738"/>
            <a:ext cx="3254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·</a:t>
            </a:r>
            <a:endParaRPr lang="zh-CN" altLang="en-US" sz="1100">
              <a:solidFill>
                <a:schemeClr val="accent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3" name="直接连接符 32"/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7058025" y="3141663"/>
            <a:ext cx="488950" cy="346075"/>
          </a:xfrm>
          <a:prstGeom prst="line">
            <a:avLst/>
          </a:prstGeom>
          <a:noFill/>
          <a:ln w="22225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/>
          <p:cNvSpPr txBox="1">
            <a:spLocks noChangeArrowheads="1"/>
          </p:cNvSpPr>
          <p:nvPr/>
        </p:nvSpPr>
        <p:spPr bwMode="auto">
          <a:xfrm>
            <a:off x="6443663" y="4095750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endParaRPr lang="zh-CN" altLang="en-US" sz="1100" b="1">
              <a:solidFill>
                <a:schemeClr val="accent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7" name="直接连接符 36"/>
          <p:cNvCxnSpPr>
            <a:cxnSpLocks noChangeShapeType="1"/>
            <a:stCxn id="36" idx="0"/>
            <a:endCxn id="32" idx="2"/>
          </p:cNvCxnSpPr>
          <p:nvPr/>
        </p:nvCxnSpPr>
        <p:spPr bwMode="auto">
          <a:xfrm flipV="1">
            <a:off x="6600825" y="3748088"/>
            <a:ext cx="457200" cy="347662"/>
          </a:xfrm>
          <a:prstGeom prst="line">
            <a:avLst/>
          </a:prstGeom>
          <a:noFill/>
          <a:ln w="22225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本框 38"/>
          <p:cNvSpPr txBox="1">
            <a:spLocks noChangeArrowheads="1"/>
          </p:cNvSpPr>
          <p:nvPr/>
        </p:nvSpPr>
        <p:spPr bwMode="auto">
          <a:xfrm>
            <a:off x="7485063" y="40767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40" name="直接连接符 39"/>
          <p:cNvCxnSpPr>
            <a:cxnSpLocks noChangeShapeType="1"/>
            <a:stCxn id="39" idx="0"/>
            <a:endCxn id="32" idx="2"/>
          </p:cNvCxnSpPr>
          <p:nvPr/>
        </p:nvCxnSpPr>
        <p:spPr bwMode="auto">
          <a:xfrm flipH="1" flipV="1">
            <a:off x="7058025" y="3748088"/>
            <a:ext cx="590550" cy="328612"/>
          </a:xfrm>
          <a:prstGeom prst="line">
            <a:avLst/>
          </a:prstGeom>
          <a:noFill/>
          <a:ln w="22225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6443663" y="4787900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隶书" panose="02010509060101010101" pitchFamily="49" charset="-122"/>
                <a:ea typeface="隶书" panose="02010509060101010101" pitchFamily="49" charset="-122"/>
              </a:rPr>
              <a:t>|</a:t>
            </a:r>
            <a:endParaRPr lang="zh-CN" altLang="en-US" sz="11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43" name="直接连接符 42"/>
          <p:cNvCxnSpPr>
            <a:cxnSpLocks noChangeShapeType="1"/>
            <a:stCxn id="42" idx="0"/>
            <a:endCxn id="36" idx="2"/>
          </p:cNvCxnSpPr>
          <p:nvPr/>
        </p:nvCxnSpPr>
        <p:spPr bwMode="auto">
          <a:xfrm flipV="1">
            <a:off x="6600825" y="4495800"/>
            <a:ext cx="0" cy="292100"/>
          </a:xfrm>
          <a:prstGeom prst="line">
            <a:avLst/>
          </a:prstGeom>
          <a:noFill/>
          <a:ln w="22225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文本框 45"/>
          <p:cNvSpPr txBox="1">
            <a:spLocks noChangeArrowheads="1"/>
          </p:cNvSpPr>
          <p:nvPr/>
        </p:nvSpPr>
        <p:spPr bwMode="auto">
          <a:xfrm>
            <a:off x="5972175" y="5546725"/>
            <a:ext cx="328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a</a:t>
            </a:r>
            <a:endParaRPr lang="zh-CN" altLang="en-US" sz="2000">
              <a:solidFill>
                <a:schemeClr val="accent2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47" name="直接连接符 46"/>
          <p:cNvCxnSpPr>
            <a:cxnSpLocks noChangeShapeType="1"/>
            <a:stCxn id="46" idx="0"/>
            <a:endCxn id="42" idx="2"/>
          </p:cNvCxnSpPr>
          <p:nvPr/>
        </p:nvCxnSpPr>
        <p:spPr bwMode="auto">
          <a:xfrm flipV="1">
            <a:off x="6137275" y="5187950"/>
            <a:ext cx="463550" cy="358775"/>
          </a:xfrm>
          <a:prstGeom prst="line">
            <a:avLst/>
          </a:prstGeom>
          <a:noFill/>
          <a:ln w="22225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本框 47"/>
          <p:cNvSpPr txBox="1">
            <a:spLocks noChangeArrowheads="1"/>
          </p:cNvSpPr>
          <p:nvPr/>
        </p:nvSpPr>
        <p:spPr bwMode="auto">
          <a:xfrm>
            <a:off x="6980238" y="5527675"/>
            <a:ext cx="328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b</a:t>
            </a: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49" name="直接连接符 48"/>
          <p:cNvCxnSpPr>
            <a:cxnSpLocks noChangeShapeType="1"/>
            <a:stCxn id="48" idx="0"/>
            <a:endCxn id="42" idx="2"/>
          </p:cNvCxnSpPr>
          <p:nvPr/>
        </p:nvCxnSpPr>
        <p:spPr bwMode="auto">
          <a:xfrm flipH="1" flipV="1">
            <a:off x="6600825" y="5187950"/>
            <a:ext cx="544513" cy="339725"/>
          </a:xfrm>
          <a:prstGeom prst="line">
            <a:avLst/>
          </a:prstGeom>
          <a:noFill/>
          <a:ln w="22225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3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36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36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1" grpId="0" autoUpdateAnimBg="0"/>
      <p:bldP spid="36882" grpId="0" build="p" bldLvl="2" autoUpdateAnimBg="0"/>
      <p:bldP spid="2" grpId="0"/>
      <p:bldP spid="3" grpId="0"/>
      <p:bldP spid="23" grpId="0"/>
      <p:bldP spid="27" grpId="0"/>
      <p:bldP spid="32" grpId="0"/>
      <p:bldP spid="36" grpId="0"/>
      <p:bldP spid="39" grpId="0"/>
      <p:bldP spid="42" grpId="0"/>
      <p:bldP spid="46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D71D6-EE5F-40EB-B601-9DF9F370F9E6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0"/>
            <a:ext cx="3886200" cy="609600"/>
          </a:xfrm>
        </p:spPr>
        <p:txBody>
          <a:bodyPr anchor="ctr"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2.4.2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en-US" altLang="zh-CN" sz="4400" smtClean="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95288" y="685800"/>
            <a:ext cx="4557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识别记号的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并行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81000" y="1108075"/>
            <a:ext cx="83058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2.12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从甲地到乙地，可以乘车也可以骑自行车，具体路线如右图。其中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表示乘车，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表示骑自行车。现在要求从甲地到乙地，只许乘车而不许骑自行车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，是否可行？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04800" y="2578100"/>
            <a:ext cx="7467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问题抽象：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识别是否有从甲到乙标记为全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的路径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试探（串行）：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甲</a:t>
            </a:r>
            <a:r>
              <a:rPr lang="zh-CN" altLang="en-US" sz="2400" u="sng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		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无路可走，回退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甲</a:t>
            </a:r>
            <a:r>
              <a:rPr lang="zh-CN" altLang="en-US" sz="2400" u="sng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c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	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无路可走，回退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甲</a:t>
            </a:r>
            <a:r>
              <a:rPr lang="zh-CN" altLang="en-US" sz="2400" u="sng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c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乙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	到达乙地，成功 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57200" y="4756150"/>
            <a:ext cx="8229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假设有足够多的小汽车，每次均到达小汽车可能到达的全体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并行：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甲</a:t>
            </a:r>
            <a:r>
              <a:rPr lang="zh-CN" altLang="en-US" sz="2400" u="sng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{1, 2}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2133600" y="5638800"/>
            <a:ext cx="414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c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{3,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乙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}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到达乙地，成功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880" y="3186577"/>
            <a:ext cx="3303576" cy="149706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893319" y="333059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zh-CN" altLang="en-US" sz="20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56184" y="384843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zh-CN" altLang="en-US" sz="20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38647" y="299695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zh-CN" altLang="en-US" sz="20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09864" y="329519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zh-CN" altLang="en-US" sz="20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30373" y="384843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11446" y="34345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6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uiExpand="1" build="p" autoUpdateAnimBg="0"/>
      <p:bldP spid="37895" grpId="0" uiExpand="1" build="p" autoUpdateAnimBg="0"/>
      <p:bldP spid="3789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0C0B8-8744-4D51-B3DB-9C5982501787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2.4.2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从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95288" y="692150"/>
            <a:ext cx="800258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并行的方法，核心思想是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将不确定的下一状态确定化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： 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在每试探一步时，考虑了所有的下一状态转移，因此所走的每一步都是确定的。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552450" y="3332163"/>
            <a:ext cx="399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上识别记号的确定化方法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68313" y="3889375"/>
            <a:ext cx="79263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确定化的两个方面（回顾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计算下一状态转移时：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消除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ε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状态转移：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&lt;2&gt;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消除多于一个的下一状态转移：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smove(S, a)</a:t>
            </a:r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5292725" y="2781300"/>
          <a:ext cx="3455988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Visio" r:id="rId4" imgW="1427161" imgH="763219" progId="Visio.Drawing.11">
                  <p:embed/>
                </p:oleObj>
              </mc:Choice>
              <mc:Fallback>
                <p:oleObj name="Visio" r:id="rId4" imgW="1427161" imgH="763219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781300"/>
                        <a:ext cx="3455988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323850" y="2101850"/>
            <a:ext cx="7632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因此，用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识别记号，常用并行方法，而不采用串行的方法（算法不易构造，复杂度高且回溯）</a:t>
            </a:r>
          </a:p>
        </p:txBody>
      </p:sp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6659563" y="2781300"/>
          <a:ext cx="18732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Visio" r:id="rId6" imgW="864587" imgH="284596" progId="Visio.Drawing.11">
                  <p:embed/>
                </p:oleObj>
              </mc:Choice>
              <mc:Fallback>
                <p:oleObj name="Visio" r:id="rId6" imgW="864587" imgH="284596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781300"/>
                        <a:ext cx="18732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99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/>
          <p:cNvGraphicFramePr>
            <a:graphicFrameLocks noChangeAspect="1"/>
          </p:cNvGraphicFramePr>
          <p:nvPr/>
        </p:nvGraphicFramePr>
        <p:xfrm>
          <a:off x="5753100" y="3487738"/>
          <a:ext cx="9080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Visio" r:id="rId8" imgW="408606" imgH="427765" progId="Visio.Drawing.11">
                  <p:embed/>
                </p:oleObj>
              </mc:Choice>
              <mc:Fallback>
                <p:oleObj name="Visio" r:id="rId8" imgW="408606" imgH="427765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3487738"/>
                        <a:ext cx="9080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99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920BC-8145-431E-8403-C50C4FC8C68B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0" y="0"/>
            <a:ext cx="396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2.4.2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从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28600" y="2286000"/>
            <a:ext cx="8382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2.7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状态集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是一个状态集，且满足：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）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中所有状态属于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） 任何</a:t>
            </a:r>
            <a:r>
              <a:rPr lang="en-US" altLang="zh-CN" sz="2400" dirty="0" err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属于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） 再无其他状态属于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		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 </a:t>
            </a:r>
            <a:r>
              <a:rPr lang="zh-CN" altLang="en-US" sz="1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■</a:t>
            </a:r>
            <a:endParaRPr lang="zh-CN" altLang="en-US" sz="2400" dirty="0">
              <a:solidFill>
                <a:srgbClr val="99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54050" y="4238625"/>
            <a:ext cx="49847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华文行楷" panose="02010800040101010101" pitchFamily="2" charset="-122"/>
              </a:rPr>
              <a:t>     </a:t>
            </a:r>
            <a:r>
              <a:rPr lang="zh-CN" altLang="en-US" sz="2400">
                <a:ea typeface="华文行楷" panose="02010800040101010101" pitchFamily="2" charset="-122"/>
              </a:rPr>
              <a:t>根据定义，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({s2})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应是：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1. s2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自身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{s2}	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2. s4		{s2,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}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3. s5		{s2, s4,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s5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250825" y="457200"/>
            <a:ext cx="8351838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smove(S,a)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从状态集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出发，经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可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直接到达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的下一状态</a:t>
            </a:r>
            <a:b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全体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move(s,a)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的唯一区别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状态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状态集。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从状态集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出发，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不经任何字符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可到达的</a:t>
            </a:r>
            <a:b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状态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全体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                                      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（或经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ε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5580063" y="4365625"/>
          <a:ext cx="3313112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Visio" r:id="rId4" imgW="1411834" imgH="747674" progId="Visio.Drawing.11">
                  <p:embed/>
                </p:oleObj>
              </mc:Choice>
              <mc:Fallback>
                <p:oleObj name="Visio" r:id="rId4" imgW="1411834" imgH="747674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365625"/>
                        <a:ext cx="3313112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" name="AutoShape 1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24750" y="2992438"/>
            <a:ext cx="1482725" cy="509587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算法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2.4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autoUpdateAnimBg="0"/>
      <p:bldP spid="1035" grpId="0" build="p" autoUpdateAnimBg="0"/>
      <p:bldP spid="10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617C8-ED4A-49EC-8092-9A4A0967CE5C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511175" y="4149725"/>
            <a:ext cx="8135938" cy="719138"/>
          </a:xfrm>
          <a:prstGeom prst="rect">
            <a:avLst/>
          </a:prstGeom>
          <a:solidFill>
            <a:srgbClr val="CCFFFF">
              <a:alpha val="7215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3)</a:t>
            </a:r>
            <a:endParaRPr lang="en-US" altLang="zh-CN" sz="240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511175" y="2724150"/>
            <a:ext cx="8135938" cy="1411288"/>
          </a:xfrm>
          <a:prstGeom prst="rect">
            <a:avLst/>
          </a:prstGeom>
          <a:solidFill>
            <a:srgbClr val="FFFF99">
              <a:alpha val="7215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2)                                      </a:t>
            </a:r>
            <a:r>
              <a:rPr lang="en-US" altLang="zh-CN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 </a:t>
            </a:r>
            <a:r>
              <a:rPr lang="zh-CN" altLang="en-US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循环</a:t>
            </a:r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511175" y="1844675"/>
            <a:ext cx="8135938" cy="849313"/>
          </a:xfrm>
          <a:prstGeom prst="rect">
            <a:avLst/>
          </a:prstGeom>
          <a:solidFill>
            <a:srgbClr val="FFCC99">
              <a:alpha val="7215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1)                             </a:t>
            </a:r>
            <a:r>
              <a:rPr lang="en-US" altLang="zh-CN" sz="240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所有可能初态的集合</a:t>
            </a:r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0" y="152400"/>
            <a:ext cx="38100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2.4.2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从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04800" y="6096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 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eof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），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 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回答</a:t>
            </a:r>
            <a:r>
              <a:rPr lang="zh-CN" altLang="en-US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否则</a:t>
            </a:r>
            <a:r>
              <a:rPr lang="zh-CN" altLang="en-US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用下边的过程对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进行识别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是一个状态的集合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33400" y="4924425"/>
            <a:ext cx="7239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与算法</a:t>
            </a:r>
            <a:r>
              <a:rPr lang="en-US" altLang="zh-CN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2.1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的三点区别：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模拟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		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模拟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1.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开始		    初态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		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初态集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2.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下一状态转移	   下一状态		下一状态集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结束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判断		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 		S∩F≠Φ 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7680325" y="6091238"/>
            <a:ext cx="115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hlinkClick r:id="rId4" action="ppaction://hlinksldjump"/>
              </a:rPr>
              <a:t>算法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  <a:hlinkClick r:id="rId4" action="ppaction://hlinksldjump"/>
              </a:rPr>
              <a:t>2.5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371600" y="3063875"/>
            <a:ext cx="7593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S:=ε-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(smove(S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ch))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所有下一状态的集合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ch := nextchar();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273050" y="228600"/>
            <a:ext cx="3074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模拟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endParaRPr lang="en-US" altLang="zh-CN" sz="240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584325" y="40767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S∩F≠Φ</a:t>
            </a:r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7720013" y="5567363"/>
            <a:ext cx="111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hlinkClick r:id="rId5" action="ppaction://hlinksldjump"/>
              </a:rPr>
              <a:t>算法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  <a:hlinkClick r:id="rId5" action="ppaction://hlinksldjump"/>
              </a:rPr>
              <a:t>2.1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5138" name="Group 18"/>
          <p:cNvGrpSpPr>
            <a:grpSpLocks/>
          </p:cNvGrpSpPr>
          <p:nvPr/>
        </p:nvGrpSpPr>
        <p:grpSpPr bwMode="auto">
          <a:xfrm>
            <a:off x="293688" y="87313"/>
            <a:ext cx="8537574" cy="1973262"/>
            <a:chOff x="185" y="55"/>
            <a:chExt cx="5378" cy="1360"/>
          </a:xfrm>
        </p:grpSpPr>
        <p:sp>
          <p:nvSpPr>
            <p:cNvPr id="20496" name="Rectangle 15"/>
            <p:cNvSpPr>
              <a:spLocks noChangeArrowheads="1"/>
            </p:cNvSpPr>
            <p:nvPr/>
          </p:nvSpPr>
          <p:spPr bwMode="auto">
            <a:xfrm>
              <a:off x="185" y="55"/>
              <a:ext cx="5378" cy="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99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400" dirty="0">
                  <a:solidFill>
                    <a:srgbClr val="99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2.13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400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在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NFA</a:t>
              </a:r>
              <a:r>
                <a:rPr lang="zh-CN" altLang="en-US" sz="2400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上识别输入序列</a:t>
              </a:r>
              <a:r>
                <a:rPr lang="en-US" altLang="zh-CN" sz="2400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abb</a:t>
              </a:r>
              <a:r>
                <a:rPr lang="zh-CN" altLang="en-US" sz="2400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和</a:t>
              </a:r>
              <a:r>
                <a:rPr lang="en-US" altLang="zh-CN" sz="2400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abab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  <p:graphicFrame>
          <p:nvGraphicFramePr>
            <p:cNvPr id="20497" name="Object 16"/>
            <p:cNvGraphicFramePr>
              <a:graphicFrameLocks noChangeAspect="1"/>
            </p:cNvGraphicFramePr>
            <p:nvPr/>
          </p:nvGraphicFramePr>
          <p:xfrm>
            <a:off x="249" y="346"/>
            <a:ext cx="5171" cy="10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5" name="Visio" r:id="rId6" imgW="3709721" imgH="794918" progId="Visio.Drawing.11">
                    <p:embed/>
                  </p:oleObj>
                </mc:Choice>
                <mc:Fallback>
                  <p:oleObj name="Visio" r:id="rId6" imgW="3709721" imgH="794918" progId="Visio.Drawing.11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346"/>
                          <a:ext cx="5171" cy="106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066800" y="1905000"/>
            <a:ext cx="8077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:= ε-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({s0});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ch := nextchar();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while  ch ≠ eof loop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end loop;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           then return </a:t>
            </a: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;  else return </a:t>
            </a: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end if; 					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 animBg="1"/>
      <p:bldP spid="5140" grpId="0" animBg="1"/>
      <p:bldP spid="5141" grpId="0" animBg="1"/>
      <p:bldP spid="5128" grpId="0" uiExpand="1" build="p" autoUpdateAnimBg="0"/>
      <p:bldP spid="5130" grpId="0" autoUpdateAnimBg="0"/>
      <p:bldP spid="5133" grpId="0"/>
      <p:bldP spid="5127" grpId="0" autoUpdateAnimBg="0"/>
    </p:bldLst>
  </p:timing>
</p:sld>
</file>

<file path=ppt/theme/theme1.xml><?xml version="1.0" encoding="utf-8"?>
<a:theme xmlns:a="http://schemas.openxmlformats.org/drawingml/2006/main" name="default">
  <a:themeElements>
    <a:clrScheme name="default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 eaLnBrk="1" hangingPunct="1">
          <a:lnSpc>
            <a:spcPct val="80000"/>
          </a:lnSpc>
          <a:buFontTx/>
          <a:buNone/>
          <a:defRPr noProof="1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99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5586</TotalTime>
  <Words>5120</Words>
  <Application>Microsoft Office PowerPoint</Application>
  <PresentationFormat>全屏显示(4:3)</PresentationFormat>
  <Paragraphs>829</Paragraphs>
  <Slides>35</Slides>
  <Notes>35</Notes>
  <HiddenSlides>2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黑体</vt:lpstr>
      <vt:lpstr>华文行楷</vt:lpstr>
      <vt:lpstr>华文楷体</vt:lpstr>
      <vt:lpstr>华文中宋</vt:lpstr>
      <vt:lpstr>楷体</vt:lpstr>
      <vt:lpstr>楷体_GB2312</vt:lpstr>
      <vt:lpstr>隶书</vt:lpstr>
      <vt:lpstr>宋体</vt:lpstr>
      <vt:lpstr>Arial</vt:lpstr>
      <vt:lpstr>Consolas</vt:lpstr>
      <vt:lpstr>Symbol</vt:lpstr>
      <vt:lpstr>Times New Roman</vt:lpstr>
      <vt:lpstr>Wingdings</vt:lpstr>
      <vt:lpstr>default</vt:lpstr>
      <vt:lpstr>Visio</vt:lpstr>
      <vt:lpstr>2.4 从正规式到词法分析器 </vt:lpstr>
      <vt:lpstr>2.4.1 从正规式到NFA </vt:lpstr>
      <vt:lpstr>2.4.1 从正规式到NFA（续1）</vt:lpstr>
      <vt:lpstr>2.4.1 从正规式到NFA（续2）</vt:lpstr>
      <vt:lpstr>2.4.1 从正规式到NFA（续3）</vt:lpstr>
      <vt:lpstr>2.4.2 从NFA到DFA </vt:lpstr>
      <vt:lpstr>2.4.2 从NFA到DFA（续1）</vt:lpstr>
      <vt:lpstr>2.4.2 从NFA到DFA（续2）</vt:lpstr>
      <vt:lpstr>2.4.2 从NFA到DFA（续3） </vt:lpstr>
      <vt:lpstr>2.4.2 NFA到DFA（续4）</vt:lpstr>
      <vt:lpstr>2.4.2 NFA到DFA（续5）</vt:lpstr>
      <vt:lpstr>2.4.2 NFA到DFA（续6）</vt:lpstr>
      <vt:lpstr>2.4.2 NFA到DFA（续8）</vt:lpstr>
      <vt:lpstr>2.4.2 NFA到DFA（续9）</vt:lpstr>
      <vt:lpstr>2.4.2 NFA到DFA（续9）</vt:lpstr>
      <vt:lpstr>2.4.3 最小化DFA </vt:lpstr>
      <vt:lpstr>2.4.3 最小化DFA（续1）</vt:lpstr>
      <vt:lpstr>2.4.3 最小化DFA（续2）</vt:lpstr>
      <vt:lpstr>2.4.3 最小化DFA（续3）</vt:lpstr>
      <vt:lpstr>2.4.3 最小化DFA（续4）</vt:lpstr>
      <vt:lpstr>2.4.3 最小化DFA（续4）</vt:lpstr>
      <vt:lpstr>PowerPoint 演示文稿</vt:lpstr>
      <vt:lpstr>2.4.5 由DFA构造词法分析器 </vt:lpstr>
      <vt:lpstr>&lt;2&gt; 直接编码的词法分析器 </vt:lpstr>
      <vt:lpstr>&lt;2&gt; 直接编码的词法分析器（续1）</vt:lpstr>
      <vt:lpstr>PowerPoint 演示文稿</vt:lpstr>
      <vt:lpstr>PowerPoint 演示文稿</vt:lpstr>
      <vt:lpstr>PowerPoint 演示文稿</vt:lpstr>
      <vt:lpstr>&lt;2&gt; 直接编码的词法分析器（续1）</vt:lpstr>
      <vt:lpstr>&lt;3&gt; 两类分析器的比较 </vt:lpstr>
      <vt:lpstr>2.5 本章小结</vt:lpstr>
      <vt:lpstr> 2.5 本章小结（续）</vt:lpstr>
      <vt:lpstr>算法2.4 求ε-闭包</vt:lpstr>
      <vt:lpstr>正规式的定义</vt:lpstr>
      <vt:lpstr>2.3.2 确定的有限自动机（续3）</vt:lpstr>
    </vt:vector>
  </TitlesOfParts>
  <Company>xdsei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 从正规式到词法分析器</dc:title>
  <dc:creator>wxq</dc:creator>
  <cp:lastModifiedBy>EZ123</cp:lastModifiedBy>
  <cp:revision>229</cp:revision>
  <dcterms:created xsi:type="dcterms:W3CDTF">2004-02-03T08:43:07Z</dcterms:created>
  <dcterms:modified xsi:type="dcterms:W3CDTF">2020-11-04T13:51:39Z</dcterms:modified>
</cp:coreProperties>
</file>