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968" autoAdjust="0"/>
  </p:normalViewPr>
  <p:slideViewPr>
    <p:cSldViewPr snapToGrid="0">
      <p:cViewPr varScale="1">
        <p:scale>
          <a:sx n="79" d="100"/>
          <a:sy n="79" d="100"/>
        </p:scale>
        <p:origin x="15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9D67C-F121-4C46-84FF-6B0CCED14BAB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625E0-FA71-4416-B471-9ADD15480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关于归约时的回退路径举例： 如当用 </a:t>
            </a:r>
            <a:r>
              <a:rPr lang="en-US" altLang="zh-CN" dirty="0" smtClean="0"/>
              <a:t>F-&gt;id. (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）归约时，回退路径为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18-&gt;17-&gt;12,</a:t>
            </a:r>
            <a:r>
              <a:rPr lang="en-US" altLang="zh-CN" baseline="0" dirty="0" smtClean="0"/>
              <a:t> </a:t>
            </a:r>
          </a:p>
          <a:p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）接着 </a:t>
            </a:r>
            <a:r>
              <a:rPr lang="en-US" altLang="zh-CN" baseline="0" dirty="0" smtClean="0"/>
              <a:t>12-&gt;13</a:t>
            </a:r>
            <a:r>
              <a:rPr lang="zh-CN" altLang="en-US" baseline="0" dirty="0" smtClean="0"/>
              <a:t>，并用 </a:t>
            </a:r>
            <a:r>
              <a:rPr lang="en-US" altLang="zh-CN" baseline="0" dirty="0" smtClean="0"/>
              <a:t>T-&gt;F </a:t>
            </a:r>
            <a:r>
              <a:rPr lang="zh-CN" altLang="en-US" baseline="0" dirty="0" smtClean="0"/>
              <a:t>归约，</a:t>
            </a:r>
            <a:endParaRPr lang="en-US" altLang="zh-CN" baseline="0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回退 </a:t>
            </a:r>
            <a:r>
              <a:rPr lang="en-US" altLang="zh-CN" dirty="0" smtClean="0"/>
              <a:t>13-&gt;12-&gt;6,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接着 </a:t>
            </a:r>
            <a:r>
              <a:rPr lang="en-US" altLang="zh-CN" dirty="0" smtClean="0"/>
              <a:t>6-&gt;7</a:t>
            </a:r>
            <a:r>
              <a:rPr lang="zh-CN" altLang="en-US" dirty="0" smtClean="0"/>
              <a:t>，并用 </a:t>
            </a:r>
            <a:r>
              <a:rPr lang="en-US" altLang="zh-CN" dirty="0" smtClean="0"/>
              <a:t>E-&gt;T </a:t>
            </a:r>
            <a:r>
              <a:rPr lang="zh-CN" altLang="en-US" dirty="0" smtClean="0"/>
              <a:t>归约，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）回退 </a:t>
            </a:r>
            <a:r>
              <a:rPr lang="en-US" altLang="zh-CN" dirty="0" smtClean="0"/>
              <a:t>7-&gt;6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）接着回退到 </a:t>
            </a:r>
            <a:r>
              <a:rPr lang="en-US" altLang="zh-CN" dirty="0" smtClean="0"/>
              <a:t>2 </a:t>
            </a:r>
            <a:r>
              <a:rPr lang="zh-CN" altLang="en-US" dirty="0" smtClean="0"/>
              <a:t>或者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，取决于输入：</a:t>
            </a:r>
            <a:endParaRPr lang="en-US" altLang="zh-CN" dirty="0" smtClean="0"/>
          </a:p>
          <a:p>
            <a:r>
              <a:rPr lang="en-US" altLang="zh-CN" dirty="0" smtClean="0"/>
              <a:t>      (6.1) </a:t>
            </a:r>
            <a:r>
              <a:rPr lang="zh-CN" altLang="en-US" dirty="0" smtClean="0"/>
              <a:t>若输入是 </a:t>
            </a:r>
            <a:r>
              <a:rPr lang="en-US" altLang="zh-CN" dirty="0" smtClean="0"/>
              <a:t>“id-…#”</a:t>
            </a:r>
            <a:r>
              <a:rPr lang="zh-CN" altLang="en-US" dirty="0" smtClean="0"/>
              <a:t>，则回退到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并从 </a:t>
            </a:r>
            <a:r>
              <a:rPr lang="en-US" altLang="zh-CN" dirty="0" smtClean="0"/>
              <a:t>2-&gt;3-&gt;4.</a:t>
            </a:r>
          </a:p>
          <a:p>
            <a:r>
              <a:rPr lang="en-US" altLang="zh-CN" baseline="0" dirty="0" smtClean="0"/>
              <a:t>      (6.2) </a:t>
            </a:r>
            <a:r>
              <a:rPr lang="zh-CN" altLang="en-US" baseline="0" dirty="0" smtClean="0"/>
              <a:t>若输入结束了，即输入就是</a:t>
            </a:r>
            <a:r>
              <a:rPr lang="en-US" altLang="zh-CN" baseline="0" dirty="0" smtClean="0"/>
              <a:t>”id#”</a:t>
            </a:r>
            <a:r>
              <a:rPr lang="zh-CN" altLang="en-US" baseline="0" dirty="0" smtClean="0"/>
              <a:t>，则回退到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，并 </a:t>
            </a:r>
            <a:r>
              <a:rPr lang="en-US" altLang="zh-CN" baseline="0" dirty="0" smtClean="0"/>
              <a:t>0-&gt;1 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dirty="0" smtClean="0"/>
              <a:t>      (6.3)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若输入是其他，则报错。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57057-37A9-4C3D-AD82-4CB70DB7052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1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按第</a:t>
            </a:r>
            <a:r>
              <a:rPr lang="en-US" altLang="zh-CN" dirty="0" smtClean="0"/>
              <a:t>2.4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节的子集法，计算</a:t>
            </a:r>
            <a:r>
              <a:rPr lang="en-US" altLang="zh-CN" baseline="0" dirty="0" smtClean="0"/>
              <a:t>DFA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dirty="0" smtClean="0"/>
              <a:t>此时可将边上标记当做一个字符。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57057-37A9-4C3D-AD82-4CB70DB7052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6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 </a:t>
            </a:r>
            <a:r>
              <a:rPr lang="en-US" altLang="zh-CN" dirty="0" smtClean="0"/>
              <a:t>LR(0)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项目遮住，仅显示状态编号，（下页）接着用“子集法”对这个 </a:t>
            </a:r>
            <a:r>
              <a:rPr lang="en-US" altLang="zh-CN" baseline="0" dirty="0" smtClean="0"/>
              <a:t>NFA </a:t>
            </a:r>
            <a:r>
              <a:rPr lang="zh-CN" altLang="en-US" baseline="0" dirty="0" smtClean="0"/>
              <a:t>进行确定化，得到 </a:t>
            </a:r>
            <a:r>
              <a:rPr lang="en-US" altLang="zh-CN" baseline="0" dirty="0" smtClean="0"/>
              <a:t>DFA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57057-37A9-4C3D-AD82-4CB70DB7052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0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按第</a:t>
            </a:r>
            <a:r>
              <a:rPr lang="en-US" altLang="zh-CN" dirty="0" smtClean="0"/>
              <a:t>2.4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节的子集法，计算</a:t>
            </a:r>
            <a:r>
              <a:rPr lang="en-US" altLang="zh-CN" baseline="0" dirty="0" smtClean="0"/>
              <a:t>DFA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dirty="0" smtClean="0"/>
              <a:t>此时可将边上标记当做一个字符。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57057-37A9-4C3D-AD82-4CB70DB7052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9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DFA </a:t>
            </a:r>
            <a:r>
              <a:rPr lang="zh-CN" altLang="en-US" dirty="0" smtClean="0"/>
              <a:t>的状态图， </a:t>
            </a:r>
            <a:r>
              <a:rPr lang="en-US" altLang="zh-CN" dirty="0" smtClean="0"/>
              <a:t>I0 </a:t>
            </a:r>
            <a:r>
              <a:rPr lang="zh-CN" altLang="en-US" dirty="0" smtClean="0"/>
              <a:t>为初态， </a:t>
            </a:r>
            <a:r>
              <a:rPr lang="en-US" altLang="zh-CN" dirty="0" smtClean="0"/>
              <a:t>I1 </a:t>
            </a:r>
            <a:r>
              <a:rPr lang="zh-CN" altLang="en-US" dirty="0" smtClean="0"/>
              <a:t>为终态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57057-37A9-4C3D-AD82-4CB70DB7052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对于句子 </a:t>
            </a:r>
            <a:r>
              <a:rPr lang="en-US" altLang="zh-CN" dirty="0" smtClean="0"/>
              <a:t>“id--id*id#”</a:t>
            </a:r>
            <a:r>
              <a:rPr lang="zh-CN" altLang="en-US" dirty="0" smtClean="0"/>
              <a:t>，分析第一个记号 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）转移 </a:t>
            </a:r>
            <a:r>
              <a:rPr lang="en-US" altLang="zh-CN" dirty="0" smtClean="0"/>
              <a:t>0---</a:t>
            </a:r>
            <a:r>
              <a:rPr lang="en-US" altLang="zh-CN" u="sng" dirty="0" smtClean="0"/>
              <a:t>id</a:t>
            </a:r>
            <a:r>
              <a:rPr lang="en-US" altLang="zh-CN" dirty="0" smtClean="0"/>
              <a:t>---&gt;4</a:t>
            </a:r>
            <a:r>
              <a:rPr lang="zh-CN" altLang="en-US" dirty="0" smtClean="0"/>
              <a:t>，即执行“移进 </a:t>
            </a:r>
            <a:r>
              <a:rPr lang="en-US" altLang="zh-CN" dirty="0" smtClean="0"/>
              <a:t>s4</a:t>
            </a:r>
            <a:r>
              <a:rPr lang="zh-CN" altLang="en-US" dirty="0" smtClean="0"/>
              <a:t>”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接着做什么？ 要观察每个项目集中的项目，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下页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57057-37A9-4C3D-AD82-4CB70DB7052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7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对于句子 </a:t>
            </a:r>
            <a:r>
              <a:rPr lang="en-US" altLang="zh-CN" dirty="0" smtClean="0"/>
              <a:t>“id--id*id#”</a:t>
            </a:r>
            <a:r>
              <a:rPr lang="zh-CN" altLang="en-US" dirty="0" smtClean="0"/>
              <a:t>，分析第一个记号 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转移 </a:t>
            </a:r>
            <a:r>
              <a:rPr lang="en-US" altLang="zh-CN" dirty="0" smtClean="0"/>
              <a:t>0---</a:t>
            </a:r>
            <a:r>
              <a:rPr lang="en-US" altLang="zh-CN" u="sng" dirty="0" smtClean="0"/>
              <a:t>id</a:t>
            </a:r>
            <a:r>
              <a:rPr lang="en-US" altLang="zh-CN" dirty="0" smtClean="0"/>
              <a:t>---&gt;4</a:t>
            </a:r>
            <a:r>
              <a:rPr lang="zh-CN" altLang="en-US" dirty="0" smtClean="0"/>
              <a:t>，即执行“移进 </a:t>
            </a:r>
            <a:r>
              <a:rPr lang="en-US" altLang="zh-CN" dirty="0" smtClean="0"/>
              <a:t>s4</a:t>
            </a:r>
            <a:r>
              <a:rPr lang="zh-CN" altLang="en-US" dirty="0" smtClean="0"/>
              <a:t>”，栈中内容为 </a:t>
            </a:r>
            <a:r>
              <a:rPr lang="en-US" altLang="zh-CN" dirty="0" smtClean="0"/>
              <a:t>0id4 ;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接着用 </a:t>
            </a:r>
            <a:r>
              <a:rPr lang="en-US" altLang="zh-CN" dirty="0" smtClean="0"/>
              <a:t>I4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F-&gt;id. </a:t>
            </a:r>
            <a:r>
              <a:rPr lang="zh-CN" altLang="en-US" dirty="0" smtClean="0"/>
              <a:t>归约（即 </a:t>
            </a:r>
            <a:r>
              <a:rPr lang="en-US" altLang="zh-CN" dirty="0" smtClean="0"/>
              <a:t>r6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 smtClean="0"/>
              <a:t>     （</a:t>
            </a:r>
            <a:r>
              <a:rPr lang="en-US" altLang="zh-CN" dirty="0" smtClean="0"/>
              <a:t>2.1</a:t>
            </a:r>
            <a:r>
              <a:rPr lang="zh-CN" altLang="en-US" dirty="0" smtClean="0"/>
              <a:t>）归约后回退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4--&gt; 0</a:t>
            </a:r>
            <a:r>
              <a:rPr lang="zh-CN" altLang="en-US" dirty="0" smtClean="0"/>
              <a:t>（即归约时，将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从栈中弹出，栈顶状态为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 smtClean="0"/>
              <a:t>     （</a:t>
            </a:r>
            <a:r>
              <a:rPr lang="en-US" altLang="zh-CN" dirty="0" smtClean="0"/>
              <a:t>2.2</a:t>
            </a:r>
            <a:r>
              <a:rPr lang="zh-CN" altLang="en-US" dirty="0" smtClean="0"/>
              <a:t>）然后转移 </a:t>
            </a:r>
            <a:r>
              <a:rPr lang="en-US" altLang="zh-CN" dirty="0" smtClean="0"/>
              <a:t>0---</a:t>
            </a:r>
            <a:r>
              <a:rPr lang="en-US" altLang="zh-CN" u="sng" dirty="0" smtClean="0"/>
              <a:t>F</a:t>
            </a:r>
            <a:r>
              <a:rPr lang="en-US" altLang="zh-CN" dirty="0" smtClean="0"/>
              <a:t>---&gt;3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</a:t>
            </a:r>
            <a:r>
              <a:rPr lang="zh-CN" altLang="en-US" dirty="0" smtClean="0"/>
              <a:t>压栈，状态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压栈，栈中内容就是 </a:t>
            </a:r>
            <a:r>
              <a:rPr lang="en-US" altLang="zh-CN" dirty="0" smtClean="0"/>
              <a:t>0F3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接着用 </a:t>
            </a:r>
            <a:r>
              <a:rPr lang="en-US" altLang="zh-CN" dirty="0" smtClean="0"/>
              <a:t>I3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T-&gt;F.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归约（即</a:t>
            </a:r>
            <a:r>
              <a:rPr lang="en-US" altLang="zh-CN" baseline="0" dirty="0" smtClean="0"/>
              <a:t>r4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r>
              <a:rPr lang="zh-CN" altLang="en-US" dirty="0" smtClean="0"/>
              <a:t>     （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）归约后回退，即 </a:t>
            </a:r>
            <a:r>
              <a:rPr lang="en-US" altLang="zh-CN" dirty="0" smtClean="0"/>
              <a:t>3</a:t>
            </a:r>
            <a:r>
              <a:rPr lang="en-US" altLang="zh-CN" dirty="0" smtClean="0">
                <a:sym typeface="Wingdings" panose="05000000000000000000" pitchFamily="2" charset="2"/>
              </a:rPr>
              <a:t>---&gt;0</a:t>
            </a:r>
            <a:r>
              <a:rPr lang="zh-CN" altLang="en-US" dirty="0" smtClean="0"/>
              <a:t>（即归约时，将 </a:t>
            </a:r>
            <a:r>
              <a:rPr lang="en-US" altLang="zh-CN" dirty="0" smtClean="0"/>
              <a:t>3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 </a:t>
            </a:r>
            <a:r>
              <a:rPr lang="zh-CN" altLang="en-US" dirty="0" smtClean="0"/>
              <a:t>从栈中弹出，栈顶状态为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 smtClean="0"/>
              <a:t>     （</a:t>
            </a:r>
            <a:r>
              <a:rPr lang="en-US" altLang="zh-CN" dirty="0" smtClean="0"/>
              <a:t>3.2</a:t>
            </a:r>
            <a:r>
              <a:rPr lang="zh-CN" altLang="en-US" dirty="0" smtClean="0"/>
              <a:t>）然后转移 </a:t>
            </a:r>
            <a:r>
              <a:rPr lang="en-US" altLang="zh-CN" dirty="0" smtClean="0"/>
              <a:t>0---</a:t>
            </a:r>
            <a:r>
              <a:rPr lang="en-US" altLang="zh-CN" u="sng" dirty="0" smtClean="0"/>
              <a:t>T</a:t>
            </a:r>
            <a:r>
              <a:rPr lang="en-US" altLang="zh-CN" dirty="0" smtClean="0"/>
              <a:t>---&gt;2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 </a:t>
            </a:r>
            <a:r>
              <a:rPr lang="zh-CN" altLang="en-US" dirty="0" smtClean="0"/>
              <a:t>压栈，状态</a:t>
            </a:r>
            <a:r>
              <a:rPr lang="en-US" altLang="zh-CN" dirty="0" smtClean="0"/>
              <a:t>2</a:t>
            </a:r>
            <a:r>
              <a:rPr lang="zh-CN" altLang="en-US" dirty="0" smtClean="0"/>
              <a:t>压栈，栈中内容就是 </a:t>
            </a:r>
            <a:r>
              <a:rPr lang="en-US" altLang="zh-CN" dirty="0" smtClean="0"/>
              <a:t>0T2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接着用 </a:t>
            </a:r>
            <a:r>
              <a:rPr lang="en-US" altLang="zh-CN" dirty="0" smtClean="0"/>
              <a:t>I2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E-&gt;T. </a:t>
            </a:r>
            <a:r>
              <a:rPr lang="zh-CN" altLang="en-US" dirty="0" smtClean="0"/>
              <a:t>归约（即</a:t>
            </a:r>
            <a:r>
              <a:rPr lang="en-US" altLang="zh-CN" dirty="0" smtClean="0"/>
              <a:t>r2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    （</a:t>
            </a:r>
            <a:r>
              <a:rPr lang="en-US" altLang="zh-CN" dirty="0" smtClean="0"/>
              <a:t>4.1</a:t>
            </a:r>
            <a:r>
              <a:rPr lang="zh-CN" altLang="en-US" dirty="0" smtClean="0"/>
              <a:t>）归约后回退，即 </a:t>
            </a:r>
            <a:r>
              <a:rPr lang="en-US" altLang="zh-CN" dirty="0" smtClean="0"/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---&gt;0</a:t>
            </a:r>
            <a:r>
              <a:rPr lang="zh-CN" altLang="en-US" dirty="0" smtClean="0"/>
              <a:t>（即归约时，将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 smtClean="0"/>
              <a:t>从栈中弹出，栈顶状态为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 smtClean="0"/>
              <a:t>     （</a:t>
            </a:r>
            <a:r>
              <a:rPr lang="en-US" altLang="zh-CN" dirty="0" smtClean="0"/>
              <a:t>4.2</a:t>
            </a:r>
            <a:r>
              <a:rPr lang="zh-CN" altLang="en-US" dirty="0" smtClean="0"/>
              <a:t>）然后转移 </a:t>
            </a:r>
            <a:r>
              <a:rPr lang="en-US" altLang="zh-CN" dirty="0" smtClean="0"/>
              <a:t>0---</a:t>
            </a:r>
            <a:r>
              <a:rPr lang="en-US" altLang="zh-CN" u="sng" dirty="0" smtClean="0"/>
              <a:t>E</a:t>
            </a:r>
            <a:r>
              <a:rPr lang="en-US" altLang="zh-CN" dirty="0" smtClean="0"/>
              <a:t>---&gt;1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 </a:t>
            </a:r>
            <a:r>
              <a:rPr lang="zh-CN" altLang="en-US" dirty="0" smtClean="0"/>
              <a:t>压栈，状态</a:t>
            </a:r>
            <a:r>
              <a:rPr lang="en-US" altLang="zh-CN" dirty="0" smtClean="0"/>
              <a:t> 1 </a:t>
            </a:r>
            <a:r>
              <a:rPr lang="zh-CN" altLang="en-US" dirty="0" smtClean="0"/>
              <a:t>压栈，栈中内容就是 </a:t>
            </a:r>
            <a:r>
              <a:rPr lang="en-US" altLang="zh-CN" dirty="0" smtClean="0"/>
              <a:t>0E1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接着分析 第一个减号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执行 </a:t>
            </a:r>
            <a:r>
              <a:rPr lang="en-US" altLang="zh-CN" dirty="0" smtClean="0"/>
              <a:t>s6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57057-37A9-4C3D-AD82-4CB70DB7052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6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3ECF4-5A27-4B5D-83C9-707465F5A0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5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C7D28-3871-4349-8B86-02F6C7885B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16150-2CF6-440B-850E-DE5DA502CF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2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C3E65-4F08-4FBE-95ED-E01B349D6BB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80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33D59-69E2-46B5-9A8D-BF6E4E1158A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80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1E6C2-EDEB-418A-A6B3-6D6FCA3A888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5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2E30-202F-49C1-9450-FEABF682A3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DECBE-C74C-415E-9817-912BCDA103D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14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3451-B39B-47AF-AC33-07EA3134F3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98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0E73E-718E-4448-97EC-9475CFF361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86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06F6C-2C38-4648-A9C9-EF022CB49D9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7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95C55-1922-4F64-A5F4-1A140432D8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61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AAE1-DF4C-436F-9956-7FF8C404012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45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30100-C5CF-470B-9836-BF97A90114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26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3FB66-8AA3-4C90-A8FA-7D90E270BE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8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3D21-C833-4038-A9D2-944F44B5FC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C4ABE-7D33-41EA-B25E-734A1611FD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7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A6F79-3AFB-41CA-8E2E-ACEDC2B86FC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9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07A14-0096-4A86-A554-285B839FDB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CF5F2-6223-4A26-A941-287EF75EF1F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8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07882-8B8C-421D-BA04-718D74CF61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7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3ADD0-EA50-498D-981E-DE3885C4E3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553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0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554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5542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76B625-8716-4A31-8171-408A1A0F96B9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8382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1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41DA1608-55C7-9945-93A5-3F30C18AA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B9F7F187-04E0-9F42-80C2-3DF7F94E0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xmlns="" id="{9A414B81-0D7F-DB44-A8A5-DF4D13AC40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latin typeface="+mn-lt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xmlns="" id="{3AE63DD5-9632-C344-89C1-976C0BCEC2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latin typeface="+mn-lt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xmlns="" id="{B4D62C58-ECE6-604B-86CF-EF80E9B6F4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7BD0778-BCB4-4BF2-9FBB-543421DC4272}" type="slidenum">
              <a:rPr kumimoji="1" lang="en-US" altLang="zh-CN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pic>
        <p:nvPicPr>
          <p:cNvPr id="13319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8382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3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Visio_2003-2010___1.vsd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Visio_2003-2010___2.vsd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Microsoft_Visio_2003-2010___4.vsd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Visio_2003-2010___3.vsd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教材中没有的内容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8245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识别活前缀的 </a:t>
            </a:r>
            <a:r>
              <a:rPr lang="en-US" altLang="zh-CN" sz="2800" dirty="0" smtClean="0"/>
              <a:t>NFA</a:t>
            </a:r>
          </a:p>
          <a:p>
            <a:pPr marL="0" indent="0"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文法：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E→E-T|T </a:t>
            </a:r>
            <a:endParaRPr lang="en-US" altLang="zh-CN" sz="28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T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→T*F|F </a:t>
            </a:r>
            <a:endParaRPr lang="en-US" altLang="zh-CN" sz="28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F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→-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F|id</a:t>
            </a:r>
            <a:endParaRPr lang="en-US" altLang="zh-CN" sz="28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2. </a:t>
            </a:r>
            <a:r>
              <a:rPr lang="zh-CN" altLang="en-US" sz="2800" dirty="0" smtClean="0"/>
              <a:t>从 </a:t>
            </a:r>
            <a:r>
              <a:rPr lang="en-US" altLang="zh-CN" sz="2800" dirty="0" smtClean="0"/>
              <a:t>NFA </a:t>
            </a:r>
            <a:r>
              <a:rPr lang="zh-CN" altLang="en-US" sz="2800" dirty="0" smtClean="0"/>
              <a:t>构造 识别活前缀的</a:t>
            </a:r>
            <a:r>
              <a:rPr lang="en-US" altLang="zh-CN" sz="2800" dirty="0" smtClean="0"/>
              <a:t>DFA</a:t>
            </a:r>
            <a:r>
              <a:rPr lang="zh-CN" altLang="en-US" sz="2800" dirty="0" smtClean="0"/>
              <a:t>（子集法）</a:t>
            </a: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     -- </a:t>
            </a:r>
            <a:r>
              <a:rPr lang="zh-CN" altLang="en-US" sz="2800" dirty="0" smtClean="0"/>
              <a:t>结合页面备注理解</a:t>
            </a:r>
            <a:endParaRPr lang="en-US" altLang="zh-CN" sz="2800" dirty="0" smtClean="0"/>
          </a:p>
          <a:p>
            <a:pPr marL="0" indent="0">
              <a:buNone/>
              <a:defRPr/>
            </a:pPr>
            <a:endParaRPr lang="en-US" altLang="zh-CN" sz="2800" dirty="0" smtClean="0"/>
          </a:p>
          <a:p>
            <a:pPr marL="0" indent="0">
              <a:buNone/>
              <a:defRPr/>
            </a:pPr>
            <a:r>
              <a:rPr lang="en-US" altLang="zh-CN" sz="2800" dirty="0" smtClean="0"/>
              <a:t>3. DFA</a:t>
            </a:r>
            <a:r>
              <a:rPr lang="zh-CN" altLang="en-US" sz="2800" dirty="0" smtClean="0"/>
              <a:t>指导分析（简例）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09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>
            <a:grpSpLocks/>
          </p:cNvGrpSpPr>
          <p:nvPr/>
        </p:nvGrpSpPr>
        <p:grpSpPr bwMode="auto">
          <a:xfrm>
            <a:off x="587375" y="871538"/>
            <a:ext cx="4848225" cy="627062"/>
            <a:chOff x="587397" y="871692"/>
            <a:chExt cx="4848699" cy="626360"/>
          </a:xfrm>
        </p:grpSpPr>
        <p:sp>
          <p:nvSpPr>
            <p:cNvPr id="26711" name="TextBox 20"/>
            <p:cNvSpPr txBox="1">
              <a:spLocks noChangeArrowheads="1"/>
            </p:cNvSpPr>
            <p:nvPr/>
          </p:nvSpPr>
          <p:spPr bwMode="auto">
            <a:xfrm>
              <a:off x="3491880" y="986825"/>
              <a:ext cx="31771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712" name="TextBox 8"/>
            <p:cNvSpPr txBox="1">
              <a:spLocks noChangeArrowheads="1"/>
            </p:cNvSpPr>
            <p:nvPr/>
          </p:nvSpPr>
          <p:spPr bwMode="auto">
            <a:xfrm>
              <a:off x="2378484" y="878952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713" name="TextBox 5"/>
            <p:cNvSpPr txBox="1">
              <a:spLocks noChangeArrowheads="1"/>
            </p:cNvSpPr>
            <p:nvPr/>
          </p:nvSpPr>
          <p:spPr bwMode="auto">
            <a:xfrm>
              <a:off x="1979712" y="1091788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E'→.E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16191A1-FBD4-354D-BCB2-AA23CBAB22DE}"/>
                </a:ext>
              </a:extLst>
            </p:cNvPr>
            <p:cNvSpPr txBox="1"/>
            <p:nvPr/>
          </p:nvSpPr>
          <p:spPr>
            <a:xfrm>
              <a:off x="587397" y="1039779"/>
              <a:ext cx="658877" cy="4582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</a:rPr>
                <a:t>E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  <a:cs typeface="Arial Unicode MS" pitchFamily="34" charset="-122"/>
                </a:rPr>
                <a:t>’ :</a:t>
              </a:r>
              <a:endParaRPr kumimoji="1" lang="zh-CN" altLang="en-US" sz="2800" dirty="0">
                <a:solidFill>
                  <a:srgbClr val="000000"/>
                </a:solidFill>
                <a:latin typeface="Malgun Gothic" pitchFamily="34" charset="-127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715" name="TextBox 9"/>
            <p:cNvSpPr txBox="1">
              <a:spLocks noChangeArrowheads="1"/>
            </p:cNvSpPr>
            <p:nvPr/>
          </p:nvSpPr>
          <p:spPr bwMode="auto">
            <a:xfrm>
              <a:off x="4682740" y="871692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716" name="TextBox 10"/>
            <p:cNvSpPr txBox="1">
              <a:spLocks noChangeArrowheads="1"/>
            </p:cNvSpPr>
            <p:nvPr/>
          </p:nvSpPr>
          <p:spPr bwMode="auto">
            <a:xfrm>
              <a:off x="4283968" y="1084528"/>
              <a:ext cx="1152128" cy="3539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E'→.E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717" name="直接箭头连接符 12"/>
            <p:cNvCxnSpPr>
              <a:cxnSpLocks noChangeShapeType="1"/>
              <a:endCxn id="26713" idx="1"/>
            </p:cNvCxnSpPr>
            <p:nvPr/>
          </p:nvCxnSpPr>
          <p:spPr bwMode="auto">
            <a:xfrm>
              <a:off x="1691680" y="1268760"/>
              <a:ext cx="288032" cy="0"/>
            </a:xfrm>
            <a:prstGeom prst="straightConnector1">
              <a:avLst/>
            </a:prstGeom>
            <a:noFill/>
            <a:ln w="31750" algn="ctr">
              <a:solidFill>
                <a:srgbClr val="C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18" name="直接箭头连接符 14"/>
            <p:cNvCxnSpPr>
              <a:cxnSpLocks noChangeShapeType="1"/>
              <a:stCxn id="26713" idx="3"/>
              <a:endCxn id="26716" idx="1"/>
            </p:cNvCxnSpPr>
            <p:nvPr/>
          </p:nvCxnSpPr>
          <p:spPr bwMode="auto">
            <a:xfrm flipV="1">
              <a:off x="3131840" y="1261500"/>
              <a:ext cx="1152128" cy="72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3276600" y="142875"/>
            <a:ext cx="527050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E'→E E→E-T|T T→T*F|F F→-</a:t>
            </a:r>
            <a:r>
              <a:rPr lang="en-US" altLang="zh-CN"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F|id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3" name="组合 102"/>
          <p:cNvGrpSpPr>
            <a:grpSpLocks/>
          </p:cNvGrpSpPr>
          <p:nvPr/>
        </p:nvGrpSpPr>
        <p:grpSpPr bwMode="auto">
          <a:xfrm>
            <a:off x="600075" y="1628775"/>
            <a:ext cx="7788275" cy="1189038"/>
            <a:chOff x="600477" y="1628800"/>
            <a:chExt cx="7787947" cy="1188572"/>
          </a:xfrm>
        </p:grpSpPr>
        <p:sp>
          <p:nvSpPr>
            <p:cNvPr id="26688" name="TextBox 50"/>
            <p:cNvSpPr txBox="1">
              <a:spLocks noChangeArrowheads="1"/>
            </p:cNvSpPr>
            <p:nvPr/>
          </p:nvSpPr>
          <p:spPr bwMode="auto">
            <a:xfrm>
              <a:off x="4218759" y="2229982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89" name="TextBox 36"/>
            <p:cNvSpPr txBox="1">
              <a:spLocks noChangeArrowheads="1"/>
            </p:cNvSpPr>
            <p:nvPr/>
          </p:nvSpPr>
          <p:spPr bwMode="auto">
            <a:xfrm>
              <a:off x="6774564" y="1700808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90" name="TextBox 43"/>
            <p:cNvSpPr txBox="1">
              <a:spLocks noChangeArrowheads="1"/>
            </p:cNvSpPr>
            <p:nvPr/>
          </p:nvSpPr>
          <p:spPr bwMode="auto">
            <a:xfrm>
              <a:off x="4139952" y="1667533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91" name="TextBox 44"/>
            <p:cNvSpPr txBox="1">
              <a:spLocks noChangeArrowheads="1"/>
            </p:cNvSpPr>
            <p:nvPr/>
          </p:nvSpPr>
          <p:spPr bwMode="auto">
            <a:xfrm>
              <a:off x="5871244" y="1667533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8F1C553-4130-2A46-9AED-780BA3B7FEA5}"/>
                </a:ext>
              </a:extLst>
            </p:cNvPr>
            <p:cNvSpPr txBox="1"/>
            <p:nvPr/>
          </p:nvSpPr>
          <p:spPr>
            <a:xfrm>
              <a:off x="600477" y="2133427"/>
              <a:ext cx="576239" cy="4586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</a:rPr>
                <a:t>E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  <a:cs typeface="Arial Unicode MS" pitchFamily="34" charset="-122"/>
                </a:rPr>
                <a:t> :</a:t>
              </a:r>
              <a:endParaRPr kumimoji="1" lang="zh-CN" altLang="en-US" sz="2800" dirty="0">
                <a:solidFill>
                  <a:srgbClr val="000000"/>
                </a:solidFill>
                <a:latin typeface="Malgun Gothic" pitchFamily="34" charset="-127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693" name="TextBox 22"/>
            <p:cNvSpPr txBox="1">
              <a:spLocks noChangeArrowheads="1"/>
            </p:cNvSpPr>
            <p:nvPr/>
          </p:nvSpPr>
          <p:spPr bwMode="auto">
            <a:xfrm>
              <a:off x="2378484" y="1667533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94" name="TextBox 23"/>
            <p:cNvSpPr txBox="1">
              <a:spLocks noChangeArrowheads="1"/>
            </p:cNvSpPr>
            <p:nvPr/>
          </p:nvSpPr>
          <p:spPr bwMode="auto">
            <a:xfrm>
              <a:off x="1979712" y="1880369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E→.E-T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95" name="直接箭头连接符 24"/>
            <p:cNvCxnSpPr>
              <a:cxnSpLocks noChangeShapeType="1"/>
              <a:endCxn id="26694" idx="1"/>
            </p:cNvCxnSpPr>
            <p:nvPr/>
          </p:nvCxnSpPr>
          <p:spPr bwMode="auto">
            <a:xfrm>
              <a:off x="1691680" y="2057341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96" name="TextBox 25"/>
            <p:cNvSpPr txBox="1">
              <a:spLocks noChangeArrowheads="1"/>
            </p:cNvSpPr>
            <p:nvPr/>
          </p:nvSpPr>
          <p:spPr bwMode="auto">
            <a:xfrm>
              <a:off x="3779912" y="1882115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E→E.-T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97" name="TextBox 26"/>
            <p:cNvSpPr txBox="1">
              <a:spLocks noChangeArrowheads="1"/>
            </p:cNvSpPr>
            <p:nvPr/>
          </p:nvSpPr>
          <p:spPr bwMode="auto">
            <a:xfrm>
              <a:off x="3275856" y="1762176"/>
              <a:ext cx="31771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698" name="直接箭头连接符 27"/>
            <p:cNvCxnSpPr>
              <a:cxnSpLocks noChangeShapeType="1"/>
              <a:stCxn id="26694" idx="3"/>
              <a:endCxn id="26696" idx="1"/>
            </p:cNvCxnSpPr>
            <p:nvPr/>
          </p:nvCxnSpPr>
          <p:spPr bwMode="auto">
            <a:xfrm>
              <a:off x="3131840" y="2057341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99" name="TextBox 30"/>
            <p:cNvSpPr txBox="1">
              <a:spLocks noChangeArrowheads="1"/>
            </p:cNvSpPr>
            <p:nvPr/>
          </p:nvSpPr>
          <p:spPr bwMode="auto">
            <a:xfrm>
              <a:off x="5076056" y="1764545"/>
              <a:ext cx="31290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700" name="TextBox 31"/>
            <p:cNvSpPr txBox="1">
              <a:spLocks noChangeArrowheads="1"/>
            </p:cNvSpPr>
            <p:nvPr/>
          </p:nvSpPr>
          <p:spPr bwMode="auto">
            <a:xfrm>
              <a:off x="7675143" y="1628800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701" name="TextBox 32"/>
            <p:cNvSpPr txBox="1">
              <a:spLocks noChangeArrowheads="1"/>
            </p:cNvSpPr>
            <p:nvPr/>
          </p:nvSpPr>
          <p:spPr bwMode="auto">
            <a:xfrm>
              <a:off x="7236296" y="1862247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E→E-T.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702" name="直接箭头连接符 33"/>
            <p:cNvCxnSpPr>
              <a:cxnSpLocks noChangeShapeType="1"/>
              <a:stCxn id="26703" idx="3"/>
              <a:endCxn id="26701" idx="1"/>
            </p:cNvCxnSpPr>
            <p:nvPr/>
          </p:nvCxnSpPr>
          <p:spPr bwMode="auto">
            <a:xfrm flipV="1">
              <a:off x="6660232" y="2039219"/>
              <a:ext cx="576064" cy="15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03" name="TextBox 35"/>
            <p:cNvSpPr txBox="1">
              <a:spLocks noChangeArrowheads="1"/>
            </p:cNvSpPr>
            <p:nvPr/>
          </p:nvSpPr>
          <p:spPr bwMode="auto">
            <a:xfrm>
              <a:off x="5508104" y="1877551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E→E-.T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704" name="直接箭头连接符 37"/>
            <p:cNvCxnSpPr>
              <a:cxnSpLocks noChangeShapeType="1"/>
              <a:stCxn id="26696" idx="3"/>
              <a:endCxn id="26703" idx="1"/>
            </p:cNvCxnSpPr>
            <p:nvPr/>
          </p:nvCxnSpPr>
          <p:spPr bwMode="auto">
            <a:xfrm flipV="1">
              <a:off x="4932040" y="2054523"/>
              <a:ext cx="576064" cy="45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05" name="TextBox 45"/>
            <p:cNvSpPr txBox="1">
              <a:spLocks noChangeArrowheads="1"/>
            </p:cNvSpPr>
            <p:nvPr/>
          </p:nvSpPr>
          <p:spPr bwMode="auto">
            <a:xfrm>
              <a:off x="2378484" y="2248847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706" name="TextBox 46"/>
            <p:cNvSpPr txBox="1">
              <a:spLocks noChangeArrowheads="1"/>
            </p:cNvSpPr>
            <p:nvPr/>
          </p:nvSpPr>
          <p:spPr bwMode="auto">
            <a:xfrm>
              <a:off x="1979712" y="2461683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E→.T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707" name="直接箭头连接符 47"/>
            <p:cNvCxnSpPr>
              <a:cxnSpLocks noChangeShapeType="1"/>
              <a:endCxn id="26706" idx="1"/>
            </p:cNvCxnSpPr>
            <p:nvPr/>
          </p:nvCxnSpPr>
          <p:spPr bwMode="auto">
            <a:xfrm>
              <a:off x="1691680" y="2638655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08" name="TextBox 48"/>
            <p:cNvSpPr txBox="1">
              <a:spLocks noChangeArrowheads="1"/>
            </p:cNvSpPr>
            <p:nvPr/>
          </p:nvSpPr>
          <p:spPr bwMode="auto">
            <a:xfrm>
              <a:off x="3275856" y="2343490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709" name="直接箭头连接符 49"/>
            <p:cNvCxnSpPr>
              <a:cxnSpLocks noChangeShapeType="1"/>
              <a:stCxn id="26706" idx="3"/>
              <a:endCxn id="26710" idx="1"/>
            </p:cNvCxnSpPr>
            <p:nvPr/>
          </p:nvCxnSpPr>
          <p:spPr bwMode="auto">
            <a:xfrm>
              <a:off x="3131840" y="2638655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10" name="TextBox 51"/>
            <p:cNvSpPr txBox="1">
              <a:spLocks noChangeArrowheads="1"/>
            </p:cNvSpPr>
            <p:nvPr/>
          </p:nvSpPr>
          <p:spPr bwMode="auto">
            <a:xfrm>
              <a:off x="3779912" y="2463429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E→T.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600075" y="2967038"/>
            <a:ext cx="7788275" cy="1179512"/>
            <a:chOff x="600477" y="2966945"/>
            <a:chExt cx="7787947" cy="1179846"/>
          </a:xfrm>
        </p:grpSpPr>
        <p:sp>
          <p:nvSpPr>
            <p:cNvPr id="26665" name="TextBox 75"/>
            <p:cNvSpPr txBox="1">
              <a:spLocks noChangeArrowheads="1"/>
            </p:cNvSpPr>
            <p:nvPr/>
          </p:nvSpPr>
          <p:spPr bwMode="auto">
            <a:xfrm>
              <a:off x="7630259" y="2966945"/>
              <a:ext cx="364202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11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66" name="TextBox 53"/>
            <p:cNvSpPr txBox="1">
              <a:spLocks noChangeArrowheads="1"/>
            </p:cNvSpPr>
            <p:nvPr/>
          </p:nvSpPr>
          <p:spPr bwMode="auto">
            <a:xfrm>
              <a:off x="4218759" y="3559401"/>
              <a:ext cx="364202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13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67" name="TextBox 54"/>
            <p:cNvSpPr txBox="1">
              <a:spLocks noChangeArrowheads="1"/>
            </p:cNvSpPr>
            <p:nvPr/>
          </p:nvSpPr>
          <p:spPr bwMode="auto">
            <a:xfrm>
              <a:off x="6774564" y="3030227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68" name="TextBox 55"/>
            <p:cNvSpPr txBox="1">
              <a:spLocks noChangeArrowheads="1"/>
            </p:cNvSpPr>
            <p:nvPr/>
          </p:nvSpPr>
          <p:spPr bwMode="auto">
            <a:xfrm>
              <a:off x="4139952" y="2996952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9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69" name="TextBox 56"/>
            <p:cNvSpPr txBox="1">
              <a:spLocks noChangeArrowheads="1"/>
            </p:cNvSpPr>
            <p:nvPr/>
          </p:nvSpPr>
          <p:spPr bwMode="auto">
            <a:xfrm>
              <a:off x="5871244" y="2996952"/>
              <a:ext cx="364202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10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B072E10-9848-F649-A6D1-5CEC8DEBF4A0}"/>
                </a:ext>
              </a:extLst>
            </p:cNvPr>
            <p:cNvSpPr txBox="1"/>
            <p:nvPr/>
          </p:nvSpPr>
          <p:spPr>
            <a:xfrm>
              <a:off x="600477" y="3462385"/>
              <a:ext cx="582588" cy="4589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</a:rPr>
                <a:t>T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  <a:cs typeface="Arial Unicode MS" pitchFamily="34" charset="-122"/>
                </a:rPr>
                <a:t> :</a:t>
              </a:r>
              <a:endParaRPr kumimoji="1" lang="zh-CN" altLang="en-US" sz="2800" dirty="0">
                <a:solidFill>
                  <a:srgbClr val="000000"/>
                </a:solidFill>
                <a:latin typeface="Malgun Gothic" pitchFamily="34" charset="-127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671" name="TextBox 58"/>
            <p:cNvSpPr txBox="1">
              <a:spLocks noChangeArrowheads="1"/>
            </p:cNvSpPr>
            <p:nvPr/>
          </p:nvSpPr>
          <p:spPr bwMode="auto">
            <a:xfrm>
              <a:off x="2378484" y="2996952"/>
              <a:ext cx="274434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8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72" name="TextBox 59"/>
            <p:cNvSpPr txBox="1">
              <a:spLocks noChangeArrowheads="1"/>
            </p:cNvSpPr>
            <p:nvPr/>
          </p:nvSpPr>
          <p:spPr bwMode="auto">
            <a:xfrm>
              <a:off x="1979712" y="3209788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T→.T*F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73" name="直接箭头连接符 60"/>
            <p:cNvCxnSpPr>
              <a:cxnSpLocks noChangeShapeType="1"/>
              <a:endCxn id="26672" idx="1"/>
            </p:cNvCxnSpPr>
            <p:nvPr/>
          </p:nvCxnSpPr>
          <p:spPr bwMode="auto">
            <a:xfrm>
              <a:off x="1691680" y="3386760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4" name="TextBox 61"/>
            <p:cNvSpPr txBox="1">
              <a:spLocks noChangeArrowheads="1"/>
            </p:cNvSpPr>
            <p:nvPr/>
          </p:nvSpPr>
          <p:spPr bwMode="auto">
            <a:xfrm>
              <a:off x="3779912" y="3211534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T→T.*F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5" name="TextBox 62"/>
            <p:cNvSpPr txBox="1">
              <a:spLocks noChangeArrowheads="1"/>
            </p:cNvSpPr>
            <p:nvPr/>
          </p:nvSpPr>
          <p:spPr bwMode="auto">
            <a:xfrm>
              <a:off x="3275856" y="3091595"/>
              <a:ext cx="31771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676" name="直接箭头连接符 63"/>
            <p:cNvCxnSpPr>
              <a:cxnSpLocks noChangeShapeType="1"/>
              <a:stCxn id="26672" idx="3"/>
              <a:endCxn id="26674" idx="1"/>
            </p:cNvCxnSpPr>
            <p:nvPr/>
          </p:nvCxnSpPr>
          <p:spPr bwMode="auto">
            <a:xfrm>
              <a:off x="3131840" y="3386760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7" name="TextBox 64"/>
            <p:cNvSpPr txBox="1">
              <a:spLocks noChangeArrowheads="1"/>
            </p:cNvSpPr>
            <p:nvPr/>
          </p:nvSpPr>
          <p:spPr bwMode="auto">
            <a:xfrm>
              <a:off x="5076056" y="3093964"/>
              <a:ext cx="31290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*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78" name="TextBox 65"/>
            <p:cNvSpPr txBox="1">
              <a:spLocks noChangeArrowheads="1"/>
            </p:cNvSpPr>
            <p:nvPr/>
          </p:nvSpPr>
          <p:spPr bwMode="auto">
            <a:xfrm>
              <a:off x="7236296" y="3191666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T→T*F.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79" name="直接箭头连接符 66"/>
            <p:cNvCxnSpPr>
              <a:cxnSpLocks noChangeShapeType="1"/>
              <a:stCxn id="26680" idx="3"/>
              <a:endCxn id="26678" idx="1"/>
            </p:cNvCxnSpPr>
            <p:nvPr/>
          </p:nvCxnSpPr>
          <p:spPr bwMode="auto">
            <a:xfrm flipV="1">
              <a:off x="6660232" y="3368638"/>
              <a:ext cx="576064" cy="15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80" name="TextBox 67"/>
            <p:cNvSpPr txBox="1">
              <a:spLocks noChangeArrowheads="1"/>
            </p:cNvSpPr>
            <p:nvPr/>
          </p:nvSpPr>
          <p:spPr bwMode="auto">
            <a:xfrm>
              <a:off x="5508104" y="3206970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T→T*.F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81" name="直接箭头连接符 68"/>
            <p:cNvCxnSpPr>
              <a:cxnSpLocks noChangeShapeType="1"/>
              <a:stCxn id="26674" idx="3"/>
              <a:endCxn id="26680" idx="1"/>
            </p:cNvCxnSpPr>
            <p:nvPr/>
          </p:nvCxnSpPr>
          <p:spPr bwMode="auto">
            <a:xfrm flipV="1">
              <a:off x="4932040" y="3383942"/>
              <a:ext cx="576064" cy="45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82" name="TextBox 69"/>
            <p:cNvSpPr txBox="1">
              <a:spLocks noChangeArrowheads="1"/>
            </p:cNvSpPr>
            <p:nvPr/>
          </p:nvSpPr>
          <p:spPr bwMode="auto">
            <a:xfrm>
              <a:off x="2378484" y="3578266"/>
              <a:ext cx="364202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12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83" name="TextBox 70"/>
            <p:cNvSpPr txBox="1">
              <a:spLocks noChangeArrowheads="1"/>
            </p:cNvSpPr>
            <p:nvPr/>
          </p:nvSpPr>
          <p:spPr bwMode="auto">
            <a:xfrm>
              <a:off x="1979712" y="3791102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T→.F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84" name="直接箭头连接符 71"/>
            <p:cNvCxnSpPr>
              <a:cxnSpLocks noChangeShapeType="1"/>
              <a:endCxn id="26683" idx="1"/>
            </p:cNvCxnSpPr>
            <p:nvPr/>
          </p:nvCxnSpPr>
          <p:spPr bwMode="auto">
            <a:xfrm>
              <a:off x="1691680" y="3968074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85" name="TextBox 72"/>
            <p:cNvSpPr txBox="1">
              <a:spLocks noChangeArrowheads="1"/>
            </p:cNvSpPr>
            <p:nvPr/>
          </p:nvSpPr>
          <p:spPr bwMode="auto">
            <a:xfrm>
              <a:off x="3275856" y="3672909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686" name="直接箭头连接符 73"/>
            <p:cNvCxnSpPr>
              <a:cxnSpLocks noChangeShapeType="1"/>
              <a:stCxn id="26683" idx="3"/>
              <a:endCxn id="26687" idx="1"/>
            </p:cNvCxnSpPr>
            <p:nvPr/>
          </p:nvCxnSpPr>
          <p:spPr bwMode="auto">
            <a:xfrm>
              <a:off x="3131840" y="3968074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87" name="TextBox 74"/>
            <p:cNvSpPr txBox="1">
              <a:spLocks noChangeArrowheads="1"/>
            </p:cNvSpPr>
            <p:nvPr/>
          </p:nvSpPr>
          <p:spPr bwMode="auto">
            <a:xfrm>
              <a:off x="3779912" y="3792848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T→F.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600075" y="4292600"/>
            <a:ext cx="6059488" cy="1181100"/>
            <a:chOff x="600477" y="4293096"/>
            <a:chExt cx="6059755" cy="1179846"/>
          </a:xfrm>
        </p:grpSpPr>
        <p:sp>
          <p:nvSpPr>
            <p:cNvPr id="26646" name="TextBox 76"/>
            <p:cNvSpPr txBox="1">
              <a:spLocks noChangeArrowheads="1"/>
            </p:cNvSpPr>
            <p:nvPr/>
          </p:nvSpPr>
          <p:spPr bwMode="auto">
            <a:xfrm>
              <a:off x="5830059" y="4293096"/>
              <a:ext cx="364202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16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47" name="TextBox 77"/>
            <p:cNvSpPr txBox="1">
              <a:spLocks noChangeArrowheads="1"/>
            </p:cNvSpPr>
            <p:nvPr/>
          </p:nvSpPr>
          <p:spPr bwMode="auto">
            <a:xfrm>
              <a:off x="4218759" y="4885552"/>
              <a:ext cx="364202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18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48" name="TextBox 78"/>
            <p:cNvSpPr txBox="1">
              <a:spLocks noChangeArrowheads="1"/>
            </p:cNvSpPr>
            <p:nvPr/>
          </p:nvSpPr>
          <p:spPr bwMode="auto">
            <a:xfrm>
              <a:off x="5049578" y="4356378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49" name="TextBox 80"/>
            <p:cNvSpPr txBox="1">
              <a:spLocks noChangeArrowheads="1"/>
            </p:cNvSpPr>
            <p:nvPr/>
          </p:nvSpPr>
          <p:spPr bwMode="auto">
            <a:xfrm>
              <a:off x="4071044" y="4323103"/>
              <a:ext cx="364202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15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62537E3-336A-D641-BF63-BBB2909D6612}"/>
                </a:ext>
              </a:extLst>
            </p:cNvPr>
            <p:cNvSpPr txBox="1"/>
            <p:nvPr/>
          </p:nvSpPr>
          <p:spPr>
            <a:xfrm>
              <a:off x="600477" y="4787870"/>
              <a:ext cx="582639" cy="4598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</a:rPr>
                <a:t>F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  <a:cs typeface="Arial Unicode MS" pitchFamily="34" charset="-122"/>
                </a:rPr>
                <a:t> :</a:t>
              </a:r>
              <a:endParaRPr kumimoji="1" lang="zh-CN" altLang="en-US" sz="2800" dirty="0">
                <a:solidFill>
                  <a:srgbClr val="000000"/>
                </a:solidFill>
                <a:latin typeface="Malgun Gothic" pitchFamily="34" charset="-127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651" name="TextBox 82"/>
            <p:cNvSpPr txBox="1">
              <a:spLocks noChangeArrowheads="1"/>
            </p:cNvSpPr>
            <p:nvPr/>
          </p:nvSpPr>
          <p:spPr bwMode="auto">
            <a:xfrm>
              <a:off x="2378484" y="4323103"/>
              <a:ext cx="364202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14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52" name="TextBox 83"/>
            <p:cNvSpPr txBox="1">
              <a:spLocks noChangeArrowheads="1"/>
            </p:cNvSpPr>
            <p:nvPr/>
          </p:nvSpPr>
          <p:spPr bwMode="auto">
            <a:xfrm>
              <a:off x="1979712" y="4535939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F→.-F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53" name="直接箭头连接符 84"/>
            <p:cNvCxnSpPr>
              <a:cxnSpLocks noChangeShapeType="1"/>
              <a:endCxn id="26652" idx="1"/>
            </p:cNvCxnSpPr>
            <p:nvPr/>
          </p:nvCxnSpPr>
          <p:spPr bwMode="auto">
            <a:xfrm>
              <a:off x="1691680" y="4712911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4" name="TextBox 88"/>
            <p:cNvSpPr txBox="1">
              <a:spLocks noChangeArrowheads="1"/>
            </p:cNvSpPr>
            <p:nvPr/>
          </p:nvSpPr>
          <p:spPr bwMode="auto">
            <a:xfrm>
              <a:off x="3275856" y="4420115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55" name="TextBox 89"/>
            <p:cNvSpPr txBox="1">
              <a:spLocks noChangeArrowheads="1"/>
            </p:cNvSpPr>
            <p:nvPr/>
          </p:nvSpPr>
          <p:spPr bwMode="auto">
            <a:xfrm>
              <a:off x="5508104" y="4517817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F→-F.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56" name="直接箭头连接符 90"/>
            <p:cNvCxnSpPr>
              <a:cxnSpLocks noChangeShapeType="1"/>
              <a:stCxn id="26657" idx="3"/>
              <a:endCxn id="26655" idx="1"/>
            </p:cNvCxnSpPr>
            <p:nvPr/>
          </p:nvCxnSpPr>
          <p:spPr bwMode="auto">
            <a:xfrm flipV="1">
              <a:off x="4932040" y="4694789"/>
              <a:ext cx="576064" cy="15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7" name="TextBox 91"/>
            <p:cNvSpPr txBox="1">
              <a:spLocks noChangeArrowheads="1"/>
            </p:cNvSpPr>
            <p:nvPr/>
          </p:nvSpPr>
          <p:spPr bwMode="auto">
            <a:xfrm>
              <a:off x="3779912" y="4533121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F→-.F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58" name="直接箭头连接符 92"/>
            <p:cNvCxnSpPr>
              <a:cxnSpLocks noChangeShapeType="1"/>
              <a:stCxn id="26652" idx="3"/>
              <a:endCxn id="26657" idx="1"/>
            </p:cNvCxnSpPr>
            <p:nvPr/>
          </p:nvCxnSpPr>
          <p:spPr bwMode="auto">
            <a:xfrm flipV="1">
              <a:off x="3131840" y="4710093"/>
              <a:ext cx="648072" cy="28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9" name="TextBox 93"/>
            <p:cNvSpPr txBox="1">
              <a:spLocks noChangeArrowheads="1"/>
            </p:cNvSpPr>
            <p:nvPr/>
          </p:nvSpPr>
          <p:spPr bwMode="auto">
            <a:xfrm>
              <a:off x="2378484" y="4904417"/>
              <a:ext cx="364202" cy="249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Malgun Gothic" panose="020B0503020000020004" pitchFamily="34" charset="-127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17</a:t>
              </a:r>
              <a:endParaRPr lang="zh-CN" altLang="en-US" sz="1200" b="1">
                <a:solidFill>
                  <a:srgbClr val="0000FF"/>
                </a:solidFill>
                <a:latin typeface="Malgun Gothic" panose="020B0503020000020004" pitchFamily="34" charset="-127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60" name="TextBox 94"/>
            <p:cNvSpPr txBox="1">
              <a:spLocks noChangeArrowheads="1"/>
            </p:cNvSpPr>
            <p:nvPr/>
          </p:nvSpPr>
          <p:spPr bwMode="auto">
            <a:xfrm>
              <a:off x="1979712" y="5117253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F→.id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61" name="直接箭头连接符 95"/>
            <p:cNvCxnSpPr>
              <a:cxnSpLocks noChangeShapeType="1"/>
              <a:endCxn id="26660" idx="1"/>
            </p:cNvCxnSpPr>
            <p:nvPr/>
          </p:nvCxnSpPr>
          <p:spPr bwMode="auto">
            <a:xfrm>
              <a:off x="1691680" y="5294225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2" name="TextBox 96"/>
            <p:cNvSpPr txBox="1">
              <a:spLocks noChangeArrowheads="1"/>
            </p:cNvSpPr>
            <p:nvPr/>
          </p:nvSpPr>
          <p:spPr bwMode="auto">
            <a:xfrm>
              <a:off x="3191544" y="4999060"/>
              <a:ext cx="444352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id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663" name="直接箭头连接符 97"/>
            <p:cNvCxnSpPr>
              <a:cxnSpLocks noChangeShapeType="1"/>
              <a:stCxn id="26660" idx="3"/>
              <a:endCxn id="26664" idx="1"/>
            </p:cNvCxnSpPr>
            <p:nvPr/>
          </p:nvCxnSpPr>
          <p:spPr bwMode="auto">
            <a:xfrm>
              <a:off x="3131840" y="5294225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4" name="TextBox 98"/>
            <p:cNvSpPr txBox="1">
              <a:spLocks noChangeArrowheads="1"/>
            </p:cNvSpPr>
            <p:nvPr/>
          </p:nvSpPr>
          <p:spPr bwMode="auto">
            <a:xfrm>
              <a:off x="3779912" y="5118999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F→id.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12" name="曲线连接符 111"/>
          <p:cNvCxnSpPr>
            <a:cxnSpLocks noChangeShapeType="1"/>
            <a:stCxn id="26713" idx="3"/>
            <a:endCxn id="26694" idx="1"/>
          </p:cNvCxnSpPr>
          <p:nvPr/>
        </p:nvCxnSpPr>
        <p:spPr bwMode="auto">
          <a:xfrm flipH="1">
            <a:off x="1979613" y="1268413"/>
            <a:ext cx="1152525" cy="788987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曲线连接符 112"/>
          <p:cNvCxnSpPr>
            <a:cxnSpLocks noChangeShapeType="1"/>
            <a:stCxn id="26713" idx="3"/>
            <a:endCxn id="26706" idx="1"/>
          </p:cNvCxnSpPr>
          <p:nvPr/>
        </p:nvCxnSpPr>
        <p:spPr bwMode="auto">
          <a:xfrm flipH="1">
            <a:off x="1979613" y="1268413"/>
            <a:ext cx="1152525" cy="1370012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曲线连接符 115"/>
          <p:cNvCxnSpPr>
            <a:cxnSpLocks noChangeShapeType="1"/>
            <a:stCxn id="26703" idx="3"/>
            <a:endCxn id="26672" idx="1"/>
          </p:cNvCxnSpPr>
          <p:nvPr/>
        </p:nvCxnSpPr>
        <p:spPr bwMode="auto">
          <a:xfrm flipH="1">
            <a:off x="1979613" y="2054225"/>
            <a:ext cx="4679950" cy="1331913"/>
          </a:xfrm>
          <a:prstGeom prst="curvedConnector5">
            <a:avLst>
              <a:gd name="adj1" fmla="val -4884"/>
              <a:gd name="adj2" fmla="val 50000"/>
              <a:gd name="adj3" fmla="val 104884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曲线连接符 119"/>
          <p:cNvCxnSpPr>
            <a:cxnSpLocks noChangeShapeType="1"/>
            <a:stCxn id="26703" idx="3"/>
            <a:endCxn id="26683" idx="1"/>
          </p:cNvCxnSpPr>
          <p:nvPr/>
        </p:nvCxnSpPr>
        <p:spPr bwMode="auto">
          <a:xfrm flipH="1">
            <a:off x="1979613" y="2054225"/>
            <a:ext cx="4679950" cy="1914525"/>
          </a:xfrm>
          <a:prstGeom prst="curvedConnector5">
            <a:avLst>
              <a:gd name="adj1" fmla="val -4884"/>
              <a:gd name="adj2" fmla="val 50000"/>
              <a:gd name="adj3" fmla="val 104884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曲线连接符 125"/>
          <p:cNvCxnSpPr>
            <a:cxnSpLocks noChangeShapeType="1"/>
            <a:stCxn id="26706" idx="3"/>
            <a:endCxn id="26672" idx="1"/>
          </p:cNvCxnSpPr>
          <p:nvPr/>
        </p:nvCxnSpPr>
        <p:spPr bwMode="auto">
          <a:xfrm flipH="1">
            <a:off x="1979613" y="2638425"/>
            <a:ext cx="1152525" cy="747713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曲线连接符 128"/>
          <p:cNvCxnSpPr>
            <a:cxnSpLocks noChangeShapeType="1"/>
            <a:stCxn id="26706" idx="3"/>
            <a:endCxn id="26683" idx="1"/>
          </p:cNvCxnSpPr>
          <p:nvPr/>
        </p:nvCxnSpPr>
        <p:spPr bwMode="auto">
          <a:xfrm flipH="1">
            <a:off x="1979613" y="2638425"/>
            <a:ext cx="1152525" cy="1330325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曲线连接符 131"/>
          <p:cNvCxnSpPr>
            <a:cxnSpLocks noChangeShapeType="1"/>
            <a:stCxn id="26680" idx="3"/>
            <a:endCxn id="26652" idx="1"/>
          </p:cNvCxnSpPr>
          <p:nvPr/>
        </p:nvCxnSpPr>
        <p:spPr bwMode="auto">
          <a:xfrm flipH="1">
            <a:off x="1979613" y="3384550"/>
            <a:ext cx="4679950" cy="1328738"/>
          </a:xfrm>
          <a:prstGeom prst="curvedConnector5">
            <a:avLst>
              <a:gd name="adj1" fmla="val -4884"/>
              <a:gd name="adj2" fmla="val 50000"/>
              <a:gd name="adj3" fmla="val 104884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曲线连接符 134"/>
          <p:cNvCxnSpPr>
            <a:cxnSpLocks noChangeShapeType="1"/>
            <a:stCxn id="26680" idx="3"/>
            <a:endCxn id="26660" idx="1"/>
          </p:cNvCxnSpPr>
          <p:nvPr/>
        </p:nvCxnSpPr>
        <p:spPr bwMode="auto">
          <a:xfrm flipH="1">
            <a:off x="1979613" y="3384550"/>
            <a:ext cx="4679950" cy="1909763"/>
          </a:xfrm>
          <a:prstGeom prst="curvedConnector5">
            <a:avLst>
              <a:gd name="adj1" fmla="val -4884"/>
              <a:gd name="adj2" fmla="val 50000"/>
              <a:gd name="adj3" fmla="val 104884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曲线连接符 137"/>
          <p:cNvCxnSpPr>
            <a:cxnSpLocks noChangeShapeType="1"/>
            <a:stCxn id="26683" idx="3"/>
            <a:endCxn id="26652" idx="1"/>
          </p:cNvCxnSpPr>
          <p:nvPr/>
        </p:nvCxnSpPr>
        <p:spPr bwMode="auto">
          <a:xfrm flipH="1">
            <a:off x="1979613" y="3968750"/>
            <a:ext cx="1152525" cy="744538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曲线连接符 140"/>
          <p:cNvCxnSpPr>
            <a:cxnSpLocks noChangeShapeType="1"/>
            <a:stCxn id="26683" idx="3"/>
            <a:endCxn id="26660" idx="1"/>
          </p:cNvCxnSpPr>
          <p:nvPr/>
        </p:nvCxnSpPr>
        <p:spPr bwMode="auto">
          <a:xfrm flipH="1">
            <a:off x="1979613" y="3968750"/>
            <a:ext cx="1152525" cy="1325563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曲线连接符 143"/>
          <p:cNvCxnSpPr>
            <a:cxnSpLocks noChangeShapeType="1"/>
            <a:stCxn id="26657" idx="3"/>
            <a:endCxn id="26652" idx="1"/>
          </p:cNvCxnSpPr>
          <p:nvPr/>
        </p:nvCxnSpPr>
        <p:spPr bwMode="auto">
          <a:xfrm flipH="1">
            <a:off x="1979613" y="4710113"/>
            <a:ext cx="2952750" cy="3175"/>
          </a:xfrm>
          <a:prstGeom prst="curvedConnector5">
            <a:avLst>
              <a:gd name="adj1" fmla="val -7741"/>
              <a:gd name="adj2" fmla="val 14492157"/>
              <a:gd name="adj3" fmla="val 107741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曲线连接符 146"/>
          <p:cNvCxnSpPr>
            <a:cxnSpLocks noChangeShapeType="1"/>
            <a:stCxn id="26657" idx="3"/>
            <a:endCxn id="26660" idx="1"/>
          </p:cNvCxnSpPr>
          <p:nvPr/>
        </p:nvCxnSpPr>
        <p:spPr bwMode="auto">
          <a:xfrm flipH="1">
            <a:off x="1979613" y="4710113"/>
            <a:ext cx="2952750" cy="584200"/>
          </a:xfrm>
          <a:prstGeom prst="curvedConnector5">
            <a:avLst>
              <a:gd name="adj1" fmla="val -7741"/>
              <a:gd name="adj2" fmla="val 50000"/>
              <a:gd name="adj3" fmla="val 107741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曲线连接符 150"/>
          <p:cNvCxnSpPr>
            <a:cxnSpLocks noChangeShapeType="1"/>
            <a:stCxn id="26694" idx="3"/>
            <a:endCxn id="26706" idx="1"/>
          </p:cNvCxnSpPr>
          <p:nvPr/>
        </p:nvCxnSpPr>
        <p:spPr bwMode="auto">
          <a:xfrm flipH="1">
            <a:off x="1979613" y="2057400"/>
            <a:ext cx="1152525" cy="581025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曲线连接符 153"/>
          <p:cNvCxnSpPr>
            <a:cxnSpLocks noChangeShapeType="1"/>
            <a:stCxn id="26672" idx="3"/>
            <a:endCxn id="26683" idx="1"/>
          </p:cNvCxnSpPr>
          <p:nvPr/>
        </p:nvCxnSpPr>
        <p:spPr bwMode="auto">
          <a:xfrm flipH="1">
            <a:off x="1979613" y="3386138"/>
            <a:ext cx="1152525" cy="582612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Box 92"/>
          <p:cNvSpPr txBox="1">
            <a:spLocks noChangeArrowheads="1"/>
          </p:cNvSpPr>
          <p:nvPr/>
        </p:nvSpPr>
        <p:spPr bwMode="auto">
          <a:xfrm>
            <a:off x="1116013" y="5724525"/>
            <a:ext cx="663733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绿色箭头：</a:t>
            </a:r>
            <a:r>
              <a:rPr lang="en-US" altLang="zh-CN" sz="20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</a:t>
            </a:r>
            <a:endParaRPr lang="en-US" altLang="zh-CN" sz="2000" b="1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注意：子结构终态不回！转换为归约对应的状态转移回退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5307" y="360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拓广文法：</a:t>
            </a:r>
          </a:p>
        </p:txBody>
      </p:sp>
      <p:cxnSp>
        <p:nvCxnSpPr>
          <p:cNvPr id="97" name="曲线连接符 96"/>
          <p:cNvCxnSpPr>
            <a:cxnSpLocks noChangeShapeType="1"/>
            <a:stCxn id="26694" idx="3"/>
            <a:endCxn id="26694" idx="1"/>
          </p:cNvCxnSpPr>
          <p:nvPr/>
        </p:nvCxnSpPr>
        <p:spPr bwMode="auto">
          <a:xfrm flipH="1">
            <a:off x="1979368" y="2057484"/>
            <a:ext cx="1152177" cy="12700"/>
          </a:xfrm>
          <a:prstGeom prst="curvedConnector5">
            <a:avLst>
              <a:gd name="adj1" fmla="val -18371"/>
              <a:gd name="adj2" fmla="val -2405976"/>
              <a:gd name="adj3" fmla="val 119841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曲线连接符 100"/>
          <p:cNvCxnSpPr>
            <a:cxnSpLocks noChangeShapeType="1"/>
            <a:stCxn id="26672" idx="3"/>
            <a:endCxn id="26672" idx="1"/>
          </p:cNvCxnSpPr>
          <p:nvPr/>
        </p:nvCxnSpPr>
        <p:spPr bwMode="auto">
          <a:xfrm flipH="1">
            <a:off x="1979368" y="3386734"/>
            <a:ext cx="1152177" cy="12700"/>
          </a:xfrm>
          <a:prstGeom prst="curvedConnector5">
            <a:avLst>
              <a:gd name="adj1" fmla="val -19841"/>
              <a:gd name="adj2" fmla="val -2406913"/>
              <a:gd name="adj3" fmla="val 119841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25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6"/>
          <p:cNvSpPr txBox="1">
            <a:spLocks noChangeArrowheads="1"/>
          </p:cNvSpPr>
          <p:nvPr/>
        </p:nvSpPr>
        <p:spPr bwMode="auto">
          <a:xfrm>
            <a:off x="3276600" y="142875"/>
            <a:ext cx="527050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E'→E E→E-T|T T→T*F|F F→-F|id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F71E16-8533-C240-8704-D642F4323398}"/>
              </a:ext>
            </a:extLst>
          </p:cNvPr>
          <p:cNvSpPr txBox="1"/>
          <p:nvPr/>
        </p:nvSpPr>
        <p:spPr>
          <a:xfrm>
            <a:off x="539750" y="3605213"/>
            <a:ext cx="4814138" cy="336118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初态集</a:t>
            </a: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18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(0)={0,2,6,8,12,14,17}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8D60E723-14CB-0740-A727-34589526EA95}"/>
              </a:ext>
            </a:extLst>
          </p:cNvPr>
          <p:cNvSpPr/>
          <p:nvPr/>
        </p:nvSpPr>
        <p:spPr>
          <a:xfrm>
            <a:off x="179388" y="3919538"/>
            <a:ext cx="2952750" cy="1269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E) = {1,3}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终态）</a:t>
            </a:r>
            <a:endParaRPr lang="en-US" altLang="zh-CN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T) = {7,9}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F) = {13} </a:t>
            </a:r>
            <a:r>
              <a:rPr lang="en-US" altLang="zh-CN" sz="1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id) = {18}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-) = {15,14,17</a:t>
            </a:r>
            <a:r>
              <a:rPr lang="en-US" altLang="zh-CN" sz="1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74F68854-F9C2-DB4A-A4C1-53D67A6F16C4}"/>
              </a:ext>
            </a:extLst>
          </p:cNvPr>
          <p:cNvSpPr/>
          <p:nvPr/>
        </p:nvSpPr>
        <p:spPr>
          <a:xfrm>
            <a:off x="179388" y="5189538"/>
            <a:ext cx="3313112" cy="327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-) = {4,8,12,14,17}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BE3C6E79-D699-A941-ACBA-578F83B0C4C3}"/>
              </a:ext>
            </a:extLst>
          </p:cNvPr>
          <p:cNvSpPr/>
          <p:nvPr/>
        </p:nvSpPr>
        <p:spPr>
          <a:xfrm>
            <a:off x="179388" y="5510213"/>
            <a:ext cx="3313112" cy="327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*) = {10,14,17}   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5C75BF2F-88D8-1145-91DF-50F7120D599B}"/>
              </a:ext>
            </a:extLst>
          </p:cNvPr>
          <p:cNvSpPr/>
          <p:nvPr/>
        </p:nvSpPr>
        <p:spPr>
          <a:xfrm>
            <a:off x="3492500" y="3919538"/>
            <a:ext cx="2879725" cy="79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F) = {16}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I8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-) = {15,14,17}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id) = {18}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23A265F-9EF4-4246-87A9-1211784D46DD}"/>
              </a:ext>
            </a:extLst>
          </p:cNvPr>
          <p:cNvSpPr/>
          <p:nvPr/>
        </p:nvSpPr>
        <p:spPr>
          <a:xfrm>
            <a:off x="179388" y="5837238"/>
            <a:ext cx="3313112" cy="3286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kumimoji="1"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B3449236-C45A-0C4C-A51B-EAAF4AE32DD6}"/>
              </a:ext>
            </a:extLst>
          </p:cNvPr>
          <p:cNvSpPr/>
          <p:nvPr/>
        </p:nvSpPr>
        <p:spPr>
          <a:xfrm>
            <a:off x="3492500" y="4724400"/>
            <a:ext cx="2879725" cy="1035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T) = {5,9}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I9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F) = {13}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-) = {15,14,17}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id) = {18}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6D5D1FAE-1DD7-734D-8A51-7E029DC18E8E}"/>
              </a:ext>
            </a:extLst>
          </p:cNvPr>
          <p:cNvSpPr/>
          <p:nvPr/>
        </p:nvSpPr>
        <p:spPr>
          <a:xfrm>
            <a:off x="3492500" y="5765800"/>
            <a:ext cx="2879725" cy="7985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F) = {11}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I10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-) = {15,14,17}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id) = {18}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D5538C73-ABD4-4C40-86FB-B942155BB52E}"/>
              </a:ext>
            </a:extLst>
          </p:cNvPr>
          <p:cNvSpPr/>
          <p:nvPr/>
        </p:nvSpPr>
        <p:spPr>
          <a:xfrm>
            <a:off x="6372225" y="3933825"/>
            <a:ext cx="2736850" cy="3270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I8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kumimoji="1"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875590AF-24D3-7F49-B6D7-D41388A12265}"/>
              </a:ext>
            </a:extLst>
          </p:cNvPr>
          <p:cNvSpPr/>
          <p:nvPr/>
        </p:nvSpPr>
        <p:spPr>
          <a:xfrm>
            <a:off x="6372225" y="4252913"/>
            <a:ext cx="2736850" cy="328612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I9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,*) = {10,14,17}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0B7CA243-65F8-BB4E-BE9D-DD5A7426151C}"/>
              </a:ext>
            </a:extLst>
          </p:cNvPr>
          <p:cNvSpPr/>
          <p:nvPr/>
        </p:nvSpPr>
        <p:spPr>
          <a:xfrm>
            <a:off x="6372225" y="4581525"/>
            <a:ext cx="2736850" cy="3270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I10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kumimoji="1"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5021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NFA-&gt;DFA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（子集法）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72" y="604657"/>
            <a:ext cx="4912255" cy="28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7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7" dur="50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500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build="p" animBg="1"/>
      <p:bldP spid="100" grpId="0" build="p" animBg="1"/>
      <p:bldP spid="101" grpId="0" build="p" animBg="1"/>
      <p:bldP spid="106" grpId="0" build="p" animBg="1"/>
      <p:bldP spid="107" grpId="0" build="p" animBg="1"/>
      <p:bldP spid="108" grpId="0" build="p" animBg="1"/>
      <p:bldP spid="109" grpId="0" build="p" animBg="1"/>
      <p:bldP spid="110" grpId="0" build="p" animBg="1"/>
      <p:bldP spid="111" grpId="0" build="p" animBg="1"/>
      <p:bldP spid="11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曲线连接符 119"/>
          <p:cNvCxnSpPr>
            <a:cxnSpLocks noChangeShapeType="1"/>
            <a:stCxn id="26703" idx="3"/>
            <a:endCxn id="26683" idx="1"/>
          </p:cNvCxnSpPr>
          <p:nvPr/>
        </p:nvCxnSpPr>
        <p:spPr bwMode="auto">
          <a:xfrm flipH="1">
            <a:off x="1979613" y="2054225"/>
            <a:ext cx="4679950" cy="1914525"/>
          </a:xfrm>
          <a:prstGeom prst="curvedConnector5">
            <a:avLst>
              <a:gd name="adj1" fmla="val -4884"/>
              <a:gd name="adj2" fmla="val 50000"/>
              <a:gd name="adj3" fmla="val 104884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" name="组合 101"/>
          <p:cNvGrpSpPr>
            <a:grpSpLocks/>
          </p:cNvGrpSpPr>
          <p:nvPr/>
        </p:nvGrpSpPr>
        <p:grpSpPr bwMode="auto">
          <a:xfrm>
            <a:off x="587375" y="986800"/>
            <a:ext cx="4848225" cy="511800"/>
            <a:chOff x="587397" y="986825"/>
            <a:chExt cx="4848699" cy="511227"/>
          </a:xfrm>
        </p:grpSpPr>
        <p:sp>
          <p:nvSpPr>
            <p:cNvPr id="26711" name="TextBox 20"/>
            <p:cNvSpPr txBox="1">
              <a:spLocks noChangeArrowheads="1"/>
            </p:cNvSpPr>
            <p:nvPr/>
          </p:nvSpPr>
          <p:spPr bwMode="auto">
            <a:xfrm>
              <a:off x="3491880" y="986825"/>
              <a:ext cx="31771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713" name="TextBox 5"/>
            <p:cNvSpPr txBox="1">
              <a:spLocks noChangeArrowheads="1"/>
            </p:cNvSpPr>
            <p:nvPr/>
          </p:nvSpPr>
          <p:spPr bwMode="auto">
            <a:xfrm>
              <a:off x="1979712" y="1091788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16191A1-FBD4-354D-BCB2-AA23CBAB22DE}"/>
                </a:ext>
              </a:extLst>
            </p:cNvPr>
            <p:cNvSpPr txBox="1"/>
            <p:nvPr/>
          </p:nvSpPr>
          <p:spPr>
            <a:xfrm>
              <a:off x="587397" y="1039779"/>
              <a:ext cx="658877" cy="4582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</a:rPr>
                <a:t>E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  <a:cs typeface="Arial Unicode MS" pitchFamily="34" charset="-122"/>
                </a:rPr>
                <a:t>’ :</a:t>
              </a:r>
              <a:endParaRPr kumimoji="1" lang="zh-CN" altLang="en-US" sz="2800" dirty="0">
                <a:solidFill>
                  <a:srgbClr val="000000"/>
                </a:solidFill>
                <a:latin typeface="Malgun Gothic" pitchFamily="34" charset="-127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716" name="TextBox 10"/>
            <p:cNvSpPr txBox="1">
              <a:spLocks noChangeArrowheads="1"/>
            </p:cNvSpPr>
            <p:nvPr/>
          </p:nvSpPr>
          <p:spPr bwMode="auto">
            <a:xfrm>
              <a:off x="4283968" y="1084528"/>
              <a:ext cx="1152128" cy="3539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717" name="直接箭头连接符 12"/>
            <p:cNvCxnSpPr>
              <a:cxnSpLocks noChangeShapeType="1"/>
              <a:endCxn id="26713" idx="1"/>
            </p:cNvCxnSpPr>
            <p:nvPr/>
          </p:nvCxnSpPr>
          <p:spPr bwMode="auto">
            <a:xfrm>
              <a:off x="1691680" y="1268760"/>
              <a:ext cx="288032" cy="0"/>
            </a:xfrm>
            <a:prstGeom prst="straightConnector1">
              <a:avLst/>
            </a:prstGeom>
            <a:noFill/>
            <a:ln w="31750" algn="ctr">
              <a:solidFill>
                <a:srgbClr val="C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18" name="直接箭头连接符 14"/>
            <p:cNvCxnSpPr>
              <a:cxnSpLocks noChangeShapeType="1"/>
              <a:stCxn id="26713" idx="3"/>
              <a:endCxn id="26716" idx="1"/>
            </p:cNvCxnSpPr>
            <p:nvPr/>
          </p:nvCxnSpPr>
          <p:spPr bwMode="auto">
            <a:xfrm flipV="1">
              <a:off x="3131840" y="1261500"/>
              <a:ext cx="1152128" cy="72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3276600" y="142875"/>
            <a:ext cx="527050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E'→E E→E-T|T T→T*F|F F→-</a:t>
            </a:r>
            <a:r>
              <a:rPr lang="en-US" altLang="zh-CN" sz="24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F|id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3" name="组合 102"/>
          <p:cNvGrpSpPr>
            <a:grpSpLocks/>
          </p:cNvGrpSpPr>
          <p:nvPr/>
        </p:nvGrpSpPr>
        <p:grpSpPr bwMode="auto">
          <a:xfrm>
            <a:off x="600075" y="1700811"/>
            <a:ext cx="7788275" cy="1117002"/>
            <a:chOff x="600477" y="1700808"/>
            <a:chExt cx="7787947" cy="1116564"/>
          </a:xfrm>
        </p:grpSpPr>
        <p:sp>
          <p:nvSpPr>
            <p:cNvPr id="26689" name="TextBox 36"/>
            <p:cNvSpPr txBox="1">
              <a:spLocks noChangeArrowheads="1"/>
            </p:cNvSpPr>
            <p:nvPr/>
          </p:nvSpPr>
          <p:spPr bwMode="auto">
            <a:xfrm>
              <a:off x="6774564" y="1700808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8F1C553-4130-2A46-9AED-780BA3B7FEA5}"/>
                </a:ext>
              </a:extLst>
            </p:cNvPr>
            <p:cNvSpPr txBox="1"/>
            <p:nvPr/>
          </p:nvSpPr>
          <p:spPr>
            <a:xfrm>
              <a:off x="600477" y="2133427"/>
              <a:ext cx="576239" cy="4586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</a:rPr>
                <a:t>E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  <a:cs typeface="Arial Unicode MS" pitchFamily="34" charset="-122"/>
                </a:rPr>
                <a:t> :</a:t>
              </a:r>
              <a:endParaRPr kumimoji="1" lang="zh-CN" altLang="en-US" sz="2800" dirty="0">
                <a:solidFill>
                  <a:srgbClr val="000000"/>
                </a:solidFill>
                <a:latin typeface="Malgun Gothic" pitchFamily="34" charset="-127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694" name="TextBox 23"/>
            <p:cNvSpPr txBox="1">
              <a:spLocks noChangeArrowheads="1"/>
            </p:cNvSpPr>
            <p:nvPr/>
          </p:nvSpPr>
          <p:spPr bwMode="auto">
            <a:xfrm>
              <a:off x="1979712" y="1880369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95" name="直接箭头连接符 24"/>
            <p:cNvCxnSpPr>
              <a:cxnSpLocks noChangeShapeType="1"/>
              <a:endCxn id="26694" idx="1"/>
            </p:cNvCxnSpPr>
            <p:nvPr/>
          </p:nvCxnSpPr>
          <p:spPr bwMode="auto">
            <a:xfrm>
              <a:off x="1691680" y="2057341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96" name="TextBox 25"/>
            <p:cNvSpPr txBox="1">
              <a:spLocks noChangeArrowheads="1"/>
            </p:cNvSpPr>
            <p:nvPr/>
          </p:nvSpPr>
          <p:spPr bwMode="auto">
            <a:xfrm>
              <a:off x="3779912" y="1882115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97" name="TextBox 26"/>
            <p:cNvSpPr txBox="1">
              <a:spLocks noChangeArrowheads="1"/>
            </p:cNvSpPr>
            <p:nvPr/>
          </p:nvSpPr>
          <p:spPr bwMode="auto">
            <a:xfrm>
              <a:off x="3275856" y="1762176"/>
              <a:ext cx="31771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698" name="直接箭头连接符 27"/>
            <p:cNvCxnSpPr>
              <a:cxnSpLocks noChangeShapeType="1"/>
              <a:stCxn id="26694" idx="3"/>
              <a:endCxn id="26696" idx="1"/>
            </p:cNvCxnSpPr>
            <p:nvPr/>
          </p:nvCxnSpPr>
          <p:spPr bwMode="auto">
            <a:xfrm>
              <a:off x="3131840" y="2057341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99" name="TextBox 30"/>
            <p:cNvSpPr txBox="1">
              <a:spLocks noChangeArrowheads="1"/>
            </p:cNvSpPr>
            <p:nvPr/>
          </p:nvSpPr>
          <p:spPr bwMode="auto">
            <a:xfrm>
              <a:off x="5076056" y="1764545"/>
              <a:ext cx="31290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701" name="TextBox 32"/>
            <p:cNvSpPr txBox="1">
              <a:spLocks noChangeArrowheads="1"/>
            </p:cNvSpPr>
            <p:nvPr/>
          </p:nvSpPr>
          <p:spPr bwMode="auto">
            <a:xfrm>
              <a:off x="7236296" y="1862247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702" name="直接箭头连接符 33"/>
            <p:cNvCxnSpPr>
              <a:cxnSpLocks noChangeShapeType="1"/>
              <a:stCxn id="26703" idx="3"/>
              <a:endCxn id="26701" idx="1"/>
            </p:cNvCxnSpPr>
            <p:nvPr/>
          </p:nvCxnSpPr>
          <p:spPr bwMode="auto">
            <a:xfrm flipV="1">
              <a:off x="6660232" y="2039219"/>
              <a:ext cx="576064" cy="15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03" name="TextBox 35"/>
            <p:cNvSpPr txBox="1">
              <a:spLocks noChangeArrowheads="1"/>
            </p:cNvSpPr>
            <p:nvPr/>
          </p:nvSpPr>
          <p:spPr bwMode="auto">
            <a:xfrm>
              <a:off x="5508104" y="1877551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704" name="直接箭头连接符 37"/>
            <p:cNvCxnSpPr>
              <a:cxnSpLocks noChangeShapeType="1"/>
              <a:stCxn id="26696" idx="3"/>
              <a:endCxn id="26703" idx="1"/>
            </p:cNvCxnSpPr>
            <p:nvPr/>
          </p:nvCxnSpPr>
          <p:spPr bwMode="auto">
            <a:xfrm flipV="1">
              <a:off x="4932040" y="2054523"/>
              <a:ext cx="576064" cy="45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06" name="TextBox 46"/>
            <p:cNvSpPr txBox="1">
              <a:spLocks noChangeArrowheads="1"/>
            </p:cNvSpPr>
            <p:nvPr/>
          </p:nvSpPr>
          <p:spPr bwMode="auto">
            <a:xfrm>
              <a:off x="1979712" y="2461683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707" name="直接箭头连接符 47"/>
            <p:cNvCxnSpPr>
              <a:cxnSpLocks noChangeShapeType="1"/>
              <a:endCxn id="26706" idx="1"/>
            </p:cNvCxnSpPr>
            <p:nvPr/>
          </p:nvCxnSpPr>
          <p:spPr bwMode="auto">
            <a:xfrm>
              <a:off x="1691680" y="2638655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08" name="TextBox 48"/>
            <p:cNvSpPr txBox="1">
              <a:spLocks noChangeArrowheads="1"/>
            </p:cNvSpPr>
            <p:nvPr/>
          </p:nvSpPr>
          <p:spPr bwMode="auto">
            <a:xfrm>
              <a:off x="3275856" y="2343490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709" name="直接箭头连接符 49"/>
            <p:cNvCxnSpPr>
              <a:cxnSpLocks noChangeShapeType="1"/>
              <a:stCxn id="26706" idx="3"/>
              <a:endCxn id="26710" idx="1"/>
            </p:cNvCxnSpPr>
            <p:nvPr/>
          </p:nvCxnSpPr>
          <p:spPr bwMode="auto">
            <a:xfrm>
              <a:off x="3131840" y="2638655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10" name="TextBox 51"/>
            <p:cNvSpPr txBox="1">
              <a:spLocks noChangeArrowheads="1"/>
            </p:cNvSpPr>
            <p:nvPr/>
          </p:nvSpPr>
          <p:spPr bwMode="auto">
            <a:xfrm>
              <a:off x="3779912" y="2463429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4" name="组合 103"/>
          <p:cNvGrpSpPr>
            <a:grpSpLocks/>
          </p:cNvGrpSpPr>
          <p:nvPr/>
        </p:nvGrpSpPr>
        <p:grpSpPr bwMode="auto">
          <a:xfrm>
            <a:off x="600075" y="3030299"/>
            <a:ext cx="7788275" cy="1116247"/>
            <a:chOff x="600477" y="3030227"/>
            <a:chExt cx="7787947" cy="1116564"/>
          </a:xfrm>
        </p:grpSpPr>
        <p:sp>
          <p:nvSpPr>
            <p:cNvPr id="26667" name="TextBox 54"/>
            <p:cNvSpPr txBox="1">
              <a:spLocks noChangeArrowheads="1"/>
            </p:cNvSpPr>
            <p:nvPr/>
          </p:nvSpPr>
          <p:spPr bwMode="auto">
            <a:xfrm>
              <a:off x="6774564" y="3030227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B072E10-9848-F649-A6D1-5CEC8DEBF4A0}"/>
                </a:ext>
              </a:extLst>
            </p:cNvPr>
            <p:cNvSpPr txBox="1"/>
            <p:nvPr/>
          </p:nvSpPr>
          <p:spPr>
            <a:xfrm>
              <a:off x="600477" y="3462385"/>
              <a:ext cx="582588" cy="4589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</a:rPr>
                <a:t>T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  <a:cs typeface="Arial Unicode MS" pitchFamily="34" charset="-122"/>
                </a:rPr>
                <a:t> :</a:t>
              </a:r>
              <a:endParaRPr kumimoji="1" lang="zh-CN" altLang="en-US" sz="2800" dirty="0">
                <a:solidFill>
                  <a:srgbClr val="000000"/>
                </a:solidFill>
                <a:latin typeface="Malgun Gothic" pitchFamily="34" charset="-127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672" name="TextBox 59"/>
            <p:cNvSpPr txBox="1">
              <a:spLocks noChangeArrowheads="1"/>
            </p:cNvSpPr>
            <p:nvPr/>
          </p:nvSpPr>
          <p:spPr bwMode="auto">
            <a:xfrm>
              <a:off x="1979712" y="3209788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73" name="直接箭头连接符 60"/>
            <p:cNvCxnSpPr>
              <a:cxnSpLocks noChangeShapeType="1"/>
              <a:endCxn id="26672" idx="1"/>
            </p:cNvCxnSpPr>
            <p:nvPr/>
          </p:nvCxnSpPr>
          <p:spPr bwMode="auto">
            <a:xfrm>
              <a:off x="1691680" y="3386760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4" name="TextBox 61"/>
            <p:cNvSpPr txBox="1">
              <a:spLocks noChangeArrowheads="1"/>
            </p:cNvSpPr>
            <p:nvPr/>
          </p:nvSpPr>
          <p:spPr bwMode="auto">
            <a:xfrm>
              <a:off x="3779912" y="3211534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75" name="TextBox 62"/>
            <p:cNvSpPr txBox="1">
              <a:spLocks noChangeArrowheads="1"/>
            </p:cNvSpPr>
            <p:nvPr/>
          </p:nvSpPr>
          <p:spPr bwMode="auto">
            <a:xfrm>
              <a:off x="3275856" y="3091595"/>
              <a:ext cx="31771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676" name="直接箭头连接符 63"/>
            <p:cNvCxnSpPr>
              <a:cxnSpLocks noChangeShapeType="1"/>
              <a:stCxn id="26672" idx="3"/>
              <a:endCxn id="26674" idx="1"/>
            </p:cNvCxnSpPr>
            <p:nvPr/>
          </p:nvCxnSpPr>
          <p:spPr bwMode="auto">
            <a:xfrm>
              <a:off x="3131840" y="3386760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77" name="TextBox 64"/>
            <p:cNvSpPr txBox="1">
              <a:spLocks noChangeArrowheads="1"/>
            </p:cNvSpPr>
            <p:nvPr/>
          </p:nvSpPr>
          <p:spPr bwMode="auto">
            <a:xfrm>
              <a:off x="5076056" y="3093964"/>
              <a:ext cx="312906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*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78" name="TextBox 65"/>
            <p:cNvSpPr txBox="1">
              <a:spLocks noChangeArrowheads="1"/>
            </p:cNvSpPr>
            <p:nvPr/>
          </p:nvSpPr>
          <p:spPr bwMode="auto">
            <a:xfrm>
              <a:off x="7236296" y="3191666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79" name="直接箭头连接符 66"/>
            <p:cNvCxnSpPr>
              <a:cxnSpLocks noChangeShapeType="1"/>
              <a:stCxn id="26680" idx="3"/>
              <a:endCxn id="26678" idx="1"/>
            </p:cNvCxnSpPr>
            <p:nvPr/>
          </p:nvCxnSpPr>
          <p:spPr bwMode="auto">
            <a:xfrm flipV="1">
              <a:off x="6660232" y="3368638"/>
              <a:ext cx="576064" cy="15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80" name="TextBox 67"/>
            <p:cNvSpPr txBox="1">
              <a:spLocks noChangeArrowheads="1"/>
            </p:cNvSpPr>
            <p:nvPr/>
          </p:nvSpPr>
          <p:spPr bwMode="auto">
            <a:xfrm>
              <a:off x="5508104" y="3206970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81" name="直接箭头连接符 68"/>
            <p:cNvCxnSpPr>
              <a:cxnSpLocks noChangeShapeType="1"/>
              <a:stCxn id="26674" idx="3"/>
              <a:endCxn id="26680" idx="1"/>
            </p:cNvCxnSpPr>
            <p:nvPr/>
          </p:nvCxnSpPr>
          <p:spPr bwMode="auto">
            <a:xfrm flipV="1">
              <a:off x="4932040" y="3383942"/>
              <a:ext cx="576064" cy="45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83" name="TextBox 70"/>
            <p:cNvSpPr txBox="1">
              <a:spLocks noChangeArrowheads="1"/>
            </p:cNvSpPr>
            <p:nvPr/>
          </p:nvSpPr>
          <p:spPr bwMode="auto">
            <a:xfrm>
              <a:off x="1979712" y="3791102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84" name="直接箭头连接符 71"/>
            <p:cNvCxnSpPr>
              <a:cxnSpLocks noChangeShapeType="1"/>
              <a:endCxn id="26683" idx="1"/>
            </p:cNvCxnSpPr>
            <p:nvPr/>
          </p:nvCxnSpPr>
          <p:spPr bwMode="auto">
            <a:xfrm>
              <a:off x="1691680" y="3968074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85" name="TextBox 72"/>
            <p:cNvSpPr txBox="1">
              <a:spLocks noChangeArrowheads="1"/>
            </p:cNvSpPr>
            <p:nvPr/>
          </p:nvSpPr>
          <p:spPr bwMode="auto">
            <a:xfrm>
              <a:off x="3275856" y="3672909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686" name="直接箭头连接符 73"/>
            <p:cNvCxnSpPr>
              <a:cxnSpLocks noChangeShapeType="1"/>
              <a:stCxn id="26683" idx="3"/>
              <a:endCxn id="26687" idx="1"/>
            </p:cNvCxnSpPr>
            <p:nvPr/>
          </p:nvCxnSpPr>
          <p:spPr bwMode="auto">
            <a:xfrm>
              <a:off x="3131840" y="3968074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87" name="TextBox 74"/>
            <p:cNvSpPr txBox="1">
              <a:spLocks noChangeArrowheads="1"/>
            </p:cNvSpPr>
            <p:nvPr/>
          </p:nvSpPr>
          <p:spPr bwMode="auto">
            <a:xfrm>
              <a:off x="3779912" y="3792848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600075" y="4355950"/>
            <a:ext cx="6059488" cy="1117751"/>
            <a:chOff x="600477" y="4356378"/>
            <a:chExt cx="6059755" cy="1116564"/>
          </a:xfrm>
        </p:grpSpPr>
        <p:sp>
          <p:nvSpPr>
            <p:cNvPr id="26648" name="TextBox 78"/>
            <p:cNvSpPr txBox="1">
              <a:spLocks noChangeArrowheads="1"/>
            </p:cNvSpPr>
            <p:nvPr/>
          </p:nvSpPr>
          <p:spPr bwMode="auto">
            <a:xfrm>
              <a:off x="5049578" y="4356378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F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62537E3-336A-D641-BF63-BBB2909D6612}"/>
                </a:ext>
              </a:extLst>
            </p:cNvPr>
            <p:cNvSpPr txBox="1"/>
            <p:nvPr/>
          </p:nvSpPr>
          <p:spPr>
            <a:xfrm>
              <a:off x="600477" y="4787870"/>
              <a:ext cx="582639" cy="4598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</a:rPr>
                <a:t>F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Malgun Gothic" pitchFamily="34" charset="-127"/>
                  <a:ea typeface="Malgun Gothic" pitchFamily="34" charset="-127"/>
                  <a:cs typeface="Arial Unicode MS" pitchFamily="34" charset="-122"/>
                </a:rPr>
                <a:t> :</a:t>
              </a:r>
              <a:endParaRPr kumimoji="1" lang="zh-CN" altLang="en-US" sz="2800" dirty="0">
                <a:solidFill>
                  <a:srgbClr val="000000"/>
                </a:solidFill>
                <a:latin typeface="Malgun Gothic" pitchFamily="34" charset="-127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652" name="TextBox 83"/>
            <p:cNvSpPr txBox="1">
              <a:spLocks noChangeArrowheads="1"/>
            </p:cNvSpPr>
            <p:nvPr/>
          </p:nvSpPr>
          <p:spPr bwMode="auto">
            <a:xfrm>
              <a:off x="1979712" y="4535939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14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53" name="直接箭头连接符 84"/>
            <p:cNvCxnSpPr>
              <a:cxnSpLocks noChangeShapeType="1"/>
              <a:endCxn id="26652" idx="1"/>
            </p:cNvCxnSpPr>
            <p:nvPr/>
          </p:nvCxnSpPr>
          <p:spPr bwMode="auto">
            <a:xfrm>
              <a:off x="1691680" y="4712911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4" name="TextBox 88"/>
            <p:cNvSpPr txBox="1">
              <a:spLocks noChangeArrowheads="1"/>
            </p:cNvSpPr>
            <p:nvPr/>
          </p:nvSpPr>
          <p:spPr bwMode="auto">
            <a:xfrm>
              <a:off x="3275856" y="4420115"/>
              <a:ext cx="314510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655" name="TextBox 89"/>
            <p:cNvSpPr txBox="1">
              <a:spLocks noChangeArrowheads="1"/>
            </p:cNvSpPr>
            <p:nvPr/>
          </p:nvSpPr>
          <p:spPr bwMode="auto">
            <a:xfrm>
              <a:off x="5508104" y="4517817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56" name="直接箭头连接符 90"/>
            <p:cNvCxnSpPr>
              <a:cxnSpLocks noChangeShapeType="1"/>
              <a:stCxn id="26657" idx="3"/>
              <a:endCxn id="26655" idx="1"/>
            </p:cNvCxnSpPr>
            <p:nvPr/>
          </p:nvCxnSpPr>
          <p:spPr bwMode="auto">
            <a:xfrm flipV="1">
              <a:off x="4932040" y="4694789"/>
              <a:ext cx="576064" cy="153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7" name="TextBox 91"/>
            <p:cNvSpPr txBox="1">
              <a:spLocks noChangeArrowheads="1"/>
            </p:cNvSpPr>
            <p:nvPr/>
          </p:nvSpPr>
          <p:spPr bwMode="auto">
            <a:xfrm>
              <a:off x="3779912" y="4533121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58" name="直接箭头连接符 92"/>
            <p:cNvCxnSpPr>
              <a:cxnSpLocks noChangeShapeType="1"/>
              <a:stCxn id="26652" idx="3"/>
              <a:endCxn id="26657" idx="1"/>
            </p:cNvCxnSpPr>
            <p:nvPr/>
          </p:nvCxnSpPr>
          <p:spPr bwMode="auto">
            <a:xfrm flipV="1">
              <a:off x="3131840" y="4710093"/>
              <a:ext cx="648072" cy="28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0" name="TextBox 94"/>
            <p:cNvSpPr txBox="1">
              <a:spLocks noChangeArrowheads="1"/>
            </p:cNvSpPr>
            <p:nvPr/>
          </p:nvSpPr>
          <p:spPr bwMode="auto">
            <a:xfrm>
              <a:off x="1979712" y="5117253"/>
              <a:ext cx="1152128" cy="3539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17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6661" name="直接箭头连接符 95"/>
            <p:cNvCxnSpPr>
              <a:cxnSpLocks noChangeShapeType="1"/>
              <a:endCxn id="26660" idx="1"/>
            </p:cNvCxnSpPr>
            <p:nvPr/>
          </p:nvCxnSpPr>
          <p:spPr bwMode="auto">
            <a:xfrm>
              <a:off x="1691680" y="5294225"/>
              <a:ext cx="28803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2" name="TextBox 96"/>
            <p:cNvSpPr txBox="1">
              <a:spLocks noChangeArrowheads="1"/>
            </p:cNvSpPr>
            <p:nvPr/>
          </p:nvSpPr>
          <p:spPr bwMode="auto">
            <a:xfrm>
              <a:off x="3191544" y="4999060"/>
              <a:ext cx="444352" cy="3539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id</a:t>
              </a:r>
              <a:endParaRPr lang="zh-CN" altLang="en-US" sz="2000" b="1">
                <a:solidFill>
                  <a:srgbClr val="000000"/>
                </a:solidFill>
                <a:latin typeface="黑体" panose="02010609060101010101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6663" name="直接箭头连接符 97"/>
            <p:cNvCxnSpPr>
              <a:cxnSpLocks noChangeShapeType="1"/>
              <a:stCxn id="26660" idx="3"/>
              <a:endCxn id="26664" idx="1"/>
            </p:cNvCxnSpPr>
            <p:nvPr/>
          </p:nvCxnSpPr>
          <p:spPr bwMode="auto">
            <a:xfrm>
              <a:off x="3131840" y="5294225"/>
              <a:ext cx="648072" cy="17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64" name="TextBox 98"/>
            <p:cNvSpPr txBox="1">
              <a:spLocks noChangeArrowheads="1"/>
            </p:cNvSpPr>
            <p:nvPr/>
          </p:nvSpPr>
          <p:spPr bwMode="auto">
            <a:xfrm>
              <a:off x="3779912" y="5118999"/>
              <a:ext cx="1152128" cy="353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18</a:t>
              </a:r>
              <a:endPara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12" name="曲线连接符 111"/>
          <p:cNvCxnSpPr>
            <a:cxnSpLocks noChangeShapeType="1"/>
            <a:stCxn id="26713" idx="3"/>
            <a:endCxn id="26694" idx="1"/>
          </p:cNvCxnSpPr>
          <p:nvPr/>
        </p:nvCxnSpPr>
        <p:spPr bwMode="auto">
          <a:xfrm flipH="1">
            <a:off x="1979613" y="1268413"/>
            <a:ext cx="1152525" cy="788987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曲线连接符 112"/>
          <p:cNvCxnSpPr>
            <a:cxnSpLocks noChangeShapeType="1"/>
            <a:stCxn id="26713" idx="3"/>
            <a:endCxn id="26706" idx="1"/>
          </p:cNvCxnSpPr>
          <p:nvPr/>
        </p:nvCxnSpPr>
        <p:spPr bwMode="auto">
          <a:xfrm flipH="1">
            <a:off x="1979613" y="1268413"/>
            <a:ext cx="1152525" cy="1370012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曲线连接符 115"/>
          <p:cNvCxnSpPr>
            <a:cxnSpLocks noChangeShapeType="1"/>
            <a:stCxn id="26703" idx="3"/>
            <a:endCxn id="26672" idx="1"/>
          </p:cNvCxnSpPr>
          <p:nvPr/>
        </p:nvCxnSpPr>
        <p:spPr bwMode="auto">
          <a:xfrm flipH="1">
            <a:off x="1979613" y="2054225"/>
            <a:ext cx="4679950" cy="1331913"/>
          </a:xfrm>
          <a:prstGeom prst="curvedConnector5">
            <a:avLst>
              <a:gd name="adj1" fmla="val -4884"/>
              <a:gd name="adj2" fmla="val 50000"/>
              <a:gd name="adj3" fmla="val 104884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曲线连接符 125"/>
          <p:cNvCxnSpPr>
            <a:cxnSpLocks noChangeShapeType="1"/>
            <a:stCxn id="26706" idx="3"/>
            <a:endCxn id="26672" idx="1"/>
          </p:cNvCxnSpPr>
          <p:nvPr/>
        </p:nvCxnSpPr>
        <p:spPr bwMode="auto">
          <a:xfrm flipH="1">
            <a:off x="1979613" y="2638425"/>
            <a:ext cx="1152525" cy="747713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曲线连接符 128"/>
          <p:cNvCxnSpPr>
            <a:cxnSpLocks noChangeShapeType="1"/>
            <a:stCxn id="26706" idx="3"/>
            <a:endCxn id="26683" idx="1"/>
          </p:cNvCxnSpPr>
          <p:nvPr/>
        </p:nvCxnSpPr>
        <p:spPr bwMode="auto">
          <a:xfrm flipH="1">
            <a:off x="1979613" y="2638425"/>
            <a:ext cx="1152525" cy="1330325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曲线连接符 131"/>
          <p:cNvCxnSpPr>
            <a:cxnSpLocks noChangeShapeType="1"/>
            <a:stCxn id="26680" idx="3"/>
            <a:endCxn id="26652" idx="1"/>
          </p:cNvCxnSpPr>
          <p:nvPr/>
        </p:nvCxnSpPr>
        <p:spPr bwMode="auto">
          <a:xfrm flipH="1">
            <a:off x="1979613" y="3384550"/>
            <a:ext cx="4679950" cy="1328738"/>
          </a:xfrm>
          <a:prstGeom prst="curvedConnector5">
            <a:avLst>
              <a:gd name="adj1" fmla="val -4884"/>
              <a:gd name="adj2" fmla="val 50000"/>
              <a:gd name="adj3" fmla="val 104884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曲线连接符 134"/>
          <p:cNvCxnSpPr>
            <a:cxnSpLocks noChangeShapeType="1"/>
            <a:stCxn id="26680" idx="3"/>
            <a:endCxn id="26660" idx="1"/>
          </p:cNvCxnSpPr>
          <p:nvPr/>
        </p:nvCxnSpPr>
        <p:spPr bwMode="auto">
          <a:xfrm flipH="1">
            <a:off x="1979613" y="3384550"/>
            <a:ext cx="4679950" cy="1909763"/>
          </a:xfrm>
          <a:prstGeom prst="curvedConnector5">
            <a:avLst>
              <a:gd name="adj1" fmla="val -4884"/>
              <a:gd name="adj2" fmla="val 50000"/>
              <a:gd name="adj3" fmla="val 104884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曲线连接符 140"/>
          <p:cNvCxnSpPr>
            <a:cxnSpLocks noChangeShapeType="1"/>
            <a:stCxn id="26683" idx="3"/>
            <a:endCxn id="26660" idx="1"/>
          </p:cNvCxnSpPr>
          <p:nvPr/>
        </p:nvCxnSpPr>
        <p:spPr bwMode="auto">
          <a:xfrm flipH="1">
            <a:off x="1979613" y="3968750"/>
            <a:ext cx="1152525" cy="1325563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曲线连接符 143"/>
          <p:cNvCxnSpPr>
            <a:cxnSpLocks noChangeShapeType="1"/>
            <a:stCxn id="26657" idx="3"/>
            <a:endCxn id="26652" idx="1"/>
          </p:cNvCxnSpPr>
          <p:nvPr/>
        </p:nvCxnSpPr>
        <p:spPr bwMode="auto">
          <a:xfrm flipH="1">
            <a:off x="1979613" y="4710113"/>
            <a:ext cx="2952750" cy="3175"/>
          </a:xfrm>
          <a:prstGeom prst="curvedConnector5">
            <a:avLst>
              <a:gd name="adj1" fmla="val -7741"/>
              <a:gd name="adj2" fmla="val 14492157"/>
              <a:gd name="adj3" fmla="val 107741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曲线连接符 150"/>
          <p:cNvCxnSpPr>
            <a:cxnSpLocks noChangeShapeType="1"/>
            <a:stCxn id="26694" idx="3"/>
            <a:endCxn id="26706" idx="1"/>
          </p:cNvCxnSpPr>
          <p:nvPr/>
        </p:nvCxnSpPr>
        <p:spPr bwMode="auto">
          <a:xfrm flipH="1">
            <a:off x="1979613" y="2057400"/>
            <a:ext cx="1152525" cy="581025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Box 92"/>
          <p:cNvSpPr txBox="1">
            <a:spLocks noChangeArrowheads="1"/>
          </p:cNvSpPr>
          <p:nvPr/>
        </p:nvSpPr>
        <p:spPr bwMode="auto">
          <a:xfrm>
            <a:off x="1116013" y="5724525"/>
            <a:ext cx="663733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绿色箭头：</a:t>
            </a:r>
            <a:r>
              <a:rPr lang="en-US" altLang="zh-CN" sz="20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20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</a:t>
            </a:r>
            <a:endParaRPr lang="en-US" altLang="zh-CN" sz="2000" b="1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注意：子结构终态不回！转换为归约对应的状态转移回退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5307" y="3604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拓广文法：</a:t>
            </a:r>
          </a:p>
        </p:txBody>
      </p:sp>
      <p:cxnSp>
        <p:nvCxnSpPr>
          <p:cNvPr id="97" name="曲线连接符 96"/>
          <p:cNvCxnSpPr>
            <a:cxnSpLocks noChangeShapeType="1"/>
            <a:stCxn id="26694" idx="3"/>
            <a:endCxn id="26694" idx="1"/>
          </p:cNvCxnSpPr>
          <p:nvPr/>
        </p:nvCxnSpPr>
        <p:spPr bwMode="auto">
          <a:xfrm flipH="1">
            <a:off x="1979368" y="2057484"/>
            <a:ext cx="1152177" cy="12700"/>
          </a:xfrm>
          <a:prstGeom prst="curvedConnector5">
            <a:avLst>
              <a:gd name="adj1" fmla="val -18371"/>
              <a:gd name="adj2" fmla="val -2405976"/>
              <a:gd name="adj3" fmla="val 119841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曲线连接符 146"/>
          <p:cNvCxnSpPr>
            <a:cxnSpLocks noChangeShapeType="1"/>
            <a:stCxn id="26657" idx="3"/>
            <a:endCxn id="26660" idx="1"/>
          </p:cNvCxnSpPr>
          <p:nvPr/>
        </p:nvCxnSpPr>
        <p:spPr bwMode="auto">
          <a:xfrm flipH="1">
            <a:off x="1979613" y="4710113"/>
            <a:ext cx="2952750" cy="584200"/>
          </a:xfrm>
          <a:prstGeom prst="curvedConnector5">
            <a:avLst>
              <a:gd name="adj1" fmla="val -7741"/>
              <a:gd name="adj2" fmla="val 50000"/>
              <a:gd name="adj3" fmla="val 107741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曲线连接符 137"/>
          <p:cNvCxnSpPr>
            <a:cxnSpLocks noChangeShapeType="1"/>
            <a:stCxn id="26683" idx="3"/>
            <a:endCxn id="26652" idx="1"/>
          </p:cNvCxnSpPr>
          <p:nvPr/>
        </p:nvCxnSpPr>
        <p:spPr bwMode="auto">
          <a:xfrm flipH="1">
            <a:off x="1979613" y="3968750"/>
            <a:ext cx="1152525" cy="744538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曲线连接符 153"/>
          <p:cNvCxnSpPr>
            <a:cxnSpLocks noChangeShapeType="1"/>
            <a:stCxn id="26672" idx="3"/>
            <a:endCxn id="26683" idx="1"/>
          </p:cNvCxnSpPr>
          <p:nvPr/>
        </p:nvCxnSpPr>
        <p:spPr bwMode="auto">
          <a:xfrm flipH="1">
            <a:off x="1979613" y="3386138"/>
            <a:ext cx="1152525" cy="582612"/>
          </a:xfrm>
          <a:prstGeom prst="curvedConnector5">
            <a:avLst>
              <a:gd name="adj1" fmla="val -19843"/>
              <a:gd name="adj2" fmla="val 50000"/>
              <a:gd name="adj3" fmla="val 119843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曲线连接符 100"/>
          <p:cNvCxnSpPr>
            <a:cxnSpLocks noChangeShapeType="1"/>
            <a:stCxn id="26672" idx="3"/>
            <a:endCxn id="26672" idx="1"/>
          </p:cNvCxnSpPr>
          <p:nvPr/>
        </p:nvCxnSpPr>
        <p:spPr bwMode="auto">
          <a:xfrm flipH="1">
            <a:off x="1979368" y="3386734"/>
            <a:ext cx="1152177" cy="12700"/>
          </a:xfrm>
          <a:prstGeom prst="curvedConnector5">
            <a:avLst>
              <a:gd name="adj1" fmla="val -19841"/>
              <a:gd name="adj2" fmla="val -2406913"/>
              <a:gd name="adj3" fmla="val 119841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998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6"/>
          <p:cNvSpPr txBox="1">
            <a:spLocks noChangeArrowheads="1"/>
          </p:cNvSpPr>
          <p:nvPr/>
        </p:nvSpPr>
        <p:spPr bwMode="auto">
          <a:xfrm>
            <a:off x="3276600" y="142875"/>
            <a:ext cx="527050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E'→E E→E-T|T T→T*F|F F→-F|id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F71E16-8533-C240-8704-D642F4323398}"/>
              </a:ext>
            </a:extLst>
          </p:cNvPr>
          <p:cNvSpPr txBox="1"/>
          <p:nvPr/>
        </p:nvSpPr>
        <p:spPr>
          <a:xfrm>
            <a:off x="539750" y="3605213"/>
            <a:ext cx="4814138" cy="336118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初态集</a:t>
            </a: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sz="1800" b="1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(0)={0,2,6,8,12,14,17}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8D60E723-14CB-0740-A727-34589526EA95}"/>
              </a:ext>
            </a:extLst>
          </p:cNvPr>
          <p:cNvSpPr/>
          <p:nvPr/>
        </p:nvSpPr>
        <p:spPr>
          <a:xfrm>
            <a:off x="179388" y="3919538"/>
            <a:ext cx="2952750" cy="1269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E) = {1,3}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终态）</a:t>
            </a:r>
            <a:endParaRPr lang="en-US" altLang="zh-CN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T) = {7,9}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F) = {13} </a:t>
            </a:r>
            <a:r>
              <a:rPr lang="en-US" altLang="zh-CN" sz="1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id) = {18}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I0</a:t>
            </a:r>
            <a:r>
              <a:rPr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-) = {15,14,17</a:t>
            </a:r>
            <a:r>
              <a:rPr lang="en-US" altLang="zh-CN" sz="1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74F68854-F9C2-DB4A-A4C1-53D67A6F16C4}"/>
              </a:ext>
            </a:extLst>
          </p:cNvPr>
          <p:cNvSpPr/>
          <p:nvPr/>
        </p:nvSpPr>
        <p:spPr>
          <a:xfrm>
            <a:off x="179388" y="5189538"/>
            <a:ext cx="3313112" cy="327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-) = {4,8,12,14,17}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BE3C6E79-D699-A941-ACBA-578F83B0C4C3}"/>
              </a:ext>
            </a:extLst>
          </p:cNvPr>
          <p:cNvSpPr/>
          <p:nvPr/>
        </p:nvSpPr>
        <p:spPr>
          <a:xfrm>
            <a:off x="179388" y="5510213"/>
            <a:ext cx="3313112" cy="327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*) = {10,14,17}   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5C75BF2F-88D8-1145-91DF-50F7120D599B}"/>
              </a:ext>
            </a:extLst>
          </p:cNvPr>
          <p:cNvSpPr/>
          <p:nvPr/>
        </p:nvSpPr>
        <p:spPr>
          <a:xfrm>
            <a:off x="3492500" y="3919538"/>
            <a:ext cx="2879725" cy="79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F) = {16}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I8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-) = {15,14,17}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id) = {18}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F23A265F-9EF4-4246-87A9-1211784D46DD}"/>
              </a:ext>
            </a:extLst>
          </p:cNvPr>
          <p:cNvSpPr/>
          <p:nvPr/>
        </p:nvSpPr>
        <p:spPr>
          <a:xfrm>
            <a:off x="179388" y="5837238"/>
            <a:ext cx="3313112" cy="3286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kumimoji="1"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B3449236-C45A-0C4C-A51B-EAAF4AE32DD6}"/>
              </a:ext>
            </a:extLst>
          </p:cNvPr>
          <p:cNvSpPr/>
          <p:nvPr/>
        </p:nvSpPr>
        <p:spPr>
          <a:xfrm>
            <a:off x="3492500" y="4724400"/>
            <a:ext cx="2879725" cy="1035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T) = {5,9}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I9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F) = {13}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I3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-) = {15,14,17}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id) = {18}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xmlns="" id="{6D5D1FAE-1DD7-734D-8A51-7E029DC18E8E}"/>
              </a:ext>
            </a:extLst>
          </p:cNvPr>
          <p:cNvSpPr/>
          <p:nvPr/>
        </p:nvSpPr>
        <p:spPr>
          <a:xfrm>
            <a:off x="3492500" y="5765800"/>
            <a:ext cx="2879725" cy="7985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F) = {11}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I10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-) = {15,14,17}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I5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 id) = {18}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xmlns="" id="{D5538C73-ABD4-4C40-86FB-B942155BB52E}"/>
              </a:ext>
            </a:extLst>
          </p:cNvPr>
          <p:cNvSpPr/>
          <p:nvPr/>
        </p:nvSpPr>
        <p:spPr>
          <a:xfrm>
            <a:off x="6372225" y="3933825"/>
            <a:ext cx="2736850" cy="3270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I8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kumimoji="1"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xmlns="" id="{875590AF-24D3-7F49-B6D7-D41388A12265}"/>
              </a:ext>
            </a:extLst>
          </p:cNvPr>
          <p:cNvSpPr/>
          <p:nvPr/>
        </p:nvSpPr>
        <p:spPr>
          <a:xfrm>
            <a:off x="6372225" y="4252913"/>
            <a:ext cx="2736850" cy="328612"/>
          </a:xfrm>
          <a:prstGeom prst="rect">
            <a:avLst/>
          </a:prstGeom>
          <a:solidFill>
            <a:srgbClr val="CCECFF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I9</a:t>
            </a:r>
            <a:r>
              <a:rPr kumimoji="1" lang="en-US" altLang="zh-CN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,*) = {10,14,17}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xmlns="" id="{0B7CA243-65F8-BB4E-BE9D-DD5A7426151C}"/>
              </a:ext>
            </a:extLst>
          </p:cNvPr>
          <p:cNvSpPr/>
          <p:nvPr/>
        </p:nvSpPr>
        <p:spPr>
          <a:xfrm>
            <a:off x="6372225" y="4581525"/>
            <a:ext cx="2736850" cy="3270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I10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kumimoji="1"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5021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NFA-&gt;DFA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（子集法）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27" y="700149"/>
            <a:ext cx="4914900" cy="2783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66803" y="5390118"/>
            <a:ext cx="23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下页绘制 </a:t>
            </a:r>
            <a:r>
              <a:rPr lang="en-US" altLang="zh-CN" dirty="0" smtClean="0"/>
              <a:t>DFA </a:t>
            </a:r>
            <a:r>
              <a:rPr lang="zh-CN" altLang="en-US" dirty="0" smtClean="0"/>
              <a:t>状态图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6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build="p" animBg="1"/>
      <p:bldP spid="100" grpId="0" build="p" animBg="1"/>
      <p:bldP spid="101" grpId="0" build="p" animBg="1"/>
      <p:bldP spid="106" grpId="0" build="p" animBg="1"/>
      <p:bldP spid="107" grpId="0" uiExpand="1" build="p" animBg="1"/>
      <p:bldP spid="108" grpId="0" build="p" animBg="1"/>
      <p:bldP spid="109" grpId="0" build="p" animBg="1"/>
      <p:bldP spid="110" grpId="0" uiExpand="1" build="p" animBg="1"/>
      <p:bldP spid="111" grpId="0" uiExpand="1" build="p" animBg="1"/>
      <p:bldP spid="114" grpId="0" uiExpand="1" build="p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889" y="548680"/>
            <a:ext cx="6553472" cy="2237245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00113" y="2781300"/>
          <a:ext cx="7272337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5" imgW="0" imgH="0" progId="Visio.Drawing.11">
                  <p:embed/>
                </p:oleObj>
              </mc:Choice>
              <mc:Fallback>
                <p:oleObj name="Visio" r:id="rId5" imgW="0" imgH="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7272337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3276600" y="142875"/>
            <a:ext cx="527050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E'→E E→E-T|T T→T*F|F F→-F|id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5021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NFA-&gt;DFA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（子集法）</a:t>
            </a:r>
          </a:p>
        </p:txBody>
      </p:sp>
    </p:spTree>
    <p:extLst>
      <p:ext uri="{BB962C8B-B14F-4D97-AF65-F5344CB8AC3E}">
        <p14:creationId xmlns:p14="http://schemas.microsoft.com/office/powerpoint/2010/main" val="2053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对象 1"/>
          <p:cNvGraphicFramePr>
            <a:graphicFrameLocks noChangeAspect="1"/>
          </p:cNvGraphicFramePr>
          <p:nvPr/>
        </p:nvGraphicFramePr>
        <p:xfrm>
          <a:off x="900113" y="2781300"/>
          <a:ext cx="7272337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4" imgW="0" imgH="0" progId="Visio.Drawing.11">
                  <p:embed/>
                </p:oleObj>
              </mc:Choice>
              <mc:Fallback>
                <p:oleObj name="Visio" r:id="rId4" imgW="0" imgH="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7272337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148064" y="851287"/>
            <a:ext cx="2159000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--id*id#</a:t>
            </a:r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3276600" y="115888"/>
            <a:ext cx="527050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E'→E E→E-T|T T→T*F|F F→-F|id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51520" y="7859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分析输入中的第一个 </a:t>
            </a:r>
            <a:r>
              <a:rPr kumimoji="1"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id:</a:t>
            </a:r>
            <a:endParaRPr kumimoji="1" lang="zh-CN" altLang="en-US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2467" y="198716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需要给出每个 </a:t>
            </a:r>
            <a:r>
              <a:rPr lang="en-US" altLang="zh-CN" dirty="0" smtClean="0"/>
              <a:t>LR(0) 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5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6" y="129423"/>
            <a:ext cx="4425446" cy="2590160"/>
          </a:xfrm>
          <a:prstGeom prst="rect">
            <a:avLst/>
          </a:prstGeom>
        </p:spPr>
      </p:pic>
      <p:graphicFrame>
        <p:nvGraphicFramePr>
          <p:cNvPr id="29698" name="对象 1"/>
          <p:cNvGraphicFramePr>
            <a:graphicFrameLocks noChangeAspect="1"/>
          </p:cNvGraphicFramePr>
          <p:nvPr/>
        </p:nvGraphicFramePr>
        <p:xfrm>
          <a:off x="900113" y="2781300"/>
          <a:ext cx="7272337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5" imgW="0" imgH="0" progId="Visio.Drawing.11">
                  <p:embed/>
                </p:oleObj>
              </mc:Choice>
              <mc:Fallback>
                <p:oleObj name="Visio" r:id="rId5" imgW="0" imgH="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7272337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55688" y="2752725"/>
          <a:ext cx="7272337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7" imgW="0" imgH="0" progId="Visio.Drawing.11">
                  <p:embed/>
                </p:oleObj>
              </mc:Choice>
              <mc:Fallback>
                <p:oleObj name="Visio" r:id="rId7" imgW="0" imgH="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752725"/>
                        <a:ext cx="7272337" cy="4016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877496" y="6132214"/>
            <a:ext cx="2159000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--id*id#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520825" y="3086100"/>
            <a:ext cx="1198563" cy="3063875"/>
          </a:xfrm>
          <a:prstGeom prst="rect">
            <a:avLst/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2700338" y="5289550"/>
            <a:ext cx="1951037" cy="317500"/>
            <a:chOff x="1111" y="1915"/>
            <a:chExt cx="1247" cy="200"/>
          </a:xfrm>
        </p:grpSpPr>
        <p:grpSp>
          <p:nvGrpSpPr>
            <p:cNvPr id="29705" name="Group 14"/>
            <p:cNvGrpSpPr>
              <a:grpSpLocks/>
            </p:cNvGrpSpPr>
            <p:nvPr/>
          </p:nvGrpSpPr>
          <p:grpSpPr bwMode="auto">
            <a:xfrm>
              <a:off x="1111" y="1933"/>
              <a:ext cx="454" cy="92"/>
              <a:chOff x="1667" y="2859"/>
              <a:chExt cx="302" cy="92"/>
            </a:xfrm>
          </p:grpSpPr>
          <p:sp>
            <p:nvSpPr>
              <p:cNvPr id="29707" name="Line 15"/>
              <p:cNvSpPr>
                <a:spLocks noChangeShapeType="1"/>
              </p:cNvSpPr>
              <p:nvPr/>
            </p:nvSpPr>
            <p:spPr bwMode="auto">
              <a:xfrm>
                <a:off x="1667" y="2904"/>
                <a:ext cx="215" cy="1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708" name="Freeform 16"/>
              <p:cNvSpPr>
                <a:spLocks/>
              </p:cNvSpPr>
              <p:nvPr/>
            </p:nvSpPr>
            <p:spPr bwMode="auto">
              <a:xfrm>
                <a:off x="1882" y="2859"/>
                <a:ext cx="87" cy="92"/>
              </a:xfrm>
              <a:custGeom>
                <a:avLst/>
                <a:gdLst>
                  <a:gd name="T0" fmla="*/ 0 w 87"/>
                  <a:gd name="T1" fmla="*/ 0 h 92"/>
                  <a:gd name="T2" fmla="*/ 87 w 87"/>
                  <a:gd name="T3" fmla="*/ 45 h 92"/>
                  <a:gd name="T4" fmla="*/ 0 w 87"/>
                  <a:gd name="T5" fmla="*/ 92 h 92"/>
                  <a:gd name="T6" fmla="*/ 0 w 87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" h="92">
                    <a:moveTo>
                      <a:pt x="0" y="0"/>
                    </a:moveTo>
                    <a:lnTo>
                      <a:pt x="87" y="45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 w="38100" cmpd="sng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9706" name="Rectangle 17"/>
            <p:cNvSpPr>
              <a:spLocks noChangeArrowheads="1"/>
            </p:cNvSpPr>
            <p:nvPr/>
          </p:nvSpPr>
          <p:spPr bwMode="auto">
            <a:xfrm>
              <a:off x="1601" y="1915"/>
              <a:ext cx="757" cy="200"/>
            </a:xfrm>
            <a:prstGeom prst="rect">
              <a:avLst/>
            </a:prstGeom>
            <a:noFill/>
            <a:ln w="381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3276600" y="115888"/>
            <a:ext cx="5270500" cy="406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E'→E E→E-T|T T→T*F|F F→-F|id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40819" y="4725144"/>
            <a:ext cx="1951037" cy="317500"/>
            <a:chOff x="2740819" y="4725144"/>
            <a:chExt cx="1951037" cy="317500"/>
          </a:xfrm>
        </p:grpSpPr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2740819" y="4867126"/>
              <a:ext cx="710321" cy="146050"/>
              <a:chOff x="1667" y="2859"/>
              <a:chExt cx="302" cy="92"/>
            </a:xfrm>
          </p:grpSpPr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1667" y="2904"/>
                <a:ext cx="215" cy="1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1882" y="2859"/>
                <a:ext cx="87" cy="92"/>
              </a:xfrm>
              <a:custGeom>
                <a:avLst/>
                <a:gdLst>
                  <a:gd name="T0" fmla="*/ 0 w 87"/>
                  <a:gd name="T1" fmla="*/ 0 h 92"/>
                  <a:gd name="T2" fmla="*/ 87 w 87"/>
                  <a:gd name="T3" fmla="*/ 45 h 92"/>
                  <a:gd name="T4" fmla="*/ 0 w 87"/>
                  <a:gd name="T5" fmla="*/ 92 h 92"/>
                  <a:gd name="T6" fmla="*/ 0 w 87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" h="92">
                    <a:moveTo>
                      <a:pt x="0" y="0"/>
                    </a:moveTo>
                    <a:lnTo>
                      <a:pt x="87" y="45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 w="38100" cmpd="sng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507465" y="4725144"/>
              <a:ext cx="1184391" cy="317500"/>
            </a:xfrm>
            <a:prstGeom prst="rect">
              <a:avLst/>
            </a:prstGeom>
            <a:noFill/>
            <a:ln w="381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99792" y="3789040"/>
            <a:ext cx="1951037" cy="317500"/>
            <a:chOff x="2740819" y="4725144"/>
            <a:chExt cx="1951037" cy="317500"/>
          </a:xfrm>
        </p:grpSpPr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2740819" y="4867126"/>
              <a:ext cx="710321" cy="146050"/>
              <a:chOff x="1667" y="2859"/>
              <a:chExt cx="302" cy="92"/>
            </a:xfrm>
          </p:grpSpPr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1667" y="2904"/>
                <a:ext cx="215" cy="1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882" y="2859"/>
                <a:ext cx="87" cy="92"/>
              </a:xfrm>
              <a:custGeom>
                <a:avLst/>
                <a:gdLst>
                  <a:gd name="T0" fmla="*/ 0 w 87"/>
                  <a:gd name="T1" fmla="*/ 0 h 92"/>
                  <a:gd name="T2" fmla="*/ 87 w 87"/>
                  <a:gd name="T3" fmla="*/ 45 h 92"/>
                  <a:gd name="T4" fmla="*/ 0 w 87"/>
                  <a:gd name="T5" fmla="*/ 92 h 92"/>
                  <a:gd name="T6" fmla="*/ 0 w 87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" h="92">
                    <a:moveTo>
                      <a:pt x="0" y="0"/>
                    </a:moveTo>
                    <a:lnTo>
                      <a:pt x="87" y="45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 w="38100" cmpd="sng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507465" y="4725144"/>
              <a:ext cx="1184391" cy="317500"/>
            </a:xfrm>
            <a:prstGeom prst="rect">
              <a:avLst/>
            </a:prstGeom>
            <a:noFill/>
            <a:ln w="381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25988" y="3010865"/>
            <a:ext cx="1894499" cy="401367"/>
            <a:chOff x="4725988" y="3010865"/>
            <a:chExt cx="1894499" cy="401367"/>
          </a:xfrm>
        </p:grpSpPr>
        <p:grpSp>
          <p:nvGrpSpPr>
            <p:cNvPr id="28" name="Group 14"/>
            <p:cNvGrpSpPr>
              <a:grpSpLocks/>
            </p:cNvGrpSpPr>
            <p:nvPr/>
          </p:nvGrpSpPr>
          <p:grpSpPr bwMode="auto">
            <a:xfrm>
              <a:off x="4725988" y="3266182"/>
              <a:ext cx="710321" cy="146050"/>
              <a:chOff x="1667" y="2859"/>
              <a:chExt cx="302" cy="92"/>
            </a:xfrm>
          </p:grpSpPr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1667" y="2904"/>
                <a:ext cx="215" cy="1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Freeform 16"/>
              <p:cNvSpPr>
                <a:spLocks/>
              </p:cNvSpPr>
              <p:nvPr/>
            </p:nvSpPr>
            <p:spPr bwMode="auto">
              <a:xfrm>
                <a:off x="1882" y="2859"/>
                <a:ext cx="87" cy="92"/>
              </a:xfrm>
              <a:custGeom>
                <a:avLst/>
                <a:gdLst>
                  <a:gd name="T0" fmla="*/ 0 w 87"/>
                  <a:gd name="T1" fmla="*/ 0 h 92"/>
                  <a:gd name="T2" fmla="*/ 87 w 87"/>
                  <a:gd name="T3" fmla="*/ 45 h 92"/>
                  <a:gd name="T4" fmla="*/ 0 w 87"/>
                  <a:gd name="T5" fmla="*/ 92 h 92"/>
                  <a:gd name="T6" fmla="*/ 0 w 87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" h="92">
                    <a:moveTo>
                      <a:pt x="0" y="0"/>
                    </a:moveTo>
                    <a:lnTo>
                      <a:pt x="87" y="45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 w="38100" cmpd="sng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5436096" y="3010865"/>
              <a:ext cx="1184391" cy="262396"/>
            </a:xfrm>
            <a:prstGeom prst="rect">
              <a:avLst/>
            </a:prstGeom>
            <a:noFill/>
            <a:ln w="381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64979" y="3255516"/>
            <a:ext cx="1911292" cy="317500"/>
            <a:chOff x="2764979" y="3255516"/>
            <a:chExt cx="1911292" cy="317500"/>
          </a:xfrm>
        </p:grpSpPr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2764979" y="3282950"/>
              <a:ext cx="710321" cy="146050"/>
              <a:chOff x="1667" y="2859"/>
              <a:chExt cx="302" cy="92"/>
            </a:xfrm>
          </p:grpSpPr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1667" y="2904"/>
                <a:ext cx="215" cy="1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1882" y="2859"/>
                <a:ext cx="87" cy="92"/>
              </a:xfrm>
              <a:custGeom>
                <a:avLst/>
                <a:gdLst>
                  <a:gd name="T0" fmla="*/ 0 w 87"/>
                  <a:gd name="T1" fmla="*/ 0 h 92"/>
                  <a:gd name="T2" fmla="*/ 87 w 87"/>
                  <a:gd name="T3" fmla="*/ 45 h 92"/>
                  <a:gd name="T4" fmla="*/ 0 w 87"/>
                  <a:gd name="T5" fmla="*/ 92 h 92"/>
                  <a:gd name="T6" fmla="*/ 0 w 87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7" h="92">
                    <a:moveTo>
                      <a:pt x="0" y="0"/>
                    </a:moveTo>
                    <a:lnTo>
                      <a:pt x="87" y="45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99"/>
              </a:solidFill>
              <a:ln w="38100" cmpd="sng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491880" y="3255516"/>
              <a:ext cx="1184391" cy="317500"/>
            </a:xfrm>
            <a:prstGeom prst="rect">
              <a:avLst/>
            </a:prstGeom>
            <a:noFill/>
            <a:ln w="381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04047" y="534159"/>
            <a:ext cx="354305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格局变化过程</a:t>
            </a:r>
            <a:endParaRPr kumimoji="1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32041" y="548680"/>
            <a:ext cx="374441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     id--id*id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#0id4    --id*id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#0F3     --id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#0T2     --id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#0E1     --id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#0E1-6    -id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endParaRPr kumimoji="1"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63184" y="534759"/>
            <a:ext cx="583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r6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r4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r2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</a:t>
            </a:r>
            <a:endParaRPr kumimoji="1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kumimoji="1"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-0.80602 L 1.11111E-6 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4030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8" grpId="0" uiExpand="1" build="p" animBg="1"/>
      <p:bldP spid="40" grpId="0" uiExpand="1" build="p"/>
    </p:bldLst>
  </p:timing>
</p:sld>
</file>

<file path=ppt/theme/theme1.xml><?xml version="1.0" encoding="utf-8"?>
<a:theme xmlns:a="http://schemas.openxmlformats.org/drawingml/2006/main" name="2_gcom0101">
  <a:themeElements>
    <a:clrScheme name="gcom0101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gcom0101">
      <a:majorFont>
        <a:latin typeface="Times New Roman"/>
        <a:ea typeface="宋体"/>
        <a:cs typeface="宋体"/>
      </a:majorFont>
      <a:minorFont>
        <a:latin typeface="Times New Roman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黑体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黑体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gcom0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om0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com0101">
  <a:themeElements>
    <a:clrScheme name="gcom0101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gcom0101">
      <a:majorFont>
        <a:latin typeface="Times New Roman"/>
        <a:ea typeface="宋体"/>
        <a:cs typeface="宋体"/>
      </a:majorFont>
      <a:minorFont>
        <a:latin typeface="Times New Roman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黑体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黑体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gcom0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om0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1419</Words>
  <Application>Microsoft Office PowerPoint</Application>
  <PresentationFormat>全屏显示(4:3)</PresentationFormat>
  <Paragraphs>216</Paragraphs>
  <Slides>8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 Unicode MS</vt:lpstr>
      <vt:lpstr>Malgun Gothic</vt:lpstr>
      <vt:lpstr>黑体</vt:lpstr>
      <vt:lpstr>华文行楷</vt:lpstr>
      <vt:lpstr>宋体</vt:lpstr>
      <vt:lpstr>微软雅黑</vt:lpstr>
      <vt:lpstr>Calibri</vt:lpstr>
      <vt:lpstr>Times New Roman</vt:lpstr>
      <vt:lpstr>Wingdings</vt:lpstr>
      <vt:lpstr>2_gcom0101</vt:lpstr>
      <vt:lpstr>1_gcom0101</vt:lpstr>
      <vt:lpstr>Visio</vt:lpstr>
      <vt:lpstr>教材中没有的内容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教材中没有的内容</dc:title>
  <dc:creator>EZ123</dc:creator>
  <cp:lastModifiedBy>EZ123</cp:lastModifiedBy>
  <cp:revision>8</cp:revision>
  <dcterms:created xsi:type="dcterms:W3CDTF">2021-12-07T02:40:45Z</dcterms:created>
  <dcterms:modified xsi:type="dcterms:W3CDTF">2021-12-09T13:16:19Z</dcterms:modified>
</cp:coreProperties>
</file>