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5"/>
  </p:notesMasterIdLst>
  <p:sldIdLst>
    <p:sldId id="256" r:id="rId2"/>
    <p:sldId id="257" r:id="rId3"/>
    <p:sldId id="2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01" r:id="rId20"/>
    <p:sldId id="273" r:id="rId21"/>
    <p:sldId id="274" r:id="rId22"/>
    <p:sldId id="275" r:id="rId23"/>
    <p:sldId id="309" r:id="rId24"/>
    <p:sldId id="311" r:id="rId25"/>
    <p:sldId id="310" r:id="rId26"/>
    <p:sldId id="282" r:id="rId27"/>
    <p:sldId id="277" r:id="rId28"/>
    <p:sldId id="278" r:id="rId29"/>
    <p:sldId id="300" r:id="rId30"/>
    <p:sldId id="283" r:id="rId31"/>
    <p:sldId id="291" r:id="rId32"/>
    <p:sldId id="279" r:id="rId33"/>
    <p:sldId id="304" r:id="rId34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00CC"/>
    <a:srgbClr val="FF00FF"/>
    <a:srgbClr val="339933"/>
    <a:srgbClr val="006666"/>
    <a:srgbClr val="993300"/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5622" autoAdjust="0"/>
  </p:normalViewPr>
  <p:slideViewPr>
    <p:cSldViewPr>
      <p:cViewPr varScale="1">
        <p:scale>
          <a:sx n="107" d="100"/>
          <a:sy n="107" d="100"/>
        </p:scale>
        <p:origin x="21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52"/>
    </p:cViewPr>
  </p:sorterViewPr>
  <p:notesViewPr>
    <p:cSldViewPr>
      <p:cViewPr varScale="1">
        <p:scale>
          <a:sx n="60" d="100"/>
          <a:sy n="60" d="100"/>
        </p:scale>
        <p:origin x="3202" y="38"/>
      </p:cViewPr>
      <p:guideLst>
        <p:guide orient="horz" pos="312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3CCF5E-B193-4B8A-B8FA-4FDED79E5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139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241BDAF-02F3-495E-B4DD-96EE9FA5420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76282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0076DCB-5B59-4DE2-8B64-ADD4055C8AC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2596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051D0FC-78F6-4B28-9C94-94192E1A7FF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5729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66F5AF0-1684-463B-86E9-DEB75DAA5BD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0008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8BE1E48-B0A8-43B1-9D89-CEB70FCB2F1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0381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6C74B5E-2CD9-44DE-8CCC-4B957CADE5B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01535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10A0840-1E37-4C5D-8C5A-D32A0FB731F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468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8743C67-7E41-4B79-A5AF-1AE31E87F8B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因为从状态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经</a:t>
            </a:r>
            <a:r>
              <a:rPr lang="en-US" altLang="zh-CN" dirty="0" smtClean="0"/>
              <a:t>+</a:t>
            </a:r>
            <a:r>
              <a:rPr lang="zh-CN" altLang="en-US" dirty="0" smtClean="0"/>
              <a:t>既到达状态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也到达状态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即从 </a:t>
            </a:r>
            <a:r>
              <a:rPr lang="en-US" altLang="zh-CN" dirty="0" smtClean="0"/>
              <a:t>2 </a:t>
            </a:r>
            <a:r>
              <a:rPr lang="zh-CN" altLang="en-US" dirty="0" smtClean="0"/>
              <a:t>经 </a:t>
            </a:r>
            <a:r>
              <a:rPr lang="en-US" altLang="zh-CN" dirty="0" smtClean="0"/>
              <a:t>epsilon </a:t>
            </a:r>
            <a:r>
              <a:rPr lang="zh-CN" altLang="en-US" dirty="0" smtClean="0"/>
              <a:t>转移到 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，最终再由 </a:t>
            </a:r>
            <a:r>
              <a:rPr lang="en-US" altLang="zh-CN" dirty="0" smtClean="0"/>
              <a:t>7 </a:t>
            </a:r>
            <a:r>
              <a:rPr lang="zh-CN" altLang="en-US" dirty="0" smtClean="0"/>
              <a:t>经</a:t>
            </a:r>
            <a:r>
              <a:rPr lang="en-US" altLang="zh-CN" baseline="0" dirty="0" smtClean="0"/>
              <a:t> epsilon </a:t>
            </a:r>
            <a:r>
              <a:rPr lang="zh-CN" altLang="en-US" baseline="0" dirty="0" smtClean="0"/>
              <a:t>回到</a:t>
            </a:r>
            <a:r>
              <a:rPr lang="en-US" altLang="zh-CN" baseline="0" dirty="0" smtClean="0"/>
              <a:t>3.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883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0A69F63-3949-4C5E-9236-2915263268C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9741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BDDDE93-CDA8-4CE9-A811-020AB5C89F3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535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F71C840-87CD-4D7D-97E1-9E0341ADE8F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649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44E1F14-B295-4E97-A788-C5290A57C4B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38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433D80F-F062-4F6F-8806-98827D88743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2242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8C9D62E-8C14-41C7-A95D-3B13D752458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97834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C672DEF-8E13-4AE7-AB64-E1C2D29BAAA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6206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96AC799-640B-4404-8A80-08AAEF1CB4C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29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96AC799-640B-4404-8A80-08AAEF1CB4C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4938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8BF6524-615C-4848-BDD8-459B7D1EFE7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意义：只要扫描过的终结符经若干次移进归约后能到达该项目集（状态），则目前正确（还没有发现错误）；项目集中每个项目均可以指导下一步动作。</a:t>
            </a:r>
          </a:p>
        </p:txBody>
      </p:sp>
    </p:spTree>
    <p:extLst>
      <p:ext uri="{BB962C8B-B14F-4D97-AF65-F5344CB8AC3E}">
        <p14:creationId xmlns:p14="http://schemas.microsoft.com/office/powerpoint/2010/main" val="1528946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0921860-0BC7-4B3A-A4A9-B271A272EA0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7399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5A23BEE-38F5-4577-945A-805DF27E8BD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420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204D74F-E314-4AF8-AD5C-DFDD9D1C3A0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2692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01A297A-61ED-4FD6-9316-37A03FFD690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8955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45DB272-7CE0-4E25-B541-4394F1C37EB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2542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E7BB7AD-AC7E-4A22-A8CC-8C1B046117B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60628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144CC0E-9E37-4B8C-92BC-357B04C35BF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60462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FCEE016-2D3B-4937-B508-9C98F7AB49C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本质上：该算法是</a:t>
            </a:r>
            <a:r>
              <a:rPr lang="en-US" altLang="zh-CN" smtClean="0"/>
              <a:t>2</a:t>
            </a:r>
            <a:r>
              <a:rPr lang="zh-CN" altLang="en-US" smtClean="0"/>
              <a:t>层循环： </a:t>
            </a:r>
            <a:r>
              <a:rPr lang="en-US" altLang="zh-CN" smtClean="0"/>
              <a:t>for-each( J</a:t>
            </a:r>
            <a:r>
              <a:rPr lang="zh-CN" altLang="en-US" smtClean="0"/>
              <a:t>的每个项目</a:t>
            </a:r>
            <a:r>
              <a:rPr lang="en-US" altLang="zh-CN" smtClean="0"/>
              <a:t>) { for-each( G</a:t>
            </a:r>
            <a:r>
              <a:rPr lang="zh-CN" altLang="en-US" smtClean="0"/>
              <a:t>的每个产生式</a:t>
            </a:r>
            <a:r>
              <a:rPr lang="en-US" altLang="zh-CN" smtClean="0"/>
              <a:t>B-&gt;γ) { …. } } </a:t>
            </a:r>
          </a:p>
          <a:p>
            <a:pPr eaLnBrk="1" hangingPunct="1"/>
            <a:r>
              <a:rPr lang="zh-CN" altLang="en-US" smtClean="0"/>
              <a:t>每次内层循环结束，都会造成</a:t>
            </a:r>
            <a:r>
              <a:rPr lang="en-US" altLang="zh-CN" smtClean="0"/>
              <a:t>J</a:t>
            </a:r>
            <a:r>
              <a:rPr lang="zh-CN" altLang="en-US" smtClean="0"/>
              <a:t>的扩张（加入了新项目），这些新项目在外层的后续循环中被处理。</a:t>
            </a:r>
          </a:p>
        </p:txBody>
      </p:sp>
    </p:spTree>
    <p:extLst>
      <p:ext uri="{BB962C8B-B14F-4D97-AF65-F5344CB8AC3E}">
        <p14:creationId xmlns:p14="http://schemas.microsoft.com/office/powerpoint/2010/main" val="3064228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5200C2F-9922-49AE-BE44-1875FD8C195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0468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DA5870D-AACA-488C-84A3-1EA52329D16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166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E4337EC-98C1-4AD6-9E4F-CFCF326180A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例子中，每个句型的蓝色符号序列是其句柄；下划线的符号是在推导时被替换的！</a:t>
            </a:r>
          </a:p>
        </p:txBody>
      </p:sp>
    </p:spTree>
    <p:extLst>
      <p:ext uri="{BB962C8B-B14F-4D97-AF65-F5344CB8AC3E}">
        <p14:creationId xmlns:p14="http://schemas.microsoft.com/office/powerpoint/2010/main" val="407204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7F7FB81-90E5-47A1-AF98-3D7CFF5712C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0317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4AC5234-76C8-42D2-AE13-862E31C7DB4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6169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A44AD4C-D17D-48F7-8AEC-0F84F12A018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547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C88570D-0992-49A8-9F10-C67593611C9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3415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F9A23-8A68-46CB-93EB-065060B8E0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356176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F84DF-7162-4BB8-B0C9-A9EAEA41E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9833FFC-8949-4E82-8C67-05FCDD9A2F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0"/>
            <a:ext cx="395287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5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9.emf"/><Relationship Id="rId10" Type="http://schemas.openxmlformats.org/officeDocument/2006/relationships/slide" Target="slide30.xml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29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com0309&#22797;&#20064;.ppt#-1,1,3.8 &#26412;&#31456;&#23567;&#32467;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7772400" cy="838200"/>
          </a:xfrm>
        </p:spPr>
        <p:txBody>
          <a:bodyPr anchor="ctr"/>
          <a:lstStyle/>
          <a:p>
            <a:pPr algn="l" eaLnBrk="1" hangingPunct="1"/>
            <a:r>
              <a:rPr lang="en-US" altLang="zh-CN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 </a:t>
            </a:r>
            <a:r>
              <a:rPr lang="zh-CN" altLang="en-US" sz="44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自下而上语法分析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1000" y="1206500"/>
            <a:ext cx="8367713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自上而下分析的方法是产生语言的自然过程。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但是对于分析源程序来讲，自下而上分析的方法更自然，因为语法分析处理的对象一开始都是终结符组成的序列，而不是文法的开始符号。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同时，自下而上分析中最一般的方法－－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方法的能力比自上而下分析的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方法要强，从而使得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分析成为最为实用的语法分析方法。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4470400"/>
            <a:ext cx="4451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两种主要的自下而上分析方法：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算符优先分析（不讨论）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3A393-C67D-4717-91C4-0B54B3BDAE6B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9530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 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8313" y="785813"/>
            <a:ext cx="85328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分析的特点：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采用最一般的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无回溯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归约方法；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能够及时发现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错误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可分析的文法是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文法的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真超集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分析表较复杂，难以手工构造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5536" y="3248206"/>
            <a:ext cx="2880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分析器的核心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11188" y="3702050"/>
            <a:ext cx="65849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首先了解工作原理（分析表的组成、分析算法）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华文行楷" panose="02010800040101010101" pitchFamily="2" charset="-122"/>
              </a:rPr>
              <a:t>然后讨论分析表的构造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依据的文法及特点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华文行楷" panose="02010800040101010101" pitchFamily="2" charset="-122"/>
                <a:sym typeface="Wingdings" panose="05000000000000000000" pitchFamily="2" charset="2"/>
              </a:rPr>
              <a:t>:(p82)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华文行楷" panose="02010800040101010101" pitchFamily="2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572000" y="4432301"/>
            <a:ext cx="4321175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 → E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 T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 → T*F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 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(G3.12)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| F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 →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 id 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40557" y="5307112"/>
            <a:ext cx="3168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允许左递归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－：一元，二元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81300" y="3264237"/>
            <a:ext cx="463049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驱动器、移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(LR)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32AB-5B1A-4B11-B0FA-8CE080E84D09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4800600" cy="685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3.5.2.1 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" y="6096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 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4862513" y="130175"/>
            <a:ext cx="4267200" cy="4032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E→E-T|T T→T*F|F F→-F|id</a:t>
            </a:r>
          </a:p>
        </p:txBody>
      </p:sp>
      <p:graphicFrame>
        <p:nvGraphicFramePr>
          <p:cNvPr id="14628" name="Group 2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72438"/>
              </p:ext>
            </p:extLst>
          </p:nvPr>
        </p:nvGraphicFramePr>
        <p:xfrm>
          <a:off x="381000" y="1085850"/>
          <a:ext cx="3962400" cy="4022904"/>
        </p:xfrm>
        <a:graphic>
          <a:graphicData uri="http://schemas.openxmlformats.org/drawingml/2006/table">
            <a:tbl>
              <a:tblPr/>
              <a:tblGrid>
                <a:gridCol w="487363"/>
                <a:gridCol w="485775"/>
                <a:gridCol w="555625"/>
                <a:gridCol w="487362"/>
                <a:gridCol w="625475"/>
                <a:gridCol w="417513"/>
                <a:gridCol w="415925"/>
                <a:gridCol w="487362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591" name="Text Box 255"/>
          <p:cNvSpPr txBox="1">
            <a:spLocks noChangeArrowheads="1"/>
          </p:cNvSpPr>
          <p:nvPr/>
        </p:nvSpPr>
        <p:spPr bwMode="auto">
          <a:xfrm>
            <a:off x="298450" y="5181600"/>
            <a:ext cx="240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动作表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4594" name="Rectangle 258"/>
          <p:cNvSpPr>
            <a:spLocks noChangeArrowheads="1"/>
          </p:cNvSpPr>
          <p:nvPr/>
        </p:nvSpPr>
        <p:spPr bwMode="auto">
          <a:xfrm>
            <a:off x="395288" y="5589588"/>
            <a:ext cx="66389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action[s,a]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确定改变格局的动作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与输入有关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400" u="sng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goto[s,A]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指示非终结符的状态转移</a:t>
            </a:r>
          </a:p>
        </p:txBody>
      </p:sp>
      <p:sp>
        <p:nvSpPr>
          <p:cNvPr id="14610" name="Rectangle 274"/>
          <p:cNvSpPr>
            <a:spLocks noChangeArrowheads="1"/>
          </p:cNvSpPr>
          <p:nvPr/>
        </p:nvSpPr>
        <p:spPr bwMode="auto">
          <a:xfrm>
            <a:off x="4267200" y="5334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格局与改变格局的动作 </a:t>
            </a:r>
          </a:p>
        </p:txBody>
      </p:sp>
      <p:sp>
        <p:nvSpPr>
          <p:cNvPr id="14611" name="Rectangle 275"/>
          <p:cNvSpPr>
            <a:spLocks noChangeArrowheads="1"/>
          </p:cNvSpPr>
          <p:nvPr/>
        </p:nvSpPr>
        <p:spPr bwMode="auto">
          <a:xfrm>
            <a:off x="4541391" y="990600"/>
            <a:ext cx="435108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开始格局：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(#0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</a:t>
            </a:r>
            <a:r>
              <a:rPr lang="zh-CN" altLang="en-US" sz="2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</a:t>
            </a:r>
            <a:r>
              <a:rPr lang="en-US" altLang="zh-CN" sz="2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接受格局：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(#0Si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接受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其他格局：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(#δ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ω'#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?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4612" name="Rectangle 276"/>
          <p:cNvSpPr>
            <a:spLocks noChangeArrowheads="1"/>
          </p:cNvSpPr>
          <p:nvPr/>
        </p:nvSpPr>
        <p:spPr bwMode="auto">
          <a:xfrm>
            <a:off x="4648200" y="2209800"/>
            <a:ext cx="4267200" cy="2185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的四个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动作</a:t>
            </a:r>
            <a:r>
              <a:rPr lang="zh-CN" altLang="en-US" sz="22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action[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s,a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]=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②   =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：用第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个产生</a:t>
            </a:r>
            <a:b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式的左部替换栈顶中的句柄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③   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④   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=  </a:t>
            </a: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空白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</a:t>
            </a:r>
            <a:r>
              <a:rPr lang="zh-CN" altLang="en-US" sz="2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错</a:t>
            </a:r>
            <a:endParaRPr lang="zh-CN" altLang="en-US" sz="22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622" name="Line 286"/>
          <p:cNvSpPr>
            <a:spLocks noChangeShapeType="1"/>
          </p:cNvSpPr>
          <p:nvPr/>
        </p:nvSpPr>
        <p:spPr bwMode="auto">
          <a:xfrm>
            <a:off x="3016250" y="908720"/>
            <a:ext cx="0" cy="4435475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Rectangle 276"/>
          <p:cNvSpPr>
            <a:spLocks noChangeArrowheads="1"/>
          </p:cNvSpPr>
          <p:nvPr/>
        </p:nvSpPr>
        <p:spPr bwMode="auto">
          <a:xfrm>
            <a:off x="4644008" y="4293096"/>
            <a:ext cx="4267200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⑤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s,A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]=s'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状态下遇到</a:t>
            </a:r>
            <a:b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	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转移到状态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s'</a:t>
            </a:r>
            <a:r>
              <a:rPr lang="zh-CN" altLang="en-US" sz="2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提示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：②和⑤共同完成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648200" y="4300598"/>
            <a:ext cx="4172272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92" name="Text Box 256"/>
          <p:cNvSpPr txBox="1">
            <a:spLocks noChangeArrowheads="1"/>
          </p:cNvSpPr>
          <p:nvPr/>
        </p:nvSpPr>
        <p:spPr bwMode="auto">
          <a:xfrm>
            <a:off x="2843808" y="51816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转移表</a:t>
            </a: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1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1" grpId="0" autoUpdateAnimBg="0"/>
      <p:bldP spid="14594" grpId="0" uiExpand="1" build="p" autoUpdateAnimBg="0"/>
      <p:bldP spid="14610" grpId="0" autoUpdateAnimBg="0"/>
      <p:bldP spid="14611" grpId="0" uiExpand="1" build="p" autoUpdateAnimBg="0"/>
      <p:bldP spid="14622" grpId="0" animBg="1"/>
      <p:bldP spid="145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5603" name="Rectangle 127"/>
          <p:cNvSpPr>
            <a:spLocks noChangeArrowheads="1"/>
          </p:cNvSpPr>
          <p:nvPr/>
        </p:nvSpPr>
        <p:spPr bwMode="auto">
          <a:xfrm>
            <a:off x="228600" y="76200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驱动器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输入序列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L(G)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的规范归约，否则指出一个错误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88" name="Rectangle 128"/>
          <p:cNvSpPr>
            <a:spLocks noChangeArrowheads="1"/>
          </p:cNvSpPr>
          <p:nvPr/>
        </p:nvSpPr>
        <p:spPr bwMode="auto">
          <a:xfrm>
            <a:off x="457200" y="1600200"/>
            <a:ext cx="785971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中的第一个终结符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指向栈顶初始状态；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s:=top^; a:=ip^;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action[s</a:t>
            </a:r>
            <a:r>
              <a:rPr lang="zh-CN" altLang="en-US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 s':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reduce by A→β: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accept: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return;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--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成功返回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others: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error;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--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出错处理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case;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						     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5489" name="Rectangle 129"/>
          <p:cNvSpPr>
            <a:spLocks noChangeArrowheads="1"/>
          </p:cNvSpPr>
          <p:nvPr/>
        </p:nvSpPr>
        <p:spPr bwMode="auto">
          <a:xfrm>
            <a:off x="4211638" y="2205038"/>
            <a:ext cx="4895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习惯上：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实际的算法中仅存放状态</a:t>
            </a:r>
          </a:p>
        </p:txBody>
      </p:sp>
      <p:sp>
        <p:nvSpPr>
          <p:cNvPr id="15490" name="Rectangle 130"/>
          <p:cNvSpPr>
            <a:spLocks noChangeArrowheads="1"/>
          </p:cNvSpPr>
          <p:nvPr/>
        </p:nvSpPr>
        <p:spPr bwMode="auto">
          <a:xfrm>
            <a:off x="2895600" y="2708275"/>
            <a:ext cx="5852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push(a); next(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 push(s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'); </a:t>
            </a:r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</p:txBody>
      </p:sp>
      <p:sp>
        <p:nvSpPr>
          <p:cNvPr id="15491" name="Rectangle 131"/>
          <p:cNvSpPr>
            <a:spLocks noChangeArrowheads="1"/>
          </p:cNvSpPr>
          <p:nvPr/>
        </p:nvSpPr>
        <p:spPr bwMode="auto">
          <a:xfrm>
            <a:off x="2101850" y="3382963"/>
            <a:ext cx="6934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pop(2*|β|);	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弹出句柄和相应状态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 := top^;  	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暴露出当前栈顶状态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push(A);     	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产生式左部符号进栈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push(goto(s'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A));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新栈顶状态进栈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write(A→β);     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完成归约，跟踪分析轨迹</a:t>
            </a:r>
          </a:p>
        </p:txBody>
      </p:sp>
      <p:graphicFrame>
        <p:nvGraphicFramePr>
          <p:cNvPr id="15497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78082"/>
              </p:ext>
            </p:extLst>
          </p:nvPr>
        </p:nvGraphicFramePr>
        <p:xfrm>
          <a:off x="252140" y="2852738"/>
          <a:ext cx="1079500" cy="288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Visio" r:id="rId4" imgW="590093" imgH="1751120" progId="Visio.Drawing.11">
                  <p:embed/>
                </p:oleObj>
              </mc:Choice>
              <mc:Fallback>
                <p:oleObj name="Visio" r:id="rId4" imgW="590093" imgH="1751120" progId="Visio.Drawing.11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40" y="2852738"/>
                        <a:ext cx="1079500" cy="288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9" name="Rectangle 139"/>
          <p:cNvSpPr>
            <a:spLocks noChangeArrowheads="1"/>
          </p:cNvSpPr>
          <p:nvPr/>
        </p:nvSpPr>
        <p:spPr bwMode="auto">
          <a:xfrm>
            <a:off x="784225" y="1168400"/>
            <a:ext cx="782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初始格局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ω#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个动作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是初态</a:t>
            </a:r>
          </a:p>
        </p:txBody>
      </p:sp>
      <p:graphicFrame>
        <p:nvGraphicFramePr>
          <p:cNvPr id="15504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79133"/>
              </p:ext>
            </p:extLst>
          </p:nvPr>
        </p:nvGraphicFramePr>
        <p:xfrm>
          <a:off x="468040" y="4292600"/>
          <a:ext cx="719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Visio" r:id="rId6" imgW="307935" imgH="234435" progId="Visio.Drawing.11">
                  <p:embed/>
                </p:oleObj>
              </mc:Choice>
              <mc:Fallback>
                <p:oleObj name="Visio" r:id="rId6" imgW="307935" imgH="234435" progId="Visio.Drawing.11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40" y="4292600"/>
                        <a:ext cx="719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07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578235"/>
              </p:ext>
            </p:extLst>
          </p:nvPr>
        </p:nvGraphicFramePr>
        <p:xfrm>
          <a:off x="468040" y="3860800"/>
          <a:ext cx="6588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0" name="Visio" r:id="rId8" imgW="282506" imgH="234435" progId="Visio.Drawing.11">
                  <p:embed/>
                </p:oleObj>
              </mc:Choice>
              <mc:Fallback>
                <p:oleObj name="Visio" r:id="rId8" imgW="282506" imgH="234435" progId="Visio.Drawing.11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40" y="3860800"/>
                        <a:ext cx="6588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10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081649"/>
              </p:ext>
            </p:extLst>
          </p:nvPr>
        </p:nvGraphicFramePr>
        <p:xfrm>
          <a:off x="468040" y="3429000"/>
          <a:ext cx="422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Visio" r:id="rId10" imgW="181138" imgH="234435" progId="Visio.Drawing.11">
                  <p:embed/>
                </p:oleObj>
              </mc:Choice>
              <mc:Fallback>
                <p:oleObj name="Visio" r:id="rId10" imgW="181138" imgH="234435" progId="Visio.Drawing.11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40" y="3429000"/>
                        <a:ext cx="422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13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93170"/>
              </p:ext>
            </p:extLst>
          </p:nvPr>
        </p:nvGraphicFramePr>
        <p:xfrm>
          <a:off x="468040" y="2924175"/>
          <a:ext cx="363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2" name="Visio" r:id="rId12" imgW="155709" imgH="234435" progId="Visio.Drawing.11">
                  <p:embed/>
                </p:oleObj>
              </mc:Choice>
              <mc:Fallback>
                <p:oleObj name="Visio" r:id="rId12" imgW="155709" imgH="234435" progId="Visio.Drawing.11">
                  <p:embed/>
                  <p:pic>
                    <p:nvPicPr>
                      <p:cNvPr id="0" name="Object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40" y="2924175"/>
                        <a:ext cx="3635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14" name="Line 154"/>
          <p:cNvSpPr>
            <a:spLocks noChangeShapeType="1"/>
          </p:cNvSpPr>
          <p:nvPr/>
        </p:nvSpPr>
        <p:spPr bwMode="auto">
          <a:xfrm flipH="1">
            <a:off x="1093440" y="4014974"/>
            <a:ext cx="1030288" cy="158908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517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34358"/>
              </p:ext>
            </p:extLst>
          </p:nvPr>
        </p:nvGraphicFramePr>
        <p:xfrm>
          <a:off x="582340" y="3400425"/>
          <a:ext cx="338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3" name="Visio" r:id="rId14" imgW="138640" imgH="234435" progId="Visio.Drawing.11">
                  <p:embed/>
                </p:oleObj>
              </mc:Choice>
              <mc:Fallback>
                <p:oleObj name="Visio" r:id="rId14" imgW="138640" imgH="234435" progId="Visio.Drawing.11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40" y="3400425"/>
                        <a:ext cx="338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20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718798"/>
              </p:ext>
            </p:extLst>
          </p:nvPr>
        </p:nvGraphicFramePr>
        <p:xfrm>
          <a:off x="582340" y="3040063"/>
          <a:ext cx="4619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4" name="Visio" r:id="rId16" imgW="189499" imgH="234435" progId="Visio.Drawing.11">
                  <p:embed/>
                </p:oleObj>
              </mc:Choice>
              <mc:Fallback>
                <p:oleObj name="Visio" r:id="rId16" imgW="189499" imgH="234435" progId="Visio.Drawing.11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40" y="3040063"/>
                        <a:ext cx="4619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5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5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5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5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5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5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1000" fill="hold"/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1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4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9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1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8" grpId="0" build="allAtOnce" autoUpdateAnimBg="0"/>
      <p:bldP spid="15489" grpId="0" animBg="1" autoUpdateAnimBg="0"/>
      <p:bldP spid="15490" grpId="0" autoUpdateAnimBg="0"/>
      <p:bldP spid="15491" grpId="0" autoUpdateAnimBg="0"/>
      <p:bldP spid="15499" grpId="0"/>
      <p:bldP spid="155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C339AB-5DEE-4573-90E0-8EB07A019F15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7652" name="Rectangle 123"/>
          <p:cNvSpPr>
            <a:spLocks noChangeArrowheads="1"/>
          </p:cNvSpPr>
          <p:nvPr/>
        </p:nvSpPr>
        <p:spPr bwMode="auto">
          <a:xfrm>
            <a:off x="250825" y="4419600"/>
            <a:ext cx="4411663" cy="23945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 s':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push(a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next(</a:t>
            </a:r>
            <a:r>
              <a:rPr lang="en-US" altLang="zh-CN" sz="22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push(s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');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reduce by A→β: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pop(2*|β|);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s':=top^;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push(A);  push(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(s'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A));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write(A→β);</a:t>
            </a:r>
          </a:p>
        </p:txBody>
      </p:sp>
      <p:sp>
        <p:nvSpPr>
          <p:cNvPr id="16509" name="Rectangle 125"/>
          <p:cNvSpPr>
            <a:spLocks noChangeArrowheads="1"/>
          </p:cNvSpPr>
          <p:nvPr/>
        </p:nvSpPr>
        <p:spPr bwMode="auto">
          <a:xfrm>
            <a:off x="4835525" y="609600"/>
            <a:ext cx="20415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id--id*id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</a:p>
        </p:txBody>
      </p:sp>
      <p:graphicFrame>
        <p:nvGraphicFramePr>
          <p:cNvPr id="16634" name="Group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07031"/>
              </p:ext>
            </p:extLst>
          </p:nvPr>
        </p:nvGraphicFramePr>
        <p:xfrm>
          <a:off x="251520" y="228600"/>
          <a:ext cx="3962400" cy="4022904"/>
        </p:xfrm>
        <a:graphic>
          <a:graphicData uri="http://schemas.openxmlformats.org/drawingml/2006/table">
            <a:tbl>
              <a:tblPr/>
              <a:tblGrid>
                <a:gridCol w="487363"/>
                <a:gridCol w="485775"/>
                <a:gridCol w="555625"/>
                <a:gridCol w="487362"/>
                <a:gridCol w="625475"/>
                <a:gridCol w="417513"/>
                <a:gridCol w="415925"/>
                <a:gridCol w="487362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acc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r2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r6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s4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r5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s7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r3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29" name="Text Box 245"/>
          <p:cNvSpPr txBox="1">
            <a:spLocks noChangeArrowheads="1"/>
          </p:cNvSpPr>
          <p:nvPr/>
        </p:nvSpPr>
        <p:spPr bwMode="auto">
          <a:xfrm>
            <a:off x="4800600" y="1371600"/>
            <a:ext cx="292735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 E-T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T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→ T*F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F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→ -F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id 	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7774" name="Line 249"/>
          <p:cNvSpPr>
            <a:spLocks noChangeShapeType="1"/>
          </p:cNvSpPr>
          <p:nvPr/>
        </p:nvSpPr>
        <p:spPr bwMode="auto">
          <a:xfrm>
            <a:off x="2897886" y="260350"/>
            <a:ext cx="0" cy="3960813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4139058" y="226144"/>
            <a:ext cx="4897438" cy="62992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lumMod val="40000"/>
                <a:lumOff val="60000"/>
              </a:schemeClr>
            </a:outerShdw>
          </a:effectLst>
          <a:extLst/>
        </p:spPr>
        <p:txBody>
          <a:bodyPr wrap="none" lIns="1620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  剩余输入	  动作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	 id--id*id#   s4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	   --id*id#   r6(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F→id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	   --id*id#   r4(T→F)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	   --id*id#   r2(E→T)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	   --id*id#   s5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    -id*id#   s5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   id*id#   s4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  *id#   r6(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F→id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   *id#   r5(F→-F)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     *id#   r4(T→F)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     *id#   s7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    id#   s4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   #   r6(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F→id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   #   r3(T→T*F)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        #	  r1(E→E-T)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            #	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9" grpId="0"/>
      <p:bldP spid="16629" grpId="0" autoUpdateAnimBg="0"/>
      <p:bldP spid="1650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C9155-7D6E-4E89-8F6A-68C86145AF5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3.5.2.1 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分析与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LR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765175"/>
            <a:ext cx="8512175" cy="273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3.15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若为文法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构造的移进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归约分析表中不含多重定义的条目，则称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，由此分析表构成的分析器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被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称为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，它所识别的语言被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称为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LR(k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从左到右扫描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输入序列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逆序的最右推导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为确定下一动作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向前看的终结符个数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一般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情况下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k&lt;=1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k=1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时，简称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33400" y="3475856"/>
            <a:ext cx="5982816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分析器是一大类（移进－归约）分析器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9552" y="3917838"/>
            <a:ext cx="8001000" cy="275152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根据分析表的构造，有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LALR(1)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分析器。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它们功能的强弱和构造的难度依次递增。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k&gt;1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后，分析器的构造趋于复杂，一般情况下并不构造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k&gt;1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LR(k)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分析器。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我们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仅讨论 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分析器的构造。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 bwMode="auto">
          <a:xfrm>
            <a:off x="2111109" y="2128611"/>
            <a:ext cx="1020731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4182395"/>
            <a:ext cx="8458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归约分析中，只要保证已扫描过的输入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序列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可以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归约为一个活前缀，则分析到目前为止没有错误。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分析表的关键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7F114-A17A-4EB6-84E9-293C700C68A8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分析器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23875" y="476250"/>
            <a:ext cx="81518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首先构造一个可以识别文法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中所有活前缀的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   	然后根据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和简单的向前看信息构造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分析表。 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67200" y="2895600"/>
            <a:ext cx="44815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#0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5   id*id#  	s4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57200" y="4170363"/>
            <a:ext cx="145050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强调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57200" y="2514600"/>
            <a:ext cx="7467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活前缀的两个特点：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	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．右句型的前缀；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．已在分析栈中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活前缀＋若干终结符（不在栈中）＝ 右句型。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57200" y="5686335"/>
            <a:ext cx="47132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NFA→DFA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识别活前缀的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是什么？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707904" y="5006980"/>
            <a:ext cx="482453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构造一个识别它的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活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前缀的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267200" y="2132856"/>
            <a:ext cx="1456928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331024" y="2132856"/>
            <a:ext cx="1456928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1000" y="1268413"/>
            <a:ext cx="8294688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活前缀与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3.16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出现在移进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归约分析器栈中的右句型的前缀，被称为文法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solidFill>
                  <a:srgbClr val="FFFF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viable prefix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）。		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400" dirty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9462" grpId="0" animBg="1" autoUpdateAnimBg="0"/>
      <p:bldP spid="19463" grpId="0" build="p" autoUpdateAnimBg="0"/>
      <p:bldP spid="19464" grpId="0" uiExpand="1" build="p" autoUpdateAnimBg="0"/>
      <p:bldP spid="19465" grpId="0"/>
      <p:bldP spid="12" grpId="0" build="p" autoUpdateAnimBg="0"/>
      <p:bldP spid="1946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 bwMode="auto">
          <a:xfrm>
            <a:off x="2564021" y="4653136"/>
            <a:ext cx="1422679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5D800-94AC-4943-95A3-FD37B00B9170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回顾产生式与</a:t>
            </a: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文法的状态转换图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(E→E+T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T→T*F)</a:t>
            </a:r>
            <a:r>
              <a:rPr lang="en-US" altLang="zh-CN" sz="2400"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06425" y="2276475"/>
            <a:ext cx="771048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它们是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，而且是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为什么？）；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那么，如何表示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的状态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11188" y="4581525"/>
            <a:ext cx="770572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3.17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简称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是这样一个产生式，在它右部的某个位置有一个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点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zh-CN" altLang="en-US" sz="2400" dirty="0" smtClean="0">
                <a:ea typeface="华文行楷" panose="02010800040101010101" pitchFamily="2" charset="-122"/>
              </a:rPr>
              <a:t>”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对于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A→ε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，它仅有一个项目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400" dirty="0"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.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84213" y="1341438"/>
          <a:ext cx="35290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Visio" r:id="rId4" imgW="1532534" imgH="299009" progId="Visio.Drawing.11">
                  <p:embed/>
                </p:oleObj>
              </mc:Choice>
              <mc:Fallback>
                <p:oleObj name="Visio" r:id="rId4" imgW="1532534" imgH="299009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352901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860925" y="1412875"/>
          <a:ext cx="34559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Visio" r:id="rId6" imgW="1532534" imgH="295961" progId="Visio.Drawing.11">
                  <p:embed/>
                </p:oleObj>
              </mc:Choice>
              <mc:Fallback>
                <p:oleObj name="Visio" r:id="rId6" imgW="1532534" imgH="29596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412875"/>
                        <a:ext cx="34559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 bwMode="auto">
          <a:xfrm>
            <a:off x="7059488" y="4653136"/>
            <a:ext cx="680864" cy="35964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/>
          <p:nvPr/>
        </p:nvCxnSpPr>
        <p:spPr bwMode="auto">
          <a:xfrm flipH="1">
            <a:off x="7059488" y="4653136"/>
            <a:ext cx="608856" cy="359643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005681" y="3250073"/>
            <a:ext cx="771048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产生式的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加入一个点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en-US" altLang="zh-CN" sz="2400" dirty="0" smtClean="0">
                <a:solidFill>
                  <a:srgbClr val="0000FF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.</a:t>
            </a:r>
            <a:r>
              <a:rPr lang="zh-CN" altLang="en-US" sz="2400" dirty="0" smtClean="0">
                <a:ea typeface="华文行楷" panose="02010800040101010101" pitchFamily="2" charset="-122"/>
              </a:rPr>
              <a:t>”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用它在右部的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位置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的状态。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48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599C98-AFA5-478F-A34B-A683E5916D4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76200"/>
            <a:ext cx="4752975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" y="476250"/>
            <a:ext cx="73675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E→E-T|T  T→T*F|F  F→-F|id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的全部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项目：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50825" y="836613"/>
            <a:ext cx="5046663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E→.E-T  E→E.-T  E→E-.T  E→E-T.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E→.T    E→T.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  T→T.*F  T→T*.F  T→T*F.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T→.F    T→F.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F→.-F   F→-.F   F→-F.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F→.id   F→id.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50825" y="2924175"/>
            <a:ext cx="8382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显示了分析过程中看到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了产生式的多少。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不为空的项目称为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可移进项目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为空的项目称为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可归约项目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" y="4149725"/>
            <a:ext cx="60960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项目与活前缀的关系：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则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的状态。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产生式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T→T*F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是识别活前缀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T*F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5364163" y="1449388"/>
            <a:ext cx="36576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每个项目是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的一个状态；每个产生式是一个识别活前缀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651500" y="3532188"/>
            <a:ext cx="3492500" cy="1552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于是：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产生式构成识别文法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活前缀的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，将其确定化即得到识别活前缀的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250825" y="5805488"/>
          <a:ext cx="2665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6" name="Visio" r:id="rId4" imgW="1152144" imgH="305410" progId="Visio.Drawing.11">
                  <p:embed/>
                </p:oleObj>
              </mc:Choice>
              <mc:Fallback>
                <p:oleObj name="Visio" r:id="rId4" imgW="1152144" imgH="30541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805488"/>
                        <a:ext cx="26654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2843213" y="5837238"/>
          <a:ext cx="20161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7" name="Visio" r:id="rId6" imgW="895502" imgH="305410" progId="Visio.Drawing.11">
                  <p:embed/>
                </p:oleObj>
              </mc:Choice>
              <mc:Fallback>
                <p:oleObj name="Visio" r:id="rId6" imgW="895502" imgH="30541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37238"/>
                        <a:ext cx="20161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4787900" y="5876925"/>
          <a:ext cx="20891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8" name="Visio" r:id="rId8" imgW="931774" imgH="305410" progId="Visio.Drawing.11">
                  <p:embed/>
                </p:oleObj>
              </mc:Choice>
              <mc:Fallback>
                <p:oleObj name="Visio" r:id="rId8" imgW="931774" imgH="30541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876925"/>
                        <a:ext cx="20891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6804025" y="6021388"/>
          <a:ext cx="1944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Visio" r:id="rId10" imgW="931774" imgH="241706" progId="Visio.Drawing.11">
                  <p:embed/>
                </p:oleObj>
              </mc:Choice>
              <mc:Fallback>
                <p:oleObj name="Visio" r:id="rId10" imgW="931774" imgH="241706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6021388"/>
                        <a:ext cx="19446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allAtOnce"/>
      <p:bldP spid="21510" grpId="0" uiExpand="1" build="p" autoUpdateAnimBg="0"/>
      <p:bldP spid="21511" grpId="0" build="p" autoUpdateAnimBg="0"/>
      <p:bldP spid="21520" grpId="0" animBg="1" autoUpdateAnimBg="0"/>
      <p:bldP spid="215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AFF1E-9291-4F3F-BCC8-842E92501EC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467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23838" y="811213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拓广文法与识别活前缀的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66713" y="1412875"/>
            <a:ext cx="82819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拓广文法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G' = G∪{S'→S}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目的：使得构造的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NFA/DFA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具有唯一的初态和终态；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S'→.S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是识别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S'→S.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是识别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1175" y="3822700"/>
            <a:ext cx="8382000" cy="51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G3.12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E→E-T|T  T→T*F|F  F→-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F|id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9750" y="4411663"/>
            <a:ext cx="23034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的拓广文法：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916238" y="4411663"/>
            <a:ext cx="3384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G' = G∪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{E'→E}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259632" y="1862754"/>
            <a:ext cx="2448272" cy="50405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03404" y="5013176"/>
            <a:ext cx="28070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唯一初态与终态：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131840" y="5054887"/>
            <a:ext cx="50405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'→E.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 autoUpdateAnimBg="0"/>
      <p:bldP spid="22534" grpId="0" uiExpand="1" build="p" autoUpdateAnimBg="0"/>
      <p:bldP spid="22536" grpId="0" uiExpand="1" build="p" autoUpdateAnimBg="0"/>
      <p:bldP spid="22537" grpId="0" uiExpand="1" build="p" autoUpdateAnimBg="0"/>
      <p:bldP spid="2" grpId="0" animBg="1"/>
      <p:bldP spid="11" grpId="0" build="p" autoUpdateAnimBg="0"/>
      <p:bldP spid="1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83381-82CA-4192-94EA-303408C04B08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188913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07950" y="981075"/>
            <a:ext cx="896461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（项目）→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（项目集）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词法分析器－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子集法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①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ε_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不经任何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能到达的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全体；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所有从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经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字符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能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 态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全体。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类似的两个过程：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①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项目集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不经任何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全体；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②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goto(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所有从</a:t>
            </a:r>
            <a:r>
              <a:rPr lang="en-US" altLang="zh-CN" sz="2400" b="1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经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能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到达的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全体。 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3000375" y="2324100"/>
            <a:ext cx="936625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2987675" y="4076700"/>
            <a:ext cx="936625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7091363" y="2325688"/>
            <a:ext cx="720725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7405688" y="4078288"/>
            <a:ext cx="622300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5305425" y="2314575"/>
            <a:ext cx="635000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5292725" y="4067175"/>
            <a:ext cx="1295400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492500" y="27813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7524750" y="28067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5626100" y="2781300"/>
            <a:ext cx="0" cy="12954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05688-EED7-471A-B527-89DF5426417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3213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自下而上分析的基本方法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66725" y="1439863"/>
            <a:ext cx="8208963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对于每个输入序列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ω:</a:t>
            </a:r>
            <a:b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从左到右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扫描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ω;</a:t>
            </a:r>
            <a:b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反复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用产生式的左部替换产生式的右部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、谋求对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的匹配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最终得到文法的开始符号，或者发现一个错误。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分析树：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自下而上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规范归约</a:t>
            </a:r>
            <a:r>
              <a:rPr lang="en-US" altLang="zh-CN" sz="2400">
                <a:solidFill>
                  <a:schemeClr val="tx2"/>
                </a:solidFill>
                <a:ea typeface="华文行楷" panose="02010800040101010101" pitchFamily="2" charset="-122"/>
              </a:rPr>
              <a:t>—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en-US" altLang="zh-CN" sz="2400">
                <a:solidFill>
                  <a:schemeClr val="tx2"/>
                </a:solidFill>
                <a:ea typeface="华文行楷" panose="02010800040101010101" pitchFamily="2" charset="-122"/>
              </a:rPr>
              <a:t>—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</a:t>
            </a:r>
            <a:r>
              <a:rPr lang="en-US" altLang="zh-CN" sz="2400">
                <a:solidFill>
                  <a:schemeClr val="tx2"/>
                </a:solidFill>
                <a:ea typeface="华文行楷" panose="02010800040101010101" pitchFamily="2" charset="-122"/>
              </a:rPr>
              <a:t>—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9C136-73EC-41CD-B153-D443FD769B4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49263" y="533400"/>
            <a:ext cx="8299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3.18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项目集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的闭包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closure(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  <a:hlinkClick r:id="rId3" action="ppaction://hlinksldjump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是这样一个项目集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中的所有项目属于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则所有形如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的项目属于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其它任何项目不属于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closure(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8313" y="3048000"/>
            <a:ext cx="82804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3.19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对所有属于项目集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且形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β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X∈N∪T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990000"/>
                </a:solidFill>
                <a:latin typeface="楷体_GB2312"/>
                <a:ea typeface="楷体_GB2312"/>
                <a:cs typeface="楷体_GB2312"/>
              </a:rPr>
              <a:t>I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是所有形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X.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β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76275" y="4056063"/>
            <a:ext cx="4318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91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851275" y="549275"/>
            <a:ext cx="1584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2988" y="4210050"/>
            <a:ext cx="1524000" cy="235267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0" tIns="108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00338" y="4233863"/>
            <a:ext cx="6192837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goto(J, E)= {                   }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6013" y="4287838"/>
            <a:ext cx="1295400" cy="6350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643438" y="4221163"/>
            <a:ext cx="381635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E'→E. , E→E.-T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724128" y="2996952"/>
            <a:ext cx="1512168" cy="105911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autoUpdateAnimBg="0"/>
      <p:bldP spid="8" grpId="0" autoUpdateAnimBg="0"/>
      <p:bldP spid="8" grpId="1" animBg="1"/>
      <p:bldP spid="10" grpId="0" build="p" autoUpdateAnimBg="0"/>
      <p:bldP spid="2" grpId="0" animBg="1"/>
      <p:bldP spid="11" grpId="0" build="p" autoUpdateAnimBg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50825" y="1989138"/>
            <a:ext cx="84312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closure(S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→.S)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中，作为唯一未标记状态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中还有未标记状态</a:t>
            </a:r>
            <a:r>
              <a:rPr lang="en-US" altLang="zh-CN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考察所有未标记状态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标记</a:t>
            </a:r>
            <a:r>
              <a:rPr lang="en-US" altLang="zh-CN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			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E42DE-90E3-49CE-B535-427A2E73E5E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71550" y="3118316"/>
            <a:ext cx="77771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en-US" altLang="zh-CN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I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状态下的每个文法符号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 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考察所有边的标记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0825" y="404813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构造文法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的、基于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项目的、识别活前缀的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拓广文法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DFA=(C,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  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是状态集，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是状态转移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989138" y="3584575"/>
            <a:ext cx="67595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J:=closure(goto(</a:t>
            </a:r>
            <a:r>
              <a:rPr lang="en-US" altLang="zh-CN" sz="2400" dirty="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非空  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有下一状态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	</a:t>
            </a:r>
            <a:endParaRPr lang="en-US" altLang="zh-CN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827338" y="3963988"/>
            <a:ext cx="59213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</a:t>
            </a:r>
            <a:r>
              <a:rPr lang="en-US" altLang="zh-CN" sz="2400">
                <a:solidFill>
                  <a:srgbClr val="99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,x]:= 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记录下一状态转移</a:t>
            </a:r>
            <a:endParaRPr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	          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新状态待考察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不标记加入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3635375" y="1666246"/>
            <a:ext cx="3457575" cy="356859"/>
          </a:xfrm>
          <a:prstGeom prst="wedgeRectCallout">
            <a:avLst>
              <a:gd name="adj1" fmla="val -6773"/>
              <a:gd name="adj2" fmla="val -84926"/>
            </a:avLst>
          </a:prstGeom>
          <a:solidFill>
            <a:srgbClr val="FFFF00"/>
          </a:solidFill>
          <a:ln w="22225" algn="ctr">
            <a:solidFill>
              <a:srgbClr val="FFFF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每个状态是一个项目集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859338" y="1527175"/>
            <a:ext cx="865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4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/>
      <p:bldP spid="24582" grpId="0" autoUpdateAnimBg="0"/>
      <p:bldP spid="24583" grpId="0" autoUpdateAnimBg="0"/>
      <p:bldP spid="24588" grpId="0" animBg="1"/>
      <p:bldP spid="245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D8E72-5EDE-4564-9CCA-686B3A263131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093" name="Text Box 493"/>
          <p:cNvSpPr txBox="1">
            <a:spLocks noChangeArrowheads="1"/>
          </p:cNvSpPr>
          <p:nvPr/>
        </p:nvSpPr>
        <p:spPr bwMode="auto">
          <a:xfrm>
            <a:off x="539750" y="18923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</a:t>
            </a:r>
          </a:p>
        </p:txBody>
      </p:sp>
      <p:sp>
        <p:nvSpPr>
          <p:cNvPr id="26094" name="Text Box 494"/>
          <p:cNvSpPr txBox="1">
            <a:spLocks noChangeArrowheads="1"/>
          </p:cNvSpPr>
          <p:nvPr/>
        </p:nvSpPr>
        <p:spPr bwMode="auto">
          <a:xfrm>
            <a:off x="466725" y="2349500"/>
            <a:ext cx="1368425" cy="35369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95" name="Line 495"/>
          <p:cNvSpPr>
            <a:spLocks noChangeShapeType="1"/>
          </p:cNvSpPr>
          <p:nvPr/>
        </p:nvSpPr>
        <p:spPr bwMode="auto">
          <a:xfrm>
            <a:off x="73025" y="2565400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5994" name="Object 394"/>
          <p:cNvGraphicFramePr>
            <a:graphicFrameLocks noChangeAspect="1"/>
          </p:cNvGraphicFramePr>
          <p:nvPr/>
        </p:nvGraphicFramePr>
        <p:xfrm>
          <a:off x="3903663" y="1557338"/>
          <a:ext cx="4340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7" name="Visio" r:id="rId4" imgW="1908780" imgH="1931944" progId="Visio.Drawing.11">
                  <p:embed/>
                </p:oleObj>
              </mc:Choice>
              <mc:Fallback>
                <p:oleObj name="Visio" r:id="rId4" imgW="1908780" imgH="1931944" progId="Visio.Drawing.11">
                  <p:embed/>
                  <p:pic>
                    <p:nvPicPr>
                      <p:cNvPr id="0" name="Object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557338"/>
                        <a:ext cx="43402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0" name="Rectangle 410"/>
          <p:cNvSpPr>
            <a:spLocks noChangeArrowheads="1"/>
          </p:cNvSpPr>
          <p:nvPr/>
        </p:nvSpPr>
        <p:spPr bwMode="auto">
          <a:xfrm>
            <a:off x="7110413" y="4292600"/>
            <a:ext cx="17097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→ 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26001" name="Text Box 401"/>
          <p:cNvSpPr txBox="1">
            <a:spLocks noChangeArrowheads="1"/>
          </p:cNvSpPr>
          <p:nvPr/>
        </p:nvSpPr>
        <p:spPr bwMode="auto">
          <a:xfrm>
            <a:off x="7164388" y="4756150"/>
            <a:ext cx="16557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46090" name="Rectangle 7"/>
          <p:cNvSpPr>
            <a:spLocks noChangeArrowheads="1"/>
          </p:cNvSpPr>
          <p:nvPr/>
        </p:nvSpPr>
        <p:spPr bwMode="auto">
          <a:xfrm>
            <a:off x="250825" y="115888"/>
            <a:ext cx="8151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的初态，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I0=closure({S'→.S})</a:t>
            </a:r>
            <a:endParaRPr lang="en-US" altLang="zh-CN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状态的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状态转移，即考察每个未标记状态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(closure(goto(I</a:t>
            </a:r>
            <a:r>
              <a:rPr lang="en-US" altLang="zh-CN" sz="2400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,x)))</a:t>
            </a:r>
            <a:endParaRPr lang="en-US" altLang="zh-CN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960" name="Rectangle 360"/>
          <p:cNvSpPr>
            <a:spLocks noChangeArrowheads="1"/>
          </p:cNvSpPr>
          <p:nvPr/>
        </p:nvSpPr>
        <p:spPr bwMode="auto">
          <a:xfrm>
            <a:off x="2779713" y="2260600"/>
            <a:ext cx="1287462" cy="5921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latin typeface="Courier New" panose="02070309020205020404" pitchFamily="49" charset="0"/>
                <a:ea typeface="黑体" panose="02010609060101010101" pitchFamily="49" charset="-122"/>
              </a:rPr>
              <a:t>’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→E.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E→E.-T</a:t>
            </a:r>
          </a:p>
        </p:txBody>
      </p:sp>
      <p:sp>
        <p:nvSpPr>
          <p:cNvPr id="25961" name="Line 361"/>
          <p:cNvSpPr>
            <a:spLocks noChangeShapeType="1"/>
          </p:cNvSpPr>
          <p:nvPr/>
        </p:nvSpPr>
        <p:spPr bwMode="auto">
          <a:xfrm>
            <a:off x="1908175" y="25654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62" name="Text Box 362"/>
          <p:cNvSpPr txBox="1">
            <a:spLocks noChangeArrowheads="1"/>
          </p:cNvSpPr>
          <p:nvPr/>
        </p:nvSpPr>
        <p:spPr bwMode="auto">
          <a:xfrm>
            <a:off x="2124075" y="22050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E</a:t>
            </a:r>
          </a:p>
        </p:txBody>
      </p:sp>
      <p:sp>
        <p:nvSpPr>
          <p:cNvPr id="25963" name="Text Box 363"/>
          <p:cNvSpPr txBox="1">
            <a:spLocks noChangeArrowheads="1"/>
          </p:cNvSpPr>
          <p:nvPr/>
        </p:nvSpPr>
        <p:spPr bwMode="auto">
          <a:xfrm>
            <a:off x="2822575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I1</a:t>
            </a:r>
          </a:p>
        </p:txBody>
      </p:sp>
      <p:sp>
        <p:nvSpPr>
          <p:cNvPr id="25964" name="Rectangle 364"/>
          <p:cNvSpPr>
            <a:spLocks noChangeArrowheads="1"/>
          </p:cNvSpPr>
          <p:nvPr/>
        </p:nvSpPr>
        <p:spPr bwMode="auto">
          <a:xfrm>
            <a:off x="2771775" y="3125788"/>
            <a:ext cx="1287463" cy="5207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E→T.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</a:p>
        </p:txBody>
      </p:sp>
      <p:sp>
        <p:nvSpPr>
          <p:cNvPr id="25965" name="Line 365"/>
          <p:cNvSpPr>
            <a:spLocks noChangeShapeType="1"/>
          </p:cNvSpPr>
          <p:nvPr/>
        </p:nvSpPr>
        <p:spPr bwMode="auto">
          <a:xfrm>
            <a:off x="1900238" y="34305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66" name="Text Box 366"/>
          <p:cNvSpPr txBox="1">
            <a:spLocks noChangeArrowheads="1"/>
          </p:cNvSpPr>
          <p:nvPr/>
        </p:nvSpPr>
        <p:spPr bwMode="auto">
          <a:xfrm>
            <a:off x="2122488" y="3070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T</a:t>
            </a:r>
          </a:p>
        </p:txBody>
      </p:sp>
      <p:sp>
        <p:nvSpPr>
          <p:cNvPr id="25967" name="Text Box 367"/>
          <p:cNvSpPr txBox="1">
            <a:spLocks noChangeArrowheads="1"/>
          </p:cNvSpPr>
          <p:nvPr/>
        </p:nvSpPr>
        <p:spPr bwMode="auto">
          <a:xfrm>
            <a:off x="2814638" y="2781300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I2</a:t>
            </a:r>
          </a:p>
        </p:txBody>
      </p:sp>
      <p:sp>
        <p:nvSpPr>
          <p:cNvPr id="25968" name="Rectangle 368"/>
          <p:cNvSpPr>
            <a:spLocks noChangeArrowheads="1"/>
          </p:cNvSpPr>
          <p:nvPr/>
        </p:nvSpPr>
        <p:spPr bwMode="auto">
          <a:xfrm>
            <a:off x="2786063" y="3932238"/>
            <a:ext cx="1287462" cy="2889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T→F.</a:t>
            </a:r>
          </a:p>
        </p:txBody>
      </p:sp>
      <p:sp>
        <p:nvSpPr>
          <p:cNvPr id="25969" name="Line 369"/>
          <p:cNvSpPr>
            <a:spLocks noChangeShapeType="1"/>
          </p:cNvSpPr>
          <p:nvPr/>
        </p:nvSpPr>
        <p:spPr bwMode="auto">
          <a:xfrm>
            <a:off x="1914525" y="40767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70" name="Text Box 370"/>
          <p:cNvSpPr txBox="1">
            <a:spLocks noChangeArrowheads="1"/>
          </p:cNvSpPr>
          <p:nvPr/>
        </p:nvSpPr>
        <p:spPr bwMode="auto">
          <a:xfrm>
            <a:off x="2136775" y="3716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F</a:t>
            </a:r>
          </a:p>
        </p:txBody>
      </p:sp>
      <p:sp>
        <p:nvSpPr>
          <p:cNvPr id="25971" name="Text Box 371"/>
          <p:cNvSpPr txBox="1">
            <a:spLocks noChangeArrowheads="1"/>
          </p:cNvSpPr>
          <p:nvPr/>
        </p:nvSpPr>
        <p:spPr bwMode="auto">
          <a:xfrm>
            <a:off x="2828925" y="358775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I3</a:t>
            </a:r>
          </a:p>
        </p:txBody>
      </p:sp>
      <p:sp>
        <p:nvSpPr>
          <p:cNvPr id="25972" name="Rectangle 372"/>
          <p:cNvSpPr>
            <a:spLocks noChangeArrowheads="1"/>
          </p:cNvSpPr>
          <p:nvPr/>
        </p:nvSpPr>
        <p:spPr bwMode="auto">
          <a:xfrm>
            <a:off x="2771775" y="4581525"/>
            <a:ext cx="1287463" cy="2873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F→id.</a:t>
            </a:r>
          </a:p>
        </p:txBody>
      </p:sp>
      <p:sp>
        <p:nvSpPr>
          <p:cNvPr id="25973" name="Line 373"/>
          <p:cNvSpPr>
            <a:spLocks noChangeShapeType="1"/>
          </p:cNvSpPr>
          <p:nvPr/>
        </p:nvSpPr>
        <p:spPr bwMode="auto">
          <a:xfrm>
            <a:off x="1900238" y="47259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74" name="Text Box 374"/>
          <p:cNvSpPr txBox="1">
            <a:spLocks noChangeArrowheads="1"/>
          </p:cNvSpPr>
          <p:nvPr/>
        </p:nvSpPr>
        <p:spPr bwMode="auto">
          <a:xfrm>
            <a:off x="2101850" y="4365625"/>
            <a:ext cx="38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id</a:t>
            </a:r>
          </a:p>
        </p:txBody>
      </p:sp>
      <p:sp>
        <p:nvSpPr>
          <p:cNvPr id="25975" name="Text Box 375"/>
          <p:cNvSpPr txBox="1">
            <a:spLocks noChangeArrowheads="1"/>
          </p:cNvSpPr>
          <p:nvPr/>
        </p:nvSpPr>
        <p:spPr bwMode="auto">
          <a:xfrm>
            <a:off x="2814638" y="4237038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I4</a:t>
            </a:r>
          </a:p>
        </p:txBody>
      </p:sp>
      <p:sp>
        <p:nvSpPr>
          <p:cNvPr id="25976" name="Rectangle 376"/>
          <p:cNvSpPr>
            <a:spLocks noChangeArrowheads="1"/>
          </p:cNvSpPr>
          <p:nvPr/>
        </p:nvSpPr>
        <p:spPr bwMode="auto">
          <a:xfrm>
            <a:off x="2779713" y="5156200"/>
            <a:ext cx="1287462" cy="86518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-.F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.-F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.id</a:t>
            </a:r>
          </a:p>
        </p:txBody>
      </p:sp>
      <p:sp>
        <p:nvSpPr>
          <p:cNvPr id="25977" name="Line 377"/>
          <p:cNvSpPr>
            <a:spLocks noChangeShapeType="1"/>
          </p:cNvSpPr>
          <p:nvPr/>
        </p:nvSpPr>
        <p:spPr bwMode="auto">
          <a:xfrm>
            <a:off x="1908175" y="5300663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78" name="Text Box 378"/>
          <p:cNvSpPr txBox="1">
            <a:spLocks noChangeArrowheads="1"/>
          </p:cNvSpPr>
          <p:nvPr/>
        </p:nvSpPr>
        <p:spPr bwMode="auto">
          <a:xfrm>
            <a:off x="2014538" y="4940300"/>
            <a:ext cx="57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－</a:t>
            </a:r>
            <a:r>
              <a:rPr lang="zh-CN" altLang="en-US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25979" name="Text Box 379"/>
          <p:cNvSpPr txBox="1">
            <a:spLocks noChangeArrowheads="1"/>
          </p:cNvSpPr>
          <p:nvPr/>
        </p:nvSpPr>
        <p:spPr bwMode="auto">
          <a:xfrm>
            <a:off x="2822575" y="4811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I5</a:t>
            </a:r>
          </a:p>
        </p:txBody>
      </p:sp>
      <p:graphicFrame>
        <p:nvGraphicFramePr>
          <p:cNvPr id="25997" name="Object 397"/>
          <p:cNvGraphicFramePr>
            <a:graphicFrameLocks noChangeAspect="1"/>
          </p:cNvGraphicFramePr>
          <p:nvPr/>
        </p:nvGraphicFramePr>
        <p:xfrm>
          <a:off x="2181225" y="5300663"/>
          <a:ext cx="61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" name="Visio" r:id="rId6" imgW="274076" imgH="287244" progId="Visio.Drawing.11">
                  <p:embed/>
                </p:oleObj>
              </mc:Choice>
              <mc:Fallback>
                <p:oleObj name="Visio" r:id="rId6" imgW="274076" imgH="287244" progId="Visio.Drawing.11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300663"/>
                        <a:ext cx="61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00" name="Object 400"/>
          <p:cNvGraphicFramePr>
            <a:graphicFrameLocks noChangeAspect="1"/>
          </p:cNvGraphicFramePr>
          <p:nvPr/>
        </p:nvGraphicFramePr>
        <p:xfrm>
          <a:off x="3348038" y="4757738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9" name="Visio" r:id="rId8" imgW="229697" imgH="197754" progId="Visio.Drawing.11">
                  <p:embed/>
                </p:oleObj>
              </mc:Choice>
              <mc:Fallback>
                <p:oleObj name="Visio" r:id="rId8" imgW="229697" imgH="197754" progId="Visio.Drawing.11">
                  <p:embed/>
                  <p:pic>
                    <p:nvPicPr>
                      <p:cNvPr id="0" name="Object 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57738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02" name="Text Box 402"/>
          <p:cNvSpPr txBox="1">
            <a:spLocks noChangeArrowheads="1"/>
          </p:cNvSpPr>
          <p:nvPr/>
        </p:nvSpPr>
        <p:spPr bwMode="auto">
          <a:xfrm>
            <a:off x="8101013" y="4756150"/>
            <a:ext cx="64135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93" grpId="0"/>
      <p:bldP spid="26094" grpId="0" build="allAtOnce" animBg="1"/>
      <p:bldP spid="26095" grpId="0" animBg="1"/>
      <p:bldP spid="26010" grpId="0"/>
      <p:bldP spid="26001" grpId="0" animBg="1" autoUpdateAnimBg="0"/>
      <p:bldP spid="25960" grpId="0" build="allAtOnce" animBg="1"/>
      <p:bldP spid="25961" grpId="0" animBg="1"/>
      <p:bldP spid="25962" grpId="0"/>
      <p:bldP spid="25963" grpId="0"/>
      <p:bldP spid="25964" grpId="0" build="allAtOnce" animBg="1"/>
      <p:bldP spid="25965" grpId="0" animBg="1"/>
      <p:bldP spid="25966" grpId="0"/>
      <p:bldP spid="25967" grpId="0"/>
      <p:bldP spid="25968" grpId="0" build="allAtOnce" animBg="1"/>
      <p:bldP spid="25969" grpId="0" animBg="1"/>
      <p:bldP spid="25970" grpId="0"/>
      <p:bldP spid="25971" grpId="0"/>
      <p:bldP spid="25972" grpId="0" build="allAtOnce" animBg="1"/>
      <p:bldP spid="25973" grpId="0" animBg="1"/>
      <p:bldP spid="25974" grpId="0"/>
      <p:bldP spid="25975" grpId="0"/>
      <p:bldP spid="25976" grpId="0" build="allAtOnce" animBg="1"/>
      <p:bldP spid="25977" grpId="0" animBg="1"/>
      <p:bldP spid="25978" grpId="0"/>
      <p:bldP spid="25979" grpId="0"/>
      <p:bldP spid="2600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A58F9-90BA-4F3C-9756-254EEA03394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39750" y="18923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66725" y="2349500"/>
            <a:ext cx="1368425" cy="35369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73025" y="2565400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3903663" y="1557338"/>
          <a:ext cx="4340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8" name="Visio" r:id="rId4" imgW="1908780" imgH="1931944" progId="Visio.Drawing.11">
                  <p:embed/>
                </p:oleObj>
              </mc:Choice>
              <mc:Fallback>
                <p:oleObj name="Visio" r:id="rId4" imgW="1908780" imgH="193194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557338"/>
                        <a:ext cx="43402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164388" y="4756150"/>
            <a:ext cx="16557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3.5.2.2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SLR(1)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分析器（续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250825" y="115888"/>
            <a:ext cx="81518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的初态，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I0=closure({S'→.S})</a:t>
            </a:r>
            <a:endParaRPr lang="en-US" altLang="zh-CN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状态的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状态转移，即考察每个未标记状态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(closure(goto(I</a:t>
            </a:r>
            <a:r>
              <a:rPr lang="en-US" altLang="zh-CN" sz="2400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,x)))</a:t>
            </a:r>
            <a:endParaRPr lang="en-US" altLang="zh-CN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779713" y="2260600"/>
            <a:ext cx="1287462" cy="5921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latin typeface="Courier New" panose="02070309020205020404" pitchFamily="49" charset="0"/>
                <a:ea typeface="黑体" panose="02010609060101010101" pitchFamily="49" charset="-122"/>
              </a:rPr>
              <a:t>’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→E.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E→E.-T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908175" y="25654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124075" y="22050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822575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I1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771775" y="3125788"/>
            <a:ext cx="1287463" cy="5207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E→T.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1900238" y="34305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122488" y="3070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T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814638" y="2781300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I2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786063" y="3932238"/>
            <a:ext cx="1287462" cy="2889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T→F.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1914525" y="40767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136775" y="3716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F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828925" y="358775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I3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2771775" y="4581525"/>
            <a:ext cx="1287463" cy="2873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F→id.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1900238" y="47259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101850" y="4365625"/>
            <a:ext cx="38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id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814638" y="4237038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I4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779713" y="5156200"/>
            <a:ext cx="1287462" cy="86518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-.F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.-F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.id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1908175" y="5300663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14538" y="4940300"/>
            <a:ext cx="57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－</a:t>
            </a:r>
            <a:r>
              <a:rPr lang="zh-CN" altLang="en-US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2822575" y="4811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I5</a:t>
            </a:r>
          </a:p>
        </p:txBody>
      </p:sp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2181225" y="5300663"/>
          <a:ext cx="61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9" name="Visio" r:id="rId6" imgW="274076" imgH="287244" progId="Visio.Drawing.11">
                  <p:embed/>
                </p:oleObj>
              </mc:Choice>
              <mc:Fallback>
                <p:oleObj name="Visio" r:id="rId6" imgW="274076" imgH="287244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300663"/>
                        <a:ext cx="61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3348038" y="4757738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0" name="Visio" r:id="rId8" imgW="229697" imgH="197754" progId="Visio.Drawing.11">
                  <p:embed/>
                </p:oleObj>
              </mc:Choice>
              <mc:Fallback>
                <p:oleObj name="Visio" r:id="rId8" imgW="229697" imgH="197754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57738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2" name="Object 32"/>
          <p:cNvGraphicFramePr>
            <a:graphicFrameLocks noChangeAspect="1"/>
          </p:cNvGraphicFramePr>
          <p:nvPr/>
        </p:nvGraphicFramePr>
        <p:xfrm>
          <a:off x="-7019925" y="1897063"/>
          <a:ext cx="6911975" cy="426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1" name="Visio" r:id="rId10" imgW="2699553" imgH="1818559" progId="Visio.Drawing.11">
                  <p:embed/>
                </p:oleObj>
              </mc:Choice>
              <mc:Fallback>
                <p:oleObj name="Visio" r:id="rId10" imgW="2699553" imgH="1818559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019925" y="1897063"/>
                        <a:ext cx="6911975" cy="42687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6769100" y="1341438"/>
            <a:ext cx="2266950" cy="331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5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sz="20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边标记：</a:t>
            </a:r>
            <a:r>
              <a:rPr lang="en-US" altLang="zh-CN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N∪T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有死状态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任一状态的所有入边标记相同</a:t>
            </a:r>
          </a:p>
          <a:p>
            <a:pPr>
              <a:spcBef>
                <a:spcPct val="50000"/>
              </a:spcBef>
            </a:pPr>
            <a:endParaRPr lang="en-US" altLang="zh-CN" sz="24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8101013" y="4756150"/>
            <a:ext cx="64135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323850" y="549275"/>
            <a:ext cx="8064500" cy="938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活前缀在哪里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指导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分析？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1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06383E-6 L 0.75591 -0.006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95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/>
      <p:bldP spid="148514" grpId="0" build="allAtOnce" animBg="1"/>
      <p:bldP spid="1485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A58F9-90BA-4F3C-9756-254EEA03394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39750" y="1892300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I0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66725" y="2349500"/>
            <a:ext cx="1368425" cy="353695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73025" y="2565400"/>
            <a:ext cx="395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3903663" y="1557338"/>
          <a:ext cx="43402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3" name="Visio" r:id="rId4" imgW="1908780" imgH="1931944" progId="Visio.Drawing.11">
                  <p:embed/>
                </p:oleObj>
              </mc:Choice>
              <mc:Fallback>
                <p:oleObj name="Visio" r:id="rId4" imgW="1908780" imgH="19319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1557338"/>
                        <a:ext cx="43402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7164388" y="4756150"/>
            <a:ext cx="1655762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初态：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终态：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779713" y="2260600"/>
            <a:ext cx="1287462" cy="5921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200">
                <a:latin typeface="Courier New" panose="02070309020205020404" pitchFamily="49" charset="0"/>
                <a:ea typeface="黑体" panose="02010609060101010101" pitchFamily="49" charset="-122"/>
              </a:rPr>
              <a:t>’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→E.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E→E.-T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908175" y="25654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124075" y="220503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E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822575" y="19161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I1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771775" y="3125788"/>
            <a:ext cx="1287463" cy="52070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E→T.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T→T.*F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1900238" y="34305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122488" y="3070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T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814638" y="2781300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I2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786063" y="3932238"/>
            <a:ext cx="1287462" cy="28892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T→F.</a:t>
            </a: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1914525" y="4076700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136775" y="3716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F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828925" y="3587750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I3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2771775" y="4581525"/>
            <a:ext cx="1287463" cy="28733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F→id.</a:t>
            </a: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1900238" y="4725988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101850" y="4365625"/>
            <a:ext cx="382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id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2814638" y="4237038"/>
            <a:ext cx="395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I4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779713" y="5156200"/>
            <a:ext cx="1287462" cy="865188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10800" rIns="5400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-.F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.-F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F→ .id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1908175" y="5300663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14538" y="4940300"/>
            <a:ext cx="573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－</a:t>
            </a:r>
            <a:r>
              <a:rPr lang="zh-CN" altLang="en-US" sz="200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2822575" y="4811713"/>
            <a:ext cx="39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Batang" panose="02030600000101010101" pitchFamily="18" charset="-127"/>
              </a:rPr>
              <a:t>I5</a:t>
            </a:r>
          </a:p>
        </p:txBody>
      </p:sp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2181225" y="5300663"/>
          <a:ext cx="619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Visio" r:id="rId6" imgW="274076" imgH="287244" progId="Visio.Drawing.11">
                  <p:embed/>
                </p:oleObj>
              </mc:Choice>
              <mc:Fallback>
                <p:oleObj name="Visio" r:id="rId6" imgW="274076" imgH="2872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300663"/>
                        <a:ext cx="6191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3348038" y="4757738"/>
          <a:ext cx="546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Visio" r:id="rId8" imgW="229697" imgH="197754" progId="Visio.Drawing.11">
                  <p:embed/>
                </p:oleObj>
              </mc:Choice>
              <mc:Fallback>
                <p:oleObj name="Visio" r:id="rId8" imgW="229697" imgH="1977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757738"/>
                        <a:ext cx="546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Text Box 35"/>
          <p:cNvSpPr txBox="1">
            <a:spLocks noChangeArrowheads="1"/>
          </p:cNvSpPr>
          <p:nvPr/>
        </p:nvSpPr>
        <p:spPr bwMode="auto">
          <a:xfrm>
            <a:off x="8101013" y="4756150"/>
            <a:ext cx="641350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10244" y="332656"/>
            <a:ext cx="778967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活前缀的变现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从初态出发的每条路径的标记，就是一个活前缀。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环：无穷条路径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无穷个活前缀。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31AA18-03B7-4210-84FB-9B34ADFC81DC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37629" y="1802037"/>
            <a:ext cx="347027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</a:t>
            </a:r>
            <a:r>
              <a:rPr lang="en-US" altLang="zh-CN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的指导意义</a:t>
            </a:r>
            <a:r>
              <a:rPr lang="en-US" altLang="zh-CN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52231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35600" y="908050"/>
            <a:ext cx="115252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2" name="Rectangle 1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24525" y="2636838"/>
            <a:ext cx="11525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5016" y="2355962"/>
            <a:ext cx="8079432" cy="186512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到目前为止分析是正确的；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指导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下一步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动作：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A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→β</a:t>
            </a:r>
            <a:r>
              <a:rPr lang="en-US" altLang="zh-CN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.β</a:t>
            </a:r>
            <a:r>
              <a:rPr lang="en-US" altLang="zh-CN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（可移进项）：移进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中第一个文法符号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B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→β.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可归约项）：按产生式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B→β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27584" y="4699010"/>
            <a:ext cx="7272338" cy="1754326"/>
          </a:xfrm>
          <a:prstGeom prst="rect">
            <a:avLst/>
          </a:prstGeom>
          <a:solidFill>
            <a:schemeClr val="bg1"/>
          </a:solidFill>
          <a:ln w="22225" algn="ctr">
            <a:solidFill>
              <a:srgbClr val="008000"/>
            </a:solidFill>
            <a:miter lim="800000"/>
            <a:headEnd/>
            <a:tailEnd type="none" w="lg" len="lg"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在识别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文法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活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前缀的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DFA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集中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最多有一个项目起作用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，则下一步动作是确定的！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所以，此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 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LR(0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0244" y="332656"/>
            <a:ext cx="778967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活前缀的变现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从初态出发的每条路径的标记，就是一个活前缀。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环：无穷条路径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无穷个活前缀。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1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4E4A5F-A4D5-4534-AB86-ADFC3B0A9FE7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54672"/>
            <a:ext cx="7056784" cy="533400"/>
          </a:xfrm>
        </p:spPr>
        <p:txBody>
          <a:bodyPr/>
          <a:lstStyle/>
          <a:p>
            <a:pPr algn="l"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项目集中的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冲突、解决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冲突的简单方法：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endParaRPr lang="zh-CN" altLang="en-US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10244" y="893465"/>
            <a:ext cx="883920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一个项目集中同时存在：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.β</a:t>
            </a:r>
            <a:r>
              <a:rPr lang="en-US" altLang="zh-CN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既可移进又可归约，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冲突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B→β.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均可指导下一步分析，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冲突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解决方法</a:t>
            </a: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u="sng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（简单向前看一个终结符</a:t>
            </a:r>
            <a:r>
              <a:rPr lang="zh-CN" altLang="en-US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zh-CN" altLang="en-US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归约冲突：若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FIRST(β</a:t>
            </a:r>
            <a:r>
              <a:rPr lang="en-US" altLang="zh-CN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)∩FOLLOW(B)=Φ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，冲突可解决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归约冲突：若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FOLLOW(A)∩FOLLOW(B)=Φ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，冲突可解决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3933825"/>
            <a:ext cx="83058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若冲突可以解决，则称文法为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，构造的分析表为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否则就不是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文法，需寻求能力更强的文法，即寻求新的项目集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项目集等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14B44-D6EE-47C8-8492-8056299F81C4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95288" y="3876675"/>
            <a:ext cx="5545137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考察：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I9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均有移进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归约冲突。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它不是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的，</a:t>
            </a:r>
            <a:r>
              <a:rPr lang="zh-CN" altLang="en-US" sz="2400">
                <a:solidFill>
                  <a:schemeClr val="tx2"/>
                </a:solidFill>
                <a:ea typeface="华文行楷" panose="02010800040101010101" pitchFamily="2" charset="-122"/>
              </a:rPr>
              <a:t>但是：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/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FIRST(-T)∩FOLLOW(E')=Φ</a:t>
            </a:r>
            <a:endParaRPr lang="en-US" altLang="zh-CN" sz="240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I9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/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FIRST(*F)∩FOLLOW(E)=Φ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此文法是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latin typeface="黑体" panose="02010609060101010101" pitchFamily="49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38800" y="3186113"/>
            <a:ext cx="3124200" cy="31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FIRST(F) = {-, id}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FIRST(T) = {-, id}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FIRST(E) = {-, id}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FIRST(E')= {-, id}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FOLLOW(E')= {#}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FOLLOW(E) = {-, 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FOLLOW(T) = {*, -, #}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FOLLOW(F) = {*, -, #} 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title"/>
          </p:nvPr>
        </p:nvSpPr>
        <p:spPr>
          <a:xfrm>
            <a:off x="4392613" y="44450"/>
            <a:ext cx="4572000" cy="533400"/>
          </a:xfrm>
        </p:spPr>
        <p:txBody>
          <a:bodyPr lIns="92075" tIns="46038" rIns="92075" bIns="46038"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如何识别活前缀（续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107950" y="482600"/>
          <a:ext cx="67691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Visio" r:id="rId4" imgW="3662782" imgH="2022043" progId="Visio.Drawing.11">
                  <p:embed/>
                </p:oleObj>
              </mc:Choice>
              <mc:Fallback>
                <p:oleObj name="Visio" r:id="rId4" imgW="3662782" imgH="202204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82600"/>
                        <a:ext cx="676910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10"/>
          <p:cNvSpPr>
            <a:spLocks noChangeArrowheads="1"/>
          </p:cNvSpPr>
          <p:nvPr/>
        </p:nvSpPr>
        <p:spPr bwMode="auto">
          <a:xfrm>
            <a:off x="7164388" y="1125538"/>
            <a:ext cx="1709737" cy="1574800"/>
          </a:xfrm>
          <a:prstGeom prst="rect">
            <a:avLst/>
          </a:prstGeom>
          <a:noFill/>
          <a:ln w="222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→E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E→E-T|T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F→-F|id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281488" y="5054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716463" y="55022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7129463" y="692150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G3.12</a:t>
            </a:r>
            <a:r>
              <a:rPr lang="en-US" altLang="zh-CN" sz="2400" b="1">
                <a:solidFill>
                  <a:srgbClr val="990000"/>
                </a:solidFill>
                <a:latin typeface="Courier New" panose="02070309020205020404" pitchFamily="49" charset="0"/>
                <a:ea typeface="隶书" panose="02010509060101010101" pitchFamily="49" charset="-122"/>
              </a:rPr>
              <a:t>’</a:t>
            </a:r>
            <a:endParaRPr lang="en-US" altLang="zh-CN" sz="2400" b="1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autoUpdateAnimBg="0"/>
      <p:bldP spid="27654" grpId="0"/>
      <p:bldP spid="27659" grpId="0"/>
      <p:bldP spid="27659" grpId="1"/>
      <p:bldP spid="27660" grpId="0"/>
      <p:bldP spid="2766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F5264-BDA2-4B96-AE88-75B02034787B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8" y="220663"/>
            <a:ext cx="7772400" cy="61595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8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  <a:r>
              <a:rPr lang="zh-CN" altLang="en-US" sz="2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0363" y="1012825"/>
            <a:ext cx="88201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基于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LR(0)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项目集的、识别活前缀的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DFA=(C, Dtran)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SLR(1)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action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否则指出一个错误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按下述步骤构造分析表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-144463" y="981075"/>
            <a:ext cx="8820151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end if;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 dirty="0">
                <a:solidFill>
                  <a:srgbClr val="FF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’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.S</a:t>
            </a: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所在的状态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是分析表的开始状态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r>
              <a:rPr lang="zh-CN" altLang="en-US" sz="22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F2C056-6BAB-42FA-B99B-C075806CEAC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-180975" y="1052513"/>
            <a:ext cx="9324975" cy="493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每个状态转移</a:t>
            </a:r>
            <a:r>
              <a:rPr lang="en-US" altLang="zh-CN" sz="22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i,x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]=j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if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x∈T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then action[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i,x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]:=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2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else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i,x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]:=</a:t>
            </a:r>
            <a:r>
              <a:rPr lang="en-US" altLang="zh-CN" sz="2200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end if;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end loop;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for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</a:t>
            </a:r>
            <a:r>
              <a:rPr lang="en-US" altLang="zh-CN" sz="22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的每个可归约项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 -- </a:t>
            </a:r>
            <a:r>
              <a:rPr lang="en-US" altLang="zh-CN" sz="22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2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2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200" u="sng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sz="22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产生式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if   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S'→ S.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then 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</a:t>
            </a:r>
            <a:r>
              <a:rPr lang="en-US" altLang="zh-CN" sz="22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else for 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a∈FOLLOW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(A)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loop action[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i,a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]:=</a:t>
            </a:r>
            <a:r>
              <a:rPr lang="en-US" altLang="zh-CN" sz="22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200" u="sng" dirty="0" err="1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end loop;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end if;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1863" y="-26988"/>
            <a:ext cx="3168650" cy="43338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5724525" y="201295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action[i, a] :=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724525" y="2420938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 [i, A] := k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732588" y="69215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Visio" r:id="rId4" imgW="259690" imgH="259690" progId="Visio.Drawing.11">
                  <p:embed/>
                </p:oleObj>
              </mc:Choice>
              <mc:Fallback>
                <p:oleObj name="Visio" r:id="rId4" imgW="259690" imgH="25969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692150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6191250" y="981075"/>
          <a:ext cx="7572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Visio" r:id="rId6" imgW="332232" imgH="409956" progId="Visio.Drawing.11">
                  <p:embed/>
                </p:oleObj>
              </mc:Choice>
              <mc:Fallback>
                <p:oleObj name="Visio" r:id="rId6" imgW="332232" imgH="409956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981075"/>
                        <a:ext cx="7572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7126288" y="981075"/>
          <a:ext cx="758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Visio" r:id="rId8" imgW="328270" imgH="405384" progId="Visio.Drawing.11">
                  <p:embed/>
                </p:oleObj>
              </mc:Choice>
              <mc:Fallback>
                <p:oleObj name="Visio" r:id="rId8" imgW="328270" imgH="405384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981075"/>
                        <a:ext cx="7588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Rectangle 19"/>
          <p:cNvSpPr>
            <a:spLocks noChangeArrowheads="1"/>
          </p:cNvSpPr>
          <p:nvPr/>
        </p:nvSpPr>
        <p:spPr bwMode="auto">
          <a:xfrm>
            <a:off x="252413" y="290513"/>
            <a:ext cx="7632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DFA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中有不能解决的移进</a:t>
            </a:r>
            <a:r>
              <a:rPr lang="en-US" altLang="zh-CN" sz="22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归约和归约</a:t>
            </a:r>
            <a:r>
              <a:rPr lang="en-US" altLang="zh-CN" sz="22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归约冲突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error;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7235825" y="6356350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10" action="ppaction://hlinksldjump"/>
              </a:rPr>
              <a:t>分析表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2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2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2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2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62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2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2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2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2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62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24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7" grpId="0"/>
      <p:bldP spid="62479" grpId="0"/>
      <p:bldP spid="624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5003751" y="1863427"/>
            <a:ext cx="720377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631078" y="2726627"/>
            <a:ext cx="1322957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932040" y="3196042"/>
            <a:ext cx="720377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8313" y="908050"/>
            <a:ext cx="7924800" cy="2751522"/>
          </a:xfrm>
          <a:prstGeom prst="rect">
            <a:avLst/>
          </a:prstGeom>
          <a:noFill/>
          <a:ln w="19050">
            <a:solidFill>
              <a:srgbClr val="FFC000"/>
            </a:solidFill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3.13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的一个句型，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若 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    α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  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则 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相对于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特别的，若 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，则 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αβδ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相对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于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产生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个句型的最左直接短语被称为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endParaRPr lang="zh-CN" altLang="en-US" sz="24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A0B965-AE6E-4AC0-BED0-6D7EDF3C4B58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31837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3.5.1.1 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8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8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endParaRPr lang="zh-CN" altLang="en-US" sz="2800" smtClean="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39750" y="3667125"/>
            <a:ext cx="76327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直观上，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句型是一个完整结构，短语是句型中的某部分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相对某非终结符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是一个句型而不是一个短语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树根不是短语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)!!???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短语形成的两个要素：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１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　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可以推导出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  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α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latin typeface="华文行楷" panose="02010800040101010101" pitchFamily="2" charset="-122"/>
                <a:ea typeface="华文行楷" panose="02010800040101010101" pitchFamily="2" charset="-122"/>
              </a:rPr>
              <a:t>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２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　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至少一次推导出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   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β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graphicFrame>
        <p:nvGraphicFramePr>
          <p:cNvPr id="7174" name="Object 11"/>
          <p:cNvGraphicFramePr>
            <a:graphicFrameLocks noChangeAspect="1"/>
          </p:cNvGraphicFramePr>
          <p:nvPr/>
        </p:nvGraphicFramePr>
        <p:xfrm>
          <a:off x="2065338" y="13335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3335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/>
        </p:nvGraphicFramePr>
        <p:xfrm>
          <a:off x="3859213" y="1341438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1341438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794250" y="542448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Visio" r:id="rId8" imgW="425501" imgH="440131" progId="Visio.Drawing.11">
                  <p:embed/>
                </p:oleObj>
              </mc:Choice>
              <mc:Fallback>
                <p:oleObj name="Visio" r:id="rId8" imgW="425501" imgH="44013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42448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5586413" y="5837238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Visio" r:id="rId9" imgW="425501" imgH="400141" progId="Visio.Drawing.11">
                  <p:embed/>
                </p:oleObj>
              </mc:Choice>
              <mc:Fallback>
                <p:oleObj name="Visio" r:id="rId9" imgW="425501" imgH="40014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6413" y="5837238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7"/>
          <p:cNvSpPr>
            <a:spLocks noChangeShapeType="1"/>
          </p:cNvSpPr>
          <p:nvPr/>
        </p:nvSpPr>
        <p:spPr bwMode="auto">
          <a:xfrm>
            <a:off x="2268736" y="3573463"/>
            <a:ext cx="17272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63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39989"/>
              </p:ext>
            </p:extLst>
          </p:nvPr>
        </p:nvGraphicFramePr>
        <p:xfrm>
          <a:off x="-252413" y="1196975"/>
          <a:ext cx="5111751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8" name="Visio" r:id="rId4" imgW="3662782" imgH="2022043" progId="Visio.Drawing.11">
                  <p:embed/>
                </p:oleObj>
              </mc:Choice>
              <mc:Fallback>
                <p:oleObj name="Visio" r:id="rId4" imgW="3662782" imgH="2022043" progId="Visio.Drawing.11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2413" y="1196975"/>
                        <a:ext cx="5111751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42FCA-654C-45C2-8216-9B7C5F80F89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63513"/>
            <a:ext cx="8915400" cy="4572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64516" name="Rectangle 7"/>
          <p:cNvSpPr>
            <a:spLocks noChangeArrowheads="1"/>
          </p:cNvSpPr>
          <p:nvPr/>
        </p:nvSpPr>
        <p:spPr bwMode="auto">
          <a:xfrm>
            <a:off x="179388" y="549275"/>
            <a:ext cx="8964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每个状态转移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Dtran[i,x]=j</a:t>
            </a:r>
            <a:r>
              <a:rPr lang="zh-CN" altLang="en-US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action[i,x]:=Sj;  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goto[i,x]:=j;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每个状态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的可归约项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A→α.</a:t>
            </a:r>
            <a:r>
              <a:rPr lang="zh-CN" altLang="en-US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action[i, #]:=acc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zh-CN" altLang="en-US" sz="20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zh-CN" altLang="en-US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action[i,a]:=Rk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</a:p>
        </p:txBody>
      </p:sp>
      <p:graphicFrame>
        <p:nvGraphicFramePr>
          <p:cNvPr id="34091" name="Group 299"/>
          <p:cNvGraphicFramePr>
            <a:graphicFrameLocks noGrp="1"/>
          </p:cNvGraphicFramePr>
          <p:nvPr/>
        </p:nvGraphicFramePr>
        <p:xfrm>
          <a:off x="4800600" y="1844675"/>
          <a:ext cx="4343400" cy="402290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09600"/>
                <a:gridCol w="533400"/>
                <a:gridCol w="685800"/>
                <a:gridCol w="457200"/>
                <a:gridCol w="457200"/>
                <a:gridCol w="533400"/>
              </a:tblGrid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26" name="Rectangle 134"/>
          <p:cNvSpPr>
            <a:spLocks noChangeArrowheads="1"/>
          </p:cNvSpPr>
          <p:nvPr/>
        </p:nvSpPr>
        <p:spPr bwMode="auto">
          <a:xfrm>
            <a:off x="77724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3928" name="Rectangle 136"/>
          <p:cNvSpPr>
            <a:spLocks noChangeArrowheads="1"/>
          </p:cNvSpPr>
          <p:nvPr/>
        </p:nvSpPr>
        <p:spPr bwMode="auto">
          <a:xfrm>
            <a:off x="82296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3929" name="Rectangle 137"/>
          <p:cNvSpPr>
            <a:spLocks noChangeArrowheads="1"/>
          </p:cNvSpPr>
          <p:nvPr/>
        </p:nvSpPr>
        <p:spPr bwMode="auto">
          <a:xfrm>
            <a:off x="8686800" y="21304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3930" name="Rectangle 138"/>
          <p:cNvSpPr>
            <a:spLocks noChangeArrowheads="1"/>
          </p:cNvSpPr>
          <p:nvPr/>
        </p:nvSpPr>
        <p:spPr bwMode="auto">
          <a:xfrm>
            <a:off x="5410200" y="2130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2" name="Rectangle 140"/>
          <p:cNvSpPr>
            <a:spLocks noChangeArrowheads="1"/>
          </p:cNvSpPr>
          <p:nvPr/>
        </p:nvSpPr>
        <p:spPr bwMode="auto">
          <a:xfrm>
            <a:off x="5943600" y="2114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3" name="Rectangle 141"/>
          <p:cNvSpPr>
            <a:spLocks noChangeArrowheads="1"/>
          </p:cNvSpPr>
          <p:nvPr/>
        </p:nvSpPr>
        <p:spPr bwMode="auto">
          <a:xfrm>
            <a:off x="5943600" y="2435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</a:p>
        </p:txBody>
      </p:sp>
      <p:sp>
        <p:nvSpPr>
          <p:cNvPr id="33934" name="Rectangle 142"/>
          <p:cNvSpPr>
            <a:spLocks noChangeArrowheads="1"/>
          </p:cNvSpPr>
          <p:nvPr/>
        </p:nvSpPr>
        <p:spPr bwMode="auto">
          <a:xfrm>
            <a:off x="6553200" y="2816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s7</a:t>
            </a:r>
          </a:p>
        </p:txBody>
      </p:sp>
      <p:sp>
        <p:nvSpPr>
          <p:cNvPr id="33935" name="Rectangle 143"/>
          <p:cNvSpPr>
            <a:spLocks noChangeArrowheads="1"/>
          </p:cNvSpPr>
          <p:nvPr/>
        </p:nvSpPr>
        <p:spPr bwMode="auto">
          <a:xfrm>
            <a:off x="5334000" y="38068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6" name="Rectangle 144"/>
          <p:cNvSpPr>
            <a:spLocks noChangeArrowheads="1"/>
          </p:cNvSpPr>
          <p:nvPr/>
        </p:nvSpPr>
        <p:spPr bwMode="auto">
          <a:xfrm>
            <a:off x="5943600" y="37909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7" name="Rectangle 145"/>
          <p:cNvSpPr>
            <a:spLocks noChangeArrowheads="1"/>
          </p:cNvSpPr>
          <p:nvPr/>
        </p:nvSpPr>
        <p:spPr bwMode="auto">
          <a:xfrm>
            <a:off x="53340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38" name="Rectangle 146"/>
          <p:cNvSpPr>
            <a:spLocks noChangeArrowheads="1"/>
          </p:cNvSpPr>
          <p:nvPr/>
        </p:nvSpPr>
        <p:spPr bwMode="auto">
          <a:xfrm>
            <a:off x="59436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39" name="Rectangle 147"/>
          <p:cNvSpPr>
            <a:spLocks noChangeArrowheads="1"/>
          </p:cNvSpPr>
          <p:nvPr/>
        </p:nvSpPr>
        <p:spPr bwMode="auto">
          <a:xfrm>
            <a:off x="8686800" y="38068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33940" name="Rectangle 148"/>
          <p:cNvSpPr>
            <a:spLocks noChangeArrowheads="1"/>
          </p:cNvSpPr>
          <p:nvPr/>
        </p:nvSpPr>
        <p:spPr bwMode="auto">
          <a:xfrm>
            <a:off x="82296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</a:p>
        </p:txBody>
      </p:sp>
      <p:sp>
        <p:nvSpPr>
          <p:cNvPr id="33941" name="Rectangle 149"/>
          <p:cNvSpPr>
            <a:spLocks noChangeArrowheads="1"/>
          </p:cNvSpPr>
          <p:nvPr/>
        </p:nvSpPr>
        <p:spPr bwMode="auto">
          <a:xfrm>
            <a:off x="8686800" y="4111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33942" name="Rectangle 150"/>
          <p:cNvSpPr>
            <a:spLocks noChangeArrowheads="1"/>
          </p:cNvSpPr>
          <p:nvPr/>
        </p:nvSpPr>
        <p:spPr bwMode="auto">
          <a:xfrm>
            <a:off x="8686800" y="44926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33943" name="Rectangle 151"/>
          <p:cNvSpPr>
            <a:spLocks noChangeArrowheads="1"/>
          </p:cNvSpPr>
          <p:nvPr/>
        </p:nvSpPr>
        <p:spPr bwMode="auto">
          <a:xfrm>
            <a:off x="7086600" y="24352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acc</a:t>
            </a:r>
          </a:p>
        </p:txBody>
      </p:sp>
      <p:sp>
        <p:nvSpPr>
          <p:cNvPr id="33944" name="Rectangle 152"/>
          <p:cNvSpPr>
            <a:spLocks noChangeArrowheads="1"/>
          </p:cNvSpPr>
          <p:nvPr/>
        </p:nvSpPr>
        <p:spPr bwMode="auto">
          <a:xfrm>
            <a:off x="5943600" y="2800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</a:p>
        </p:txBody>
      </p:sp>
      <p:sp>
        <p:nvSpPr>
          <p:cNvPr id="33945" name="Rectangle 153"/>
          <p:cNvSpPr>
            <a:spLocks noChangeArrowheads="1"/>
          </p:cNvSpPr>
          <p:nvPr/>
        </p:nvSpPr>
        <p:spPr bwMode="auto">
          <a:xfrm>
            <a:off x="7086600" y="2800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</a:p>
        </p:txBody>
      </p:sp>
      <p:sp>
        <p:nvSpPr>
          <p:cNvPr id="33946" name="Rectangle 154"/>
          <p:cNvSpPr>
            <a:spLocks noChangeArrowheads="1"/>
          </p:cNvSpPr>
          <p:nvPr/>
        </p:nvSpPr>
        <p:spPr bwMode="auto">
          <a:xfrm>
            <a:off x="5943600" y="3105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7" name="Rectangle 155"/>
          <p:cNvSpPr>
            <a:spLocks noChangeArrowheads="1"/>
          </p:cNvSpPr>
          <p:nvPr/>
        </p:nvSpPr>
        <p:spPr bwMode="auto">
          <a:xfrm>
            <a:off x="6477000" y="31210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8" name="Rectangle 156"/>
          <p:cNvSpPr>
            <a:spLocks noChangeArrowheads="1"/>
          </p:cNvSpPr>
          <p:nvPr/>
        </p:nvSpPr>
        <p:spPr bwMode="auto">
          <a:xfrm>
            <a:off x="7086600" y="31210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r4</a:t>
            </a:r>
          </a:p>
        </p:txBody>
      </p:sp>
      <p:sp>
        <p:nvSpPr>
          <p:cNvPr id="33949" name="Rectangle 157"/>
          <p:cNvSpPr>
            <a:spLocks noChangeArrowheads="1"/>
          </p:cNvSpPr>
          <p:nvPr/>
        </p:nvSpPr>
        <p:spPr bwMode="auto">
          <a:xfrm>
            <a:off x="59436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0" name="Rectangle 158"/>
          <p:cNvSpPr>
            <a:spLocks noChangeArrowheads="1"/>
          </p:cNvSpPr>
          <p:nvPr/>
        </p:nvSpPr>
        <p:spPr bwMode="auto">
          <a:xfrm>
            <a:off x="64770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1" name="Rectangle 159"/>
          <p:cNvSpPr>
            <a:spLocks noChangeArrowheads="1"/>
          </p:cNvSpPr>
          <p:nvPr/>
        </p:nvSpPr>
        <p:spPr bwMode="auto">
          <a:xfrm>
            <a:off x="7086600" y="34861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r6</a:t>
            </a:r>
          </a:p>
        </p:txBody>
      </p:sp>
      <p:sp>
        <p:nvSpPr>
          <p:cNvPr id="33952" name="Rectangle 160"/>
          <p:cNvSpPr>
            <a:spLocks noChangeArrowheads="1"/>
          </p:cNvSpPr>
          <p:nvPr/>
        </p:nvSpPr>
        <p:spPr bwMode="auto">
          <a:xfrm>
            <a:off x="59436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3" name="Rectangle 161"/>
          <p:cNvSpPr>
            <a:spLocks noChangeArrowheads="1"/>
          </p:cNvSpPr>
          <p:nvPr/>
        </p:nvSpPr>
        <p:spPr bwMode="auto">
          <a:xfrm>
            <a:off x="64770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4" name="Rectangle 162"/>
          <p:cNvSpPr>
            <a:spLocks noChangeArrowheads="1"/>
          </p:cNvSpPr>
          <p:nvPr/>
        </p:nvSpPr>
        <p:spPr bwMode="auto">
          <a:xfrm>
            <a:off x="7086600" y="47974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r5</a:t>
            </a:r>
          </a:p>
        </p:txBody>
      </p:sp>
      <p:sp>
        <p:nvSpPr>
          <p:cNvPr id="33955" name="Rectangle 163"/>
          <p:cNvSpPr>
            <a:spLocks noChangeArrowheads="1"/>
          </p:cNvSpPr>
          <p:nvPr/>
        </p:nvSpPr>
        <p:spPr bwMode="auto">
          <a:xfrm>
            <a:off x="5943600" y="5162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</a:p>
        </p:txBody>
      </p:sp>
      <p:sp>
        <p:nvSpPr>
          <p:cNvPr id="33956" name="Rectangle 164"/>
          <p:cNvSpPr>
            <a:spLocks noChangeArrowheads="1"/>
          </p:cNvSpPr>
          <p:nvPr/>
        </p:nvSpPr>
        <p:spPr bwMode="auto">
          <a:xfrm>
            <a:off x="7162800" y="51625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</a:p>
        </p:txBody>
      </p:sp>
      <p:sp>
        <p:nvSpPr>
          <p:cNvPr id="33957" name="Rectangle 165"/>
          <p:cNvSpPr>
            <a:spLocks noChangeArrowheads="1"/>
          </p:cNvSpPr>
          <p:nvPr/>
        </p:nvSpPr>
        <p:spPr bwMode="auto">
          <a:xfrm>
            <a:off x="5943600" y="54673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58" name="Rectangle 166"/>
          <p:cNvSpPr>
            <a:spLocks noChangeArrowheads="1"/>
          </p:cNvSpPr>
          <p:nvPr/>
        </p:nvSpPr>
        <p:spPr bwMode="auto">
          <a:xfrm>
            <a:off x="6477000" y="5483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59" name="Rectangle 167"/>
          <p:cNvSpPr>
            <a:spLocks noChangeArrowheads="1"/>
          </p:cNvSpPr>
          <p:nvPr/>
        </p:nvSpPr>
        <p:spPr bwMode="auto">
          <a:xfrm>
            <a:off x="7086600" y="5483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r3</a:t>
            </a:r>
          </a:p>
        </p:txBody>
      </p:sp>
      <p:sp>
        <p:nvSpPr>
          <p:cNvPr id="33960" name="Rectangle 168"/>
          <p:cNvSpPr>
            <a:spLocks noChangeArrowheads="1"/>
          </p:cNvSpPr>
          <p:nvPr/>
        </p:nvSpPr>
        <p:spPr bwMode="auto">
          <a:xfrm>
            <a:off x="6553200" y="51022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s7</a:t>
            </a:r>
          </a:p>
        </p:txBody>
      </p:sp>
      <p:sp>
        <p:nvSpPr>
          <p:cNvPr id="33961" name="Rectangle 169"/>
          <p:cNvSpPr>
            <a:spLocks noChangeArrowheads="1"/>
          </p:cNvSpPr>
          <p:nvPr/>
        </p:nvSpPr>
        <p:spPr bwMode="auto">
          <a:xfrm>
            <a:off x="5334000" y="44767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</a:p>
        </p:txBody>
      </p:sp>
      <p:sp>
        <p:nvSpPr>
          <p:cNvPr id="33962" name="Rectangle 170"/>
          <p:cNvSpPr>
            <a:spLocks noChangeArrowheads="1"/>
          </p:cNvSpPr>
          <p:nvPr/>
        </p:nvSpPr>
        <p:spPr bwMode="auto">
          <a:xfrm>
            <a:off x="5943600" y="447675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</a:p>
        </p:txBody>
      </p:sp>
      <p:sp>
        <p:nvSpPr>
          <p:cNvPr id="33964" name="Rectangle 172"/>
          <p:cNvSpPr>
            <a:spLocks noChangeArrowheads="1"/>
          </p:cNvSpPr>
          <p:nvPr/>
        </p:nvSpPr>
        <p:spPr bwMode="auto">
          <a:xfrm>
            <a:off x="1944688" y="5430838"/>
            <a:ext cx="34194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FOLLOW(E')= {#}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FOLLOW(E) = {-, 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FOLLOW(T) = {*, -, 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FOLLOW(F) = {*, -, #}</a:t>
            </a:r>
          </a:p>
        </p:txBody>
      </p:sp>
      <p:sp>
        <p:nvSpPr>
          <p:cNvPr id="64673" name="Text Box 293"/>
          <p:cNvSpPr txBox="1">
            <a:spLocks noChangeArrowheads="1"/>
          </p:cNvSpPr>
          <p:nvPr/>
        </p:nvSpPr>
        <p:spPr bwMode="auto">
          <a:xfrm>
            <a:off x="6443663" y="63817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算法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086" name="Rectangle 294"/>
          <p:cNvSpPr>
            <a:spLocks noChangeArrowheads="1"/>
          </p:cNvSpPr>
          <p:nvPr/>
        </p:nvSpPr>
        <p:spPr bwMode="auto">
          <a:xfrm>
            <a:off x="34925" y="4797152"/>
            <a:ext cx="18716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→E-T 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|T   (2)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T→T*F 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|F   (4)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F→-F  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|id  (6)</a:t>
            </a:r>
          </a:p>
        </p:txBody>
      </p:sp>
      <p:sp>
        <p:nvSpPr>
          <p:cNvPr id="34087" name="Oval 295"/>
          <p:cNvSpPr>
            <a:spLocks noChangeArrowheads="1"/>
          </p:cNvSpPr>
          <p:nvPr/>
        </p:nvSpPr>
        <p:spPr bwMode="auto">
          <a:xfrm>
            <a:off x="971550" y="1341438"/>
            <a:ext cx="431800" cy="503237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090" name="Oval 298"/>
          <p:cNvSpPr>
            <a:spLocks noChangeArrowheads="1"/>
          </p:cNvSpPr>
          <p:nvPr/>
        </p:nvSpPr>
        <p:spPr bwMode="auto">
          <a:xfrm>
            <a:off x="1403350" y="1196975"/>
            <a:ext cx="1008063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22" y="4483071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 → E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07407E-6 L -1.11111E-6 0.0789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7893 L -1.11111E-6 0.1965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19653 L -1.11111E-6 0.25093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25092 L -1.11111E-6 0.3321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6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33217 L 0.14965 -0.00047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0.00047 L 0.18906 0.17338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6 0.17338 L 0.09445 0.32037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45 0.32037 L -1.11111E-6 0.3833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38333 L 0.14965 0.36226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4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00017 0.12615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2615 L 0.00017 0.23101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3101 L 0.00017 0.29398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.33611 C 0.00486 0.41597 -0.00573 0.49606 0.01423 0.45393 C 0.0342 0.4118 0.11232 0.09189 0.13593 0.08287 C 0.15955 0.07384 0.15225 0.33333 0.15642 0.39907 " pathEditMode="relative" rAng="0" ptsTypes="aaaa">
                                      <p:cBhvr>
                                        <p:cTn id="184" dur="30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2 0.39907 L 0.26788 0.02106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8 0.02106 L 0.26788 0.2206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26" grpId="0" autoUpdateAnimBg="0"/>
      <p:bldP spid="33928" grpId="0" autoUpdateAnimBg="0"/>
      <p:bldP spid="33929" grpId="0" autoUpdateAnimBg="0"/>
      <p:bldP spid="33930" grpId="0" autoUpdateAnimBg="0"/>
      <p:bldP spid="33932" grpId="0" autoUpdateAnimBg="0"/>
      <p:bldP spid="33933" grpId="0" autoUpdateAnimBg="0"/>
      <p:bldP spid="33934" grpId="0" autoUpdateAnimBg="0"/>
      <p:bldP spid="33935" grpId="0" autoUpdateAnimBg="0"/>
      <p:bldP spid="33936" grpId="0" autoUpdateAnimBg="0"/>
      <p:bldP spid="33937" grpId="0" autoUpdateAnimBg="0"/>
      <p:bldP spid="33938" grpId="0" autoUpdateAnimBg="0"/>
      <p:bldP spid="33939" grpId="0" autoUpdateAnimBg="0"/>
      <p:bldP spid="33940" grpId="0" autoUpdateAnimBg="0"/>
      <p:bldP spid="33941" grpId="0" autoUpdateAnimBg="0"/>
      <p:bldP spid="33942" grpId="0" autoUpdateAnimBg="0"/>
      <p:bldP spid="33943" grpId="0" autoUpdateAnimBg="0"/>
      <p:bldP spid="33944" grpId="0" autoUpdateAnimBg="0"/>
      <p:bldP spid="33945" grpId="0" autoUpdateAnimBg="0"/>
      <p:bldP spid="33946" grpId="0" autoUpdateAnimBg="0"/>
      <p:bldP spid="33947" grpId="0" autoUpdateAnimBg="0"/>
      <p:bldP spid="33948" grpId="0" autoUpdateAnimBg="0"/>
      <p:bldP spid="33949" grpId="0" autoUpdateAnimBg="0"/>
      <p:bldP spid="33950" grpId="0" autoUpdateAnimBg="0"/>
      <p:bldP spid="33951" grpId="0" autoUpdateAnimBg="0"/>
      <p:bldP spid="33952" grpId="0" autoUpdateAnimBg="0"/>
      <p:bldP spid="33953" grpId="0" autoUpdateAnimBg="0"/>
      <p:bldP spid="33954" grpId="0" autoUpdateAnimBg="0"/>
      <p:bldP spid="33955" grpId="0" autoUpdateAnimBg="0"/>
      <p:bldP spid="33956" grpId="0" autoUpdateAnimBg="0"/>
      <p:bldP spid="33957" grpId="0" autoUpdateAnimBg="0"/>
      <p:bldP spid="33958" grpId="0" autoUpdateAnimBg="0"/>
      <p:bldP spid="33959" grpId="0" autoUpdateAnimBg="0"/>
      <p:bldP spid="33960" grpId="0" autoUpdateAnimBg="0"/>
      <p:bldP spid="33961" grpId="0" autoUpdateAnimBg="0"/>
      <p:bldP spid="33962" grpId="0" autoUpdateAnimBg="0"/>
      <p:bldP spid="33964" grpId="0"/>
      <p:bldP spid="34086" grpId="0"/>
      <p:bldP spid="34087" grpId="0" animBg="1"/>
      <p:bldP spid="34087" grpId="1" animBg="1"/>
      <p:bldP spid="34087" grpId="2" animBg="1"/>
      <p:bldP spid="34087" grpId="3" animBg="1"/>
      <p:bldP spid="34087" grpId="4" animBg="1"/>
      <p:bldP spid="34087" grpId="5" animBg="1"/>
      <p:bldP spid="34087" grpId="6" animBg="1"/>
      <p:bldP spid="34087" grpId="7" animBg="1"/>
      <p:bldP spid="34087" grpId="8" animBg="1"/>
      <p:bldP spid="34087" grpId="9" animBg="1"/>
      <p:bldP spid="34087" grpId="10" animBg="1"/>
      <p:bldP spid="34090" grpId="0" animBg="1"/>
      <p:bldP spid="34090" grpId="1" animBg="1"/>
      <p:bldP spid="34090" grpId="2" animBg="1"/>
      <p:bldP spid="34090" grpId="3" animBg="1"/>
      <p:bldP spid="34090" grpId="4" animBg="1"/>
      <p:bldP spid="34090" grpId="5" animBg="1"/>
      <p:bldP spid="34090" grpId="6" animBg="1"/>
      <p:bldP spid="34090" grpId="7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75357-1E84-43EE-818A-8571C73BD7C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33600"/>
            <a:ext cx="7772400" cy="1943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  <a:hlinkClick r:id="rId3" action="ppaction://hlinkpres?slideindex=1&amp;slidetitle=3.8 本章小结"/>
              </a:rPr>
              <a:t>本章复习</a:t>
            </a:r>
            <a:endParaRPr lang="zh-CN" altLang="en-US" sz="3200" dirty="0" smtClean="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DDD8B-0E34-4C42-97EC-EBCAB5355B75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closure(I)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的计算（教材</a:t>
            </a: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85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页）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7488" y="873125"/>
            <a:ext cx="84582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19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function closure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begin   J := I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[A→α.Bβ]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B→γ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loop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end loop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  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）；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closure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3058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ea typeface="隶书" panose="02010509060101010101" pitchFamily="49" charset="-122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665288" y="1866900"/>
            <a:ext cx="6324600" cy="133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19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B→.γ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[B→.γ]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 if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exit when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04825" y="620713"/>
            <a:ext cx="8388350" cy="5381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			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改写后的算法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function  closure(I) is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J := I;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for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中的每个项目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→α.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loop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exit when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return (J);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closure;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051050" y="2511425"/>
            <a:ext cx="6264275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913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的每个候选项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→γ</a:t>
            </a:r>
            <a:b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if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B→.γ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将项目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增加到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  <a:b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 ;</a:t>
            </a:r>
          </a:p>
        </p:txBody>
      </p:sp>
      <p:sp>
        <p:nvSpPr>
          <p:cNvPr id="29710" name="AutoShape 14"/>
          <p:cNvSpPr>
            <a:spLocks/>
          </p:cNvSpPr>
          <p:nvPr/>
        </p:nvSpPr>
        <p:spPr bwMode="auto">
          <a:xfrm>
            <a:off x="250825" y="4076700"/>
            <a:ext cx="1327150" cy="833438"/>
          </a:xfrm>
          <a:prstGeom prst="borderCallout2">
            <a:avLst>
              <a:gd name="adj1" fmla="val 13713"/>
              <a:gd name="adj2" fmla="val 105741"/>
              <a:gd name="adj3" fmla="val 13713"/>
              <a:gd name="adj4" fmla="val 126556"/>
              <a:gd name="adj5" fmla="val 86477"/>
              <a:gd name="adj6" fmla="val 130264"/>
            </a:avLst>
          </a:prstGeom>
          <a:noFill/>
          <a:ln w="25400" algn="ctr">
            <a:solidFill>
              <a:srgbClr val="FF0000"/>
            </a:solidFill>
            <a:miter lim="800000"/>
            <a:headEnd type="none" w="lg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45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注意此行位置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6" grpId="0" autoUpdateAnimBg="0"/>
      <p:bldP spid="29708" grpId="0" animBg="1"/>
      <p:bldP spid="29709" grpId="0"/>
      <p:bldP spid="297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DC590-B1B4-45FB-9331-69E0C80F5476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431800" y="44450"/>
            <a:ext cx="8243888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function  closure(I) is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begin  J := I;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for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状态集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中的每个项目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→α.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loop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exit when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再没有项目可以被加入到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return (J);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closure;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058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ea typeface="隶书" panose="02010509060101010101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50813" y="3789363"/>
            <a:ext cx="8382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E'→E   E→E-T|T  T→T*F|F  F→-F|id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closure({E'→.E})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943600" y="4191000"/>
            <a:ext cx="1524000" cy="2295525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E'→.E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E→.E-T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E→.T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T→.T*F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T→.F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F→.-F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F→.id </a:t>
            </a:r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2087563" y="1022350"/>
            <a:ext cx="551021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230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for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的每个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候选项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→γ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	if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then 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将项目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B→.γ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增加到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end loop ;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5435600" y="41497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7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7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17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17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177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77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build="allAtOnce" autoUpdateAnimBg="0"/>
      <p:bldP spid="117766" grpId="1" build="allAtOnce" animBg="1"/>
      <p:bldP spid="1177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3804C-18A4-4675-902F-4F1302E766B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71450"/>
            <a:ext cx="419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文法、分析树与短语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T→T*F|F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F→id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句型：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分析树：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2514600" y="533400"/>
            <a:ext cx="30480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(E1)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id2*id3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(T1)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(E2, T2, F1)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(T3, F3)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直接短语：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(F1)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(F3)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句柄：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(F1)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38200" y="4724400"/>
            <a:ext cx="7924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短语：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以非终结符为根子树中所有从左到右的叶子；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直接短语：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只有父子关系的子树中所有从左到右排列的叶子（树高为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句柄：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最左边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父子关系树中所有从左到右排列的叶子（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句柄是唯一的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）。 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4724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特征：</a:t>
            </a:r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548313" y="1036638"/>
            <a:ext cx="3581400" cy="14319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id1+id2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是句型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id1+id2*id3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的短语吗？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答案：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不是。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为什么？</a:t>
            </a:r>
            <a:endParaRPr lang="zh-CN" altLang="en-US" sz="2200">
              <a:solidFill>
                <a:schemeClr val="hlink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548313" y="2459038"/>
            <a:ext cx="35814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没有一个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的子树，它的全部叶子是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id1+id2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；或者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5548313" y="3195638"/>
            <a:ext cx="3581400" cy="1096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找不到某个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     使得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   </a:t>
            </a:r>
            <a:r>
              <a:rPr lang="en-US" altLang="zh-CN" sz="2200" u="sng">
                <a:latin typeface="黑体" panose="02010609060101010101" pitchFamily="49" charset="-122"/>
                <a:ea typeface="黑体" panose="02010609060101010101" pitchFamily="49" charset="-122"/>
              </a:rPr>
              <a:t>X*id3</a:t>
            </a: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X    id1+id2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5160" name="Object 40"/>
          <p:cNvGraphicFramePr>
            <a:graphicFrameLocks noChangeAspect="1"/>
          </p:cNvGraphicFramePr>
          <p:nvPr/>
        </p:nvGraphicFramePr>
        <p:xfrm>
          <a:off x="6810375" y="3494088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3494088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" name="Object 41"/>
          <p:cNvGraphicFramePr>
            <a:graphicFrameLocks noChangeAspect="1"/>
          </p:cNvGraphicFramePr>
          <p:nvPr/>
        </p:nvGraphicFramePr>
        <p:xfrm>
          <a:off x="6845300" y="3763963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Visio" r:id="rId6" imgW="425501" imgH="400141" progId="Visio.Drawing.11">
                  <p:embed/>
                </p:oleObj>
              </mc:Choice>
              <mc:Fallback>
                <p:oleObj name="Visio" r:id="rId6" imgW="425501" imgH="400141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3763963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998538" y="2205038"/>
            <a:ext cx="7127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                  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892175" y="2795588"/>
            <a:ext cx="482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1352550" y="2781300"/>
            <a:ext cx="2936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1730375" y="2795588"/>
            <a:ext cx="393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782638" y="3379788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 </a:t>
            </a:r>
            <a:endParaRPr lang="en-US" altLang="zh-CN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1811338" y="3336925"/>
            <a:ext cx="1222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2111375" y="3336925"/>
            <a:ext cx="4445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684213" y="3911600"/>
            <a:ext cx="4302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755650" y="4416425"/>
            <a:ext cx="536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id1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5171" name="Group 51"/>
          <p:cNvGrpSpPr>
            <a:grpSpLocks/>
          </p:cNvGrpSpPr>
          <p:nvPr/>
        </p:nvGrpSpPr>
        <p:grpSpPr bwMode="auto">
          <a:xfrm>
            <a:off x="984250" y="2565400"/>
            <a:ext cx="882650" cy="261938"/>
            <a:chOff x="3597" y="890"/>
            <a:chExt cx="556" cy="165"/>
          </a:xfrm>
        </p:grpSpPr>
        <p:sp>
          <p:nvSpPr>
            <p:cNvPr id="9251" name="Freeform 52"/>
            <p:cNvSpPr>
              <a:spLocks/>
            </p:cNvSpPr>
            <p:nvPr/>
          </p:nvSpPr>
          <p:spPr bwMode="auto">
            <a:xfrm>
              <a:off x="3597" y="890"/>
              <a:ext cx="324" cy="165"/>
            </a:xfrm>
            <a:custGeom>
              <a:avLst/>
              <a:gdLst>
                <a:gd name="T0" fmla="*/ 324 w 324"/>
                <a:gd name="T1" fmla="*/ 165 h 165"/>
                <a:gd name="T2" fmla="*/ 232 w 324"/>
                <a:gd name="T3" fmla="*/ 0 h 165"/>
                <a:gd name="T4" fmla="*/ 0 w 324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4" h="165">
                  <a:moveTo>
                    <a:pt x="324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53"/>
            <p:cNvSpPr>
              <a:spLocks noChangeShapeType="1"/>
            </p:cNvSpPr>
            <p:nvPr/>
          </p:nvSpPr>
          <p:spPr bwMode="auto">
            <a:xfrm>
              <a:off x="3829" y="890"/>
              <a:ext cx="324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1498600" y="3140075"/>
            <a:ext cx="735013" cy="261938"/>
            <a:chOff x="3921" y="1220"/>
            <a:chExt cx="463" cy="165"/>
          </a:xfrm>
        </p:grpSpPr>
        <p:sp>
          <p:nvSpPr>
            <p:cNvPr id="9249" name="Freeform 55"/>
            <p:cNvSpPr>
              <a:spLocks/>
            </p:cNvSpPr>
            <p:nvPr/>
          </p:nvSpPr>
          <p:spPr bwMode="auto">
            <a:xfrm>
              <a:off x="3921" y="1220"/>
              <a:ext cx="232" cy="165"/>
            </a:xfrm>
            <a:custGeom>
              <a:avLst/>
              <a:gdLst>
                <a:gd name="T0" fmla="*/ 232 w 232"/>
                <a:gd name="T1" fmla="*/ 165 h 165"/>
                <a:gd name="T2" fmla="*/ 232 w 232"/>
                <a:gd name="T3" fmla="*/ 0 h 165"/>
                <a:gd name="T4" fmla="*/ 0 w 232"/>
                <a:gd name="T5" fmla="*/ 165 h 1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" h="165">
                  <a:moveTo>
                    <a:pt x="232" y="165"/>
                  </a:moveTo>
                  <a:lnTo>
                    <a:pt x="232" y="0"/>
                  </a:lnTo>
                  <a:lnTo>
                    <a:pt x="0" y="165"/>
                  </a:lnTo>
                </a:path>
              </a:pathLst>
            </a:custGeom>
            <a:noFill/>
            <a:ln w="22225" cap="rnd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56"/>
            <p:cNvSpPr>
              <a:spLocks noChangeShapeType="1"/>
            </p:cNvSpPr>
            <p:nvPr/>
          </p:nvSpPr>
          <p:spPr bwMode="auto">
            <a:xfrm>
              <a:off x="4153" y="1220"/>
              <a:ext cx="231" cy="165"/>
            </a:xfrm>
            <a:prstGeom prst="line">
              <a:avLst/>
            </a:prstGeom>
            <a:noFill/>
            <a:ln w="22225" cap="rnd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7" name="Line 57"/>
          <p:cNvSpPr>
            <a:spLocks noChangeShapeType="1"/>
          </p:cNvSpPr>
          <p:nvPr/>
        </p:nvSpPr>
        <p:spPr bwMode="auto">
          <a:xfrm>
            <a:off x="984250" y="314007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8" name="Line 58"/>
          <p:cNvSpPr>
            <a:spLocks noChangeShapeType="1"/>
          </p:cNvSpPr>
          <p:nvPr/>
        </p:nvSpPr>
        <p:spPr bwMode="auto">
          <a:xfrm>
            <a:off x="984250" y="3663950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9" name="Line 59"/>
          <p:cNvSpPr>
            <a:spLocks noChangeShapeType="1"/>
          </p:cNvSpPr>
          <p:nvPr/>
        </p:nvSpPr>
        <p:spPr bwMode="auto">
          <a:xfrm>
            <a:off x="984250" y="418782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0" name="Line 60"/>
          <p:cNvSpPr>
            <a:spLocks noChangeShapeType="1"/>
          </p:cNvSpPr>
          <p:nvPr/>
        </p:nvSpPr>
        <p:spPr bwMode="auto">
          <a:xfrm>
            <a:off x="1498600" y="3663950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1498600" y="4187825"/>
            <a:ext cx="1588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2233613" y="3663950"/>
            <a:ext cx="1587" cy="261938"/>
          </a:xfrm>
          <a:prstGeom prst="line">
            <a:avLst/>
          </a:prstGeom>
          <a:noFill/>
          <a:ln w="22225" cap="rnd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3" name="Rectangle 63"/>
          <p:cNvSpPr>
            <a:spLocks noChangeArrowheads="1"/>
          </p:cNvSpPr>
          <p:nvPr/>
        </p:nvSpPr>
        <p:spPr bwMode="auto">
          <a:xfrm>
            <a:off x="1285875" y="3336925"/>
            <a:ext cx="3429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T3  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4" name="Rectangle 64"/>
          <p:cNvSpPr>
            <a:spLocks noChangeArrowheads="1"/>
          </p:cNvSpPr>
          <p:nvPr/>
        </p:nvSpPr>
        <p:spPr bwMode="auto">
          <a:xfrm>
            <a:off x="1370013" y="3911600"/>
            <a:ext cx="3937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1933575" y="3911600"/>
            <a:ext cx="477838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id3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1214438" y="4416425"/>
            <a:ext cx="4905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9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id2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5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500"/>
                                        <p:tgtEl>
                                          <p:spTgt spid="5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5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5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5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5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8" dur="500"/>
                                        <p:tgtEl>
                                          <p:spTgt spid="5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1" dur="500"/>
                                        <p:tgtEl>
                                          <p:spTgt spid="5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5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4" dur="500"/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5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5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1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8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6" grpId="0" uiExpand="1" build="p" autoUpdateAnimBg="0"/>
      <p:bldP spid="5137" grpId="0" uiExpand="1" build="p" autoUpdateAnimBg="0"/>
      <p:bldP spid="5138" grpId="0" autoUpdateAnimBg="0"/>
      <p:bldP spid="5139" grpId="0" build="allAtOnce" animBg="1" autoUpdateAnimBg="0"/>
      <p:bldP spid="5140" grpId="0" animBg="1" autoUpdateAnimBg="0"/>
      <p:bldP spid="5141" grpId="0" animBg="1" autoUpdateAnimBg="0"/>
      <p:bldP spid="5162" grpId="0" uiExpand="1"/>
      <p:bldP spid="5163" grpId="0" uiExpand="1"/>
      <p:bldP spid="5164" grpId="0" uiExpand="1"/>
      <p:bldP spid="5165" grpId="0" uiExpand="1"/>
      <p:bldP spid="5166" grpId="0" uiExpand="1"/>
      <p:bldP spid="5167" grpId="0" uiExpand="1"/>
      <p:bldP spid="5168" grpId="0" uiExpand="1"/>
      <p:bldP spid="5169" grpId="0" uiExpand="1"/>
      <p:bldP spid="5170" grpId="0" uiExpand="1"/>
      <p:bldP spid="5177" grpId="0" uiExpand="1" animBg="1"/>
      <p:bldP spid="5178" grpId="0" uiExpand="1" animBg="1"/>
      <p:bldP spid="5179" grpId="0" uiExpand="1" animBg="1"/>
      <p:bldP spid="5180" grpId="0" uiExpand="1" animBg="1"/>
      <p:bldP spid="5181" grpId="0" uiExpand="1" animBg="1"/>
      <p:bldP spid="5182" grpId="0" uiExpand="1" animBg="1"/>
      <p:bldP spid="5183" grpId="0" uiExpand="1"/>
      <p:bldP spid="5184" grpId="0" uiExpand="1"/>
      <p:bldP spid="5185" grpId="0" uiExpand="1"/>
      <p:bldP spid="5186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 bwMode="auto">
          <a:xfrm>
            <a:off x="4718403" y="972076"/>
            <a:ext cx="1268355" cy="414341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4ED7C-B379-4EBC-9AB2-7DC619553BE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3.5.1.1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90513" y="4983163"/>
            <a:ext cx="8458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提醒：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最左归约的逆过程是一个最右推导，分别称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最右推导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规范推导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规范归约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如何直观地看出句柄并进行归约？ 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28600" y="3038475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3.26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S→aABe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(2)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A→b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(3)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A→Abc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(4)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B→d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对句子：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的最左归约：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156325" y="3897313"/>
            <a:ext cx="12239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 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971550" y="3813175"/>
            <a:ext cx="13684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bcde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995488" y="3841750"/>
            <a:ext cx="16573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563938" y="3860800"/>
            <a:ext cx="13684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859338" y="3860800"/>
            <a:ext cx="134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u="sng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-1549400" y="3933825"/>
            <a:ext cx="15494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>
                <a:latin typeface="楷体_GB2312"/>
                <a:ea typeface="楷体_GB2312"/>
                <a:cs typeface="楷体_GB2312"/>
              </a:rPr>
              <a:t>蓝色：句柄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400">
                <a:latin typeface="楷体_GB2312"/>
                <a:ea typeface="楷体_GB2312"/>
                <a:cs typeface="楷体_GB2312"/>
              </a:rPr>
              <a:t>下划线：替换后的非终结符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553200" y="4606925"/>
            <a:ext cx="806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187450" y="4551363"/>
            <a:ext cx="833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68588" y="4540250"/>
            <a:ext cx="8747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079875" y="4551363"/>
            <a:ext cx="1008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435600" y="4572000"/>
            <a:ext cx="720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533400"/>
            <a:ext cx="8447088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3.14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是文法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的句子且满足下述条件，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称序列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的一个</a:t>
            </a:r>
            <a:r>
              <a:rPr lang="zh-CN" altLang="en-US" sz="2400" dirty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latin typeface="楷体_GB2312"/>
                <a:ea typeface="楷体_GB2312"/>
                <a:cs typeface="楷体_GB2312"/>
              </a:rPr>
              <a:t>1)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2)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= 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的开始符号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3)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对任何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(0&lt;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&lt;=n)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是将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 baseline="-30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中的句柄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替换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相应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产生式左部非终结符得到的。	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</a:t>
            </a:r>
            <a:r>
              <a:rPr lang="zh-CN" altLang="en-US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0" grpId="0" uiExpand="1" build="p" autoUpdateAnimBg="0"/>
      <p:bldP spid="6152" grpId="0" autoUpdateAnimBg="0"/>
      <p:bldP spid="6154" grpId="0" autoUpdateAnimBg="0"/>
      <p:bldP spid="6155" grpId="0" autoUpdateAnimBg="0"/>
      <p:bldP spid="6156" grpId="0" autoUpdateAnimBg="0"/>
      <p:bldP spid="6157" grpId="0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426A9-31AE-4CF7-960D-52AC6519249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solidFill>
                  <a:srgbClr val="990000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3.5.1.1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规范归约与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剪句柄</a:t>
            </a:r>
            <a:r>
              <a:rPr lang="zh-CN" altLang="en-US" sz="2400" smtClean="0"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533400"/>
            <a:ext cx="838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S→aABe  (2) A→b  (3) A→Abc	(4) B→d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句子：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假设已经有了句子的分析树，则：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1492250" y="33194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A→b</a:t>
            </a:r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244850" y="3319463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A→Abc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5334000" y="33194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B→d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6978650" y="3319463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S→aABe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381000" y="4327525"/>
            <a:ext cx="7696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需要解决的问题：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① 确定右句型中将要归约的子串（确定句柄）；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② 确定如何选择正确的产生式进行归约。 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381000" y="56388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用一个栈</a:t>
            </a:r>
            <a:r>
              <a:rPr lang="zh-CN" altLang="en-US" sz="2400">
                <a:ea typeface="华文行楷" panose="02010800040101010101" pitchFamily="2" charset="-122"/>
              </a:rPr>
              <a:t>“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记住</a:t>
            </a:r>
            <a:r>
              <a:rPr lang="zh-CN" altLang="en-US" sz="2400">
                <a:ea typeface="华文行楷" panose="02010800040101010101" pitchFamily="2" charset="-122"/>
              </a:rPr>
              <a:t>”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将要归约句柄的前缀，句柄形成前移进，形成后归约。 </a:t>
            </a:r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8316913" y="1844675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name="Visio" r:id="rId4" imgW="143866" imgH="182880" progId="Visio.Drawing.11">
                  <p:embed/>
                </p:oleObj>
              </mc:Choice>
              <mc:Fallback>
                <p:oleObj name="Visio" r:id="rId4" imgW="143866" imgH="182880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844675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179388" y="1814513"/>
          <a:ext cx="20161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name="Visio" r:id="rId6" imgW="950062" imgH="930250" progId="Visio.Drawing.11">
                  <p:embed/>
                </p:oleObj>
              </mc:Choice>
              <mc:Fallback>
                <p:oleObj name="Visio" r:id="rId6" imgW="950062" imgH="93025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14513"/>
                        <a:ext cx="201612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197100" y="1827213"/>
          <a:ext cx="19431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name="Visio" r:id="rId8" imgW="950062" imgH="709879" progId="Visio.Drawing.11">
                  <p:embed/>
                </p:oleObj>
              </mc:Choice>
              <mc:Fallback>
                <p:oleObj name="Visio" r:id="rId8" imgW="950062" imgH="709879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827213"/>
                        <a:ext cx="19431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4140200" y="1795463"/>
          <a:ext cx="201612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name="Visio" r:id="rId10" imgW="950062" imgH="701954" progId="Visio.Drawing.11">
                  <p:embed/>
                </p:oleObj>
              </mc:Choice>
              <mc:Fallback>
                <p:oleObj name="Visio" r:id="rId10" imgW="950062" imgH="701954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95463"/>
                        <a:ext cx="201612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6227763" y="1773238"/>
          <a:ext cx="20161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Visio" r:id="rId12" imgW="950062" imgH="441960" progId="Visio.Drawing.11">
                  <p:embed/>
                </p:oleObj>
              </mc:Choice>
              <mc:Fallback>
                <p:oleObj name="Visio" r:id="rId12" imgW="950062" imgH="441960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773238"/>
                        <a:ext cx="20161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7524750" y="38354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 S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68313" y="37639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bcde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908175" y="3763963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  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4213225" y="376396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 a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baseline="-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5867400" y="3789363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endParaRPr lang="en-US" altLang="zh-CN" sz="2400" baseline="-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04" name="Oval 36"/>
          <p:cNvSpPr>
            <a:spLocks noChangeArrowheads="1"/>
          </p:cNvSpPr>
          <p:nvPr/>
        </p:nvSpPr>
        <p:spPr bwMode="auto">
          <a:xfrm>
            <a:off x="73025" y="3300413"/>
            <a:ext cx="611188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2195513" y="2813050"/>
            <a:ext cx="1152525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5076825" y="2852738"/>
            <a:ext cx="647700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6084888" y="2276475"/>
            <a:ext cx="2159000" cy="5048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utoUpdateAnimBg="0"/>
      <p:bldP spid="7183" grpId="0" autoUpdateAnimBg="0"/>
      <p:bldP spid="7184" grpId="0" autoUpdateAnimBg="0"/>
      <p:bldP spid="7185" grpId="0" autoUpdateAnimBg="0"/>
      <p:bldP spid="7187" grpId="0"/>
      <p:bldP spid="7188" grpId="0"/>
      <p:bldP spid="7199" grpId="0" autoUpdateAnimBg="0"/>
      <p:bldP spid="7200" grpId="0" autoUpdateAnimBg="0"/>
      <p:bldP spid="7201" grpId="0" autoUpdateAnimBg="0"/>
      <p:bldP spid="7202" grpId="0" autoUpdateAnimBg="0"/>
      <p:bldP spid="7203" grpId="0" autoUpdateAnimBg="0"/>
      <p:bldP spid="7204" grpId="0" animBg="1"/>
      <p:bldP spid="7205" grpId="0" animBg="1"/>
      <p:bldP spid="7206" grpId="0" animBg="1"/>
      <p:bldP spid="72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4EF56-24C2-4C5D-9B61-1F371BF6B46B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219950" cy="685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685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归约分析器的模型：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13325" y="681038"/>
            <a:ext cx="308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</a:rPr>
              <a:t>与预测分析器对比：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343400" y="3733800"/>
            <a:ext cx="457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预测分析器：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工作方式：格局与格局变换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驱动器（模拟算法）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预测分析表的构造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47663" y="3733800"/>
            <a:ext cx="41481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归约分析器：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工作方式：格局与格局变换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驱动器（模拟算法）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分析表的构造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5.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68313" y="1196975"/>
          <a:ext cx="3382962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Visio" r:id="rId4" imgW="1748820" imgH="1078260" progId="Visio.Drawing.11">
                  <p:embed/>
                </p:oleObj>
              </mc:Choice>
              <mc:Fallback>
                <p:oleObj name="Visio" r:id="rId4" imgW="1748820" imgH="107826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3382962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4643438" y="1268413"/>
          <a:ext cx="34575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Visio" r:id="rId6" imgW="1673352" imgH="1160374" progId="Visio.Drawing.11">
                  <p:embed/>
                </p:oleObj>
              </mc:Choice>
              <mc:Fallback>
                <p:oleObj name="Visio" r:id="rId6" imgW="1673352" imgH="116037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12"/>
                      <a:stretch>
                        <a:fillRect/>
                      </a:stretch>
                    </p:blipFill>
                    <p:spPr bwMode="auto">
                      <a:xfrm>
                        <a:off x="4643438" y="1268413"/>
                        <a:ext cx="3457575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9BCE2-7648-43DA-A8A2-CB3CEC1DA16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3810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50825" y="2636838"/>
            <a:ext cx="855503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工作方法：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放幻灯，每个幻灯片是一个格局。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格局：  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栈中内容，当前剩余输入，改变格局的动作）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改变格局的动作：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038600" y="946150"/>
            <a:ext cx="4968875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对照预测分析：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①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（弹出）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②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展开非终结符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（最左推导）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23850" y="4076700"/>
            <a:ext cx="85693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shift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：当前剩余输入的下一终结符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进栈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归约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reduce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：将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栈顶句柄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替换为对应非终结符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接受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accept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：宣告分析成功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报错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：发现语法错误，调用错误恢复例程</a:t>
            </a:r>
          </a:p>
        </p:txBody>
      </p:sp>
      <p:graphicFrame>
        <p:nvGraphicFramePr>
          <p:cNvPr id="17415" name="Object 18"/>
          <p:cNvGraphicFramePr>
            <a:graphicFrameLocks noChangeAspect="1"/>
          </p:cNvGraphicFramePr>
          <p:nvPr/>
        </p:nvGraphicFramePr>
        <p:xfrm>
          <a:off x="250825" y="404813"/>
          <a:ext cx="3382963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Visio" r:id="rId4" imgW="1748820" imgH="1078260" progId="Visio.Drawing.11">
                  <p:embed/>
                </p:oleObj>
              </mc:Choice>
              <mc:Fallback>
                <p:oleObj name="Visio" r:id="rId4" imgW="1748820" imgH="1078260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4813"/>
                        <a:ext cx="3382963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18429-596A-4ED4-8E22-4455765ABAB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3.5.1.2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移进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归约分析器工作模式（续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4800" y="381000"/>
            <a:ext cx="5419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3.27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用移进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归约方法分析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abbcde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bcde&lt;=a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de&lt;=aA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e&lt;=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aABe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&lt;=S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911850" y="533400"/>
            <a:ext cx="2763838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(1)S→aABe (2)A→b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(3)A→Abc  (4)B→d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31763" y="1236663"/>
            <a:ext cx="544671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2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        剩余输入  改变格局的动作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1  #	    abbcde#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2  #a	     bbcde#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3  #a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     bcde#</a:t>
            </a:r>
            <a:endParaRPr lang="en-US" altLang="zh-CN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4  #aA	      bcde#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5  #aAb	cde#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6  #a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de#</a:t>
            </a:r>
            <a:endParaRPr lang="en-US" altLang="zh-CN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7  #aA  	 de#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8  #aA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	  e#</a:t>
            </a:r>
            <a:endParaRPr lang="en-US" altLang="zh-CN" sz="22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9  #aAB 	  e#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10 #</a:t>
            </a:r>
            <a:r>
              <a:rPr lang="en-US" altLang="zh-CN" sz="22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aABe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  #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11 #S	 	   #</a:t>
            </a:r>
            <a:endParaRPr lang="en-US" altLang="zh-CN" sz="22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04800" y="4868863"/>
            <a:ext cx="8153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需要解决的问题： （由分析表确定）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如何保证栈中总是活前缀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指导移进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lvl="1" algn="just">
              <a:lnSpc>
                <a:spcPct val="11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如何确定栈顶已经形成句柄并选择正确的产生式进行归约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指导归约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843213" y="1527175"/>
            <a:ext cx="2592387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(2)A→b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(3)A→Abc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(4)B→d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移进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归约，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(1)S→aABe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接受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003800" y="1447800"/>
            <a:ext cx="3911600" cy="313932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方法的特点：</a:t>
            </a:r>
            <a:endParaRPr lang="zh-CN" altLang="en-US" sz="22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2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句柄总是在栈顶形成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最左归约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栈中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保留的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总是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右句型的前缀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加上若干终结符形成句型</a:t>
            </a: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，称为</a:t>
            </a:r>
            <a:r>
              <a:rPr lang="zh-CN" altLang="en-US" sz="22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活前缀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  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最左归约是逻辑上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从下到上构造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一棵分析树，或</a:t>
            </a:r>
            <a:r>
              <a:rPr lang="zh-CN" altLang="en-US" sz="22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从下到上为分析树剪句柄</a:t>
            </a:r>
            <a:r>
              <a:rPr lang="zh-CN" altLang="en-US" sz="22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uiExpand="1" build="allAtOnce" autoUpdateAnimBg="0"/>
      <p:bldP spid="10249" grpId="0" autoUpdateAnimBg="0"/>
      <p:bldP spid="10250" grpId="0" uiExpand="1" build="allAtOnce" autoUpdateAnimBg="0"/>
      <p:bldP spid="10248" grpId="0" uiExpand="1" build="allAtOnce" animBg="1"/>
    </p:bldLst>
  </p:timing>
</p:sld>
</file>

<file path=ppt/theme/theme1.xml><?xml version="1.0" encoding="utf-8"?>
<a:theme xmlns:a="http://schemas.openxmlformats.org/drawingml/2006/main" name="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16361</TotalTime>
  <Words>4332</Words>
  <Application>Microsoft Office PowerPoint</Application>
  <PresentationFormat>全屏显示(4:3)</PresentationFormat>
  <Paragraphs>909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Arial Unicode MS</vt:lpstr>
      <vt:lpstr>Batang</vt:lpstr>
      <vt:lpstr>黑体</vt:lpstr>
      <vt:lpstr>华文行楷</vt:lpstr>
      <vt:lpstr>华文琥珀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Courier New</vt:lpstr>
      <vt:lpstr>Times New Roman</vt:lpstr>
      <vt:lpstr>Wingdings</vt:lpstr>
      <vt:lpstr>gcom0101</vt:lpstr>
      <vt:lpstr>Visio</vt:lpstr>
      <vt:lpstr>3.5 自下而上语法分析 </vt:lpstr>
      <vt:lpstr>3.5.1 自下而上分析的基本方法 </vt:lpstr>
      <vt:lpstr>3.5.1.1  规范归约与“剪句柄”</vt:lpstr>
      <vt:lpstr>PowerPoint 演示文稿</vt:lpstr>
      <vt:lpstr>3.5.1.1 规范归约与“剪句柄”（续2）</vt:lpstr>
      <vt:lpstr>“剪句柄”：                            3.5.1.1 规范归约与“剪句柄”（续3）</vt:lpstr>
      <vt:lpstr>3.5.1.2 移进-归约分析器工作模式</vt:lpstr>
      <vt:lpstr>3.5.1.2 移进-归约分析器工作模式（续1）</vt:lpstr>
      <vt:lpstr>3.5.1.2 移进-归约分析器工作模式（续2）</vt:lpstr>
      <vt:lpstr>3.5.2 LR分析 </vt:lpstr>
      <vt:lpstr>3.5.2.1 LR分析与LR文法 </vt:lpstr>
      <vt:lpstr>3.5.2.1 LR分析与LR文法（续1）</vt:lpstr>
      <vt:lpstr>3.5.2.1 LR分析与LR文法（续2）</vt:lpstr>
      <vt:lpstr>3.5.2.1 LR分析与LR文法（续3）</vt:lpstr>
      <vt:lpstr>3.5.2.2 构造SLR(1)分析器 </vt:lpstr>
      <vt:lpstr>3.5.2.2 构造SLR(1)分析器（续1）</vt:lpstr>
      <vt:lpstr>3.5.2.2 构造SLR(1)分析器(续2)</vt:lpstr>
      <vt:lpstr>3.5.2.2 构造SLR(1)分析器（续3）</vt:lpstr>
      <vt:lpstr>3.5.2.2 构造SLR(1)分析器（续4）</vt:lpstr>
      <vt:lpstr>3.5.2.2 构造SLR(1)分析器（续5）</vt:lpstr>
      <vt:lpstr>3.5.2.2 构造SLR(1)分析器（续7）</vt:lpstr>
      <vt:lpstr>3.5.2.2 构造SLR(1)分析器（续8）</vt:lpstr>
      <vt:lpstr>3.5.2.2 构造SLR(1)分析器（续8）</vt:lpstr>
      <vt:lpstr>PowerPoint 演示文稿</vt:lpstr>
      <vt:lpstr>PowerPoint 演示文稿</vt:lpstr>
      <vt:lpstr>项目集中的冲突、解决冲突的简单方法：SLR(1)</vt:lpstr>
      <vt:lpstr>&lt;3&gt; 如何识别活前缀（续4）</vt:lpstr>
      <vt:lpstr>&lt;4&gt; SLR分析表的构造 </vt:lpstr>
      <vt:lpstr>&lt;4&gt; SLR分析表的构造</vt:lpstr>
      <vt:lpstr>分析表的构造                                        &lt;4&gt; SLR分析表的构造（续1）</vt:lpstr>
      <vt:lpstr>本章复习</vt:lpstr>
      <vt:lpstr>closure(I)的计算（教材85页）</vt:lpstr>
      <vt:lpstr>PowerPoint 演示文稿</vt:lpstr>
    </vt:vector>
  </TitlesOfParts>
  <Company>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自下而上语法分析</dc:title>
  <dc:creator>EZ123</dc:creator>
  <cp:lastModifiedBy>EZ123</cp:lastModifiedBy>
  <cp:revision>272</cp:revision>
  <dcterms:created xsi:type="dcterms:W3CDTF">2004-02-20T09:00:12Z</dcterms:created>
  <dcterms:modified xsi:type="dcterms:W3CDTF">2020-11-24T13:58:35Z</dcterms:modified>
</cp:coreProperties>
</file>