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9.xml" ContentType="application/vnd.openxmlformats-officedocument.themeOverride+xml"/>
  <Override PartName="/ppt/notesSlides/notesSlide26.xml" ContentType="application/vnd.openxmlformats-officedocument.presentationml.notesSlide+xml"/>
  <Override PartName="/ppt/theme/themeOverride10.xml" ContentType="application/vnd.openxmlformats-officedocument.themeOverride+xml"/>
  <Override PartName="/ppt/notesSlides/notesSlide27.xml" ContentType="application/vnd.openxmlformats-officedocument.presentationml.notesSlide+xml"/>
  <Override PartName="/ppt/theme/themeOverride1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2.xml" ContentType="application/vnd.openxmlformats-officedocument.themeOverride+xml"/>
  <Override PartName="/ppt/notesSlides/notesSlide31.xml" ContentType="application/vnd.openxmlformats-officedocument.presentationml.notesSlide+xml"/>
  <Override PartName="/ppt/theme/themeOverride13.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4.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15.xml" ContentType="application/vnd.openxmlformats-officedocument.themeOverride+xml"/>
  <Override PartName="/ppt/notesSlides/notesSlide37.xml" ContentType="application/vnd.openxmlformats-officedocument.presentationml.notesSlide+xml"/>
  <Override PartName="/ppt/theme/themeOverride16.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17.xml" ContentType="application/vnd.openxmlformats-officedocument.themeOverr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8"/>
  </p:notesMasterIdLst>
  <p:handoutMasterIdLst>
    <p:handoutMasterId r:id="rId49"/>
  </p:handoutMasterIdLst>
  <p:sldIdLst>
    <p:sldId id="313" r:id="rId2"/>
    <p:sldId id="318" r:id="rId3"/>
    <p:sldId id="314" r:id="rId4"/>
    <p:sldId id="315" r:id="rId5"/>
    <p:sldId id="319" r:id="rId6"/>
    <p:sldId id="316" r:id="rId7"/>
    <p:sldId id="317" r:id="rId8"/>
    <p:sldId id="322" r:id="rId9"/>
    <p:sldId id="262" r:id="rId10"/>
    <p:sldId id="320" r:id="rId11"/>
    <p:sldId id="263" r:id="rId12"/>
    <p:sldId id="321"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7" r:id="rId26"/>
    <p:sldId id="279" r:id="rId27"/>
    <p:sldId id="278" r:id="rId28"/>
    <p:sldId id="280" r:id="rId29"/>
    <p:sldId id="325" r:id="rId30"/>
    <p:sldId id="281" r:id="rId31"/>
    <p:sldId id="282" r:id="rId32"/>
    <p:sldId id="283" r:id="rId33"/>
    <p:sldId id="285" r:id="rId34"/>
    <p:sldId id="323" r:id="rId35"/>
    <p:sldId id="324" r:id="rId36"/>
    <p:sldId id="286" r:id="rId37"/>
    <p:sldId id="287" r:id="rId38"/>
    <p:sldId id="337" r:id="rId39"/>
    <p:sldId id="288" r:id="rId40"/>
    <p:sldId id="327" r:id="rId41"/>
    <p:sldId id="289" r:id="rId42"/>
    <p:sldId id="290" r:id="rId43"/>
    <p:sldId id="291" r:id="rId44"/>
    <p:sldId id="292" r:id="rId45"/>
    <p:sldId id="293" r:id="rId46"/>
    <p:sldId id="294" r:id="rId47"/>
  </p:sldIdLst>
  <p:sldSz cx="9144000" cy="6858000" type="screen4x3"/>
  <p:notesSz cx="6781800" cy="9926638"/>
  <p:defaultTextStyle>
    <a:defPPr>
      <a:defRPr lang="zh-CN"/>
    </a:defPPr>
    <a:lvl1pPr algn="l" rtl="0" eaLnBrk="0" fontAlgn="base" hangingPunct="0">
      <a:spcBef>
        <a:spcPct val="0"/>
      </a:spcBef>
      <a:spcAft>
        <a:spcPct val="0"/>
      </a:spcAft>
      <a:defRPr sz="2400" kern="1200">
        <a:solidFill>
          <a:schemeClr val="tx1"/>
        </a:solidFill>
        <a:latin typeface="隶书" panose="02010509060101010101" pitchFamily="49" charset="-122"/>
        <a:ea typeface="隶书" panose="02010509060101010101" pitchFamily="49" charset="-122"/>
        <a:cs typeface="+mn-cs"/>
      </a:defRPr>
    </a:lvl1pPr>
    <a:lvl2pPr marL="457200" algn="l" rtl="0" eaLnBrk="0" fontAlgn="base" hangingPunct="0">
      <a:spcBef>
        <a:spcPct val="0"/>
      </a:spcBef>
      <a:spcAft>
        <a:spcPct val="0"/>
      </a:spcAft>
      <a:defRPr sz="2400" kern="1200">
        <a:solidFill>
          <a:schemeClr val="tx1"/>
        </a:solidFill>
        <a:latin typeface="隶书" panose="02010509060101010101" pitchFamily="49" charset="-122"/>
        <a:ea typeface="隶书" panose="02010509060101010101" pitchFamily="49" charset="-122"/>
        <a:cs typeface="+mn-cs"/>
      </a:defRPr>
    </a:lvl2pPr>
    <a:lvl3pPr marL="914400" algn="l" rtl="0" eaLnBrk="0" fontAlgn="base" hangingPunct="0">
      <a:spcBef>
        <a:spcPct val="0"/>
      </a:spcBef>
      <a:spcAft>
        <a:spcPct val="0"/>
      </a:spcAft>
      <a:defRPr sz="2400" kern="1200">
        <a:solidFill>
          <a:schemeClr val="tx1"/>
        </a:solidFill>
        <a:latin typeface="隶书" panose="02010509060101010101" pitchFamily="49" charset="-122"/>
        <a:ea typeface="隶书" panose="02010509060101010101" pitchFamily="49" charset="-122"/>
        <a:cs typeface="+mn-cs"/>
      </a:defRPr>
    </a:lvl3pPr>
    <a:lvl4pPr marL="1371600" algn="l" rtl="0" eaLnBrk="0" fontAlgn="base" hangingPunct="0">
      <a:spcBef>
        <a:spcPct val="0"/>
      </a:spcBef>
      <a:spcAft>
        <a:spcPct val="0"/>
      </a:spcAft>
      <a:defRPr sz="2400" kern="1200">
        <a:solidFill>
          <a:schemeClr val="tx1"/>
        </a:solidFill>
        <a:latin typeface="隶书" panose="02010509060101010101" pitchFamily="49" charset="-122"/>
        <a:ea typeface="隶书" panose="02010509060101010101" pitchFamily="49" charset="-122"/>
        <a:cs typeface="+mn-cs"/>
      </a:defRPr>
    </a:lvl4pPr>
    <a:lvl5pPr marL="1828800" algn="l" rtl="0" eaLnBrk="0" fontAlgn="base" hangingPunct="0">
      <a:spcBef>
        <a:spcPct val="0"/>
      </a:spcBef>
      <a:spcAft>
        <a:spcPct val="0"/>
      </a:spcAft>
      <a:defRPr sz="2400" kern="1200">
        <a:solidFill>
          <a:schemeClr val="tx1"/>
        </a:solidFill>
        <a:latin typeface="隶书" panose="02010509060101010101" pitchFamily="49" charset="-122"/>
        <a:ea typeface="隶书" panose="02010509060101010101" pitchFamily="49" charset="-122"/>
        <a:cs typeface="+mn-cs"/>
      </a:defRPr>
    </a:lvl5pPr>
    <a:lvl6pPr marL="2286000" algn="l" defTabSz="914400" rtl="0" eaLnBrk="1" latinLnBrk="0" hangingPunct="1">
      <a:defRPr sz="2400" kern="1200">
        <a:solidFill>
          <a:schemeClr val="tx1"/>
        </a:solidFill>
        <a:latin typeface="隶书" panose="02010509060101010101" pitchFamily="49" charset="-122"/>
        <a:ea typeface="隶书" panose="02010509060101010101" pitchFamily="49" charset="-122"/>
        <a:cs typeface="+mn-cs"/>
      </a:defRPr>
    </a:lvl6pPr>
    <a:lvl7pPr marL="2743200" algn="l" defTabSz="914400" rtl="0" eaLnBrk="1" latinLnBrk="0" hangingPunct="1">
      <a:defRPr sz="2400" kern="1200">
        <a:solidFill>
          <a:schemeClr val="tx1"/>
        </a:solidFill>
        <a:latin typeface="隶书" panose="02010509060101010101" pitchFamily="49" charset="-122"/>
        <a:ea typeface="隶书" panose="02010509060101010101" pitchFamily="49" charset="-122"/>
        <a:cs typeface="+mn-cs"/>
      </a:defRPr>
    </a:lvl7pPr>
    <a:lvl8pPr marL="3200400" algn="l" defTabSz="914400" rtl="0" eaLnBrk="1" latinLnBrk="0" hangingPunct="1">
      <a:defRPr sz="2400" kern="1200">
        <a:solidFill>
          <a:schemeClr val="tx1"/>
        </a:solidFill>
        <a:latin typeface="隶书" panose="02010509060101010101" pitchFamily="49" charset="-122"/>
        <a:ea typeface="隶书" panose="02010509060101010101" pitchFamily="49" charset="-122"/>
        <a:cs typeface="+mn-cs"/>
      </a:defRPr>
    </a:lvl8pPr>
    <a:lvl9pPr marL="3657600" algn="l" defTabSz="914400" rtl="0" eaLnBrk="1" latinLnBrk="0" hangingPunct="1">
      <a:defRPr sz="2400" kern="1200">
        <a:solidFill>
          <a:schemeClr val="tx1"/>
        </a:solidFill>
        <a:latin typeface="隶书" panose="02010509060101010101" pitchFamily="49" charset="-122"/>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00FF99"/>
    <a:srgbClr val="0000FF"/>
    <a:srgbClr val="FFFF99"/>
    <a:srgbClr val="FF33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6083" autoAdjust="0"/>
  </p:normalViewPr>
  <p:slideViewPr>
    <p:cSldViewPr>
      <p:cViewPr varScale="1">
        <p:scale>
          <a:sx n="104" d="100"/>
          <a:sy n="104" d="100"/>
        </p:scale>
        <p:origin x="102" y="2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3202" y="38"/>
      </p:cViewPr>
      <p:guideLst>
        <p:guide orient="horz" pos="3126"/>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44.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11" Type="http://schemas.openxmlformats.org/officeDocument/2006/relationships/image" Target="../media/image43.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4.emf"/><Relationship Id="rId3" Type="http://schemas.openxmlformats.org/officeDocument/2006/relationships/image" Target="../media/image35.emf"/><Relationship Id="rId7" Type="http://schemas.openxmlformats.org/officeDocument/2006/relationships/image" Target="../media/image39.emf"/><Relationship Id="rId12" Type="http://schemas.openxmlformats.org/officeDocument/2006/relationships/image" Target="../media/image43.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11" Type="http://schemas.openxmlformats.org/officeDocument/2006/relationships/image" Target="../media/image45.emf"/><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image" Target="../media/image61.emf"/><Relationship Id="rId3" Type="http://schemas.openxmlformats.org/officeDocument/2006/relationships/image" Target="../media/image51.emf"/><Relationship Id="rId7" Type="http://schemas.openxmlformats.org/officeDocument/2006/relationships/image" Target="../media/image55.emf"/><Relationship Id="rId12" Type="http://schemas.openxmlformats.org/officeDocument/2006/relationships/image" Target="../media/image60.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emf"/><Relationship Id="rId14"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5" Type="http://schemas.openxmlformats.org/officeDocument/2006/relationships/image" Target="../media/image20.emf"/><Relationship Id="rId4"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12083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083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083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fld id="{2B933AE2-C7BD-4755-945F-26AB1C7485EF}" type="slidenum">
              <a:rPr lang="zh-CN" altLang="en-US"/>
              <a:pPr>
                <a:defRPr/>
              </a:pPr>
              <a:t>‹#›</a:t>
            </a:fld>
            <a:endParaRPr lang="en-US" altLang="zh-CN"/>
          </a:p>
        </p:txBody>
      </p:sp>
    </p:spTree>
    <p:extLst>
      <p:ext uri="{BB962C8B-B14F-4D97-AF65-F5344CB8AC3E}">
        <p14:creationId xmlns:p14="http://schemas.microsoft.com/office/powerpoint/2010/main" val="2295437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43338" y="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p:cNvSpPr>
          <p:nvPr>
            <p:ph type="sldImg" idx="2"/>
          </p:nvPr>
        </p:nvSpPr>
        <p:spPr bwMode="auto">
          <a:xfrm>
            <a:off x="909638" y="744538"/>
            <a:ext cx="4964112"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29750"/>
            <a:ext cx="293846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43338" y="9429750"/>
            <a:ext cx="29384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fld id="{133DF1B7-03E7-46F3-9EDD-B4F7191B1C3C}" type="slidenum">
              <a:rPr lang="zh-CN" altLang="en-US"/>
              <a:pPr>
                <a:defRPr/>
              </a:pPr>
              <a:t>‹#›</a:t>
            </a:fld>
            <a:endParaRPr lang="en-US" altLang="zh-CN"/>
          </a:p>
        </p:txBody>
      </p:sp>
    </p:spTree>
    <p:extLst>
      <p:ext uri="{BB962C8B-B14F-4D97-AF65-F5344CB8AC3E}">
        <p14:creationId xmlns:p14="http://schemas.microsoft.com/office/powerpoint/2010/main" val="3500834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095ACBE6-400D-43FF-9AA2-86CE3C91AA16}" type="slidenum">
              <a:rPr lang="zh-CN" altLang="en-US" sz="1200" smtClean="0">
                <a:latin typeface="Times New Roman" panose="02020603050405020304" pitchFamily="18" charset="0"/>
                <a:ea typeface="宋体" panose="02010600030101010101" pitchFamily="2" charset="-122"/>
              </a:rPr>
              <a:pPr/>
              <a:t>1</a:t>
            </a:fld>
            <a:endParaRPr lang="en-US" altLang="zh-CN" sz="1200" smtClean="0">
              <a:latin typeface="Times New Roman" panose="02020603050405020304" pitchFamily="18" charset="0"/>
              <a:ea typeface="宋体" panose="02010600030101010101" pitchFamily="2" charset="-122"/>
            </a:endParaRPr>
          </a:p>
        </p:txBody>
      </p:sp>
      <p:sp>
        <p:nvSpPr>
          <p:cNvPr id="5123" name="Rectangle 2"/>
          <p:cNvSpPr>
            <a:spLocks noGrp="1" noRot="1" noChangeAspect="1" noChangeArrowheads="1" noTextEdit="1"/>
          </p:cNvSpPr>
          <p:nvPr>
            <p:ph type="sldImg"/>
          </p:nvPr>
        </p:nvSpPr>
        <p:spPr/>
      </p:sp>
      <p:sp>
        <p:nvSpPr>
          <p:cNvPr id="512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008808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8456D52-C36B-4C77-A8B3-C37489D14CA9}" type="slidenum">
              <a:rPr lang="zh-CN" altLang="en-US" sz="1200" smtClean="0">
                <a:latin typeface="Times New Roman" panose="02020603050405020304" pitchFamily="18" charset="0"/>
                <a:ea typeface="宋体" panose="02010600030101010101" pitchFamily="2" charset="-122"/>
              </a:rPr>
              <a:pPr/>
              <a:t>10</a:t>
            </a:fld>
            <a:endParaRPr lang="en-US" altLang="zh-CN" sz="1200" smtClean="0">
              <a:latin typeface="Times New Roman" panose="02020603050405020304" pitchFamily="18" charset="0"/>
              <a:ea typeface="宋体" panose="02010600030101010101" pitchFamily="2" charset="-122"/>
            </a:endParaRPr>
          </a:p>
        </p:txBody>
      </p:sp>
      <p:sp>
        <p:nvSpPr>
          <p:cNvPr id="23555" name="Rectangle 2"/>
          <p:cNvSpPr>
            <a:spLocks noGrp="1" noRot="1" noChangeAspect="1" noChangeArrowheads="1" noTextEdit="1"/>
          </p:cNvSpPr>
          <p:nvPr>
            <p:ph type="sldImg"/>
          </p:nvPr>
        </p:nvSpPr>
        <p:spPr/>
      </p:sp>
      <p:sp>
        <p:nvSpPr>
          <p:cNvPr id="23556"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66580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1538FF4-EC90-4D86-97E8-C528EB0155B4}" type="slidenum">
              <a:rPr lang="zh-CN" altLang="en-US" sz="1200" smtClean="0">
                <a:latin typeface="Times New Roman" panose="02020603050405020304" pitchFamily="18" charset="0"/>
                <a:ea typeface="宋体" panose="02010600030101010101" pitchFamily="2" charset="-122"/>
              </a:rPr>
              <a:pPr/>
              <a:t>11</a:t>
            </a:fld>
            <a:endParaRPr lang="en-US" altLang="zh-CN" sz="1200" smtClean="0">
              <a:latin typeface="Times New Roman" panose="02020603050405020304" pitchFamily="18" charset="0"/>
              <a:ea typeface="宋体" panose="02010600030101010101" pitchFamily="2" charset="-122"/>
            </a:endParaRPr>
          </a:p>
        </p:txBody>
      </p:sp>
      <p:sp>
        <p:nvSpPr>
          <p:cNvPr id="25603" name="Rectangle 2"/>
          <p:cNvSpPr>
            <a:spLocks noGrp="1" noRot="1" noChangeAspect="1" noChangeArrowheads="1" noTextEdit="1"/>
          </p:cNvSpPr>
          <p:nvPr>
            <p:ph type="sldImg"/>
          </p:nvPr>
        </p:nvSpPr>
        <p:spPr/>
      </p:sp>
      <p:sp>
        <p:nvSpPr>
          <p:cNvPr id="2560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6666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52E00381-2C7E-439D-BA9B-8C2FEC4030F0}" type="slidenum">
              <a:rPr lang="zh-CN" altLang="en-US" sz="1200" smtClean="0">
                <a:latin typeface="Times New Roman" panose="02020603050405020304" pitchFamily="18" charset="0"/>
                <a:ea typeface="宋体" panose="02010600030101010101" pitchFamily="2" charset="-122"/>
              </a:rPr>
              <a:pPr/>
              <a:t>12</a:t>
            </a:fld>
            <a:endParaRPr lang="en-US" altLang="zh-CN" sz="1200" smtClean="0">
              <a:latin typeface="Times New Roman" panose="02020603050405020304" pitchFamily="18" charset="0"/>
              <a:ea typeface="宋体" panose="02010600030101010101" pitchFamily="2" charset="-122"/>
            </a:endParaRPr>
          </a:p>
        </p:txBody>
      </p:sp>
      <p:sp>
        <p:nvSpPr>
          <p:cNvPr id="27651" name="Rectangle 2"/>
          <p:cNvSpPr>
            <a:spLocks noGrp="1" noRot="1" noChangeAspect="1" noChangeArrowheads="1" noTextEdit="1"/>
          </p:cNvSpPr>
          <p:nvPr>
            <p:ph type="sldImg"/>
          </p:nvPr>
        </p:nvSpPr>
        <p:spPr/>
      </p:sp>
      <p:sp>
        <p:nvSpPr>
          <p:cNvPr id="2765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534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B1BC521-9DD9-495A-AA4A-CB66724B7EBC}" type="slidenum">
              <a:rPr lang="zh-CN" altLang="en-US" sz="1200" smtClean="0">
                <a:latin typeface="Times New Roman" panose="02020603050405020304" pitchFamily="18" charset="0"/>
                <a:ea typeface="宋体" panose="02010600030101010101" pitchFamily="2" charset="-122"/>
              </a:rPr>
              <a:pPr/>
              <a:t>13</a:t>
            </a:fld>
            <a:endParaRPr lang="en-US" altLang="zh-CN" sz="1200" smtClean="0">
              <a:latin typeface="Times New Roman" panose="02020603050405020304" pitchFamily="18" charset="0"/>
              <a:ea typeface="宋体" panose="02010600030101010101" pitchFamily="2" charset="-122"/>
            </a:endParaRPr>
          </a:p>
        </p:txBody>
      </p:sp>
      <p:sp>
        <p:nvSpPr>
          <p:cNvPr id="29699" name="Rectangle 2"/>
          <p:cNvSpPr>
            <a:spLocks noGrp="1" noRot="1" noChangeAspect="1" noChangeArrowheads="1" noTextEdit="1"/>
          </p:cNvSpPr>
          <p:nvPr>
            <p:ph type="sldImg"/>
          </p:nvPr>
        </p:nvSpPr>
        <p:spPr/>
      </p:sp>
      <p:sp>
        <p:nvSpPr>
          <p:cNvPr id="2970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29821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D7A56E3-AD65-4859-BDA9-8653B61BD3A1}" type="slidenum">
              <a:rPr lang="zh-CN" altLang="en-US" sz="1200" smtClean="0">
                <a:latin typeface="Times New Roman" panose="02020603050405020304" pitchFamily="18" charset="0"/>
                <a:ea typeface="宋体" panose="02010600030101010101" pitchFamily="2" charset="-122"/>
              </a:rPr>
              <a:pPr/>
              <a:t>14</a:t>
            </a:fld>
            <a:endParaRPr lang="en-US" altLang="zh-CN" sz="1200" smtClean="0">
              <a:latin typeface="Times New Roman" panose="02020603050405020304" pitchFamily="18" charset="0"/>
              <a:ea typeface="宋体" panose="02010600030101010101" pitchFamily="2" charset="-122"/>
            </a:endParaRPr>
          </a:p>
        </p:txBody>
      </p:sp>
      <p:sp>
        <p:nvSpPr>
          <p:cNvPr id="31747" name="Rectangle 2"/>
          <p:cNvSpPr>
            <a:spLocks noGrp="1" noRot="1" noChangeAspect="1" noChangeArrowheads="1" noTextEdit="1"/>
          </p:cNvSpPr>
          <p:nvPr>
            <p:ph type="sldImg"/>
          </p:nvPr>
        </p:nvSpPr>
        <p:spPr/>
      </p:sp>
      <p:sp>
        <p:nvSpPr>
          <p:cNvPr id="3174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9946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9BE092E-7A8A-4AC3-B02D-52AD7AEFF63D}" type="slidenum">
              <a:rPr lang="zh-CN" altLang="en-US" sz="1200" smtClean="0">
                <a:latin typeface="Times New Roman" panose="02020603050405020304" pitchFamily="18" charset="0"/>
                <a:ea typeface="宋体" panose="02010600030101010101" pitchFamily="2" charset="-122"/>
              </a:rPr>
              <a:pPr/>
              <a:t>15</a:t>
            </a:fld>
            <a:endParaRPr lang="en-US" altLang="zh-CN" sz="1200" smtClean="0">
              <a:latin typeface="Times New Roman" panose="02020603050405020304" pitchFamily="18" charset="0"/>
              <a:ea typeface="宋体" panose="02010600030101010101" pitchFamily="2" charset="-122"/>
            </a:endParaRPr>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7283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p:sp>
      <p:sp>
        <p:nvSpPr>
          <p:cNvPr id="3584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9755314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p:sp>
      <p:sp>
        <p:nvSpPr>
          <p:cNvPr id="3789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809085086"/>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338164E7-C587-4FF2-BF8E-576FAB0DA2AC}" type="slidenum">
              <a:rPr lang="zh-CN" altLang="en-US" sz="1200" smtClean="0">
                <a:latin typeface="Times New Roman" panose="02020603050405020304" pitchFamily="18" charset="0"/>
                <a:ea typeface="宋体" panose="02010600030101010101" pitchFamily="2" charset="-122"/>
              </a:rPr>
              <a:pPr/>
              <a:t>18</a:t>
            </a:fld>
            <a:endParaRPr lang="en-US" altLang="zh-CN" sz="1200" smtClean="0">
              <a:latin typeface="Times New Roman" panose="02020603050405020304" pitchFamily="18" charset="0"/>
              <a:ea typeface="宋体" panose="02010600030101010101" pitchFamily="2" charset="-122"/>
            </a:endParaRPr>
          </a:p>
        </p:txBody>
      </p:sp>
      <p:sp>
        <p:nvSpPr>
          <p:cNvPr id="39939" name="Rectangle 2"/>
          <p:cNvSpPr>
            <a:spLocks noGrp="1" noRot="1" noChangeAspect="1" noChangeArrowheads="1" noTextEdit="1"/>
          </p:cNvSpPr>
          <p:nvPr>
            <p:ph type="sldImg"/>
          </p:nvPr>
        </p:nvSpPr>
        <p:spPr/>
      </p:sp>
      <p:sp>
        <p:nvSpPr>
          <p:cNvPr id="3994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04226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59486901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CDDDC2D7-DE01-45C3-BF86-133A8B67D284}" type="slidenum">
              <a:rPr lang="zh-CN" altLang="en-US" sz="1200" smtClean="0">
                <a:latin typeface="Times New Roman" panose="02020603050405020304" pitchFamily="18" charset="0"/>
                <a:ea typeface="宋体" panose="02010600030101010101" pitchFamily="2" charset="-122"/>
              </a:rPr>
              <a:pPr/>
              <a:t>2</a:t>
            </a:fld>
            <a:endParaRPr lang="en-US" altLang="zh-CN" sz="1200" smtClean="0">
              <a:latin typeface="Times New Roman" panose="02020603050405020304" pitchFamily="18" charset="0"/>
              <a:ea typeface="宋体" panose="02010600030101010101" pitchFamily="2" charset="-122"/>
            </a:endParaRPr>
          </a:p>
        </p:txBody>
      </p:sp>
      <p:sp>
        <p:nvSpPr>
          <p:cNvPr id="7171" name="Rectangle 2"/>
          <p:cNvSpPr>
            <a:spLocks noGrp="1" noRot="1" noChangeAspect="1" noChangeArrowheads="1" noTextEdit="1"/>
          </p:cNvSpPr>
          <p:nvPr>
            <p:ph type="sldImg"/>
          </p:nvPr>
        </p:nvSpPr>
        <p:spPr/>
      </p:sp>
      <p:sp>
        <p:nvSpPr>
          <p:cNvPr id="717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8633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4254684"/>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p:sp>
      <p:sp>
        <p:nvSpPr>
          <p:cNvPr id="4608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备注占位符 1"/>
          <p:cNvSpPr>
            <a:spLocks noGrp="1"/>
          </p:cNvSpPr>
          <p:nvPr>
            <p:ph type="body" idx="1"/>
          </p:nvPr>
        </p:nvSpPr>
        <p:spPr/>
        <p:txBody>
          <a:bodyPr/>
          <a:lstStyle/>
          <a:p>
            <a:r>
              <a:rPr lang="zh-CN" altLang="en-US" dirty="0" smtClean="0"/>
              <a:t>原因： 参数 </a:t>
            </a:r>
            <a:r>
              <a:rPr lang="en-US" altLang="zh-CN" dirty="0" smtClean="0"/>
              <a:t>x </a:t>
            </a:r>
            <a:r>
              <a:rPr lang="zh-CN" altLang="en-US" dirty="0" smtClean="0"/>
              <a:t>与非本地量 </a:t>
            </a:r>
            <a:r>
              <a:rPr lang="en-US" altLang="zh-CN" dirty="0" smtClean="0"/>
              <a:t>a </a:t>
            </a:r>
            <a:r>
              <a:rPr lang="zh-CN" altLang="en-US" dirty="0" smtClean="0"/>
              <a:t>指同一个量，使得在过程 内改变参数值的同时，也改变了非本地量的值。</a:t>
            </a:r>
          </a:p>
          <a:p>
            <a:endParaRPr lang="zh-CN" altLang="en-US" dirty="0"/>
          </a:p>
        </p:txBody>
      </p:sp>
    </p:spTree>
    <p:extLst>
      <p:ext uri="{BB962C8B-B14F-4D97-AF65-F5344CB8AC3E}">
        <p14:creationId xmlns:p14="http://schemas.microsoft.com/office/powerpoint/2010/main" val="379456210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p:sp>
      <p:sp>
        <p:nvSpPr>
          <p:cNvPr id="4813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77381325"/>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460FB80-29FA-4BB4-A413-DA54A5C58A2F}" type="slidenum">
              <a:rPr lang="zh-CN" altLang="en-US" sz="1200" smtClean="0">
                <a:latin typeface="Times New Roman" panose="02020603050405020304" pitchFamily="18" charset="0"/>
                <a:ea typeface="宋体" panose="02010600030101010101" pitchFamily="2" charset="-122"/>
              </a:rPr>
              <a:pPr/>
              <a:t>23</a:t>
            </a:fld>
            <a:endParaRPr lang="en-US" altLang="zh-CN" sz="1200" smtClean="0">
              <a:latin typeface="Times New Roman" panose="02020603050405020304" pitchFamily="18"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4646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FC86056-2097-4713-BB0E-22E4816F3291}" type="slidenum">
              <a:rPr lang="zh-CN" altLang="en-US" sz="1200" smtClean="0">
                <a:latin typeface="Times New Roman" panose="02020603050405020304" pitchFamily="18" charset="0"/>
                <a:ea typeface="宋体" panose="02010600030101010101" pitchFamily="2" charset="-122"/>
              </a:rPr>
              <a:pPr/>
              <a:t>24</a:t>
            </a:fld>
            <a:endParaRPr lang="en-US" altLang="zh-CN" sz="1200" smtClean="0">
              <a:latin typeface="Times New Roman" panose="02020603050405020304" pitchFamily="18"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p:sp>
      <p:sp>
        <p:nvSpPr>
          <p:cNvPr id="5222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7797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595861898"/>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9043266"/>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p:sp>
      <p:sp>
        <p:nvSpPr>
          <p:cNvPr id="5837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37382776"/>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639C899E-2E0A-4A7E-B108-16F227802768}" type="slidenum">
              <a:rPr lang="zh-CN" altLang="en-US" sz="1200" smtClean="0">
                <a:latin typeface="Times New Roman" panose="02020603050405020304" pitchFamily="18" charset="0"/>
                <a:ea typeface="宋体" panose="02010600030101010101" pitchFamily="2" charset="-122"/>
              </a:rPr>
              <a:pPr/>
              <a:t>28</a:t>
            </a:fld>
            <a:endParaRPr lang="en-US" altLang="zh-CN" sz="1200" smtClean="0">
              <a:latin typeface="Times New Roman" panose="02020603050405020304" pitchFamily="18"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p:sp>
      <p:sp>
        <p:nvSpPr>
          <p:cNvPr id="60420"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572701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2272739-7B64-4E1F-BEA8-3EA7EBC1F8ED}" type="slidenum">
              <a:rPr lang="zh-CN" altLang="en-US" sz="1200" smtClean="0">
                <a:latin typeface="Times New Roman" panose="02020603050405020304" pitchFamily="18" charset="0"/>
                <a:ea typeface="宋体" panose="02010600030101010101" pitchFamily="2" charset="-122"/>
              </a:rPr>
              <a:pPr/>
              <a:t>29</a:t>
            </a:fld>
            <a:endParaRPr lang="en-US" altLang="zh-CN" sz="1200" smtClean="0">
              <a:latin typeface="Times New Roman" panose="02020603050405020304" pitchFamily="18" charset="0"/>
              <a:ea typeface="宋体" panose="02010600030101010101" pitchFamily="2" charset="-122"/>
            </a:endParaRPr>
          </a:p>
        </p:txBody>
      </p:sp>
      <p:sp>
        <p:nvSpPr>
          <p:cNvPr id="62467" name="Rectangle 2"/>
          <p:cNvSpPr>
            <a:spLocks noGrp="1" noRot="1" noChangeAspect="1" noChangeArrowheads="1" noTextEdit="1"/>
          </p:cNvSpPr>
          <p:nvPr>
            <p:ph type="sldImg"/>
          </p:nvPr>
        </p:nvSpPr>
        <p:spPr/>
      </p:sp>
      <p:sp>
        <p:nvSpPr>
          <p:cNvPr id="6246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38843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2A8DDCF-1752-49CC-88BC-AB6BB6F7A44A}" type="slidenum">
              <a:rPr lang="zh-CN" altLang="en-US" sz="1200" smtClean="0">
                <a:latin typeface="Times New Roman" panose="02020603050405020304" pitchFamily="18" charset="0"/>
                <a:ea typeface="宋体" panose="02010600030101010101" pitchFamily="2" charset="-122"/>
              </a:rPr>
              <a:pPr/>
              <a:t>3</a:t>
            </a:fld>
            <a:endParaRPr lang="en-US" altLang="zh-CN" sz="1200" smtClean="0">
              <a:latin typeface="Times New Roman" panose="02020603050405020304" pitchFamily="18" charset="0"/>
              <a:ea typeface="宋体" panose="02010600030101010101" pitchFamily="2" charset="-122"/>
            </a:endParaRPr>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245092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61043098"/>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66684536"/>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3E38BE28-191E-4B0C-B038-E570418CD3BC}" type="slidenum">
              <a:rPr lang="zh-CN" altLang="en-US" sz="1200" smtClean="0">
                <a:latin typeface="Times New Roman" panose="02020603050405020304" pitchFamily="18" charset="0"/>
                <a:ea typeface="宋体" panose="02010600030101010101" pitchFamily="2" charset="-122"/>
              </a:rPr>
              <a:pPr/>
              <a:t>32</a:t>
            </a:fld>
            <a:endParaRPr lang="en-US" altLang="zh-CN" sz="1200" smtClean="0">
              <a:latin typeface="Times New Roman" panose="02020603050405020304" pitchFamily="18"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p:sp>
      <p:sp>
        <p:nvSpPr>
          <p:cNvPr id="68612"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24520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p:sp>
      <p:sp>
        <p:nvSpPr>
          <p:cNvPr id="70659"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52988893"/>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4E77834-436C-485C-9CBB-E7E4714ACFAB}" type="slidenum">
              <a:rPr lang="zh-CN" altLang="en-US" sz="1200" smtClean="0">
                <a:latin typeface="Times New Roman" panose="02020603050405020304" pitchFamily="18" charset="0"/>
                <a:ea typeface="宋体" panose="02010600030101010101" pitchFamily="2" charset="-122"/>
              </a:rPr>
              <a:pPr/>
              <a:t>34</a:t>
            </a:fld>
            <a:endParaRPr lang="en-US" altLang="zh-CN" sz="1200" smtClean="0">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245195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DEFDADD9-D07D-4426-870E-A41A17B1AF30}" type="slidenum">
              <a:rPr lang="zh-CN" altLang="en-US" sz="1200" smtClean="0">
                <a:latin typeface="Times New Roman" panose="02020603050405020304" pitchFamily="18" charset="0"/>
                <a:ea typeface="宋体" panose="02010600030101010101" pitchFamily="2" charset="-122"/>
              </a:rPr>
              <a:pPr/>
              <a:t>35</a:t>
            </a:fld>
            <a:endParaRPr lang="en-US" altLang="zh-CN" sz="1200" smtClean="0">
              <a:latin typeface="Times New Roman" panose="02020603050405020304" pitchFamily="18" charset="0"/>
              <a:ea typeface="宋体" panose="02010600030101010101" pitchFamily="2" charset="-122"/>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38143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48241756"/>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292491373"/>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54497640-C9A3-49AD-8CDD-59491661A760}" type="slidenum">
              <a:rPr lang="zh-CN" altLang="en-US" sz="1200" smtClean="0">
                <a:latin typeface="Times New Roman" panose="02020603050405020304" pitchFamily="18" charset="0"/>
                <a:ea typeface="宋体" panose="02010600030101010101" pitchFamily="2" charset="-122"/>
              </a:rPr>
              <a:pPr/>
              <a:t>38</a:t>
            </a:fld>
            <a:endParaRPr lang="en-US" altLang="zh-CN" sz="1200" smtClean="0">
              <a:latin typeface="Times New Roman" panose="02020603050405020304" pitchFamily="18" charset="0"/>
              <a:ea typeface="宋体" panose="02010600030101010101" pitchFamily="2" charset="-122"/>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063198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A03780E-466D-4E3C-9075-44DAF37C9092}" type="slidenum">
              <a:rPr lang="zh-CN" altLang="en-US" sz="1200" smtClean="0">
                <a:latin typeface="Times New Roman" panose="02020603050405020304" pitchFamily="18" charset="0"/>
                <a:ea typeface="宋体" panose="02010600030101010101" pitchFamily="2" charset="-122"/>
              </a:rPr>
              <a:pPr/>
              <a:t>39</a:t>
            </a:fld>
            <a:endParaRPr lang="en-US" altLang="zh-CN" sz="1200" smtClean="0">
              <a:latin typeface="Times New Roman" panose="02020603050405020304" pitchFamily="18" charset="0"/>
              <a:ea typeface="宋体" panose="02010600030101010101" pitchFamily="2" charset="-122"/>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0568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FFA54112-5B52-4B68-A1C5-2569FD342C86}" type="slidenum">
              <a:rPr lang="zh-CN" altLang="en-US" sz="1200" smtClean="0">
                <a:latin typeface="Times New Roman" panose="02020603050405020304" pitchFamily="18" charset="0"/>
                <a:ea typeface="宋体" panose="02010600030101010101" pitchFamily="2" charset="-122"/>
              </a:rPr>
              <a:pPr/>
              <a:t>4</a:t>
            </a:fld>
            <a:endParaRPr lang="en-US" altLang="zh-CN" sz="1200" smtClean="0">
              <a:latin typeface="Times New Roman" panose="02020603050405020304" pitchFamily="18" charset="0"/>
              <a:ea typeface="宋体" panose="02010600030101010101" pitchFamily="2" charset="-122"/>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p:spPr>
        <p:txBody>
          <a:bodyPr/>
          <a:lstStyle/>
          <a:p>
            <a:pPr eaLnBrk="1" hangingPunct="1"/>
            <a:r>
              <a:rPr lang="zh-CN" altLang="en-US" smtClean="0"/>
              <a:t>（</a:t>
            </a:r>
            <a:r>
              <a:rPr lang="en-US" altLang="zh-CN" smtClean="0"/>
              <a:t>5</a:t>
            </a:r>
            <a:r>
              <a:rPr lang="zh-CN" altLang="en-US" smtClean="0"/>
              <a:t>）：</a:t>
            </a:r>
            <a:r>
              <a:rPr lang="en-US" altLang="zh-CN" smtClean="0"/>
              <a:t>array-of </a:t>
            </a:r>
            <a:r>
              <a:rPr lang="zh-CN" altLang="en-US" smtClean="0"/>
              <a:t>是右结合的（</a:t>
            </a:r>
            <a:r>
              <a:rPr lang="en-US" altLang="zh-CN" smtClean="0"/>
              <a:t>T</a:t>
            </a:r>
            <a:r>
              <a:rPr lang="zh-CN" altLang="en-US" smtClean="0"/>
              <a:t>出现在他们右边）；数组类型定义时，元素个数存在两种语法结构： （</a:t>
            </a:r>
            <a:r>
              <a:rPr lang="en-US" altLang="zh-CN" smtClean="0"/>
              <a:t>a</a:t>
            </a:r>
            <a:r>
              <a:rPr lang="zh-CN" altLang="en-US" smtClean="0"/>
              <a:t>）下标起始值</a:t>
            </a:r>
            <a:r>
              <a:rPr lang="en-US" altLang="zh-CN" smtClean="0"/>
              <a:t>..</a:t>
            </a:r>
            <a:r>
              <a:rPr lang="zh-CN" altLang="en-US" smtClean="0"/>
              <a:t>小标终止值（即下标的上下界），也表明了元素个数；（</a:t>
            </a:r>
            <a:r>
              <a:rPr lang="en-US" altLang="zh-CN" smtClean="0"/>
              <a:t>b</a:t>
            </a:r>
            <a:r>
              <a:rPr lang="zh-CN" altLang="en-US" smtClean="0"/>
              <a:t>）仅给出元素个数，此时等价于下标起始值为</a:t>
            </a:r>
            <a:r>
              <a:rPr lang="en-US" altLang="zh-CN" smtClean="0"/>
              <a:t>1</a:t>
            </a:r>
            <a:r>
              <a:rPr lang="zh-CN" altLang="en-US" smtClean="0"/>
              <a:t>，下标最大值即元素个数。</a:t>
            </a:r>
          </a:p>
        </p:txBody>
      </p:sp>
    </p:spTree>
    <p:extLst>
      <p:ext uri="{BB962C8B-B14F-4D97-AF65-F5344CB8AC3E}">
        <p14:creationId xmlns:p14="http://schemas.microsoft.com/office/powerpoint/2010/main" val="2561403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5B782D58-F020-4CE6-B827-A7263909E475}" type="slidenum">
              <a:rPr lang="zh-CN" altLang="en-US" sz="1200" smtClean="0">
                <a:latin typeface="Times New Roman" panose="02020603050405020304" pitchFamily="18" charset="0"/>
                <a:ea typeface="宋体" panose="02010600030101010101" pitchFamily="2" charset="-122"/>
              </a:rPr>
              <a:pPr/>
              <a:t>40</a:t>
            </a:fld>
            <a:endParaRPr lang="en-US" altLang="zh-CN" sz="1200" smtClean="0">
              <a:latin typeface="Times New Roman" panose="02020603050405020304" pitchFamily="18" charset="0"/>
              <a:ea typeface="宋体" panose="02010600030101010101" pitchFamily="2" charset="-122"/>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20691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2FE77198-A478-4B8A-942D-56944DEF3325}" type="slidenum">
              <a:rPr lang="zh-CN" altLang="en-US" sz="1200" smtClean="0">
                <a:latin typeface="Times New Roman" panose="02020603050405020304" pitchFamily="18" charset="0"/>
                <a:ea typeface="宋体" panose="02010600030101010101" pitchFamily="2" charset="-122"/>
              </a:rPr>
              <a:pPr/>
              <a:t>41</a:t>
            </a:fld>
            <a:endParaRPr lang="en-US" altLang="zh-CN" sz="1200" smtClean="0">
              <a:latin typeface="Times New Roman" panose="02020603050405020304" pitchFamily="18" charset="0"/>
              <a:ea typeface="宋体" panose="02010600030101010101" pitchFamily="2" charset="-122"/>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75926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a:noFill/>
        </p:spPr>
        <p:txBody>
          <a:bodyPr/>
          <a:lstStyle/>
          <a:p>
            <a:pPr eaLnBrk="1" hangingPunct="1"/>
            <a:r>
              <a:rPr lang="zh-CN" altLang="en-US" smtClean="0"/>
              <a:t>这里生成“</a:t>
            </a:r>
            <a:r>
              <a:rPr lang="zh-CN" altLang="en-US" b="1" smtClean="0"/>
              <a:t>直观形式的</a:t>
            </a:r>
            <a:r>
              <a:rPr lang="zh-CN" altLang="en-US" smtClean="0"/>
              <a:t>”三地址码，“中间代码”一节中，生成具体的三元式或四元式；因此这里用</a:t>
            </a:r>
            <a:r>
              <a:rPr lang="en-US" altLang="zh-CN" smtClean="0"/>
              <a:t>place</a:t>
            </a:r>
            <a:r>
              <a:rPr lang="zh-CN" altLang="en-US" smtClean="0"/>
              <a:t>属性是用于存放表达式结果</a:t>
            </a:r>
            <a:r>
              <a:rPr lang="en-US" altLang="zh-CN" smtClean="0"/>
              <a:t>E</a:t>
            </a:r>
            <a:r>
              <a:rPr lang="zh-CN" altLang="en-US" smtClean="0"/>
              <a:t>的变量地址，对应四元式语义动作中的</a:t>
            </a:r>
            <a:r>
              <a:rPr lang="en-US" altLang="zh-CN" smtClean="0"/>
              <a:t>code</a:t>
            </a:r>
            <a:r>
              <a:rPr lang="zh-CN" altLang="en-US" smtClean="0"/>
              <a:t>属性</a:t>
            </a:r>
          </a:p>
        </p:txBody>
      </p:sp>
    </p:spTree>
    <p:extLst>
      <p:ext uri="{BB962C8B-B14F-4D97-AF65-F5344CB8AC3E}">
        <p14:creationId xmlns:p14="http://schemas.microsoft.com/office/powerpoint/2010/main" val="113709363"/>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652CCAE3-B8BE-4B08-98F6-070A6E552D3D}" type="slidenum">
              <a:rPr lang="zh-CN" altLang="en-US" sz="1200" smtClean="0">
                <a:latin typeface="Times New Roman" panose="02020603050405020304" pitchFamily="18" charset="0"/>
                <a:ea typeface="宋体" panose="02010600030101010101" pitchFamily="2" charset="-122"/>
              </a:rPr>
              <a:pPr/>
              <a:t>43</a:t>
            </a:fld>
            <a:endParaRPr lang="en-US" altLang="zh-CN" sz="1200" smtClean="0">
              <a:latin typeface="Times New Roman" panose="02020603050405020304" pitchFamily="18"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r>
              <a:rPr lang="zh-CN" altLang="en-US" b="1" smtClean="0"/>
              <a:t>红圈</a:t>
            </a:r>
            <a:r>
              <a:rPr lang="zh-CN" altLang="en-US" smtClean="0"/>
              <a:t>为教材上应修改的内容！</a:t>
            </a:r>
          </a:p>
        </p:txBody>
      </p:sp>
    </p:spTree>
    <p:extLst>
      <p:ext uri="{BB962C8B-B14F-4D97-AF65-F5344CB8AC3E}">
        <p14:creationId xmlns:p14="http://schemas.microsoft.com/office/powerpoint/2010/main" val="1171914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BFF956B8-EDCC-47DF-9D45-10A5AA38C59A}" type="slidenum">
              <a:rPr lang="zh-CN" altLang="en-US" sz="1200" smtClean="0">
                <a:latin typeface="Times New Roman" panose="02020603050405020304" pitchFamily="18" charset="0"/>
                <a:ea typeface="宋体" panose="02010600030101010101" pitchFamily="2" charset="-122"/>
              </a:rPr>
              <a:pPr/>
              <a:t>44</a:t>
            </a:fld>
            <a:endParaRPr lang="en-US" altLang="zh-CN" sz="1200" smtClean="0">
              <a:latin typeface="Times New Roman" panose="02020603050405020304" pitchFamily="18" charset="0"/>
              <a:ea typeface="宋体" panose="02010600030101010101" pitchFamily="2" charset="-122"/>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0878676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0D0DD127-0503-494C-B2EF-1A66793B99A3}" type="slidenum">
              <a:rPr lang="zh-CN" altLang="en-US" sz="1200" smtClean="0">
                <a:latin typeface="Times New Roman" panose="02020603050405020304" pitchFamily="18" charset="0"/>
                <a:ea typeface="宋体" panose="02010600030101010101" pitchFamily="2" charset="-122"/>
              </a:rPr>
              <a:pPr/>
              <a:t>45</a:t>
            </a:fld>
            <a:endParaRPr lang="en-US" altLang="zh-CN" sz="1200" smtClean="0">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979001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p:spPr>
        <p:txBody>
          <a:bodyPr/>
          <a:lstStyle/>
          <a:p>
            <a:pPr eaLnBrk="1" hangingPunct="1"/>
            <a:r>
              <a:rPr lang="zh-CN" altLang="en-US" smtClean="0"/>
              <a:t>根据前两页的语义规则，板书剪句柄过程中的语义分析过程和结果。最后统一显示三地址码。</a:t>
            </a:r>
          </a:p>
        </p:txBody>
      </p:sp>
    </p:spTree>
    <p:extLst>
      <p:ext uri="{BB962C8B-B14F-4D97-AF65-F5344CB8AC3E}">
        <p14:creationId xmlns:p14="http://schemas.microsoft.com/office/powerpoint/2010/main" val="39249983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467D6072-7843-43BB-B370-998D9C342480}" type="slidenum">
              <a:rPr lang="zh-CN" altLang="en-US" sz="1200" smtClean="0">
                <a:latin typeface="Times New Roman" panose="02020603050405020304" pitchFamily="18" charset="0"/>
                <a:ea typeface="宋体" panose="02010600030101010101" pitchFamily="2" charset="-122"/>
              </a:rPr>
              <a:pPr/>
              <a:t>5</a:t>
            </a:fld>
            <a:endParaRPr lang="en-US" altLang="zh-CN" sz="1200" smtClean="0">
              <a:latin typeface="Times New Roman" panose="02020603050405020304" pitchFamily="18" charset="0"/>
              <a:ea typeface="宋体" panose="02010600030101010101" pitchFamily="2" charset="-122"/>
            </a:endParaRPr>
          </a:p>
        </p:txBody>
      </p:sp>
      <p:sp>
        <p:nvSpPr>
          <p:cNvPr id="13315" name="Rectangle 2"/>
          <p:cNvSpPr>
            <a:spLocks noGrp="1" noRot="1" noChangeAspect="1" noChangeArrowheads="1" noTextEdit="1"/>
          </p:cNvSpPr>
          <p:nvPr>
            <p:ph type="sldImg"/>
          </p:nvPr>
        </p:nvSpPr>
        <p:spPr/>
      </p:sp>
      <p:sp>
        <p:nvSpPr>
          <p:cNvPr id="13316"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4415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6DB6078F-76A3-4A21-B073-D975D3E57512}" type="slidenum">
              <a:rPr lang="zh-CN" altLang="en-US" sz="1200" smtClean="0">
                <a:latin typeface="Times New Roman" panose="02020603050405020304" pitchFamily="18" charset="0"/>
                <a:ea typeface="宋体" panose="02010600030101010101" pitchFamily="2" charset="-122"/>
              </a:rPr>
              <a:pPr/>
              <a:t>6</a:t>
            </a:fld>
            <a:endParaRPr lang="en-US" altLang="zh-CN" sz="1200" smtClean="0">
              <a:latin typeface="Times New Roman" panose="02020603050405020304" pitchFamily="18" charset="0"/>
              <a:ea typeface="宋体" panose="02010600030101010101" pitchFamily="2" charset="-122"/>
            </a:endParaRPr>
          </a:p>
        </p:txBody>
      </p:sp>
      <p:sp>
        <p:nvSpPr>
          <p:cNvPr id="15363" name="Rectangle 2"/>
          <p:cNvSpPr>
            <a:spLocks noGrp="1" noRot="1" noChangeAspect="1" noChangeArrowheads="1" noTextEdit="1"/>
          </p:cNvSpPr>
          <p:nvPr>
            <p:ph type="sldImg"/>
          </p:nvPr>
        </p:nvSpPr>
        <p:spPr/>
      </p:sp>
      <p:sp>
        <p:nvSpPr>
          <p:cNvPr id="15364"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24152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364271610"/>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502351721"/>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fld id="{06E23ED4-5F2B-423B-9C6F-F19AE9D50539}" type="slidenum">
              <a:rPr lang="zh-CN" altLang="en-US" sz="1200" smtClean="0">
                <a:latin typeface="Times New Roman" panose="02020603050405020304" pitchFamily="18" charset="0"/>
                <a:ea typeface="宋体" panose="02010600030101010101" pitchFamily="2" charset="-122"/>
              </a:rPr>
              <a:pPr/>
              <a:t>9</a:t>
            </a:fld>
            <a:endParaRPr lang="en-US" altLang="zh-CN" sz="1200" smtClean="0">
              <a:latin typeface="Times New Roman" panose="02020603050405020304" pitchFamily="18" charset="0"/>
              <a:ea typeface="宋体" panose="02010600030101010101" pitchFamily="2" charset="-122"/>
            </a:endParaRPr>
          </a:p>
        </p:txBody>
      </p:sp>
      <p:sp>
        <p:nvSpPr>
          <p:cNvPr id="21507" name="Rectangle 2"/>
          <p:cNvSpPr>
            <a:spLocks noGrp="1" noRot="1" noChangeAspect="1" noChangeArrowheads="1" noTextEdit="1"/>
          </p:cNvSpPr>
          <p:nvPr>
            <p:ph type="sldImg"/>
          </p:nvPr>
        </p:nvSpPr>
        <p:spPr/>
      </p:sp>
      <p:sp>
        <p:nvSpPr>
          <p:cNvPr id="21508" name="备注占位符 1"/>
          <p:cNvSpPr>
            <a:spLocks noGrp="1"/>
          </p:cNvSpPr>
          <p:nvPr/>
        </p:nvSpPr>
        <p:spPr bwMode="auto">
          <a:xfrm>
            <a:off x="904875" y="4714875"/>
            <a:ext cx="4972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9828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7203504" y="6381328"/>
            <a:ext cx="1905000" cy="457200"/>
          </a:xfrm>
          <a:ln/>
        </p:spPr>
        <p:txBody>
          <a:bodyPr/>
          <a:lstStyle>
            <a:lvl1pPr>
              <a:defRPr/>
            </a:lvl1pPr>
          </a:lstStyle>
          <a:p>
            <a:pPr>
              <a:defRPr/>
            </a:pPr>
            <a:fld id="{05A69559-3DB3-4324-8DA7-2E170463147D}" type="slidenum">
              <a:rPr lang="zh-CN" altLang="en-US"/>
              <a:pPr>
                <a:defRPr/>
              </a:pPr>
              <a:t>‹#›</a:t>
            </a:fld>
            <a:endParaRPr lang="en-US" altLang="zh-CN"/>
          </a:p>
        </p:txBody>
      </p:sp>
    </p:spTree>
    <p:extLst>
      <p:ext uri="{BB962C8B-B14F-4D97-AF65-F5344CB8AC3E}">
        <p14:creationId xmlns:p14="http://schemas.microsoft.com/office/powerpoint/2010/main" val="2507598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ea typeface="+mn-ea"/>
              </a:defRPr>
            </a:lvl1pPr>
          </a:lstStyle>
          <a:p>
            <a:pPr>
              <a:defRPr/>
            </a:pPr>
            <a:fld id="{D4F1E225-D1D2-4AB9-A30E-3F00DA39B560}" type="slidenum">
              <a:rPr lang="zh-CN" altLang="en-US"/>
              <a:pPr>
                <a:defRPr/>
              </a:pPr>
              <a:t>‹#›</a:t>
            </a:fld>
            <a:endParaRPr lang="en-US" altLang="zh-CN"/>
          </a:p>
        </p:txBody>
      </p:sp>
      <p:pic>
        <p:nvPicPr>
          <p:cNvPr id="1031" name="Picture 7" descr="西电校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0" y="0"/>
            <a:ext cx="5397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callByValue.ex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7.xml"/><Relationship Id="rId7"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15.emf"/><Relationship Id="rId5" Type="http://schemas.openxmlformats.org/officeDocument/2006/relationships/image" Target="../media/image10.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callByReference.ex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callByRef_4Addr.ex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0.emf"/><Relationship Id="rId3" Type="http://schemas.openxmlformats.org/officeDocument/2006/relationships/notesSlide" Target="../notesSlides/notesSlide22.xml"/><Relationship Id="rId7" Type="http://schemas.openxmlformats.org/officeDocument/2006/relationships/image" Target="../media/image17.emf"/><Relationship Id="rId12"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notesSlide" Target="../notesSlides/notesSlide30.xml"/><Relationship Id="rId7" Type="http://schemas.openxmlformats.org/officeDocument/2006/relationships/hyperlink" Target="com0401-02.ppt#-1,54,4.4.5 &#25955;&#21015;&#34920;&#65288;&#32493;2&#65289;" TargetMode="Externa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21.e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5.emf"/><Relationship Id="rId3" Type="http://schemas.openxmlformats.org/officeDocument/2006/relationships/notesSlide" Target="../notesSlides/notesSlide31.xml"/><Relationship Id="rId7" Type="http://schemas.openxmlformats.org/officeDocument/2006/relationships/image" Target="../media/image22.emf"/><Relationship Id="rId12"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24.emf"/><Relationship Id="rId5" Type="http://schemas.openxmlformats.org/officeDocument/2006/relationships/image" Target="../media/image21.emf"/><Relationship Id="rId15" Type="http://schemas.openxmlformats.org/officeDocument/2006/relationships/image" Target="../media/image26.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3.emf"/><Relationship Id="rId14"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3.xml"/><Relationship Id="rId7"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27.emf"/><Relationship Id="rId4" Type="http://schemas.openxmlformats.org/officeDocument/2006/relationships/oleObject" Target="../embeddings/oleObject32.bin"/><Relationship Id="rId9"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36.bin"/><Relationship Id="rId5" Type="http://schemas.openxmlformats.org/officeDocument/2006/relationships/image" Target="../media/image30.emf"/><Relationship Id="rId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32.e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3.bin"/><Relationship Id="rId18" Type="http://schemas.openxmlformats.org/officeDocument/2006/relationships/image" Target="../media/image39.emf"/><Relationship Id="rId26" Type="http://schemas.openxmlformats.org/officeDocument/2006/relationships/image" Target="../media/image42.emf"/><Relationship Id="rId3" Type="http://schemas.openxmlformats.org/officeDocument/2006/relationships/notesSlide" Target="../notesSlides/notesSlide37.xml"/><Relationship Id="rId21" Type="http://schemas.openxmlformats.org/officeDocument/2006/relationships/oleObject" Target="../embeddings/oleObject47.bin"/><Relationship Id="rId7" Type="http://schemas.openxmlformats.org/officeDocument/2006/relationships/image" Target="../media/image34.emf"/><Relationship Id="rId12" Type="http://schemas.openxmlformats.org/officeDocument/2006/relationships/image" Target="../media/image36.emf"/><Relationship Id="rId17" Type="http://schemas.openxmlformats.org/officeDocument/2006/relationships/oleObject" Target="../embeddings/oleObject45.bin"/><Relationship Id="rId25" Type="http://schemas.openxmlformats.org/officeDocument/2006/relationships/oleObject" Target="../embeddings/oleObject50.bin"/><Relationship Id="rId2" Type="http://schemas.openxmlformats.org/officeDocument/2006/relationships/slideLayout" Target="../slideLayouts/slideLayout1.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image" Target="../media/image43.emf"/><Relationship Id="rId1" Type="http://schemas.openxmlformats.org/officeDocument/2006/relationships/vmlDrawing" Target="../drawings/vmlDrawing12.vml"/><Relationship Id="rId6" Type="http://schemas.openxmlformats.org/officeDocument/2006/relationships/oleObject" Target="../embeddings/oleObject39.bin"/><Relationship Id="rId11" Type="http://schemas.openxmlformats.org/officeDocument/2006/relationships/oleObject" Target="../embeddings/oleObject42.bin"/><Relationship Id="rId24" Type="http://schemas.openxmlformats.org/officeDocument/2006/relationships/oleObject" Target="../embeddings/oleObject49.bin"/><Relationship Id="rId5" Type="http://schemas.openxmlformats.org/officeDocument/2006/relationships/image" Target="../media/image33.emf"/><Relationship Id="rId15" Type="http://schemas.openxmlformats.org/officeDocument/2006/relationships/oleObject" Target="../embeddings/oleObject44.bin"/><Relationship Id="rId23" Type="http://schemas.openxmlformats.org/officeDocument/2006/relationships/image" Target="../media/image41.emf"/><Relationship Id="rId28" Type="http://schemas.openxmlformats.org/officeDocument/2006/relationships/oleObject" Target="../embeddings/oleObject52.bin"/><Relationship Id="rId10" Type="http://schemas.openxmlformats.org/officeDocument/2006/relationships/image" Target="../media/image35.emf"/><Relationship Id="rId19" Type="http://schemas.openxmlformats.org/officeDocument/2006/relationships/oleObject" Target="../embeddings/oleObject46.bin"/><Relationship Id="rId31" Type="http://schemas.openxmlformats.org/officeDocument/2006/relationships/image" Target="../media/image44.emf"/><Relationship Id="rId4" Type="http://schemas.openxmlformats.org/officeDocument/2006/relationships/oleObject" Target="../embeddings/oleObject38.bin"/><Relationship Id="rId9" Type="http://schemas.openxmlformats.org/officeDocument/2006/relationships/oleObject" Target="../embeddings/oleObject41.bin"/><Relationship Id="rId14" Type="http://schemas.openxmlformats.org/officeDocument/2006/relationships/image" Target="../media/image37.emf"/><Relationship Id="rId22" Type="http://schemas.openxmlformats.org/officeDocument/2006/relationships/oleObject" Target="../embeddings/oleObject48.bin"/><Relationship Id="rId27" Type="http://schemas.openxmlformats.org/officeDocument/2006/relationships/oleObject" Target="../embeddings/oleObject51.bin"/><Relationship Id="rId30"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59.bin"/><Relationship Id="rId18" Type="http://schemas.openxmlformats.org/officeDocument/2006/relationships/image" Target="../media/image39.emf"/><Relationship Id="rId26" Type="http://schemas.openxmlformats.org/officeDocument/2006/relationships/image" Target="../media/image42.emf"/><Relationship Id="rId3" Type="http://schemas.openxmlformats.org/officeDocument/2006/relationships/notesSlide" Target="../notesSlides/notesSlide38.xml"/><Relationship Id="rId21" Type="http://schemas.openxmlformats.org/officeDocument/2006/relationships/oleObject" Target="../embeddings/oleObject63.bin"/><Relationship Id="rId7" Type="http://schemas.openxmlformats.org/officeDocument/2006/relationships/image" Target="../media/image34.emf"/><Relationship Id="rId12" Type="http://schemas.openxmlformats.org/officeDocument/2006/relationships/image" Target="../media/image36.emf"/><Relationship Id="rId17" Type="http://schemas.openxmlformats.org/officeDocument/2006/relationships/oleObject" Target="../embeddings/oleObject61.bin"/><Relationship Id="rId25" Type="http://schemas.openxmlformats.org/officeDocument/2006/relationships/oleObject" Target="../embeddings/oleObject66.bin"/><Relationship Id="rId33" Type="http://schemas.openxmlformats.org/officeDocument/2006/relationships/image" Target="../media/image44.emf"/><Relationship Id="rId2" Type="http://schemas.openxmlformats.org/officeDocument/2006/relationships/slideLayout" Target="../slideLayouts/slideLayout1.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image" Target="../media/image45.emf"/><Relationship Id="rId1" Type="http://schemas.openxmlformats.org/officeDocument/2006/relationships/vmlDrawing" Target="../drawings/vmlDrawing13.vml"/><Relationship Id="rId6" Type="http://schemas.openxmlformats.org/officeDocument/2006/relationships/oleObject" Target="../embeddings/oleObject55.bin"/><Relationship Id="rId11" Type="http://schemas.openxmlformats.org/officeDocument/2006/relationships/oleObject" Target="../embeddings/oleObject58.bin"/><Relationship Id="rId24" Type="http://schemas.openxmlformats.org/officeDocument/2006/relationships/oleObject" Target="../embeddings/oleObject65.bin"/><Relationship Id="rId32" Type="http://schemas.openxmlformats.org/officeDocument/2006/relationships/oleObject" Target="../embeddings/oleObject70.bin"/><Relationship Id="rId5" Type="http://schemas.openxmlformats.org/officeDocument/2006/relationships/image" Target="../media/image33.emf"/><Relationship Id="rId15" Type="http://schemas.openxmlformats.org/officeDocument/2006/relationships/oleObject" Target="../embeddings/oleObject60.bin"/><Relationship Id="rId23" Type="http://schemas.openxmlformats.org/officeDocument/2006/relationships/image" Target="../media/image41.emf"/><Relationship Id="rId28" Type="http://schemas.openxmlformats.org/officeDocument/2006/relationships/oleObject" Target="../embeddings/oleObject68.bin"/><Relationship Id="rId10" Type="http://schemas.openxmlformats.org/officeDocument/2006/relationships/image" Target="../media/image35.emf"/><Relationship Id="rId19" Type="http://schemas.openxmlformats.org/officeDocument/2006/relationships/oleObject" Target="../embeddings/oleObject62.bin"/><Relationship Id="rId31" Type="http://schemas.openxmlformats.org/officeDocument/2006/relationships/image" Target="../media/image43.emf"/><Relationship Id="rId4" Type="http://schemas.openxmlformats.org/officeDocument/2006/relationships/oleObject" Target="../embeddings/oleObject54.bin"/><Relationship Id="rId9" Type="http://schemas.openxmlformats.org/officeDocument/2006/relationships/oleObject" Target="../embeddings/oleObject57.bin"/><Relationship Id="rId14" Type="http://schemas.openxmlformats.org/officeDocument/2006/relationships/image" Target="../media/image37.emf"/><Relationship Id="rId22" Type="http://schemas.openxmlformats.org/officeDocument/2006/relationships/oleObject" Target="../embeddings/oleObject64.bin"/><Relationship Id="rId27" Type="http://schemas.openxmlformats.org/officeDocument/2006/relationships/oleObject" Target="../embeddings/oleObject67.bin"/><Relationship Id="rId30" Type="http://schemas.openxmlformats.org/officeDocument/2006/relationships/oleObject" Target="../embeddings/oleObject69.bin"/><Relationship Id="rId8" Type="http://schemas.openxmlformats.org/officeDocument/2006/relationships/oleObject" Target="../embeddings/oleObject5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43.xml"/><Relationship Id="rId7" Type="http://schemas.openxmlformats.org/officeDocument/2006/relationships/image" Target="../media/image47.e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72.bin"/><Relationship Id="rId5" Type="http://schemas.openxmlformats.org/officeDocument/2006/relationships/image" Target="../media/image46.emf"/><Relationship Id="rId4" Type="http://schemas.openxmlformats.org/officeDocument/2006/relationships/oleObject" Target="../embeddings/oleObject71.bin"/><Relationship Id="rId9" Type="http://schemas.openxmlformats.org/officeDocument/2006/relationships/image" Target="../media/image48.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47.emf"/><Relationship Id="rId4" Type="http://schemas.openxmlformats.org/officeDocument/2006/relationships/oleObject" Target="../embeddings/oleObject7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6.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75.bin"/><Relationship Id="rId5" Type="http://schemas.openxmlformats.org/officeDocument/2006/relationships/slide" Target="slide46.xml"/><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53.emf"/><Relationship Id="rId18" Type="http://schemas.openxmlformats.org/officeDocument/2006/relationships/oleObject" Target="../embeddings/oleObject83.bin"/><Relationship Id="rId26" Type="http://schemas.openxmlformats.org/officeDocument/2006/relationships/oleObject" Target="../embeddings/oleObject87.bin"/><Relationship Id="rId3" Type="http://schemas.openxmlformats.org/officeDocument/2006/relationships/notesSlide" Target="../notesSlides/notesSlide46.xml"/><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oleObject" Target="../embeddings/oleObject80.bin"/><Relationship Id="rId17" Type="http://schemas.openxmlformats.org/officeDocument/2006/relationships/image" Target="../media/image55.emf"/><Relationship Id="rId25" Type="http://schemas.openxmlformats.org/officeDocument/2006/relationships/image" Target="../media/image59.emf"/><Relationship Id="rId2" Type="http://schemas.openxmlformats.org/officeDocument/2006/relationships/slideLayout" Target="../slideLayouts/slideLayout1.xml"/><Relationship Id="rId16" Type="http://schemas.openxmlformats.org/officeDocument/2006/relationships/oleObject" Target="../embeddings/oleObject82.bin"/><Relationship Id="rId20" Type="http://schemas.openxmlformats.org/officeDocument/2006/relationships/oleObject" Target="../embeddings/oleObject84.bin"/><Relationship Id="rId29" Type="http://schemas.openxmlformats.org/officeDocument/2006/relationships/image" Target="../media/image61.emf"/><Relationship Id="rId1" Type="http://schemas.openxmlformats.org/officeDocument/2006/relationships/vmlDrawing" Target="../drawings/vmlDrawing17.vml"/><Relationship Id="rId6" Type="http://schemas.openxmlformats.org/officeDocument/2006/relationships/oleObject" Target="../embeddings/oleObject77.bin"/><Relationship Id="rId11" Type="http://schemas.openxmlformats.org/officeDocument/2006/relationships/image" Target="../media/image52.emf"/><Relationship Id="rId24" Type="http://schemas.openxmlformats.org/officeDocument/2006/relationships/oleObject" Target="../embeddings/oleObject86.bin"/><Relationship Id="rId32" Type="http://schemas.openxmlformats.org/officeDocument/2006/relationships/slide" Target="slide45.xml"/><Relationship Id="rId5" Type="http://schemas.openxmlformats.org/officeDocument/2006/relationships/image" Target="../media/image49.emf"/><Relationship Id="rId15" Type="http://schemas.openxmlformats.org/officeDocument/2006/relationships/image" Target="../media/image54.emf"/><Relationship Id="rId23" Type="http://schemas.openxmlformats.org/officeDocument/2006/relationships/image" Target="../media/image58.emf"/><Relationship Id="rId28" Type="http://schemas.openxmlformats.org/officeDocument/2006/relationships/oleObject" Target="../embeddings/oleObject88.bin"/><Relationship Id="rId10" Type="http://schemas.openxmlformats.org/officeDocument/2006/relationships/oleObject" Target="../embeddings/oleObject79.bin"/><Relationship Id="rId19" Type="http://schemas.openxmlformats.org/officeDocument/2006/relationships/image" Target="../media/image56.emf"/><Relationship Id="rId31" Type="http://schemas.openxmlformats.org/officeDocument/2006/relationships/image" Target="../media/image62.emf"/><Relationship Id="rId4" Type="http://schemas.openxmlformats.org/officeDocument/2006/relationships/oleObject" Target="../embeddings/oleObject76.bin"/><Relationship Id="rId9" Type="http://schemas.openxmlformats.org/officeDocument/2006/relationships/image" Target="../media/image51.emf"/><Relationship Id="rId14" Type="http://schemas.openxmlformats.org/officeDocument/2006/relationships/oleObject" Target="../embeddings/oleObject81.bin"/><Relationship Id="rId22" Type="http://schemas.openxmlformats.org/officeDocument/2006/relationships/oleObject" Target="../embeddings/oleObject85.bin"/><Relationship Id="rId27" Type="http://schemas.openxmlformats.org/officeDocument/2006/relationships/image" Target="../media/image60.emf"/><Relationship Id="rId30" Type="http://schemas.openxmlformats.org/officeDocument/2006/relationships/oleObject" Target="../embeddings/oleObject8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1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8.emf"/><Relationship Id="rId2" Type="http://schemas.openxmlformats.org/officeDocument/2006/relationships/slideLayout" Target="../slideLayouts/slideLayout1.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955A256-119F-4806-BD00-CEE67C06007B}" type="slidenum">
              <a:rPr lang="zh-CN" altLang="en-US"/>
              <a:pPr>
                <a:defRPr/>
              </a:pPr>
              <a:t>1</a:t>
            </a:fld>
            <a:endParaRPr lang="en-US" altLang="zh-CN"/>
          </a:p>
        </p:txBody>
      </p:sp>
      <p:sp>
        <p:nvSpPr>
          <p:cNvPr id="4099" name="Rectangle 2"/>
          <p:cNvSpPr>
            <a:spLocks noGrp="1" noChangeArrowheads="1"/>
          </p:cNvSpPr>
          <p:nvPr>
            <p:ph type="title"/>
          </p:nvPr>
        </p:nvSpPr>
        <p:spPr>
          <a:xfrm>
            <a:off x="457200" y="152400"/>
            <a:ext cx="5867400" cy="838200"/>
          </a:xfrm>
        </p:spPr>
        <p:txBody>
          <a:bodyPr/>
          <a:lstStyle/>
          <a:p>
            <a:pPr algn="l" eaLnBrk="1" hangingPunct="1"/>
            <a:r>
              <a:rPr lang="en-US" altLang="zh-CN" smtClean="0">
                <a:solidFill>
                  <a:srgbClr val="990000"/>
                </a:solidFill>
                <a:latin typeface="隶书" panose="02010509060101010101" pitchFamily="49" charset="-122"/>
                <a:ea typeface="隶书" panose="02010509060101010101" pitchFamily="49" charset="-122"/>
              </a:rPr>
              <a:t>4.5 </a:t>
            </a:r>
            <a:r>
              <a:rPr lang="zh-CN" altLang="en-US" smtClean="0">
                <a:solidFill>
                  <a:srgbClr val="990000"/>
                </a:solidFill>
                <a:latin typeface="隶书" panose="02010509060101010101" pitchFamily="49" charset="-122"/>
                <a:ea typeface="隶书" panose="02010509060101010101" pitchFamily="49" charset="-122"/>
              </a:rPr>
              <a:t>声明语句的翻译</a:t>
            </a:r>
          </a:p>
        </p:txBody>
      </p:sp>
      <p:sp>
        <p:nvSpPr>
          <p:cNvPr id="4100" name="Rectangle 3"/>
          <p:cNvSpPr>
            <a:spLocks noChangeArrowheads="1"/>
          </p:cNvSpPr>
          <p:nvPr/>
        </p:nvSpPr>
        <p:spPr bwMode="auto">
          <a:xfrm>
            <a:off x="611188" y="1662113"/>
            <a:ext cx="76327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zh-CN" altLang="en-US" sz="2400">
                <a:latin typeface="华文行楷" panose="02010800040101010101" pitchFamily="2" charset="-122"/>
                <a:ea typeface="华文行楷" panose="02010800040101010101" pitchFamily="2" charset="-122"/>
              </a:rPr>
              <a:t>声明语句的作用是为可执行语句提供信息，以便于其执行。</a:t>
            </a:r>
          </a:p>
          <a:p>
            <a:pPr eaLnBrk="1" hangingPunct="1">
              <a:lnSpc>
                <a:spcPct val="120000"/>
              </a:lnSpc>
              <a:spcBef>
                <a:spcPct val="0"/>
              </a:spcBef>
            </a:pPr>
            <a:r>
              <a:rPr lang="zh-CN" altLang="en-US" sz="2400">
                <a:latin typeface="华文行楷" panose="02010800040101010101" pitchFamily="2" charset="-122"/>
                <a:ea typeface="华文行楷" panose="02010800040101010101" pitchFamily="2" charset="-122"/>
              </a:rPr>
              <a:t>对声明语句的处理，主要是将所需要的信息正确地填写进合理组织的符号表中。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E6A4FB57-D090-4687-9358-D2B395C70D22}" type="slidenum">
              <a:rPr lang="zh-CN" altLang="en-US"/>
              <a:pPr>
                <a:defRPr/>
              </a:pPr>
              <a:t>10</a:t>
            </a:fld>
            <a:endParaRPr lang="en-US" altLang="zh-CN"/>
          </a:p>
        </p:txBody>
      </p:sp>
      <p:sp>
        <p:nvSpPr>
          <p:cNvPr id="22531" name="Rectangle 2"/>
          <p:cNvSpPr>
            <a:spLocks noGrp="1" noChangeArrowheads="1"/>
          </p:cNvSpPr>
          <p:nvPr>
            <p:ph type="title"/>
          </p:nvPr>
        </p:nvSpPr>
        <p:spPr>
          <a:xfrm>
            <a:off x="3995738" y="115888"/>
            <a:ext cx="4679950" cy="504825"/>
          </a:xfrm>
        </p:spPr>
        <p:txBody>
          <a:bodyPr/>
          <a:lstStyle/>
          <a:p>
            <a:pPr algn="r" eaLnBrk="1" hangingPunct="1"/>
            <a:r>
              <a:rPr lang="en-US" altLang="zh-CN" sz="2400" smtClean="0">
                <a:latin typeface="黑体" panose="02010609060101010101" pitchFamily="49" charset="-122"/>
                <a:ea typeface="黑体" panose="02010609060101010101" pitchFamily="49" charset="-122"/>
              </a:rPr>
              <a:t>4.5.3 </a:t>
            </a:r>
            <a:r>
              <a:rPr lang="zh-CN" altLang="en-US" sz="2400" smtClean="0">
                <a:latin typeface="隶书" panose="02010509060101010101" pitchFamily="49" charset="-122"/>
                <a:ea typeface="隶书" panose="02010509060101010101" pitchFamily="49" charset="-122"/>
              </a:rPr>
              <a:t>过程的定义与声明（续）   </a:t>
            </a:r>
          </a:p>
        </p:txBody>
      </p:sp>
      <p:sp>
        <p:nvSpPr>
          <p:cNvPr id="26627" name="Rectangle 3"/>
          <p:cNvSpPr>
            <a:spLocks noChangeArrowheads="1"/>
          </p:cNvSpPr>
          <p:nvPr/>
        </p:nvSpPr>
        <p:spPr bwMode="auto">
          <a:xfrm>
            <a:off x="323850" y="4321175"/>
            <a:ext cx="87137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先声明后引用原则 </a:t>
            </a:r>
          </a:p>
          <a:p>
            <a:pPr eaLnBrk="1" hangingPunct="1">
              <a:lnSpc>
                <a:spcPct val="120000"/>
              </a:lnSpc>
              <a:spcBef>
                <a:spcPct val="0"/>
              </a:spcBef>
            </a:pPr>
            <a:r>
              <a:rPr lang="zh-CN" altLang="en-US" sz="2400" dirty="0">
                <a:latin typeface="华文行楷" panose="02010800040101010101" pitchFamily="2" charset="-122"/>
                <a:ea typeface="华文行楷" panose="02010800040101010101" pitchFamily="2" charset="-122"/>
              </a:rPr>
              <a:t>若过程定义出现在对它的引用之后或引用时看不到的地方，则必须在调用前先声明该过程。</a:t>
            </a:r>
          </a:p>
          <a:p>
            <a:pPr eaLnBrk="1" hangingPunct="1">
              <a:lnSpc>
                <a:spcPct val="120000"/>
              </a:lnSpc>
              <a:spcBef>
                <a:spcPct val="0"/>
              </a:spcBef>
            </a:pPr>
            <a:r>
              <a:rPr lang="zh-CN" altLang="en-US" sz="2400" dirty="0">
                <a:latin typeface="华文行楷" panose="02010800040101010101" pitchFamily="2" charset="-122"/>
                <a:ea typeface="华文行楷" panose="02010800040101010101" pitchFamily="2" charset="-122"/>
              </a:rPr>
              <a:t>若引用前已出现定义，则声明可省略，因为定义已包括了声明。 </a:t>
            </a:r>
          </a:p>
        </p:txBody>
      </p:sp>
      <p:sp>
        <p:nvSpPr>
          <p:cNvPr id="26628" name="Rectangle 4"/>
          <p:cNvSpPr>
            <a:spLocks noChangeArrowheads="1"/>
          </p:cNvSpPr>
          <p:nvPr/>
        </p:nvSpPr>
        <p:spPr bwMode="auto">
          <a:xfrm>
            <a:off x="395288" y="620713"/>
            <a:ext cx="8567737"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定义</a:t>
            </a:r>
            <a:r>
              <a:rPr lang="zh-CN" altLang="en-US" sz="2400">
                <a:solidFill>
                  <a:srgbClr val="990000"/>
                </a:solidFill>
                <a:latin typeface="黑体" panose="02010609060101010101" pitchFamily="49" charset="-122"/>
                <a:ea typeface="黑体" panose="02010609060101010101" pitchFamily="49" charset="-122"/>
              </a:rPr>
              <a:t>：</a:t>
            </a:r>
          </a:p>
          <a:p>
            <a:pPr algn="just">
              <a:spcBef>
                <a:spcPct val="0"/>
              </a:spcBef>
              <a:buFontTx/>
              <a:buNone/>
            </a:pPr>
            <a:r>
              <a:rPr lang="zh-CN" altLang="en-US" sz="2400">
                <a:solidFill>
                  <a:schemeClr val="hlink"/>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procedure</a:t>
            </a:r>
            <a:r>
              <a:rPr lang="en-US" altLang="zh-CN" sz="2400">
                <a:solidFill>
                  <a:schemeClr val="tx2"/>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swap(x,y:in out integer) </a:t>
            </a:r>
            <a:r>
              <a:rPr lang="en-US" altLang="zh-CN" sz="2400">
                <a:solidFill>
                  <a:schemeClr val="accent2"/>
                </a:solidFill>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 </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规格说明</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is                                  </a:t>
            </a: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过程体开始</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temp : integer;                    </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体中的声明</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begin</a:t>
            </a:r>
            <a:r>
              <a:rPr lang="en-US" altLang="zh-CN" sz="2400">
                <a:latin typeface="黑体" panose="02010609060101010101" pitchFamily="49" charset="-122"/>
                <a:ea typeface="黑体" panose="02010609060101010101" pitchFamily="49" charset="-122"/>
              </a:rPr>
              <a:t> temp := x; x := y; y := temp;   </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可执行语句</a:t>
            </a:r>
            <a:endParaRPr lang="zh-CN" altLang="en-US" sz="2400">
              <a:latin typeface="黑体" panose="02010609060101010101" pitchFamily="49" charset="-122"/>
              <a:ea typeface="黑体" panose="02010609060101010101" pitchFamily="49" charset="-122"/>
            </a:endParaRPr>
          </a:p>
          <a:p>
            <a:pPr algn="just">
              <a:spcBef>
                <a:spcPct val="0"/>
              </a:spcBef>
              <a:buFontTx/>
              <a:buNone/>
            </a:pPr>
            <a:r>
              <a:rPr lang="zh-CN" altLang="en-US" sz="2400">
                <a:solidFill>
                  <a:schemeClr val="accent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end swap;	</a:t>
            </a:r>
            <a:r>
              <a:rPr lang="en-US" altLang="zh-CN" sz="2400">
                <a:latin typeface="黑体" panose="02010609060101010101" pitchFamily="49" charset="-122"/>
                <a:ea typeface="黑体" panose="02010609060101010101" pitchFamily="49" charset="-122"/>
              </a:rPr>
              <a:t>			    </a:t>
            </a:r>
            <a:r>
              <a:rPr lang="en-US" altLang="zh-CN" sz="2400">
                <a:solidFill>
                  <a:srgbClr val="FF0000"/>
                </a:solidFill>
                <a:latin typeface="华文行楷" panose="02010800040101010101" pitchFamily="2" charset="-122"/>
                <a:ea typeface="华文行楷" panose="02010800040101010101" pitchFamily="2" charset="-122"/>
              </a:rPr>
              <a:t>-- </a:t>
            </a:r>
            <a:r>
              <a:rPr lang="zh-CN" altLang="en-US" sz="2400">
                <a:solidFill>
                  <a:srgbClr val="FF0000"/>
                </a:solidFill>
                <a:latin typeface="华文行楷" panose="02010800040101010101" pitchFamily="2" charset="-122"/>
                <a:ea typeface="华文行楷" panose="02010800040101010101" pitchFamily="2" charset="-122"/>
              </a:rPr>
              <a:t>过程体结束</a:t>
            </a:r>
            <a:endParaRPr lang="zh-CN" altLang="en-US" sz="2400">
              <a:latin typeface="黑体" panose="02010609060101010101" pitchFamily="49" charset="-122"/>
              <a:ea typeface="黑体" panose="02010609060101010101" pitchFamily="49" charset="-122"/>
            </a:endParaRPr>
          </a:p>
          <a:p>
            <a:pPr algn="just" eaLnBrk="1" hangingPunct="1">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声明与调用：</a:t>
            </a:r>
            <a:r>
              <a:rPr lang="zh-CN" altLang="en-US" sz="2400">
                <a:solidFill>
                  <a:srgbClr val="990000"/>
                </a:solidFill>
                <a:latin typeface="黑体" panose="02010609060101010101" pitchFamily="49" charset="-122"/>
                <a:ea typeface="黑体" panose="02010609060101010101" pitchFamily="49" charset="-122"/>
              </a:rPr>
              <a:t> </a:t>
            </a:r>
          </a:p>
          <a:p>
            <a:pPr algn="just"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procedure swap(x, y: in out integer); </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过程声明</a:t>
            </a:r>
          </a:p>
          <a:p>
            <a:pPr algn="just">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swap(a, b); 				      </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过程调用</a:t>
            </a:r>
          </a:p>
        </p:txBody>
      </p:sp>
      <p:sp>
        <p:nvSpPr>
          <p:cNvPr id="22534" name="Rectangle 5"/>
          <p:cNvSpPr>
            <a:spLocks noChangeArrowheads="1"/>
          </p:cNvSpPr>
          <p:nvPr/>
        </p:nvSpPr>
        <p:spPr bwMode="auto">
          <a:xfrm>
            <a:off x="395288" y="234950"/>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例：</a:t>
            </a:r>
            <a:r>
              <a:rPr lang="en-US" altLang="zh-CN" sz="2400">
                <a:latin typeface="黑体" panose="02010609060101010101" pitchFamily="49" charset="-122"/>
                <a:ea typeface="黑体" panose="02010609060101010101" pitchFamily="49" charset="-122"/>
              </a:rPr>
              <a:t>Ada</a:t>
            </a:r>
            <a:r>
              <a:rPr lang="zh-CN" altLang="en-US" sz="2400">
                <a:latin typeface="华文行楷" panose="02010800040101010101" pitchFamily="2" charset="-122"/>
                <a:ea typeface="华文行楷" panose="02010800040101010101" pitchFamily="2" charset="-122"/>
              </a:rPr>
              <a:t>过程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89CBAD-5490-4514-9ED5-856A188538E8}" type="slidenum">
              <a:rPr lang="zh-CN" altLang="en-US"/>
              <a:pPr>
                <a:defRPr/>
              </a:pPr>
              <a:t>11</a:t>
            </a:fld>
            <a:endParaRPr lang="en-US" altLang="zh-CN"/>
          </a:p>
        </p:txBody>
      </p:sp>
      <p:sp>
        <p:nvSpPr>
          <p:cNvPr id="24579" name="Rectangle 2"/>
          <p:cNvSpPr>
            <a:spLocks noGrp="1" noChangeArrowheads="1"/>
          </p:cNvSpPr>
          <p:nvPr>
            <p:ph type="title"/>
          </p:nvPr>
        </p:nvSpPr>
        <p:spPr>
          <a:xfrm>
            <a:off x="323850" y="307975"/>
            <a:ext cx="4392613" cy="457200"/>
          </a:xfrm>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4.5.3.1 </a:t>
            </a:r>
            <a:r>
              <a:rPr lang="zh-CN" altLang="en-US" sz="2800" smtClean="0">
                <a:solidFill>
                  <a:srgbClr val="990000"/>
                </a:solidFill>
                <a:latin typeface="隶书" panose="02010509060101010101" pitchFamily="49" charset="-122"/>
                <a:ea typeface="隶书" panose="02010509060101010101" pitchFamily="49" charset="-122"/>
              </a:rPr>
              <a:t>左值与右值</a:t>
            </a:r>
            <a:r>
              <a:rPr lang="zh-CN" altLang="en-US" sz="3200" smtClean="0">
                <a:solidFill>
                  <a:srgbClr val="990000"/>
                </a:solidFill>
                <a:latin typeface="隶书" panose="02010509060101010101" pitchFamily="49" charset="-122"/>
                <a:ea typeface="隶书" panose="02010509060101010101" pitchFamily="49" charset="-122"/>
              </a:rPr>
              <a:t> </a:t>
            </a:r>
          </a:p>
        </p:txBody>
      </p:sp>
      <p:sp>
        <p:nvSpPr>
          <p:cNvPr id="24580" name="Rectangle 3"/>
          <p:cNvSpPr>
            <a:spLocks noChangeArrowheads="1"/>
          </p:cNvSpPr>
          <p:nvPr/>
        </p:nvSpPr>
        <p:spPr bwMode="auto">
          <a:xfrm>
            <a:off x="946150" y="1412875"/>
            <a:ext cx="758629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108585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722438"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2359025"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995613"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34528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9100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43672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8244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chemeClr val="tx2"/>
                </a:solidFill>
                <a:latin typeface="华文行楷" panose="02010800040101010101" pitchFamily="2" charset="-122"/>
                <a:ea typeface="华文行楷" panose="02010800040101010101" pitchFamily="2" charset="-122"/>
              </a:rPr>
              <a:t>        直观上，</a:t>
            </a:r>
            <a:r>
              <a:rPr lang="zh-CN" altLang="en-US" sz="2400" dirty="0">
                <a:latin typeface="华文行楷" panose="02010800040101010101" pitchFamily="2" charset="-122"/>
                <a:ea typeface="华文行楷" panose="02010800040101010101" pitchFamily="2" charset="-122"/>
              </a:rPr>
              <a:t>出现在赋值号左边和右边的量分别称为左值和右值；</a:t>
            </a:r>
          </a:p>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	如 </a:t>
            </a:r>
            <a:r>
              <a:rPr lang="en-US" altLang="zh-CN" sz="2400" dirty="0">
                <a:latin typeface="黑体" panose="02010609060101010101" pitchFamily="49" charset="-122"/>
                <a:ea typeface="黑体" panose="02010609060101010101" pitchFamily="49" charset="-122"/>
              </a:rPr>
              <a:t>C </a:t>
            </a:r>
            <a:r>
              <a:rPr lang="zh-CN" altLang="en-US" sz="2400" dirty="0">
                <a:latin typeface="华文行楷" panose="02010800040101010101" pitchFamily="2" charset="-122"/>
                <a:ea typeface="华文行楷" panose="02010800040101010101" pitchFamily="2" charset="-122"/>
              </a:rPr>
              <a:t>语句：</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  = 2</a:t>
            </a:r>
          </a:p>
          <a:p>
            <a:pPr eaLnBrk="1" hangingPunct="1">
              <a:lnSpc>
                <a:spcPct val="120000"/>
              </a:lnSpc>
              <a:spcBef>
                <a:spcPct val="0"/>
              </a:spcBef>
              <a:buFontTx/>
              <a:buNone/>
            </a:pPr>
            <a:endParaRPr lang="en-US" altLang="zh-CN" sz="2400" dirty="0">
              <a:solidFill>
                <a:schemeClr val="tx2"/>
              </a:solidFill>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r>
              <a:rPr lang="zh-CN" altLang="en-US" sz="2400" dirty="0" smtClean="0">
                <a:solidFill>
                  <a:schemeClr val="tx2"/>
                </a:solidFill>
                <a:latin typeface="华文行楷" panose="02010800040101010101" pitchFamily="2" charset="-122"/>
                <a:ea typeface="华文行楷" panose="02010800040101010101" pitchFamily="2" charset="-122"/>
              </a:rPr>
              <a:t>实质上，</a:t>
            </a:r>
            <a:endParaRPr lang="en-US" altLang="zh-CN" sz="2400" dirty="0" smtClean="0">
              <a:solidFill>
                <a:schemeClr val="tx2"/>
              </a:solidFill>
              <a:latin typeface="华文行楷" panose="02010800040101010101" pitchFamily="2" charset="-122"/>
              <a:ea typeface="华文行楷" panose="02010800040101010101" pitchFamily="2" charset="-122"/>
            </a:endParaRPr>
          </a:p>
          <a:p>
            <a:pPr marL="342900" indent="-342900" eaLnBrk="1" hangingPunct="1">
              <a:lnSpc>
                <a:spcPct val="120000"/>
              </a:lnSpc>
              <a:spcBef>
                <a:spcPct val="0"/>
              </a:spcBef>
            </a:pPr>
            <a:r>
              <a:rPr lang="zh-CN" altLang="en-US" sz="2400" dirty="0" smtClean="0">
                <a:latin typeface="华文行楷" panose="02010800040101010101" pitchFamily="2" charset="-122"/>
                <a:ea typeface="华文行楷" panose="02010800040101010101" pitchFamily="2" charset="-122"/>
              </a:rPr>
              <a:t>左值</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一个量的内存地址（必须</a:t>
            </a:r>
            <a:r>
              <a:rPr lang="zh-CN" altLang="en-US" sz="2400" dirty="0">
                <a:latin typeface="华文行楷" panose="02010800040101010101" pitchFamily="2" charset="-122"/>
                <a:ea typeface="华文行楷" panose="02010800040101010101" pitchFamily="2" charset="-122"/>
              </a:rPr>
              <a:t>具有</a:t>
            </a:r>
            <a:r>
              <a:rPr lang="zh-CN" altLang="en-US" sz="2400" dirty="0" smtClean="0">
                <a:latin typeface="华文行楷" panose="02010800040101010101" pitchFamily="2" charset="-122"/>
                <a:ea typeface="华文行楷" panose="02010800040101010101" pitchFamily="2" charset="-122"/>
              </a:rPr>
              <a:t>存储空间）。</a:t>
            </a:r>
            <a:endParaRPr lang="en-US" altLang="zh-CN" sz="2400" dirty="0" smtClean="0">
              <a:latin typeface="华文行楷" panose="02010800040101010101" pitchFamily="2" charset="-122"/>
              <a:ea typeface="华文行楷" panose="02010800040101010101" pitchFamily="2" charset="-122"/>
            </a:endParaRPr>
          </a:p>
          <a:p>
            <a:pPr marL="342900" indent="-342900" eaLnBrk="1" hangingPunct="1">
              <a:lnSpc>
                <a:spcPct val="120000"/>
              </a:lnSpc>
              <a:spcBef>
                <a:spcPct val="0"/>
              </a:spcBef>
            </a:pPr>
            <a:r>
              <a:rPr lang="zh-CN" altLang="en-US" sz="2400" dirty="0" smtClean="0">
                <a:latin typeface="华文行楷" panose="02010800040101010101" pitchFamily="2" charset="-122"/>
                <a:ea typeface="华文行楷" panose="02010800040101010101" pitchFamily="2" charset="-122"/>
              </a:rPr>
              <a:t>右值</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一个量的值（可以仅有值而</a:t>
            </a:r>
            <a:r>
              <a:rPr lang="zh-CN" altLang="en-US" sz="2400" dirty="0">
                <a:latin typeface="华文行楷" panose="02010800040101010101" pitchFamily="2" charset="-122"/>
                <a:ea typeface="华文行楷" panose="02010800040101010101" pitchFamily="2" charset="-122"/>
              </a:rPr>
              <a:t>没有</a:t>
            </a:r>
            <a:r>
              <a:rPr lang="zh-CN" altLang="en-US" sz="2400" dirty="0" smtClean="0">
                <a:latin typeface="华文行楷" panose="02010800040101010101" pitchFamily="2" charset="-122"/>
                <a:ea typeface="华文行楷" panose="02010800040101010101" pitchFamily="2" charset="-122"/>
              </a:rPr>
              <a:t>存储空间）。</a:t>
            </a:r>
            <a:endParaRPr lang="zh-CN" altLang="en-US" sz="2400" dirty="0">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endParaRPr lang="zh-CN" altLang="en-US" sz="2400" dirty="0">
              <a:solidFill>
                <a:schemeClr val="tx2"/>
              </a:solidFill>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r>
              <a:rPr lang="zh-CN" altLang="en-US" sz="2400" dirty="0">
                <a:solidFill>
                  <a:schemeClr val="tx2"/>
                </a:solidFill>
                <a:latin typeface="华文行楷" panose="02010800040101010101" pitchFamily="2" charset="-122"/>
                <a:ea typeface="华文行楷" panose="02010800040101010101" pitchFamily="2" charset="-122"/>
              </a:rPr>
              <a:t>形象地讲，</a:t>
            </a:r>
            <a:r>
              <a:rPr lang="zh-CN" altLang="en-US" sz="2400" dirty="0">
                <a:solidFill>
                  <a:schemeClr val="accent2"/>
                </a:solidFill>
                <a:latin typeface="华文行楷" panose="02010800040101010101" pitchFamily="2" charset="-122"/>
                <a:ea typeface="华文行楷" panose="02010800040101010101" pitchFamily="2" charset="-122"/>
              </a:rPr>
              <a:t>左值是容器，右值是内容</a:t>
            </a:r>
            <a:r>
              <a:rPr lang="zh-CN" altLang="en-US" sz="2400" b="1" dirty="0">
                <a:latin typeface="华文行楷" panose="02010800040101010101" pitchFamily="2" charset="-122"/>
                <a:ea typeface="华文行楷" panose="02010800040101010101" pitchFamily="2" charset="-122"/>
              </a:rPr>
              <a:t>。 </a:t>
            </a:r>
            <a:endParaRPr lang="zh-CN" altLang="en-US" sz="24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A1E52F9-7FBC-4824-A8D8-191053C0E78E}" type="slidenum">
              <a:rPr lang="zh-CN" altLang="en-US"/>
              <a:pPr>
                <a:defRPr/>
              </a:pPr>
              <a:t>12</a:t>
            </a:fld>
            <a:endParaRPr lang="en-US" altLang="zh-CN"/>
          </a:p>
        </p:txBody>
      </p:sp>
      <p:sp>
        <p:nvSpPr>
          <p:cNvPr id="28674" name="Rectangle 2"/>
          <p:cNvSpPr>
            <a:spLocks noChangeArrowheads="1"/>
          </p:cNvSpPr>
          <p:nvPr/>
        </p:nvSpPr>
        <p:spPr bwMode="auto">
          <a:xfrm>
            <a:off x="250825" y="1052513"/>
            <a:ext cx="8686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zh-CN" sz="2400">
                <a:latin typeface="黑体" panose="02010609060101010101" pitchFamily="49" charset="-122"/>
                <a:ea typeface="黑体" panose="02010609060101010101" pitchFamily="49" charset="-122"/>
              </a:rPr>
              <a:t>(1)  const two = 2;	-- </a:t>
            </a:r>
            <a:r>
              <a:rPr lang="zh-CN" altLang="zh-CN" sz="2400">
                <a:latin typeface="华文行楷" panose="02010800040101010101" pitchFamily="2" charset="-122"/>
                <a:ea typeface="华文行楷" panose="02010800040101010101" pitchFamily="2" charset="-122"/>
              </a:rPr>
              <a:t>声明一个值为</a:t>
            </a:r>
            <a:r>
              <a:rPr lang="zh-CN" altLang="zh-CN" sz="2400">
                <a:latin typeface="黑体" panose="02010609060101010101" pitchFamily="49" charset="-122"/>
                <a:ea typeface="黑体" panose="02010609060101010101" pitchFamily="49" charset="-122"/>
              </a:rPr>
              <a:t>2</a:t>
            </a:r>
            <a:r>
              <a:rPr lang="zh-CN" altLang="zh-CN" sz="2400">
                <a:latin typeface="华文行楷" panose="02010800040101010101" pitchFamily="2" charset="-122"/>
                <a:ea typeface="华文行楷" panose="02010800040101010101" pitchFamily="2" charset="-122"/>
              </a:rPr>
              <a:t>的常量</a:t>
            </a:r>
            <a:r>
              <a:rPr lang="zh-CN" altLang="zh-CN" sz="2400">
                <a:latin typeface="黑体" panose="02010609060101010101" pitchFamily="49" charset="-122"/>
                <a:ea typeface="黑体" panose="02010609060101010101" pitchFamily="49" charset="-122"/>
              </a:rPr>
              <a:t>two</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(2)  x : integer;		-- </a:t>
            </a:r>
            <a:r>
              <a:rPr lang="zh-CN" altLang="zh-CN" sz="2400">
                <a:latin typeface="华文行楷" panose="02010800040101010101" pitchFamily="2" charset="-122"/>
                <a:ea typeface="华文行楷" panose="02010800040101010101" pitchFamily="2" charset="-122"/>
              </a:rPr>
              <a:t>声明一个类型为整型数的变量</a:t>
            </a:r>
            <a:r>
              <a:rPr lang="zh-CN" altLang="zh-CN" sz="2400">
                <a:latin typeface="黑体" panose="02010609060101010101" pitchFamily="49" charset="-122"/>
                <a:ea typeface="黑体" panose="02010609060101010101" pitchFamily="49" charset="-122"/>
              </a:rPr>
              <a:t>x</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(3)  function max(a, b : integer) return integer;</a:t>
            </a:r>
          </a:p>
          <a:p>
            <a:pPr lvl="1"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		-- </a:t>
            </a:r>
            <a:r>
              <a:rPr lang="zh-CN" altLang="zh-CN" sz="2400">
                <a:latin typeface="华文行楷" panose="02010800040101010101" pitchFamily="2" charset="-122"/>
                <a:ea typeface="华文行楷" panose="02010800040101010101" pitchFamily="2" charset="-122"/>
              </a:rPr>
              <a:t>声明一个返回值类型是整型数的函数</a:t>
            </a:r>
            <a:r>
              <a:rPr lang="zh-CN" altLang="zh-CN" sz="2400">
                <a:latin typeface="黑体" panose="02010609060101010101" pitchFamily="49" charset="-122"/>
                <a:ea typeface="黑体" panose="02010609060101010101" pitchFamily="49" charset="-122"/>
              </a:rPr>
              <a:t>max</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(4)  x := two;		-- </a:t>
            </a:r>
            <a:r>
              <a:rPr lang="zh-CN" altLang="zh-CN" sz="2400">
                <a:latin typeface="华文行楷" panose="02010800040101010101" pitchFamily="2" charset="-122"/>
                <a:ea typeface="华文行楷" panose="02010800040101010101" pitchFamily="2" charset="-122"/>
              </a:rPr>
              <a:t>赋值句执行后</a:t>
            </a:r>
            <a:r>
              <a:rPr lang="zh-CN" altLang="zh-CN" sz="2400">
                <a:latin typeface="黑体" panose="02010609060101010101" pitchFamily="49" charset="-122"/>
                <a:ea typeface="黑体" panose="02010609060101010101" pitchFamily="49" charset="-122"/>
              </a:rPr>
              <a:t>，x</a:t>
            </a:r>
            <a:r>
              <a:rPr lang="zh-CN" altLang="zh-CN" sz="2400">
                <a:latin typeface="华文行楷" panose="02010800040101010101" pitchFamily="2" charset="-122"/>
                <a:ea typeface="华文行楷" panose="02010800040101010101" pitchFamily="2" charset="-122"/>
              </a:rPr>
              <a:t>当前值为</a:t>
            </a:r>
            <a:r>
              <a:rPr lang="zh-CN" altLang="zh-CN" sz="2400">
                <a:latin typeface="黑体" panose="02010609060101010101" pitchFamily="49" charset="-122"/>
                <a:ea typeface="黑体" panose="02010609060101010101" pitchFamily="49" charset="-122"/>
              </a:rPr>
              <a:t>2</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(5)  x := two + x;	-- </a:t>
            </a:r>
            <a:r>
              <a:rPr lang="zh-CN" altLang="zh-CN" sz="2400">
                <a:latin typeface="华文行楷" panose="02010800040101010101" pitchFamily="2" charset="-122"/>
                <a:ea typeface="华文行楷" panose="02010800040101010101" pitchFamily="2" charset="-122"/>
              </a:rPr>
              <a:t>赋值句执行后</a:t>
            </a:r>
            <a:r>
              <a:rPr lang="zh-CN" altLang="zh-CN" sz="2400">
                <a:latin typeface="黑体" panose="02010609060101010101" pitchFamily="49" charset="-122"/>
                <a:ea typeface="黑体" panose="02010609060101010101" pitchFamily="49" charset="-122"/>
              </a:rPr>
              <a:t>，x</a:t>
            </a:r>
            <a:r>
              <a:rPr lang="zh-CN" altLang="zh-CN" sz="2400">
                <a:latin typeface="华文行楷" panose="02010800040101010101" pitchFamily="2" charset="-122"/>
                <a:ea typeface="华文行楷" panose="02010800040101010101" pitchFamily="2" charset="-122"/>
              </a:rPr>
              <a:t>当前值变为</a:t>
            </a:r>
            <a:r>
              <a:rPr lang="zh-CN" altLang="zh-CN" sz="2400">
                <a:latin typeface="黑体" panose="02010609060101010101" pitchFamily="49" charset="-122"/>
                <a:ea typeface="黑体" panose="02010609060101010101" pitchFamily="49" charset="-122"/>
              </a:rPr>
              <a:t>4</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(6)  x := max(two,x)+x;	-- </a:t>
            </a:r>
            <a:r>
              <a:rPr lang="zh-CN" altLang="zh-CN" sz="2400">
                <a:latin typeface="华文行楷" panose="02010800040101010101" pitchFamily="2" charset="-122"/>
                <a:ea typeface="华文行楷" panose="02010800040101010101" pitchFamily="2" charset="-122"/>
              </a:rPr>
              <a:t>赋值句执行后</a:t>
            </a:r>
            <a:r>
              <a:rPr lang="zh-CN" altLang="zh-CN" sz="2400">
                <a:latin typeface="黑体" panose="02010609060101010101" pitchFamily="49" charset="-122"/>
                <a:ea typeface="黑体" panose="02010609060101010101" pitchFamily="49" charset="-122"/>
              </a:rPr>
              <a:t>，x</a:t>
            </a:r>
            <a:r>
              <a:rPr lang="zh-CN" altLang="zh-CN" sz="2400">
                <a:latin typeface="华文行楷" panose="02010800040101010101" pitchFamily="2" charset="-122"/>
                <a:ea typeface="华文行楷" panose="02010800040101010101" pitchFamily="2" charset="-122"/>
              </a:rPr>
              <a:t>当前值变为</a:t>
            </a:r>
            <a:r>
              <a:rPr lang="zh-CN" altLang="zh-CN" sz="2400">
                <a:latin typeface="黑体" panose="02010609060101010101" pitchFamily="49" charset="-122"/>
                <a:ea typeface="黑体" panose="02010609060101010101" pitchFamily="49" charset="-122"/>
              </a:rPr>
              <a:t>8</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(7)  4 := x;		-- </a:t>
            </a:r>
            <a:r>
              <a:rPr lang="zh-CN" altLang="zh-CN" sz="2400">
                <a:latin typeface="华文行楷" panose="02010800040101010101" pitchFamily="2" charset="-122"/>
                <a:ea typeface="华文行楷" panose="02010800040101010101" pitchFamily="2" charset="-122"/>
              </a:rPr>
              <a:t>字面量不能作为左值</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(8)  two := x;		-- </a:t>
            </a:r>
            <a:r>
              <a:rPr lang="zh-CN" altLang="zh-CN" sz="2400">
                <a:latin typeface="华文行楷" panose="02010800040101010101" pitchFamily="2" charset="-122"/>
                <a:ea typeface="华文行楷" panose="02010800040101010101" pitchFamily="2" charset="-122"/>
              </a:rPr>
              <a:t>常量不能作为左值</a:t>
            </a:r>
          </a:p>
          <a:p>
            <a:pPr algn="just">
              <a:lnSpc>
                <a:spcPct val="120000"/>
              </a:lnSpc>
              <a:spcBef>
                <a:spcPct val="0"/>
              </a:spcBef>
              <a:buFontTx/>
              <a:buNone/>
            </a:pPr>
            <a:r>
              <a:rPr lang="zh-TW" altLang="zh-CN" sz="2400">
                <a:latin typeface="黑体" panose="02010609060101010101" pitchFamily="49" charset="-122"/>
                <a:ea typeface="黑体" panose="02010609060101010101" pitchFamily="49" charset="-122"/>
              </a:rPr>
              <a:t>(</a:t>
            </a:r>
            <a:r>
              <a:rPr lang="zh-CN" altLang="zh-CN" sz="2400">
                <a:latin typeface="黑体" panose="02010609060101010101" pitchFamily="49" charset="-122"/>
                <a:ea typeface="黑体" panose="02010609060101010101" pitchFamily="49" charset="-122"/>
              </a:rPr>
              <a:t>9)  max(two,x) := two;	-- </a:t>
            </a:r>
            <a:r>
              <a:rPr lang="zh-CN" altLang="zh-CN" sz="2400">
                <a:latin typeface="华文行楷" panose="02010800040101010101" pitchFamily="2" charset="-122"/>
                <a:ea typeface="华文行楷" panose="02010800040101010101" pitchFamily="2" charset="-122"/>
              </a:rPr>
              <a:t>函数返回值不能作为左值</a:t>
            </a:r>
          </a:p>
          <a:p>
            <a:pPr algn="just">
              <a:lnSpc>
                <a:spcPct val="120000"/>
              </a:lnSpc>
              <a:spcBef>
                <a:spcPct val="0"/>
              </a:spcBef>
              <a:buFontTx/>
              <a:buNone/>
            </a:pPr>
            <a:r>
              <a:rPr lang="zh-CN" altLang="zh-CN" sz="2400">
                <a:latin typeface="黑体" panose="02010609060101010101" pitchFamily="49" charset="-122"/>
                <a:ea typeface="黑体" panose="02010609060101010101" pitchFamily="49" charset="-122"/>
              </a:rPr>
              <a:t>(10) x+two := x+two;	-- </a:t>
            </a:r>
            <a:r>
              <a:rPr lang="zh-CN" altLang="zh-CN" sz="2400">
                <a:latin typeface="华文行楷" panose="02010800040101010101" pitchFamily="2" charset="-122"/>
                <a:ea typeface="华文行楷" panose="02010800040101010101" pitchFamily="2" charset="-122"/>
              </a:rPr>
              <a:t>表达式的值不能作为左值</a:t>
            </a:r>
          </a:p>
        </p:txBody>
      </p:sp>
      <p:sp>
        <p:nvSpPr>
          <p:cNvPr id="26628" name="Rectangle 3"/>
          <p:cNvSpPr>
            <a:spLocks noGrp="1" noChangeArrowheads="1"/>
          </p:cNvSpPr>
          <p:nvPr>
            <p:ph type="title"/>
          </p:nvPr>
        </p:nvSpPr>
        <p:spPr>
          <a:xfrm>
            <a:off x="323850" y="307975"/>
            <a:ext cx="4824413" cy="457200"/>
          </a:xfrm>
          <a:noFill/>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4.5.3.1 </a:t>
            </a:r>
            <a:r>
              <a:rPr lang="zh-CN" altLang="en-US" sz="2800" smtClean="0">
                <a:solidFill>
                  <a:srgbClr val="990000"/>
                </a:solidFill>
                <a:latin typeface="隶书" panose="02010509060101010101" pitchFamily="49" charset="-122"/>
                <a:ea typeface="隶书" panose="02010509060101010101" pitchFamily="49" charset="-122"/>
              </a:rPr>
              <a:t>左值与右值</a:t>
            </a:r>
            <a:r>
              <a:rPr lang="zh-CN" altLang="en-US" sz="3200" smtClean="0">
                <a:solidFill>
                  <a:srgbClr val="990000"/>
                </a:solidFill>
                <a:latin typeface="隶书" panose="02010509060101010101" pitchFamily="49" charset="-122"/>
                <a:ea typeface="隶书" panose="020105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4">
                                            <p:txEl>
                                              <p:pRg st="4" end="4"/>
                                            </p:txEl>
                                          </p:spTgt>
                                        </p:tgtEl>
                                        <p:attrNameLst>
                                          <p:attrName>style.visibility</p:attrName>
                                        </p:attrNameLst>
                                      </p:cBhvr>
                                      <p:to>
                                        <p:strVal val="visible"/>
                                      </p:to>
                                    </p:set>
                                    <p:animEffect transition="in" filter="wipe(up)">
                                      <p:cBhvr>
                                        <p:cTn id="7" dur="500"/>
                                        <p:tgtEl>
                                          <p:spTgt spid="2867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4">
                                            <p:txEl>
                                              <p:pRg st="5" end="5"/>
                                            </p:txEl>
                                          </p:spTgt>
                                        </p:tgtEl>
                                        <p:attrNameLst>
                                          <p:attrName>style.visibility</p:attrName>
                                        </p:attrNameLst>
                                      </p:cBhvr>
                                      <p:to>
                                        <p:strVal val="visible"/>
                                      </p:to>
                                    </p:set>
                                    <p:animEffect transition="in" filter="wipe(up)">
                                      <p:cBhvr>
                                        <p:cTn id="12" dur="500"/>
                                        <p:tgtEl>
                                          <p:spTgt spid="28674">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4">
                                            <p:txEl>
                                              <p:pRg st="6" end="6"/>
                                            </p:txEl>
                                          </p:spTgt>
                                        </p:tgtEl>
                                        <p:attrNameLst>
                                          <p:attrName>style.visibility</p:attrName>
                                        </p:attrNameLst>
                                      </p:cBhvr>
                                      <p:to>
                                        <p:strVal val="visible"/>
                                      </p:to>
                                    </p:set>
                                    <p:animEffect transition="in" filter="wipe(up)">
                                      <p:cBhvr>
                                        <p:cTn id="17" dur="500"/>
                                        <p:tgtEl>
                                          <p:spTgt spid="28674">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4">
                                            <p:txEl>
                                              <p:pRg st="7" end="7"/>
                                            </p:txEl>
                                          </p:spTgt>
                                        </p:tgtEl>
                                        <p:attrNameLst>
                                          <p:attrName>style.visibility</p:attrName>
                                        </p:attrNameLst>
                                      </p:cBhvr>
                                      <p:to>
                                        <p:strVal val="visible"/>
                                      </p:to>
                                    </p:set>
                                    <p:animEffect transition="in" filter="wipe(up)">
                                      <p:cBhvr>
                                        <p:cTn id="22" dur="500"/>
                                        <p:tgtEl>
                                          <p:spTgt spid="2867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4">
                                            <p:txEl>
                                              <p:pRg st="8" end="8"/>
                                            </p:txEl>
                                          </p:spTgt>
                                        </p:tgtEl>
                                        <p:attrNameLst>
                                          <p:attrName>style.visibility</p:attrName>
                                        </p:attrNameLst>
                                      </p:cBhvr>
                                      <p:to>
                                        <p:strVal val="visible"/>
                                      </p:to>
                                    </p:set>
                                    <p:animEffect transition="in" filter="wipe(up)">
                                      <p:cBhvr>
                                        <p:cTn id="27" dur="500"/>
                                        <p:tgtEl>
                                          <p:spTgt spid="28674">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4">
                                            <p:txEl>
                                              <p:pRg st="9" end="9"/>
                                            </p:txEl>
                                          </p:spTgt>
                                        </p:tgtEl>
                                        <p:attrNameLst>
                                          <p:attrName>style.visibility</p:attrName>
                                        </p:attrNameLst>
                                      </p:cBhvr>
                                      <p:to>
                                        <p:strVal val="visible"/>
                                      </p:to>
                                    </p:set>
                                    <p:animEffect transition="in" filter="wipe(up)">
                                      <p:cBhvr>
                                        <p:cTn id="32" dur="500"/>
                                        <p:tgtEl>
                                          <p:spTgt spid="28674">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4">
                                            <p:txEl>
                                              <p:pRg st="10" end="10"/>
                                            </p:txEl>
                                          </p:spTgt>
                                        </p:tgtEl>
                                        <p:attrNameLst>
                                          <p:attrName>style.visibility</p:attrName>
                                        </p:attrNameLst>
                                      </p:cBhvr>
                                      <p:to>
                                        <p:strVal val="visible"/>
                                      </p:to>
                                    </p:set>
                                    <p:animEffect transition="in" filter="wipe(up)">
                                      <p:cBhvr>
                                        <p:cTn id="37" dur="500"/>
                                        <p:tgtEl>
                                          <p:spTgt spid="286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9FA9CAB-0018-4460-B5F8-C24DE6CF9E1E}" type="slidenum">
              <a:rPr lang="zh-CN" altLang="en-US"/>
              <a:pPr>
                <a:defRPr/>
              </a:pPr>
              <a:t>13</a:t>
            </a:fld>
            <a:endParaRPr lang="en-US" altLang="zh-CN"/>
          </a:p>
        </p:txBody>
      </p:sp>
      <p:sp>
        <p:nvSpPr>
          <p:cNvPr id="28675" name="Rectangle 2"/>
          <p:cNvSpPr>
            <a:spLocks noGrp="1" noChangeArrowheads="1"/>
          </p:cNvSpPr>
          <p:nvPr>
            <p:ph type="title"/>
          </p:nvPr>
        </p:nvSpPr>
        <p:spPr>
          <a:xfrm>
            <a:off x="381000" y="228600"/>
            <a:ext cx="3810000" cy="533400"/>
          </a:xfrm>
        </p:spPr>
        <p:txBody>
          <a:bodyPr/>
          <a:lstStyle/>
          <a:p>
            <a:pPr algn="l" eaLnBrk="1" hangingPunct="1"/>
            <a:r>
              <a:rPr lang="en-US" altLang="zh-CN" sz="2800" smtClean="0">
                <a:solidFill>
                  <a:srgbClr val="990000"/>
                </a:solidFill>
                <a:latin typeface="隶书" panose="02010509060101010101" pitchFamily="49" charset="-122"/>
                <a:ea typeface="隶书" panose="02010509060101010101" pitchFamily="49" charset="-122"/>
              </a:rPr>
              <a:t>4.5.3.2 </a:t>
            </a:r>
            <a:r>
              <a:rPr lang="zh-CN" altLang="en-US" sz="2800" smtClean="0">
                <a:solidFill>
                  <a:srgbClr val="990000"/>
                </a:solidFill>
                <a:latin typeface="隶书" panose="02010509060101010101" pitchFamily="49" charset="-122"/>
                <a:ea typeface="隶书" panose="02010509060101010101" pitchFamily="49" charset="-122"/>
              </a:rPr>
              <a:t>参数传递 </a:t>
            </a:r>
          </a:p>
        </p:txBody>
      </p:sp>
      <p:sp>
        <p:nvSpPr>
          <p:cNvPr id="29699" name="Rectangle 3"/>
          <p:cNvSpPr>
            <a:spLocks noChangeArrowheads="1"/>
          </p:cNvSpPr>
          <p:nvPr/>
        </p:nvSpPr>
        <p:spPr bwMode="auto">
          <a:xfrm>
            <a:off x="457200" y="1012825"/>
            <a:ext cx="83820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AutoNum type="arabicPeriod"/>
            </a:pPr>
            <a:r>
              <a:rPr lang="zh-CN" altLang="en-US" sz="2400" dirty="0">
                <a:solidFill>
                  <a:srgbClr val="990000"/>
                </a:solidFill>
                <a:latin typeface="华文行楷" panose="02010800040101010101" pitchFamily="2" charset="-122"/>
                <a:ea typeface="华文行楷" panose="02010800040101010101" pitchFamily="2" charset="-122"/>
              </a:rPr>
              <a:t>形参与实参</a:t>
            </a:r>
            <a:endParaRPr lang="zh-CN" altLang="en-US" sz="2400" dirty="0">
              <a:solidFill>
                <a:srgbClr val="990000"/>
              </a:solidFill>
              <a:latin typeface="黑体" panose="02010609060101010101" pitchFamily="49" charset="-122"/>
              <a:ea typeface="黑体" panose="02010609060101010101" pitchFamily="49" charset="-122"/>
            </a:endParaRPr>
          </a:p>
          <a:p>
            <a:pPr lvl="1" algn="just" eaLnBrk="1" hangingPunct="1">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声明时的参数称为形参</a:t>
            </a:r>
            <a:r>
              <a:rPr lang="en-US" altLang="zh-CN" sz="2400" dirty="0">
                <a:latin typeface="华文行楷" panose="02010800040101010101" pitchFamily="2" charset="-122"/>
                <a:ea typeface="华文行楷" panose="02010800040101010101" pitchFamily="2" charset="-122"/>
              </a:rPr>
              <a:t>(</a:t>
            </a:r>
            <a:r>
              <a:rPr lang="en-US" altLang="zh-CN" sz="2400" dirty="0">
                <a:latin typeface="黑体" panose="02010609060101010101" pitchFamily="49" charset="-122"/>
                <a:ea typeface="黑体" panose="02010609060101010101" pitchFamily="49" charset="-122"/>
              </a:rPr>
              <a:t>parameter</a:t>
            </a:r>
            <a:r>
              <a:rPr lang="zh-CN" altLang="en-US" sz="2400" dirty="0">
                <a:latin typeface="华文行楷" panose="02010800040101010101" pitchFamily="2" charset="-122"/>
                <a:ea typeface="华文行楷" panose="02010800040101010101" pitchFamily="2" charset="-122"/>
              </a:rPr>
              <a:t>或</a:t>
            </a:r>
            <a:r>
              <a:rPr lang="en-US" altLang="zh-CN" sz="2400" dirty="0">
                <a:latin typeface="黑体" panose="02010609060101010101" pitchFamily="49" charset="-122"/>
                <a:ea typeface="黑体" panose="02010609060101010101" pitchFamily="49" charset="-122"/>
              </a:rPr>
              <a:t>formal parameter</a:t>
            </a:r>
            <a:r>
              <a:rPr lang="en-US" altLang="zh-CN" sz="2400" dirty="0">
                <a:latin typeface="华文行楷" panose="02010800040101010101" pitchFamily="2" charset="-122"/>
                <a:ea typeface="华文行楷" panose="02010800040101010101" pitchFamily="2" charset="-122"/>
              </a:rPr>
              <a:t>)</a:t>
            </a:r>
          </a:p>
          <a:p>
            <a:pPr lvl="1" algn="just" eaLnBrk="1" hangingPunct="1">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引用时的参数称为实参</a:t>
            </a:r>
            <a:r>
              <a:rPr lang="en-US" altLang="zh-CN" sz="2400" dirty="0">
                <a:latin typeface="黑体" panose="02010609060101010101" pitchFamily="49" charset="-122"/>
                <a:ea typeface="黑体" panose="02010609060101010101" pitchFamily="49" charset="-122"/>
              </a:rPr>
              <a:t>(argument</a:t>
            </a:r>
            <a:r>
              <a:rPr lang="zh-CN" altLang="en-US" sz="2400" dirty="0">
                <a:latin typeface="华文行楷" panose="02010800040101010101" pitchFamily="2" charset="-122"/>
                <a:ea typeface="华文行楷" panose="02010800040101010101" pitchFamily="2" charset="-122"/>
              </a:rPr>
              <a:t>或</a:t>
            </a:r>
            <a:r>
              <a:rPr lang="en-US" altLang="zh-CN" sz="2400" dirty="0">
                <a:latin typeface="黑体" panose="02010609060101010101" pitchFamily="49" charset="-122"/>
                <a:ea typeface="黑体" panose="02010609060101010101" pitchFamily="49" charset="-122"/>
              </a:rPr>
              <a:t>actual parameter)</a:t>
            </a:r>
          </a:p>
          <a:p>
            <a:pPr lvl="1" algn="just" eaLnBrk="1" hangingPunct="1">
              <a:lnSpc>
                <a:spcPct val="120000"/>
              </a:lnSpc>
              <a:spcBef>
                <a:spcPct val="0"/>
              </a:spcBef>
              <a:buFontTx/>
              <a:buChar char="•"/>
            </a:pPr>
            <a:endParaRPr lang="en-US" altLang="zh-CN" sz="2400" dirty="0">
              <a:latin typeface="黑体" panose="02010609060101010101" pitchFamily="49" charset="-122"/>
              <a:ea typeface="黑体" panose="02010609060101010101" pitchFamily="49" charset="-122"/>
            </a:endParaRPr>
          </a:p>
          <a:p>
            <a:pPr algn="just">
              <a:lnSpc>
                <a:spcPct val="120000"/>
              </a:lnSpc>
              <a:spcBef>
                <a:spcPct val="0"/>
              </a:spcBef>
              <a:buFontTx/>
              <a:buAutoNum type="arabicPeriod"/>
            </a:pPr>
            <a:r>
              <a:rPr lang="zh-CN" altLang="en-US" sz="2400" dirty="0">
                <a:solidFill>
                  <a:srgbClr val="990000"/>
                </a:solidFill>
                <a:latin typeface="华文行楷" panose="02010800040101010101" pitchFamily="2" charset="-122"/>
                <a:ea typeface="华文行楷" panose="02010800040101010101" pitchFamily="2" charset="-122"/>
              </a:rPr>
              <a:t>常见的参数传递形式：</a:t>
            </a:r>
            <a:r>
              <a:rPr lang="zh-CN" altLang="en-US" sz="2400" dirty="0">
                <a:latin typeface="黑体" panose="02010609060101010101" pitchFamily="49" charset="-122"/>
                <a:ea typeface="华文行楷" panose="02010800040101010101" pitchFamily="2" charset="-122"/>
              </a:rPr>
              <a:t>（不同的语言提供不同的形式）</a:t>
            </a:r>
          </a:p>
          <a:p>
            <a:pPr lvl="1" algn="just">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值调用</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call by value</a:t>
            </a:r>
            <a:r>
              <a:rPr lang="zh-CN" altLang="en-US" sz="2400" dirty="0">
                <a:latin typeface="黑体" panose="02010609060101010101" pitchFamily="49" charset="-122"/>
                <a:ea typeface="黑体" panose="02010609060101010101" pitchFamily="49" charset="-122"/>
              </a:rPr>
              <a:t>）</a:t>
            </a:r>
          </a:p>
          <a:p>
            <a:pPr lvl="1" algn="just">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引用调用</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call by reference</a:t>
            </a:r>
            <a:r>
              <a:rPr lang="zh-CN" altLang="en-US" sz="2400" dirty="0">
                <a:latin typeface="黑体" panose="02010609060101010101" pitchFamily="49" charset="-122"/>
                <a:ea typeface="黑体" panose="02010609060101010101" pitchFamily="49" charset="-122"/>
              </a:rPr>
              <a:t>）</a:t>
            </a:r>
          </a:p>
          <a:p>
            <a:pPr lvl="1" algn="just">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复写－恢复</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copy-in/copy-out</a:t>
            </a:r>
            <a:r>
              <a:rPr lang="zh-CN" altLang="en-US" sz="2400" dirty="0">
                <a:latin typeface="黑体" panose="02010609060101010101" pitchFamily="49" charset="-122"/>
                <a:ea typeface="黑体" panose="02010609060101010101" pitchFamily="49" charset="-122"/>
              </a:rPr>
              <a:t>）</a:t>
            </a:r>
          </a:p>
          <a:p>
            <a:pPr lvl="1" algn="just">
              <a:lnSpc>
                <a:spcPct val="120000"/>
              </a:lnSpc>
              <a:spcBef>
                <a:spcPct val="0"/>
              </a:spcBef>
              <a:buFontTx/>
              <a:buChar char="•"/>
            </a:pPr>
            <a:r>
              <a:rPr lang="zh-CN" altLang="en-US" sz="2400" dirty="0">
                <a:latin typeface="华文行楷" panose="02010800040101010101" pitchFamily="2" charset="-122"/>
                <a:ea typeface="华文行楷" panose="02010800040101010101" pitchFamily="2" charset="-122"/>
              </a:rPr>
              <a:t>换名调用</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call by name</a:t>
            </a:r>
            <a:r>
              <a:rPr lang="zh-CN" altLang="en-US" sz="2400" dirty="0">
                <a:latin typeface="黑体" panose="02010609060101010101" pitchFamily="49" charset="-122"/>
                <a:ea typeface="黑体" panose="02010609060101010101" pitchFamily="49" charset="-122"/>
              </a:rPr>
              <a:t>）</a:t>
            </a:r>
          </a:p>
          <a:p>
            <a:pPr>
              <a:lnSpc>
                <a:spcPct val="12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   参数</a:t>
            </a:r>
            <a:r>
              <a:rPr lang="zh-CN" altLang="en-US" sz="2400" dirty="0" smtClean="0">
                <a:solidFill>
                  <a:srgbClr val="990000"/>
                </a:solidFill>
                <a:latin typeface="华文行楷" panose="02010800040101010101" pitchFamily="2" charset="-122"/>
                <a:ea typeface="华文行楷" panose="02010800040101010101" pitchFamily="2" charset="-122"/>
              </a:rPr>
              <a:t>传递方式的</a:t>
            </a:r>
            <a:r>
              <a:rPr lang="zh-CN" altLang="en-US" sz="2400" dirty="0">
                <a:solidFill>
                  <a:srgbClr val="990000"/>
                </a:solidFill>
                <a:latin typeface="华文行楷" panose="02010800040101010101" pitchFamily="2" charset="-122"/>
                <a:ea typeface="华文行楷" panose="02010800040101010101" pitchFamily="2" charset="-122"/>
              </a:rPr>
              <a:t>本质区别：</a:t>
            </a:r>
          </a:p>
          <a:p>
            <a:pPr lvl="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实参是代表左</a:t>
            </a:r>
            <a:r>
              <a:rPr lang="zh-CN" altLang="en-US" sz="2400" dirty="0" smtClean="0">
                <a:latin typeface="华文行楷" panose="02010800040101010101" pitchFamily="2" charset="-122"/>
                <a:ea typeface="华文行楷" panose="02010800040101010101" pitchFamily="2" charset="-122"/>
              </a:rPr>
              <a:t>值</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右值</a:t>
            </a:r>
            <a:r>
              <a:rPr lang="en-US" altLang="zh-CN" sz="240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还是</a:t>
            </a:r>
            <a:r>
              <a:rPr lang="zh-CN" altLang="en-US" sz="2400" dirty="0">
                <a:latin typeface="华文行楷" panose="02010800040101010101" pitchFamily="2" charset="-122"/>
                <a:ea typeface="华文行楷" panose="02010800040101010101" pitchFamily="2" charset="-122"/>
              </a:rPr>
              <a:t>实参本身的</a:t>
            </a:r>
            <a:r>
              <a:rPr lang="zh-CN" altLang="en-US" sz="2400" dirty="0" smtClean="0">
                <a:latin typeface="华文行楷" panose="02010800040101010101" pitchFamily="2" charset="-122"/>
                <a:ea typeface="华文行楷" panose="02010800040101010101" pitchFamily="2" charset="-122"/>
              </a:rPr>
              <a:t>正文</a:t>
            </a:r>
            <a:r>
              <a:rPr lang="en-US" altLang="zh-CN" sz="2400" dirty="0" smtClean="0">
                <a:latin typeface="华文行楷" panose="02010800040101010101" pitchFamily="2" charset="-122"/>
                <a:ea typeface="华文行楷" panose="02010800040101010101" pitchFamily="2" charset="-122"/>
              </a:rPr>
              <a:t>?</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C6A7B98-CE3B-4B15-A34D-6630AF19D419}" type="slidenum">
              <a:rPr lang="zh-CN" altLang="en-US"/>
              <a:pPr>
                <a:defRPr/>
              </a:pPr>
              <a:t>14</a:t>
            </a:fld>
            <a:endParaRPr lang="en-US" altLang="zh-CN"/>
          </a:p>
        </p:txBody>
      </p:sp>
      <p:sp>
        <p:nvSpPr>
          <p:cNvPr id="30723" name="Rectangle 2"/>
          <p:cNvSpPr>
            <a:spLocks noGrp="1" noChangeArrowheads="1"/>
          </p:cNvSpPr>
          <p:nvPr>
            <p:ph type="title"/>
          </p:nvPr>
        </p:nvSpPr>
        <p:spPr>
          <a:xfrm>
            <a:off x="341313" y="115888"/>
            <a:ext cx="2286000" cy="457200"/>
          </a:xfrm>
        </p:spPr>
        <p:txBody>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&lt;1&gt; </a:t>
            </a:r>
            <a:r>
              <a:rPr lang="zh-CN" altLang="en-US" sz="2400" smtClean="0">
                <a:solidFill>
                  <a:srgbClr val="990000"/>
                </a:solidFill>
                <a:latin typeface="华文行楷" panose="02010800040101010101" pitchFamily="2" charset="-122"/>
                <a:ea typeface="华文行楷" panose="02010800040101010101" pitchFamily="2" charset="-122"/>
              </a:rPr>
              <a:t>值调用</a:t>
            </a:r>
            <a:r>
              <a:rPr lang="zh-CN" altLang="en-US" sz="2800" smtClean="0">
                <a:solidFill>
                  <a:srgbClr val="990000"/>
                </a:solidFill>
                <a:latin typeface="隶书" panose="02010509060101010101" pitchFamily="49" charset="-122"/>
                <a:ea typeface="隶书" panose="02010509060101010101" pitchFamily="49" charset="-122"/>
              </a:rPr>
              <a:t> </a:t>
            </a:r>
          </a:p>
        </p:txBody>
      </p:sp>
      <p:sp>
        <p:nvSpPr>
          <p:cNvPr id="2" name="Rectangle 3"/>
          <p:cNvSpPr>
            <a:spLocks noChangeArrowheads="1"/>
          </p:cNvSpPr>
          <p:nvPr/>
        </p:nvSpPr>
        <p:spPr bwMode="auto">
          <a:xfrm>
            <a:off x="323850" y="609600"/>
            <a:ext cx="8370888"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defRPr/>
            </a:pPr>
            <a:r>
              <a:rPr lang="zh-CN" altLang="en-US" sz="2400" dirty="0" smtClean="0">
                <a:solidFill>
                  <a:srgbClr val="990000"/>
                </a:solidFill>
                <a:latin typeface="华文行楷" panose="02010800040101010101" pitchFamily="2" charset="-122"/>
                <a:ea typeface="华文行楷" panose="02010800040101010101" pitchFamily="2" charset="-122"/>
              </a:rPr>
              <a:t>实参的特点：</a:t>
            </a:r>
          </a:p>
          <a:p>
            <a:pPr lvl="1">
              <a:lnSpc>
                <a:spcPct val="110000"/>
              </a:lnSpc>
              <a:spcBef>
                <a:spcPct val="0"/>
              </a:spcBef>
              <a:buFontTx/>
              <a:buNone/>
              <a:defRPr/>
            </a:pPr>
            <a:r>
              <a:rPr lang="zh-CN" altLang="en-US" sz="2400" dirty="0" smtClean="0">
                <a:latin typeface="华文行楷" panose="02010800040101010101" pitchFamily="2" charset="-122"/>
                <a:ea typeface="华文行楷" panose="02010800040101010101" pitchFamily="2" charset="-122"/>
              </a:rPr>
              <a:t>任何可以作为</a:t>
            </a:r>
            <a:r>
              <a:rPr lang="zh-CN" altLang="en-US" sz="2400" dirty="0" smtClean="0">
                <a:solidFill>
                  <a:srgbClr val="FF0000"/>
                </a:solidFill>
                <a:latin typeface="华文行楷" panose="02010800040101010101" pitchFamily="2" charset="-122"/>
                <a:ea typeface="华文行楷" panose="02010800040101010101" pitchFamily="2" charset="-122"/>
              </a:rPr>
              <a:t>右值</a:t>
            </a:r>
            <a:r>
              <a:rPr lang="zh-CN" altLang="en-US" sz="2400" dirty="0" smtClean="0">
                <a:latin typeface="华文行楷" panose="02010800040101010101" pitchFamily="2" charset="-122"/>
                <a:ea typeface="华文行楷" panose="02010800040101010101" pitchFamily="2" charset="-122"/>
              </a:rPr>
              <a:t>的对象均可作为实参</a:t>
            </a:r>
            <a:endParaRPr lang="zh-CN" altLang="en-US" sz="2400" dirty="0" smtClean="0">
              <a:solidFill>
                <a:schemeClr val="tx2"/>
              </a:solidFill>
              <a:latin typeface="华文行楷" panose="02010800040101010101" pitchFamily="2" charset="-122"/>
              <a:ea typeface="华文行楷" panose="02010800040101010101" pitchFamily="2" charset="-122"/>
            </a:endParaRPr>
          </a:p>
          <a:p>
            <a:pPr algn="just">
              <a:lnSpc>
                <a:spcPct val="110000"/>
              </a:lnSpc>
              <a:spcBef>
                <a:spcPct val="0"/>
              </a:spcBef>
              <a:buFontTx/>
              <a:buNone/>
              <a:defRPr/>
            </a:pPr>
            <a:r>
              <a:rPr lang="zh-CN" altLang="en-US" sz="2400" dirty="0" smtClean="0">
                <a:solidFill>
                  <a:srgbClr val="990000"/>
                </a:solidFill>
                <a:latin typeface="华文行楷" panose="02010800040101010101" pitchFamily="2" charset="-122"/>
                <a:ea typeface="华文行楷" panose="02010800040101010101" pitchFamily="2" charset="-122"/>
              </a:rPr>
              <a:t>参数传递和过程内对参数的使用原则：</a:t>
            </a:r>
          </a:p>
          <a:p>
            <a:pPr lvl="1" algn="just">
              <a:lnSpc>
                <a:spcPct val="110000"/>
              </a:lnSpc>
              <a:spcBef>
                <a:spcPct val="0"/>
              </a:spcBef>
              <a:buFontTx/>
              <a:buNone/>
              <a:defRPr/>
            </a:pPr>
            <a:r>
              <a:rPr lang="en-US" altLang="zh-CN" sz="2400" dirty="0" smtClean="0">
                <a:latin typeface="华文行楷" panose="02010800040101010101" pitchFamily="2" charset="-122"/>
                <a:ea typeface="华文行楷" panose="02010800040101010101" pitchFamily="2" charset="-122"/>
              </a:rPr>
              <a:t>1.  </a:t>
            </a:r>
            <a:r>
              <a:rPr lang="zh-CN" altLang="en-US" sz="2400" dirty="0" smtClean="0">
                <a:latin typeface="华文行楷" panose="02010800040101010101" pitchFamily="2" charset="-122"/>
                <a:ea typeface="华文行楷" panose="02010800040101010101" pitchFamily="2" charset="-122"/>
              </a:rPr>
              <a:t>过程</a:t>
            </a:r>
            <a:r>
              <a:rPr lang="zh-CN" altLang="en-US" sz="2400" dirty="0" smtClean="0">
                <a:latin typeface="华文行楷" panose="02010800040101010101" pitchFamily="2" charset="-122"/>
                <a:ea typeface="华文行楷" panose="02010800040101010101" pitchFamily="2" charset="-122"/>
              </a:rPr>
              <a:t>定义中，形参</a:t>
            </a:r>
            <a:r>
              <a:rPr lang="zh-CN" altLang="en-US" sz="2400" dirty="0" smtClean="0">
                <a:latin typeface="华文行楷" panose="02010800040101010101" pitchFamily="2" charset="-122"/>
                <a:ea typeface="华文行楷" panose="02010800040101010101" pitchFamily="2" charset="-122"/>
              </a:rPr>
              <a:t>被当作</a:t>
            </a:r>
            <a:r>
              <a:rPr lang="zh-CN" altLang="en-US" sz="2400" dirty="0" smtClean="0">
                <a:solidFill>
                  <a:schemeClr val="accent2"/>
                </a:solidFill>
                <a:latin typeface="华文行楷" panose="02010800040101010101" pitchFamily="2" charset="-122"/>
                <a:ea typeface="华文行楷" panose="02010800040101010101" pitchFamily="2" charset="-122"/>
              </a:rPr>
              <a:t>局部量</a:t>
            </a:r>
            <a:r>
              <a:rPr lang="zh-CN" altLang="en-US" sz="2400" dirty="0" smtClean="0">
                <a:latin typeface="华文行楷" panose="02010800040101010101" pitchFamily="2" charset="-122"/>
                <a:ea typeface="华文行楷" panose="02010800040101010101" pitchFamily="2" charset="-122"/>
              </a:rPr>
              <a:t>看待，并在过程内部为形参分配存储单元；</a:t>
            </a:r>
          </a:p>
          <a:p>
            <a:pPr lvl="1" algn="just" eaLnBrk="1" hangingPunct="1">
              <a:lnSpc>
                <a:spcPct val="110000"/>
              </a:lnSpc>
              <a:spcBef>
                <a:spcPct val="0"/>
              </a:spcBef>
              <a:buFontTx/>
              <a:buNone/>
              <a:defRPr/>
            </a:pPr>
            <a:r>
              <a:rPr lang="en-US" altLang="zh-CN" sz="2400" dirty="0" smtClean="0">
                <a:latin typeface="华文行楷" panose="02010800040101010101" pitchFamily="2" charset="-122"/>
                <a:ea typeface="华文行楷" panose="02010800040101010101" pitchFamily="2" charset="-122"/>
              </a:rPr>
              <a:t>2.  </a:t>
            </a:r>
            <a:r>
              <a:rPr lang="zh-CN" altLang="en-US" sz="2400" dirty="0" smtClean="0">
                <a:latin typeface="华文行楷" panose="02010800040101010101" pitchFamily="2" charset="-122"/>
                <a:ea typeface="华文行楷" panose="02010800040101010101" pitchFamily="2" charset="-122"/>
              </a:rPr>
              <a:t>调用过程前，首先计算实参并将其</a:t>
            </a:r>
            <a:r>
              <a:rPr lang="zh-CN" altLang="en-US" sz="2400" dirty="0" smtClean="0">
                <a:solidFill>
                  <a:schemeClr val="accent2"/>
                </a:solidFill>
                <a:latin typeface="华文行楷" panose="02010800040101010101" pitchFamily="2" charset="-122"/>
                <a:ea typeface="华文行楷" panose="02010800040101010101" pitchFamily="2" charset="-122"/>
              </a:rPr>
              <a:t>值</a:t>
            </a:r>
            <a:r>
              <a:rPr lang="zh-CN" altLang="en-US" sz="2400" dirty="0" smtClean="0">
                <a:latin typeface="华文行楷" panose="02010800040101010101" pitchFamily="2" charset="-122"/>
                <a:ea typeface="华文行楷" panose="02010800040101010101" pitchFamily="2" charset="-122"/>
              </a:rPr>
              <a:t>（实参的右值）放入</a:t>
            </a:r>
            <a:r>
              <a:rPr lang="en-US" altLang="zh-CN" sz="2400" b="1" dirty="0" smtClean="0">
                <a:latin typeface="+mn-ea"/>
                <a:ea typeface="+mn-ea"/>
              </a:rPr>
              <a:t>(</a:t>
            </a:r>
            <a:r>
              <a:rPr lang="en-US" altLang="zh-CN" sz="2400" dirty="0" smtClean="0">
                <a:latin typeface="黑体" panose="02010609060101010101" pitchFamily="49" charset="-122"/>
                <a:ea typeface="黑体" panose="02010609060101010101" pitchFamily="49" charset="-122"/>
              </a:rPr>
              <a:t>copy</a:t>
            </a:r>
            <a:r>
              <a:rPr lang="en-US" altLang="zh-CN" sz="2400" b="1" dirty="0" smtClean="0">
                <a:latin typeface="+mn-ea"/>
                <a:ea typeface="+mn-ea"/>
              </a:rPr>
              <a:t>)</a:t>
            </a:r>
            <a:r>
              <a:rPr lang="zh-CN" altLang="en-US" sz="2400" dirty="0" smtClean="0">
                <a:latin typeface="华文行楷" panose="02010800040101010101" pitchFamily="2" charset="-122"/>
                <a:ea typeface="华文行楷" panose="02010800040101010101" pitchFamily="2" charset="-122"/>
              </a:rPr>
              <a:t>形参的存储单元；</a:t>
            </a:r>
          </a:p>
          <a:p>
            <a:pPr lvl="1" algn="just">
              <a:lnSpc>
                <a:spcPct val="110000"/>
              </a:lnSpc>
              <a:spcBef>
                <a:spcPct val="0"/>
              </a:spcBef>
              <a:buFontTx/>
              <a:buNone/>
              <a:defRPr/>
            </a:pPr>
            <a:r>
              <a:rPr lang="en-US" altLang="zh-CN" sz="2400" dirty="0" smtClean="0">
                <a:latin typeface="华文行楷" panose="02010800040101010101" pitchFamily="2" charset="-122"/>
                <a:ea typeface="华文行楷" panose="02010800040101010101" pitchFamily="2" charset="-122"/>
              </a:rPr>
              <a:t>3.  </a:t>
            </a:r>
            <a:r>
              <a:rPr lang="zh-CN" altLang="en-US" sz="2400" dirty="0" smtClean="0">
                <a:latin typeface="华文行楷" panose="02010800040101010101" pitchFamily="2" charset="-122"/>
                <a:ea typeface="华文行楷" panose="02010800040101010101" pitchFamily="2" charset="-122"/>
              </a:rPr>
              <a:t>过程内部对形参单元中的数据</a:t>
            </a:r>
            <a:r>
              <a:rPr lang="zh-CN" altLang="en-US" sz="2400" dirty="0" smtClean="0">
                <a:solidFill>
                  <a:schemeClr val="accent2"/>
                </a:solidFill>
                <a:latin typeface="华文行楷" panose="02010800040101010101" pitchFamily="2" charset="-122"/>
                <a:ea typeface="华文行楷" panose="02010800040101010101" pitchFamily="2" charset="-122"/>
              </a:rPr>
              <a:t>直接访问</a:t>
            </a:r>
            <a:r>
              <a:rPr lang="zh-CN" altLang="en-US" sz="2400" dirty="0" smtClean="0">
                <a:latin typeface="华文行楷" panose="02010800040101010101" pitchFamily="2" charset="-122"/>
                <a:ea typeface="华文行楷" panose="02010800040101010101" pitchFamily="2" charset="-122"/>
              </a:rPr>
              <a:t>。</a:t>
            </a:r>
          </a:p>
        </p:txBody>
      </p:sp>
      <p:graphicFrame>
        <p:nvGraphicFramePr>
          <p:cNvPr id="30724" name="Object 4"/>
          <p:cNvGraphicFramePr>
            <a:graphicFrameLocks noChangeAspect="1"/>
          </p:cNvGraphicFramePr>
          <p:nvPr/>
        </p:nvGraphicFramePr>
        <p:xfrm>
          <a:off x="468313" y="3892550"/>
          <a:ext cx="1835150" cy="1582738"/>
        </p:xfrm>
        <a:graphic>
          <a:graphicData uri="http://schemas.openxmlformats.org/presentationml/2006/ole">
            <mc:AlternateContent xmlns:mc="http://schemas.openxmlformats.org/markup-compatibility/2006">
              <mc:Choice xmlns:v="urn:schemas-microsoft-com:vml" Requires="v">
                <p:oleObj spid="_x0000_s30801" r:id="rId4" imgW="847440" imgH="731520" progId="Visio.Drawing.11">
                  <p:embed/>
                </p:oleObj>
              </mc:Choice>
              <mc:Fallback>
                <p:oleObj r:id="rId4" imgW="847440" imgH="7315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892550"/>
                        <a:ext cx="1835150"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2555875" y="3860800"/>
          <a:ext cx="1871663" cy="1616075"/>
        </p:xfrm>
        <a:graphic>
          <a:graphicData uri="http://schemas.openxmlformats.org/presentationml/2006/ole">
            <mc:AlternateContent xmlns:mc="http://schemas.openxmlformats.org/markup-compatibility/2006">
              <mc:Choice xmlns:v="urn:schemas-microsoft-com:vml" Requires="v">
                <p:oleObj spid="_x0000_s30802" r:id="rId6" imgW="847440" imgH="731520" progId="Visio.Drawing.11">
                  <p:embed/>
                </p:oleObj>
              </mc:Choice>
              <mc:Fallback>
                <p:oleObj r:id="rId6" imgW="847440" imgH="73152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860800"/>
                        <a:ext cx="18716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4643438" y="3892550"/>
          <a:ext cx="1800225" cy="1554163"/>
        </p:xfrm>
        <a:graphic>
          <a:graphicData uri="http://schemas.openxmlformats.org/presentationml/2006/ole">
            <mc:AlternateContent xmlns:mc="http://schemas.openxmlformats.org/markup-compatibility/2006">
              <mc:Choice xmlns:v="urn:schemas-microsoft-com:vml" Requires="v">
                <p:oleObj spid="_x0000_s30803" r:id="rId8" imgW="847440" imgH="731520" progId="Visio.Drawing.11">
                  <p:embed/>
                </p:oleObj>
              </mc:Choice>
              <mc:Fallback>
                <p:oleObj r:id="rId8" imgW="847440" imgH="731520"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892550"/>
                        <a:ext cx="18002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6661150" y="3914775"/>
          <a:ext cx="1727200" cy="1490663"/>
        </p:xfrm>
        <a:graphic>
          <a:graphicData uri="http://schemas.openxmlformats.org/presentationml/2006/ole">
            <mc:AlternateContent xmlns:mc="http://schemas.openxmlformats.org/markup-compatibility/2006">
              <mc:Choice xmlns:v="urn:schemas-microsoft-com:vml" Requires="v">
                <p:oleObj spid="_x0000_s30804" r:id="rId10" imgW="847440" imgH="731520" progId="Visio.Drawing.11">
                  <p:embed/>
                </p:oleObj>
              </mc:Choice>
              <mc:Fallback>
                <p:oleObj r:id="rId10" imgW="847440" imgH="731520" progId="Visio.Drawing.11">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1150" y="3914775"/>
                        <a:ext cx="17272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Rectangle 8"/>
          <p:cNvSpPr>
            <a:spLocks noChangeArrowheads="1"/>
          </p:cNvSpPr>
          <p:nvPr/>
        </p:nvSpPr>
        <p:spPr bwMode="auto">
          <a:xfrm>
            <a:off x="107950" y="5516563"/>
            <a:ext cx="8856663" cy="904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值调用的特点：</a:t>
            </a:r>
          </a:p>
          <a:p>
            <a:pPr lvl="1">
              <a:lnSpc>
                <a:spcPct val="110000"/>
              </a:lnSpc>
              <a:spcBef>
                <a:spcPct val="0"/>
              </a:spcBef>
              <a:buFontTx/>
              <a:buNone/>
            </a:pPr>
            <a:r>
              <a:rPr lang="zh-CN" altLang="en-US" sz="2400" dirty="0">
                <a:latin typeface="华文行楷" panose="02010800040101010101" pitchFamily="2" charset="-122"/>
                <a:ea typeface="华文行楷" panose="02010800040101010101" pitchFamily="2" charset="-122"/>
              </a:rPr>
              <a:t>过程内部对参数的修改，不</a:t>
            </a:r>
            <a:r>
              <a:rPr lang="zh-CN" altLang="en-US" sz="2400" dirty="0" smtClean="0">
                <a:latin typeface="华文行楷" panose="02010800040101010101" pitchFamily="2" charset="-122"/>
                <a:ea typeface="华文行楷" panose="02010800040101010101" pitchFamily="2" charset="-122"/>
              </a:rPr>
              <a:t>影响实参（还是原来</a:t>
            </a:r>
            <a:r>
              <a:rPr lang="zh-CN" altLang="en-US" sz="2400" dirty="0">
                <a:latin typeface="华文行楷" panose="02010800040101010101" pitchFamily="2" charset="-122"/>
                <a:ea typeface="华文行楷" panose="02010800040101010101" pitchFamily="2" charset="-122"/>
              </a:rPr>
              <a:t>的</a:t>
            </a:r>
            <a:r>
              <a:rPr lang="zh-CN" altLang="en-US" sz="2400" dirty="0" smtClean="0">
                <a:latin typeface="华文行楷" panose="02010800040101010101" pitchFamily="2" charset="-122"/>
                <a:ea typeface="华文行楷" panose="02010800040101010101" pitchFamily="2" charset="-122"/>
              </a:rPr>
              <a:t>值）。</a:t>
            </a:r>
            <a:endParaRPr lang="zh-CN" altLang="en-US" sz="2400" dirty="0">
              <a:latin typeface="华文行楷" panose="02010800040101010101" pitchFamily="2" charset="-122"/>
              <a:ea typeface="华文行楷" panose="02010800040101010101" pitchFamily="2" charset="-122"/>
            </a:endParaRPr>
          </a:p>
        </p:txBody>
      </p:sp>
      <p:grpSp>
        <p:nvGrpSpPr>
          <p:cNvPr id="4" name="组合 3"/>
          <p:cNvGrpSpPr>
            <a:grpSpLocks/>
          </p:cNvGrpSpPr>
          <p:nvPr/>
        </p:nvGrpSpPr>
        <p:grpSpPr bwMode="auto">
          <a:xfrm>
            <a:off x="5543550" y="4659313"/>
            <a:ext cx="144463" cy="717550"/>
            <a:chOff x="5543550" y="4660106"/>
            <a:chExt cx="144899" cy="716658"/>
          </a:xfrm>
        </p:grpSpPr>
        <p:sp>
          <p:nvSpPr>
            <p:cNvPr id="3" name="文本框 2"/>
            <p:cNvSpPr txBox="1"/>
            <p:nvPr/>
          </p:nvSpPr>
          <p:spPr>
            <a:xfrm>
              <a:off x="5543550" y="4660106"/>
              <a:ext cx="130568" cy="307592"/>
            </a:xfrm>
            <a:prstGeom prst="rect">
              <a:avLst/>
            </a:prstGeom>
            <a:solidFill>
              <a:schemeClr val="bg2">
                <a:lumMod val="20000"/>
                <a:lumOff val="80000"/>
              </a:schemeClr>
            </a:solidFill>
          </p:spPr>
          <p:txBody>
            <a:bodyPr wrap="none" lIns="0" tIns="0" rIns="0" bIns="0">
              <a:spAutoFit/>
            </a:bodyPr>
            <a:lstStyle/>
            <a:p>
              <a:pPr>
                <a:defRPr/>
              </a:pPr>
              <a:r>
                <a:rPr lang="en-US" altLang="zh-CN" sz="2000" b="1" dirty="0"/>
                <a:t>1</a:t>
              </a:r>
              <a:endParaRPr lang="zh-CN" altLang="en-US" sz="2000" b="1" dirty="0"/>
            </a:p>
          </p:txBody>
        </p:sp>
        <p:sp>
          <p:nvSpPr>
            <p:cNvPr id="12" name="文本框 11"/>
            <p:cNvSpPr txBox="1"/>
            <p:nvPr/>
          </p:nvSpPr>
          <p:spPr>
            <a:xfrm>
              <a:off x="5557881" y="5069172"/>
              <a:ext cx="130568" cy="307592"/>
            </a:xfrm>
            <a:prstGeom prst="rect">
              <a:avLst/>
            </a:prstGeom>
            <a:solidFill>
              <a:schemeClr val="bg2">
                <a:lumMod val="20000"/>
                <a:lumOff val="80000"/>
              </a:schemeClr>
            </a:solidFill>
          </p:spPr>
          <p:txBody>
            <a:bodyPr wrap="none" lIns="0" tIns="0" rIns="0" bIns="0">
              <a:spAutoFit/>
            </a:bodyPr>
            <a:lstStyle/>
            <a:p>
              <a:pPr>
                <a:defRPr/>
              </a:pPr>
              <a:r>
                <a:rPr lang="en-US" altLang="zh-CN" sz="2000" b="1" dirty="0"/>
                <a:t>2</a:t>
              </a:r>
              <a:endParaRPr lang="zh-CN" alt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arn(outVertical)">
                                      <p:cBhvr>
                                        <p:cTn id="7" dur="500"/>
                                        <p:tgtEl>
                                          <p:spTgt spid="3072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arn(outVertical)">
                                      <p:cBhvr>
                                        <p:cTn id="12" dur="500"/>
                                        <p:tgtEl>
                                          <p:spTgt spid="30726"/>
                                        </p:tgtEl>
                                      </p:cBhvr>
                                    </p:animEffec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3000" fill="hold" nodeType="clickEffect">
                                  <p:stCondLst>
                                    <p:cond delay="0"/>
                                  </p:stCondLst>
                                  <p:childTnLst>
                                    <p:anim calcmode="discrete" valueType="str">
                                      <p:cBhvr>
                                        <p:cTn id="18" dur="1000" fill="hold"/>
                                        <p:tgtEl>
                                          <p:spTgt spid="4"/>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19" fill="hold" nodeType="afterGroup">
                            <p:stCondLst>
                              <p:cond delay="3000"/>
                            </p:stCondLst>
                            <p:childTnLst>
                              <p:par>
                                <p:cTn id="20" presetID="16" presetClass="entr" presetSubtype="37" fill="hold" nodeType="afterEffect">
                                  <p:stCondLst>
                                    <p:cond delay="0"/>
                                  </p:stCondLst>
                                  <p:childTnLst>
                                    <p:set>
                                      <p:cBhvr>
                                        <p:cTn id="21" dur="1" fill="hold">
                                          <p:stCondLst>
                                            <p:cond delay="0"/>
                                          </p:stCondLst>
                                        </p:cTn>
                                        <p:tgtEl>
                                          <p:spTgt spid="30727"/>
                                        </p:tgtEl>
                                        <p:attrNameLst>
                                          <p:attrName>style.visibility</p:attrName>
                                        </p:attrNameLst>
                                      </p:cBhvr>
                                      <p:to>
                                        <p:strVal val="visible"/>
                                      </p:to>
                                    </p:set>
                                    <p:animEffect transition="in" filter="barn(outVertical)">
                                      <p:cBhvr>
                                        <p:cTn id="22" dur="500"/>
                                        <p:tgtEl>
                                          <p:spTgt spid="307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barn(outVertical)">
                                      <p:cBhvr>
                                        <p:cTn id="27"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38F7F9F3-3E8A-4EBF-9EC8-2D885FACD3D7}" type="slidenum">
              <a:rPr lang="zh-CN" altLang="en-US"/>
              <a:pPr>
                <a:defRPr/>
              </a:pPr>
              <a:t>15</a:t>
            </a:fld>
            <a:endParaRPr lang="en-US" altLang="zh-CN"/>
          </a:p>
        </p:txBody>
      </p:sp>
      <p:sp>
        <p:nvSpPr>
          <p:cNvPr id="32771" name="Rectangle 2"/>
          <p:cNvSpPr>
            <a:spLocks noGrp="1" noChangeArrowheads="1"/>
          </p:cNvSpPr>
          <p:nvPr>
            <p:ph type="title"/>
          </p:nvPr>
        </p:nvSpPr>
        <p:spPr>
          <a:xfrm>
            <a:off x="34925" y="188913"/>
            <a:ext cx="9144000" cy="457200"/>
          </a:xfrm>
        </p:spPr>
        <p:txBody>
          <a:bodyPr/>
          <a:lstStyle/>
          <a:p>
            <a:pPr algn="l" eaLnBrk="1" hangingPunct="1"/>
            <a:r>
              <a:rPr lang="zh-CN" altLang="en-US" sz="2400" smtClean="0">
                <a:solidFill>
                  <a:srgbClr val="990000"/>
                </a:solidFill>
                <a:latin typeface="华文行楷" panose="02010800040101010101" pitchFamily="2" charset="-122"/>
                <a:ea typeface="华文行楷" panose="02010800040101010101" pitchFamily="2" charset="-122"/>
              </a:rPr>
              <a:t>值调用举例：</a:t>
            </a:r>
            <a:r>
              <a:rPr lang="zh-CN" altLang="en-US" sz="2400" smtClean="0">
                <a:latin typeface="华文行楷" panose="02010800040101010101" pitchFamily="2" charset="-122"/>
                <a:ea typeface="华文行楷" panose="02010800040101010101" pitchFamily="2" charset="-122"/>
              </a:rPr>
              <a:t>                                                           </a:t>
            </a: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值调用（续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 </a:t>
            </a:r>
          </a:p>
        </p:txBody>
      </p:sp>
      <p:sp>
        <p:nvSpPr>
          <p:cNvPr id="32772" name="Rectangle 3"/>
          <p:cNvSpPr>
            <a:spLocks noChangeArrowheads="1"/>
          </p:cNvSpPr>
          <p:nvPr/>
        </p:nvSpPr>
        <p:spPr bwMode="auto">
          <a:xfrm>
            <a:off x="609600" y="760413"/>
            <a:ext cx="624840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FontTx/>
              <a:buNone/>
            </a:pPr>
            <a:r>
              <a:rPr lang="en-US" altLang="zh-CN" sz="2400">
                <a:latin typeface="黑体" panose="02010609060101010101" pitchFamily="49" charset="-122"/>
                <a:ea typeface="黑体" panose="02010609060101010101" pitchFamily="49" charset="-122"/>
              </a:rPr>
              <a:t>program reference ( input, output);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var a, b : integer;</a:t>
            </a: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begin</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a:=1;   b:=2;    </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swap(a, b)</a:t>
            </a:r>
            <a:r>
              <a:rPr lang="en-US" altLang="zh-CN" sz="2400">
                <a:latin typeface="黑体" panose="02010609060101010101" pitchFamily="49" charset="-122"/>
                <a:ea typeface="黑体" panose="02010609060101010101" pitchFamily="49" charset="-122"/>
              </a:rPr>
              <a: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writeln('a=', a); writeln('b=', b)</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end.</a:t>
            </a:r>
          </a:p>
        </p:txBody>
      </p:sp>
      <p:sp>
        <p:nvSpPr>
          <p:cNvPr id="31748" name="Rectangle 4"/>
          <p:cNvSpPr>
            <a:spLocks noChangeArrowheads="1"/>
          </p:cNvSpPr>
          <p:nvPr/>
        </p:nvSpPr>
        <p:spPr bwMode="auto">
          <a:xfrm>
            <a:off x="914400" y="1579563"/>
            <a:ext cx="5867400" cy="108743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procedure swap(x, y : integer);</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var temp : integer;</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begin temp:=x; x:=y;  y:=temp end;</a:t>
            </a:r>
          </a:p>
        </p:txBody>
      </p:sp>
      <p:sp>
        <p:nvSpPr>
          <p:cNvPr id="31749" name="Text Box 5"/>
          <p:cNvSpPr txBox="1">
            <a:spLocks noChangeArrowheads="1"/>
          </p:cNvSpPr>
          <p:nvPr/>
        </p:nvSpPr>
        <p:spPr bwMode="auto">
          <a:xfrm>
            <a:off x="654050" y="4643438"/>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tx2"/>
                </a:solidFill>
                <a:ea typeface="华文行楷" panose="02010800040101010101" pitchFamily="2" charset="-122"/>
              </a:rPr>
              <a:t>运行结果：</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a=1</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b=2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arn(outVertical)">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arn(outVertical)">
                                      <p:cBhvr>
                                        <p:cTn id="1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autoUpdateAnimBg="0"/>
      <p:bldP spid="3174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57AC648-CDCB-44FA-BE1C-C1BBE8F2B319}" type="slidenum">
              <a:rPr lang="zh-CN" altLang="en-US"/>
              <a:pPr>
                <a:defRPr/>
              </a:pPr>
              <a:t>16</a:t>
            </a:fld>
            <a:endParaRPr lang="en-US" altLang="zh-CN"/>
          </a:p>
        </p:txBody>
      </p:sp>
      <p:sp>
        <p:nvSpPr>
          <p:cNvPr id="34819" name="Rectangle 2"/>
          <p:cNvSpPr>
            <a:spLocks noGrp="1" noChangeArrowheads="1"/>
          </p:cNvSpPr>
          <p:nvPr>
            <p:ph type="title"/>
          </p:nvPr>
        </p:nvSpPr>
        <p:spPr>
          <a:xfrm>
            <a:off x="5715000" y="228600"/>
            <a:ext cx="2971800" cy="3810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值调用（续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34820" name="Rectangle 3"/>
          <p:cNvSpPr>
            <a:spLocks noChangeArrowheads="1"/>
          </p:cNvSpPr>
          <p:nvPr/>
        </p:nvSpPr>
        <p:spPr bwMode="auto">
          <a:xfrm>
            <a:off x="838200" y="1089025"/>
            <a:ext cx="7239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dirty="0">
                <a:latin typeface="华文行楷" panose="02010800040101010101" pitchFamily="2" charset="-122"/>
                <a:ea typeface="华文行楷" panose="02010800040101010101" pitchFamily="2" charset="-122"/>
              </a:rPr>
              <a:t>// ---------- </a:t>
            </a:r>
            <a:r>
              <a:rPr lang="zh-CN" altLang="en-US" sz="2400" dirty="0">
                <a:latin typeface="华文行楷" panose="02010800040101010101" pitchFamily="2" charset="-122"/>
                <a:ea typeface="华文行楷" panose="02010800040101010101" pitchFamily="2" charset="-122"/>
              </a:rPr>
              <a:t>值调用参数传递的演示程序</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a:t>
            </a:r>
            <a:r>
              <a:rPr lang="en-US" altLang="zh-CN" sz="2400" dirty="0">
                <a:latin typeface="黑体" panose="02010609060101010101" pitchFamily="49" charset="-122"/>
                <a:ea typeface="黑体" panose="02010609060101010101" pitchFamily="49" charset="-122"/>
              </a:rPr>
              <a:t>&gt;</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using namespace </a:t>
            </a:r>
            <a:r>
              <a:rPr lang="en-US" altLang="zh-CN" sz="2400" dirty="0" err="1">
                <a:latin typeface="黑体" panose="02010609060101010101" pitchFamily="49" charset="-122"/>
                <a:ea typeface="黑体" panose="02010609060101010101" pitchFamily="49" charset="-122"/>
              </a:rPr>
              <a:t>std</a:t>
            </a:r>
            <a:r>
              <a:rPr lang="en-US" altLang="zh-CN" sz="2400" dirty="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void swap(int x, int y)</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int </a:t>
            </a:r>
            <a:r>
              <a:rPr lang="en-US" altLang="zh-CN" sz="2400" dirty="0" smtClean="0">
                <a:latin typeface="黑体" panose="02010609060101010101" pitchFamily="49" charset="-122"/>
                <a:ea typeface="黑体" panose="02010609060101010101" pitchFamily="49" charset="-122"/>
              </a:rPr>
              <a:t>temp = x;  </a:t>
            </a:r>
            <a:endParaRPr lang="en-US" altLang="zh-CN" sz="2400" dirty="0">
              <a:latin typeface="黑体" panose="02010609060101010101" pitchFamily="49" charset="-122"/>
              <a:ea typeface="黑体" panose="02010609060101010101" pitchFamily="49" charset="-122"/>
            </a:endParaRPr>
          </a:p>
          <a:p>
            <a:pPr algn="just"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        x=y</a:t>
            </a:r>
            <a:r>
              <a:rPr lang="en-US" altLang="zh-CN" sz="2400" dirty="0">
                <a:latin typeface="黑体" panose="02010609060101010101" pitchFamily="49" charset="-122"/>
                <a:ea typeface="黑体" panose="02010609060101010101" pitchFamily="49" charset="-122"/>
              </a:rPr>
              <a:t>;  y=temp;</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int </a:t>
            </a:r>
            <a:r>
              <a:rPr lang="en-US" altLang="zh-CN" sz="2400" dirty="0">
                <a:latin typeface="黑体" panose="02010609060101010101" pitchFamily="49" charset="-122"/>
                <a:ea typeface="黑体" panose="02010609060101010101" pitchFamily="49" charset="-122"/>
              </a:rPr>
              <a:t>main ()</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int a = 1, b = 2;</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swap(a, b);</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34821" name="Rectangle 4"/>
          <p:cNvSpPr>
            <a:spLocks noChangeArrowheads="1"/>
          </p:cNvSpPr>
          <p:nvPr/>
        </p:nvSpPr>
        <p:spPr bwMode="auto">
          <a:xfrm>
            <a:off x="914400" y="533400"/>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等价的</a:t>
            </a:r>
            <a:r>
              <a:rPr lang="en-US" altLang="zh-CN" sz="2400">
                <a:solidFill>
                  <a:srgbClr val="990000"/>
                </a:solidFill>
                <a:latin typeface="黑体" panose="02010609060101010101" pitchFamily="49" charset="-122"/>
                <a:ea typeface="黑体" panose="02010609060101010101" pitchFamily="49" charset="-122"/>
              </a:rPr>
              <a:t>C</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程序</a:t>
            </a:r>
          </a:p>
        </p:txBody>
      </p:sp>
      <p:sp>
        <p:nvSpPr>
          <p:cNvPr id="32773" name="Text Box 5">
            <a:hlinkClick r:id="rId3" action="ppaction://program"/>
          </p:cNvPr>
          <p:cNvSpPr txBox="1">
            <a:spLocks noChangeArrowheads="1"/>
          </p:cNvSpPr>
          <p:nvPr/>
        </p:nvSpPr>
        <p:spPr bwMode="auto">
          <a:xfrm>
            <a:off x="3779838" y="6021388"/>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5E33526-DC96-4A77-8080-953B315492AE}" type="slidenum">
              <a:rPr lang="zh-CN" altLang="en-US"/>
              <a:pPr>
                <a:defRPr/>
              </a:pPr>
              <a:t>17</a:t>
            </a:fld>
            <a:endParaRPr lang="en-US" altLang="zh-CN"/>
          </a:p>
        </p:txBody>
      </p:sp>
      <p:sp>
        <p:nvSpPr>
          <p:cNvPr id="36867" name="Rectangle 2"/>
          <p:cNvSpPr>
            <a:spLocks noGrp="1" noChangeArrowheads="1"/>
          </p:cNvSpPr>
          <p:nvPr>
            <p:ph type="title"/>
          </p:nvPr>
        </p:nvSpPr>
        <p:spPr>
          <a:xfrm>
            <a:off x="250825" y="115888"/>
            <a:ext cx="2743200" cy="457200"/>
          </a:xfrm>
        </p:spPr>
        <p:txBody>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&lt;2&gt; </a:t>
            </a:r>
            <a:r>
              <a:rPr lang="zh-CN" altLang="en-US" sz="2400" smtClean="0">
                <a:solidFill>
                  <a:srgbClr val="990000"/>
                </a:solidFill>
                <a:latin typeface="华文行楷" panose="02010800040101010101" pitchFamily="2" charset="-122"/>
                <a:ea typeface="华文行楷" panose="02010800040101010101" pitchFamily="2" charset="-122"/>
              </a:rPr>
              <a:t>引用调用 </a:t>
            </a:r>
          </a:p>
        </p:txBody>
      </p:sp>
      <p:sp>
        <p:nvSpPr>
          <p:cNvPr id="34819" name="Rectangle 3"/>
          <p:cNvSpPr>
            <a:spLocks noChangeArrowheads="1"/>
          </p:cNvSpPr>
          <p:nvPr/>
        </p:nvSpPr>
        <p:spPr bwMode="auto">
          <a:xfrm>
            <a:off x="323850" y="546100"/>
            <a:ext cx="8208963"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990000"/>
                </a:solidFill>
                <a:ea typeface="华文行楷" panose="02010800040101010101" pitchFamily="2" charset="-122"/>
              </a:rPr>
              <a:t>实参的特点：</a:t>
            </a:r>
            <a:r>
              <a:rPr lang="zh-CN" altLang="en-US" sz="2400" dirty="0">
                <a:latin typeface="华文行楷" panose="02010800040101010101" pitchFamily="2" charset="-122"/>
                <a:ea typeface="华文行楷" panose="02010800040101010101" pitchFamily="2" charset="-122"/>
              </a:rPr>
              <a:t>必须是左值。</a:t>
            </a:r>
            <a:endParaRPr lang="zh-CN" altLang="en-US" sz="2400" dirty="0">
              <a:solidFill>
                <a:schemeClr val="tx2"/>
              </a:solidFill>
              <a:latin typeface="华文楷体" panose="02010600040101010101" pitchFamily="2" charset="-122"/>
              <a:ea typeface="华文行楷" panose="02010800040101010101" pitchFamily="2" charset="-122"/>
            </a:endParaRPr>
          </a:p>
          <a:p>
            <a:pPr algn="just">
              <a:lnSpc>
                <a:spcPct val="120000"/>
              </a:lnSpc>
              <a:spcBef>
                <a:spcPct val="0"/>
              </a:spcBef>
              <a:buFontTx/>
              <a:buNone/>
            </a:pPr>
            <a:r>
              <a:rPr lang="zh-CN" altLang="en-US" sz="2400" dirty="0">
                <a:solidFill>
                  <a:srgbClr val="990000"/>
                </a:solidFill>
                <a:ea typeface="华文行楷" panose="02010800040101010101" pitchFamily="2" charset="-122"/>
              </a:rPr>
              <a:t>参数传递和过程内对参数的使用原则：</a:t>
            </a:r>
          </a:p>
          <a:p>
            <a:pPr lvl="1" algn="just"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1.  </a:t>
            </a:r>
            <a:r>
              <a:rPr lang="zh-CN" altLang="en-US" sz="2400" dirty="0" smtClean="0">
                <a:latin typeface="华文行楷" panose="02010800040101010101" pitchFamily="2" charset="-122"/>
                <a:ea typeface="华文行楷" panose="02010800040101010101" pitchFamily="2" charset="-122"/>
              </a:rPr>
              <a:t>过程定义中，形参</a:t>
            </a:r>
            <a:r>
              <a:rPr lang="zh-CN" altLang="en-US" sz="2400" dirty="0">
                <a:latin typeface="华文行楷" panose="02010800040101010101" pitchFamily="2" charset="-122"/>
                <a:ea typeface="华文行楷" panose="02010800040101010101" pitchFamily="2" charset="-122"/>
              </a:rPr>
              <a:t>被当作</a:t>
            </a:r>
            <a:r>
              <a:rPr lang="zh-CN" altLang="en-US" sz="2400" dirty="0">
                <a:solidFill>
                  <a:schemeClr val="accent2"/>
                </a:solidFill>
                <a:latin typeface="华文行楷" panose="02010800040101010101" pitchFamily="2" charset="-122"/>
                <a:ea typeface="华文行楷" panose="02010800040101010101" pitchFamily="2" charset="-122"/>
              </a:rPr>
              <a:t>局部量</a:t>
            </a:r>
            <a:r>
              <a:rPr lang="zh-CN" altLang="en-US" sz="2400" dirty="0">
                <a:latin typeface="华文行楷" panose="02010800040101010101" pitchFamily="2" charset="-122"/>
                <a:ea typeface="华文行楷" panose="02010800040101010101" pitchFamily="2" charset="-122"/>
              </a:rPr>
              <a:t>看待，并在过程内部为形参分配存储单元；</a:t>
            </a:r>
          </a:p>
          <a:p>
            <a:pPr lvl="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2.   </a:t>
            </a:r>
            <a:r>
              <a:rPr lang="zh-CN" altLang="en-US" sz="2400" dirty="0">
                <a:latin typeface="华文行楷" panose="02010800040101010101" pitchFamily="2" charset="-122"/>
                <a:ea typeface="华文行楷" panose="02010800040101010101" pitchFamily="2" charset="-122"/>
              </a:rPr>
              <a:t>调用过程前，将作为实参的变量的</a:t>
            </a:r>
            <a:r>
              <a:rPr lang="zh-CN" altLang="en-US" sz="2400" dirty="0">
                <a:solidFill>
                  <a:schemeClr val="accent2"/>
                </a:solidFill>
                <a:latin typeface="华文行楷" panose="02010800040101010101" pitchFamily="2" charset="-122"/>
                <a:ea typeface="华文行楷" panose="02010800040101010101" pitchFamily="2" charset="-122"/>
              </a:rPr>
              <a:t>地址</a:t>
            </a:r>
            <a:r>
              <a:rPr lang="zh-CN" altLang="en-US" sz="2400" dirty="0">
                <a:latin typeface="华文行楷" panose="02010800040101010101" pitchFamily="2" charset="-122"/>
                <a:ea typeface="华文行楷" panose="02010800040101010101" pitchFamily="2" charset="-122"/>
              </a:rPr>
              <a:t>放</a:t>
            </a:r>
            <a:r>
              <a:rPr lang="zh-CN" altLang="en-US" sz="2400" dirty="0" smtClean="0">
                <a:latin typeface="华文行楷" panose="02010800040101010101" pitchFamily="2" charset="-122"/>
                <a:ea typeface="华文行楷" panose="02010800040101010101" pitchFamily="2" charset="-122"/>
              </a:rPr>
              <a:t>进</a:t>
            </a:r>
            <a:r>
              <a:rPr lang="en-US" altLang="zh-CN" sz="2400" dirty="0" smtClean="0">
                <a:latin typeface="黑体" panose="02010609060101010101" pitchFamily="49" charset="-122"/>
                <a:ea typeface="黑体" panose="02010609060101010101" pitchFamily="49" charset="-122"/>
              </a:rPr>
              <a:t>(copy)</a:t>
            </a:r>
            <a:r>
              <a:rPr lang="zh-CN" altLang="en-US" sz="2400" dirty="0" smtClean="0">
                <a:latin typeface="华文行楷" panose="02010800040101010101" pitchFamily="2" charset="-122"/>
                <a:ea typeface="华文行楷" panose="02010800040101010101" pitchFamily="2" charset="-122"/>
              </a:rPr>
              <a:t>形参</a:t>
            </a:r>
            <a:r>
              <a:rPr lang="zh-CN" altLang="en-US" sz="2400" dirty="0">
                <a:latin typeface="华文行楷" panose="02010800040101010101" pitchFamily="2" charset="-122"/>
                <a:ea typeface="华文行楷" panose="02010800040101010101" pitchFamily="2" charset="-122"/>
              </a:rPr>
              <a:t>的存储单元；</a:t>
            </a:r>
          </a:p>
          <a:p>
            <a:pPr lvl="1" algn="just"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3.  </a:t>
            </a:r>
            <a:r>
              <a:rPr lang="zh-CN" altLang="en-US" sz="2400" dirty="0">
                <a:latin typeface="华文行楷" panose="02010800040101010101" pitchFamily="2" charset="-122"/>
                <a:ea typeface="华文行楷" panose="02010800040101010101" pitchFamily="2" charset="-122"/>
              </a:rPr>
              <a:t>过程内把形参单元中的数据当作地址，</a:t>
            </a:r>
            <a:r>
              <a:rPr lang="zh-CN" altLang="en-US" sz="2400" dirty="0">
                <a:solidFill>
                  <a:schemeClr val="accent2"/>
                </a:solidFill>
                <a:latin typeface="华文行楷" panose="02010800040101010101" pitchFamily="2" charset="-122"/>
                <a:ea typeface="华文行楷" panose="02010800040101010101" pitchFamily="2" charset="-122"/>
              </a:rPr>
              <a:t>间接访问</a:t>
            </a:r>
            <a:r>
              <a:rPr lang="zh-CN" altLang="en-US" sz="2400" dirty="0">
                <a:latin typeface="华文行楷" panose="02010800040101010101" pitchFamily="2" charset="-122"/>
                <a:ea typeface="华文行楷" panose="02010800040101010101" pitchFamily="2" charset="-122"/>
              </a:rPr>
              <a:t>。</a:t>
            </a:r>
            <a:endParaRPr lang="zh-CN" altLang="en-US" sz="2400" dirty="0">
              <a:solidFill>
                <a:schemeClr val="tx2"/>
              </a:solidFill>
              <a:ea typeface="华文行楷" panose="02010800040101010101" pitchFamily="2" charset="-122"/>
            </a:endParaRPr>
          </a:p>
        </p:txBody>
      </p:sp>
      <p:graphicFrame>
        <p:nvGraphicFramePr>
          <p:cNvPr id="34820" name="Object 4"/>
          <p:cNvGraphicFramePr>
            <a:graphicFrameLocks noChangeAspect="1"/>
          </p:cNvGraphicFramePr>
          <p:nvPr/>
        </p:nvGraphicFramePr>
        <p:xfrm>
          <a:off x="395288" y="3667125"/>
          <a:ext cx="1871662" cy="1616075"/>
        </p:xfrm>
        <a:graphic>
          <a:graphicData uri="http://schemas.openxmlformats.org/presentationml/2006/ole">
            <mc:AlternateContent xmlns:mc="http://schemas.openxmlformats.org/markup-compatibility/2006">
              <mc:Choice xmlns:v="urn:schemas-microsoft-com:vml" Requires="v">
                <p:oleObj spid="_x0000_s36942" r:id="rId4" imgW="847440" imgH="731520" progId="Visio.Drawing.11">
                  <p:embed/>
                </p:oleObj>
              </mc:Choice>
              <mc:Fallback>
                <p:oleObj r:id="rId4" imgW="847440" imgH="7315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667125"/>
                        <a:ext cx="18716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2482850" y="3667125"/>
          <a:ext cx="1873250" cy="1619250"/>
        </p:xfrm>
        <a:graphic>
          <a:graphicData uri="http://schemas.openxmlformats.org/presentationml/2006/ole">
            <mc:AlternateContent xmlns:mc="http://schemas.openxmlformats.org/markup-compatibility/2006">
              <mc:Choice xmlns:v="urn:schemas-microsoft-com:vml" Requires="v">
                <p:oleObj spid="_x0000_s36943" r:id="rId6" imgW="847440" imgH="731520" progId="Visio.Drawing.11">
                  <p:embed/>
                </p:oleObj>
              </mc:Choice>
              <mc:Fallback>
                <p:oleObj r:id="rId6" imgW="847440" imgH="73152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2850" y="3667125"/>
                        <a:ext cx="1873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4500563" y="3702050"/>
          <a:ext cx="2087562" cy="1657350"/>
        </p:xfrm>
        <a:graphic>
          <a:graphicData uri="http://schemas.openxmlformats.org/presentationml/2006/ole">
            <mc:AlternateContent xmlns:mc="http://schemas.openxmlformats.org/markup-compatibility/2006">
              <mc:Choice xmlns:v="urn:schemas-microsoft-com:vml" Requires="v">
                <p:oleObj spid="_x0000_s36944" name="Visio" r:id="rId8" imgW="805404" imgH="615696" progId="Visio.Drawing.11">
                  <p:embed/>
                </p:oleObj>
              </mc:Choice>
              <mc:Fallback>
                <p:oleObj name="Visio" r:id="rId8" imgW="805404" imgH="615696"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702050"/>
                        <a:ext cx="2087562"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6802438" y="3667125"/>
          <a:ext cx="1873250" cy="1616075"/>
        </p:xfrm>
        <a:graphic>
          <a:graphicData uri="http://schemas.openxmlformats.org/presentationml/2006/ole">
            <mc:AlternateContent xmlns:mc="http://schemas.openxmlformats.org/markup-compatibility/2006">
              <mc:Choice xmlns:v="urn:schemas-microsoft-com:vml" Requires="v">
                <p:oleObj spid="_x0000_s36945" r:id="rId10" imgW="847440" imgH="731520" progId="Visio.Drawing.11">
                  <p:embed/>
                </p:oleObj>
              </mc:Choice>
              <mc:Fallback>
                <p:oleObj r:id="rId10" imgW="847440" imgH="731520" progId="Visio.Drawing.11">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2438" y="3667125"/>
                        <a:ext cx="18732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p:cNvSpPr>
            <a:spLocks noChangeArrowheads="1"/>
          </p:cNvSpPr>
          <p:nvPr/>
        </p:nvSpPr>
        <p:spPr bwMode="auto">
          <a:xfrm>
            <a:off x="360363" y="5373688"/>
            <a:ext cx="81724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rgbClr val="990000"/>
                </a:solidFill>
                <a:ea typeface="华文行楷" panose="02010800040101010101" pitchFamily="2" charset="-122"/>
              </a:rPr>
              <a:t>引用调用的特点：</a:t>
            </a:r>
            <a:endParaRPr lang="zh-CN" altLang="en-US" sz="2400">
              <a:solidFill>
                <a:srgbClr val="990000"/>
              </a:solidFill>
              <a:latin typeface="华文楷体" panose="02010600040101010101" pitchFamily="2" charset="-122"/>
              <a:ea typeface="华文行楷" panose="02010800040101010101" pitchFamily="2" charset="-122"/>
            </a:endParaRPr>
          </a:p>
          <a:p>
            <a:pPr lvl="1"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过程内部对形参的修改，实质上是对实参的修改。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arn(outVertical)">
                                      <p:cBhvr>
                                        <p:cTn id="7" dur="500"/>
                                        <p:tgtEl>
                                          <p:spTgt spid="34821"/>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34822"/>
                                        </p:tgtEl>
                                        <p:attrNameLst>
                                          <p:attrName>style.visibility</p:attrName>
                                        </p:attrNameLst>
                                      </p:cBhvr>
                                      <p:to>
                                        <p:strVal val="visible"/>
                                      </p:to>
                                    </p:set>
                                    <p:animEffect transition="in" filter="barn(outVertical)">
                                      <p:cBhvr>
                                        <p:cTn id="11" dur="500"/>
                                        <p:tgtEl>
                                          <p:spTgt spid="34822"/>
                                        </p:tgtEl>
                                      </p:cBhvr>
                                    </p:animEffect>
                                  </p:childTnLst>
                                </p:cTn>
                              </p:par>
                            </p:childTnLst>
                          </p:cTn>
                        </p:par>
                        <p:par>
                          <p:cTn id="12" fill="hold" nodeType="afterGroup">
                            <p:stCondLst>
                              <p:cond delay="1000"/>
                            </p:stCondLst>
                            <p:childTnLst>
                              <p:par>
                                <p:cTn id="13" presetID="16" presetClass="entr" presetSubtype="37" fill="hold" nodeType="afterEffect">
                                  <p:stCondLst>
                                    <p:cond delay="0"/>
                                  </p:stCondLst>
                                  <p:childTnLst>
                                    <p:set>
                                      <p:cBhvr>
                                        <p:cTn id="14" dur="1" fill="hold">
                                          <p:stCondLst>
                                            <p:cond delay="0"/>
                                          </p:stCondLst>
                                        </p:cTn>
                                        <p:tgtEl>
                                          <p:spTgt spid="34823"/>
                                        </p:tgtEl>
                                        <p:attrNameLst>
                                          <p:attrName>style.visibility</p:attrName>
                                        </p:attrNameLst>
                                      </p:cBhvr>
                                      <p:to>
                                        <p:strVal val="visible"/>
                                      </p:to>
                                    </p:set>
                                    <p:animEffect transition="in" filter="barn(outVertical)">
                                      <p:cBhvr>
                                        <p:cTn id="15" dur="500"/>
                                        <p:tgtEl>
                                          <p:spTgt spid="348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4824"/>
                                        </p:tgtEl>
                                        <p:attrNameLst>
                                          <p:attrName>style.visibility</p:attrName>
                                        </p:attrNameLst>
                                      </p:cBhvr>
                                      <p:to>
                                        <p:strVal val="visible"/>
                                      </p:to>
                                    </p:set>
                                    <p:animEffect transition="in" filter="barn(outVertical)">
                                      <p:cBhvr>
                                        <p:cTn id="20"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37865710-24EC-4C86-8210-78A8738CE1CC}" type="slidenum">
              <a:rPr lang="zh-CN" altLang="en-US"/>
              <a:pPr>
                <a:defRPr/>
              </a:pPr>
              <a:t>18</a:t>
            </a:fld>
            <a:endParaRPr lang="en-US" altLang="zh-CN"/>
          </a:p>
        </p:txBody>
      </p:sp>
      <p:sp>
        <p:nvSpPr>
          <p:cNvPr id="38915" name="Rectangle 8"/>
          <p:cNvSpPr>
            <a:spLocks noChangeArrowheads="1"/>
          </p:cNvSpPr>
          <p:nvPr/>
        </p:nvSpPr>
        <p:spPr bwMode="auto">
          <a:xfrm>
            <a:off x="762000" y="307975"/>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值调用举例：</a:t>
            </a:r>
          </a:p>
        </p:txBody>
      </p:sp>
      <p:sp>
        <p:nvSpPr>
          <p:cNvPr id="38916" name="Rectangle 2"/>
          <p:cNvSpPr>
            <a:spLocks noGrp="1" noChangeArrowheads="1"/>
          </p:cNvSpPr>
          <p:nvPr>
            <p:ph type="title"/>
          </p:nvPr>
        </p:nvSpPr>
        <p:spPr>
          <a:xfrm>
            <a:off x="5867400" y="76200"/>
            <a:ext cx="32766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38917" name="Rectangle 3"/>
          <p:cNvSpPr>
            <a:spLocks noChangeArrowheads="1"/>
          </p:cNvSpPr>
          <p:nvPr/>
        </p:nvSpPr>
        <p:spPr bwMode="auto">
          <a:xfrm>
            <a:off x="762000" y="676275"/>
            <a:ext cx="61722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program reference ( input, output);</a:t>
            </a:r>
          </a:p>
          <a:p>
            <a:pPr algn="just">
              <a:spcBef>
                <a:spcPct val="0"/>
              </a:spcBef>
              <a:buFontTx/>
              <a:buNone/>
            </a:pPr>
            <a:r>
              <a:rPr lang="en-US" altLang="zh-CN" sz="2400">
                <a:latin typeface="黑体" panose="02010609060101010101" pitchFamily="49" charset="-122"/>
                <a:ea typeface="黑体" panose="02010609060101010101" pitchFamily="49" charset="-122"/>
              </a:rPr>
              <a:t>    var a, b : integer;</a:t>
            </a: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latin typeface="黑体" panose="02010609060101010101" pitchFamily="49" charset="-122"/>
                <a:ea typeface="黑体" panose="02010609060101010101" pitchFamily="49" charset="-122"/>
              </a:rPr>
              <a:t>begin</a:t>
            </a:r>
          </a:p>
          <a:p>
            <a:pPr algn="just">
              <a:spcBef>
                <a:spcPct val="0"/>
              </a:spcBef>
              <a:buFontTx/>
              <a:buNone/>
            </a:pPr>
            <a:r>
              <a:rPr lang="en-US" altLang="zh-CN" sz="2400">
                <a:latin typeface="黑体" panose="02010609060101010101" pitchFamily="49" charset="-122"/>
                <a:ea typeface="黑体" panose="02010609060101010101" pitchFamily="49" charset="-122"/>
              </a:rPr>
              <a:t>   a:=1;  b:=2;  swap(a,b);</a:t>
            </a:r>
          </a:p>
          <a:p>
            <a:pPr algn="just">
              <a:spcBef>
                <a:spcPct val="0"/>
              </a:spcBef>
              <a:buFontTx/>
              <a:buNone/>
            </a:pPr>
            <a:r>
              <a:rPr lang="en-US" altLang="zh-CN" sz="2400">
                <a:latin typeface="黑体" panose="02010609060101010101" pitchFamily="49" charset="-122"/>
                <a:ea typeface="黑体" panose="02010609060101010101" pitchFamily="49" charset="-122"/>
              </a:rPr>
              <a:t>   writeln('a=', a); writeln('  b=', b)</a:t>
            </a:r>
          </a:p>
          <a:p>
            <a:pPr algn="just">
              <a:spcBef>
                <a:spcPct val="0"/>
              </a:spcBef>
              <a:buFontTx/>
              <a:buNone/>
            </a:pPr>
            <a:r>
              <a:rPr lang="en-US" altLang="zh-CN" sz="2400">
                <a:latin typeface="黑体" panose="02010609060101010101" pitchFamily="49" charset="-122"/>
                <a:ea typeface="黑体" panose="02010609060101010101" pitchFamily="49" charset="-122"/>
              </a:rPr>
              <a:t>end.</a:t>
            </a:r>
          </a:p>
        </p:txBody>
      </p:sp>
      <p:sp>
        <p:nvSpPr>
          <p:cNvPr id="38918" name="Rectangle 4"/>
          <p:cNvSpPr>
            <a:spLocks noChangeArrowheads="1"/>
          </p:cNvSpPr>
          <p:nvPr/>
        </p:nvSpPr>
        <p:spPr bwMode="auto">
          <a:xfrm>
            <a:off x="1258888" y="1557338"/>
            <a:ext cx="6248400" cy="108743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procedure swap(    x, y : integer);</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var temp : integer;</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begin temp:=x; x:=y;  y:=temp end;</a:t>
            </a:r>
          </a:p>
        </p:txBody>
      </p:sp>
      <p:sp>
        <p:nvSpPr>
          <p:cNvPr id="36869" name="Text Box 5"/>
          <p:cNvSpPr txBox="1">
            <a:spLocks noChangeArrowheads="1"/>
          </p:cNvSpPr>
          <p:nvPr/>
        </p:nvSpPr>
        <p:spPr bwMode="auto">
          <a:xfrm>
            <a:off x="6553200" y="2895600"/>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tx2"/>
                </a:solidFill>
                <a:ea typeface="华文行楷" panose="02010800040101010101" pitchFamily="2" charset="-122"/>
              </a:rPr>
              <a:t>运行结果：</a:t>
            </a:r>
          </a:p>
          <a:p>
            <a:pPr eaLnBrk="1" hangingPunct="1">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a=2</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b=1</a:t>
            </a:r>
          </a:p>
        </p:txBody>
      </p:sp>
      <p:sp>
        <p:nvSpPr>
          <p:cNvPr id="36870" name="Rectangle 6"/>
          <p:cNvSpPr>
            <a:spLocks noChangeArrowheads="1"/>
          </p:cNvSpPr>
          <p:nvPr/>
        </p:nvSpPr>
        <p:spPr bwMode="auto">
          <a:xfrm>
            <a:off x="762000" y="304800"/>
            <a:ext cx="25860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引用调用举例：</a:t>
            </a:r>
          </a:p>
        </p:txBody>
      </p:sp>
      <p:sp>
        <p:nvSpPr>
          <p:cNvPr id="36871" name="Rectangle 7"/>
          <p:cNvSpPr>
            <a:spLocks noChangeArrowheads="1"/>
          </p:cNvSpPr>
          <p:nvPr/>
        </p:nvSpPr>
        <p:spPr bwMode="auto">
          <a:xfrm>
            <a:off x="3851275" y="1585913"/>
            <a:ext cx="504825" cy="41116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rgbClr val="FF0000"/>
                </a:solidFill>
                <a:latin typeface="黑体" panose="02010609060101010101" pitchFamily="49" charset="-122"/>
                <a:cs typeface="Times New Roman" panose="02020603050405020304" pitchFamily="18" charset="0"/>
              </a:rPr>
              <a:t>var</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fade">
                                      <p:cBhvr>
                                        <p:cTn id="7" dur="2000"/>
                                        <p:tgtEl>
                                          <p:spTgt spid="36871"/>
                                        </p:tgtEl>
                                      </p:cBhvr>
                                    </p:animEffect>
                                    <p:anim calcmode="lin" valueType="num">
                                      <p:cBhvr>
                                        <p:cTn id="8" dur="2000" fill="hold"/>
                                        <p:tgtEl>
                                          <p:spTgt spid="36871"/>
                                        </p:tgtEl>
                                        <p:attrNameLst>
                                          <p:attrName>ppt_w</p:attrName>
                                        </p:attrNameLst>
                                      </p:cBhvr>
                                      <p:tavLst>
                                        <p:tav tm="0" fmla="#ppt_w*sin(2.5*pi*$)">
                                          <p:val>
                                            <p:fltVal val="0"/>
                                          </p:val>
                                        </p:tav>
                                        <p:tav tm="100000">
                                          <p:val>
                                            <p:fltVal val="1"/>
                                          </p:val>
                                        </p:tav>
                                      </p:tavLst>
                                    </p:anim>
                                    <p:anim calcmode="lin" valueType="num">
                                      <p:cBhvr>
                                        <p:cTn id="9" dur="2000" fill="hold"/>
                                        <p:tgtEl>
                                          <p:spTgt spid="36871"/>
                                        </p:tgtEl>
                                        <p:attrNameLst>
                                          <p:attrName>ppt_h</p:attrName>
                                        </p:attrNameLst>
                                      </p:cBhvr>
                                      <p:tavLst>
                                        <p:tav tm="0">
                                          <p:val>
                                            <p:strVal val="#ppt_h"/>
                                          </p:val>
                                        </p:tav>
                                        <p:tav tm="100000">
                                          <p:val>
                                            <p:strVal val="#ppt_h"/>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wipe(left)">
                                      <p:cBhvr>
                                        <p:cTn id="12" dur="500"/>
                                        <p:tgtEl>
                                          <p:spTgt spid="36870"/>
                                        </p:tgtEl>
                                      </p:cBhvr>
                                    </p:animEffect>
                                  </p:childTnLst>
                                </p:cTn>
                              </p:par>
                              <p:par>
                                <p:cTn id="13" presetID="27" presetClass="emph" presetSubtype="0" repeatCount="2000" fill="hold" grpId="1" nodeType="withEffect">
                                  <p:stCondLst>
                                    <p:cond delay="0"/>
                                  </p:stCondLst>
                                  <p:childTnLst>
                                    <p:animClr clrSpc="rgb" dir="cw">
                                      <p:cBhvr override="childStyle">
                                        <p:cTn id="14" dur="500" autoRev="1" fill="hold"/>
                                        <p:tgtEl>
                                          <p:spTgt spid="36870"/>
                                        </p:tgtEl>
                                        <p:attrNameLst>
                                          <p:attrName>style.color</p:attrName>
                                        </p:attrNameLst>
                                      </p:cBhvr>
                                      <p:to>
                                        <a:schemeClr val="bg1"/>
                                      </p:to>
                                    </p:animClr>
                                    <p:animClr clrSpc="rgb" dir="cw">
                                      <p:cBhvr>
                                        <p:cTn id="15" dur="500" autoRev="1" fill="hold"/>
                                        <p:tgtEl>
                                          <p:spTgt spid="36870"/>
                                        </p:tgtEl>
                                        <p:attrNameLst>
                                          <p:attrName>fillcolor</p:attrName>
                                        </p:attrNameLst>
                                      </p:cBhvr>
                                      <p:to>
                                        <a:schemeClr val="bg1"/>
                                      </p:to>
                                    </p:animClr>
                                    <p:set>
                                      <p:cBhvr>
                                        <p:cTn id="16" dur="500" autoRev="1" fill="hold"/>
                                        <p:tgtEl>
                                          <p:spTgt spid="36870"/>
                                        </p:tgtEl>
                                        <p:attrNameLst>
                                          <p:attrName>fill.type</p:attrName>
                                        </p:attrNameLst>
                                      </p:cBhvr>
                                      <p:to>
                                        <p:strVal val="solid"/>
                                      </p:to>
                                    </p:set>
                                    <p:set>
                                      <p:cBhvr>
                                        <p:cTn id="17" dur="500" autoRev="1" fill="hold"/>
                                        <p:tgtEl>
                                          <p:spTgt spid="36870"/>
                                        </p:tgtEl>
                                        <p:attrNameLst>
                                          <p:attrName>fill.on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barn(outVertical)">
                                      <p:cBhvr>
                                        <p:cTn id="2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nimBg="1"/>
      <p:bldP spid="36870" grpId="1" animBg="1"/>
      <p:bldP spid="3687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7B2E4C30-03C3-4B4D-950A-3A8A709CCEE6}" type="slidenum">
              <a:rPr lang="zh-CN" altLang="en-US"/>
              <a:pPr>
                <a:defRPr/>
              </a:pPr>
              <a:t>19</a:t>
            </a:fld>
            <a:endParaRPr lang="en-US" altLang="zh-CN"/>
          </a:p>
        </p:txBody>
      </p:sp>
      <p:sp>
        <p:nvSpPr>
          <p:cNvPr id="40963" name="Rectangle 2"/>
          <p:cNvSpPr>
            <a:spLocks noGrp="1" noChangeArrowheads="1"/>
          </p:cNvSpPr>
          <p:nvPr>
            <p:ph type="title"/>
          </p:nvPr>
        </p:nvSpPr>
        <p:spPr>
          <a:xfrm>
            <a:off x="5715000" y="76200"/>
            <a:ext cx="35052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40964" name="Rectangle 3"/>
          <p:cNvSpPr>
            <a:spLocks noChangeArrowheads="1"/>
          </p:cNvSpPr>
          <p:nvPr/>
        </p:nvSpPr>
        <p:spPr bwMode="auto">
          <a:xfrm>
            <a:off x="762000" y="1012825"/>
            <a:ext cx="7848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引用调用参数传递的演示程序</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a:t>
            </a:r>
            <a:r>
              <a:rPr lang="en-US" altLang="zh-CN" sz="2400" dirty="0">
                <a:latin typeface="黑体" panose="02010609060101010101" pitchFamily="49" charset="-122"/>
                <a:ea typeface="黑体" panose="02010609060101010101" pitchFamily="49" charset="-122"/>
              </a:rPr>
              <a:t>&gt;</a:t>
            </a:r>
          </a:p>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using namespace </a:t>
            </a:r>
            <a:r>
              <a:rPr lang="en-US" altLang="zh-CN" sz="2400" dirty="0" err="1">
                <a:latin typeface="黑体" panose="02010609060101010101" pitchFamily="49" charset="-122"/>
                <a:ea typeface="黑体" panose="02010609060101010101" pitchFamily="49" charset="-122"/>
              </a:rPr>
              <a:t>std</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void swap(</a:t>
            </a:r>
            <a:r>
              <a:rPr lang="en-US" altLang="zh-CN" sz="2400" dirty="0">
                <a:solidFill>
                  <a:schemeClr val="tx2"/>
                </a:solidFill>
                <a:latin typeface="黑体" panose="02010609060101010101" pitchFamily="49" charset="-122"/>
                <a:ea typeface="黑体" panose="02010609060101010101" pitchFamily="49" charset="-122"/>
              </a:rPr>
              <a:t>int  </a:t>
            </a:r>
            <a:r>
              <a:rPr lang="en-US" altLang="zh-CN" sz="2400" dirty="0">
                <a:solidFill>
                  <a:srgbClr val="FF33CC"/>
                </a:solidFill>
                <a:latin typeface="黑体" panose="02010609060101010101" pitchFamily="49" charset="-122"/>
                <a:ea typeface="黑体" panose="02010609060101010101" pitchFamily="49" charset="-122"/>
              </a:rPr>
              <a:t> </a:t>
            </a:r>
            <a:r>
              <a:rPr lang="en-US" altLang="zh-CN" sz="2400" dirty="0">
                <a:solidFill>
                  <a:schemeClr val="tx2"/>
                </a:solidFill>
                <a:latin typeface="黑体" panose="02010609060101010101" pitchFamily="49" charset="-122"/>
                <a:ea typeface="黑体" panose="02010609060101010101" pitchFamily="49" charset="-122"/>
              </a:rPr>
              <a:t>x, int  y</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int </a:t>
            </a:r>
            <a:r>
              <a:rPr lang="en-US" altLang="zh-CN" sz="2400" dirty="0" smtClean="0">
                <a:latin typeface="黑体" panose="02010609060101010101" pitchFamily="49" charset="-122"/>
                <a:ea typeface="黑体" panose="02010609060101010101" pitchFamily="49" charset="-122"/>
              </a:rPr>
              <a:t>temp = x;  </a:t>
            </a: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x=y</a:t>
            </a:r>
            <a:r>
              <a:rPr lang="en-US" altLang="zh-CN" sz="2400" dirty="0">
                <a:latin typeface="黑体" panose="02010609060101010101" pitchFamily="49" charset="-122"/>
                <a:ea typeface="黑体" panose="02010609060101010101" pitchFamily="49" charset="-122"/>
              </a:rPr>
              <a:t>;  y=temp;</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int main </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int a = 1, b = 2;</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swap(a, b);</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40965" name="Rectangle 4"/>
          <p:cNvSpPr>
            <a:spLocks noChangeArrowheads="1"/>
          </p:cNvSpPr>
          <p:nvPr/>
        </p:nvSpPr>
        <p:spPr bwMode="auto">
          <a:xfrm>
            <a:off x="685800" y="457200"/>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等价的</a:t>
            </a:r>
            <a:r>
              <a:rPr lang="en-US" altLang="zh-CN" sz="2400">
                <a:solidFill>
                  <a:srgbClr val="990000"/>
                </a:solidFill>
                <a:latin typeface="黑体" panose="02010609060101010101" pitchFamily="49" charset="-122"/>
                <a:ea typeface="黑体" panose="02010609060101010101" pitchFamily="49" charset="-122"/>
              </a:rPr>
              <a:t>C</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程序</a:t>
            </a:r>
          </a:p>
        </p:txBody>
      </p:sp>
      <p:sp>
        <p:nvSpPr>
          <p:cNvPr id="37893" name="Text Box 5">
            <a:hlinkClick r:id="rId3" action="ppaction://program"/>
          </p:cNvPr>
          <p:cNvSpPr txBox="1">
            <a:spLocks noChangeArrowheads="1"/>
          </p:cNvSpPr>
          <p:nvPr/>
        </p:nvSpPr>
        <p:spPr bwMode="auto">
          <a:xfrm>
            <a:off x="3779838" y="602138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u="sng">
                <a:solidFill>
                  <a:srgbClr val="FF33CC"/>
                </a:solidFill>
                <a:latin typeface="隶书" panose="02010509060101010101" pitchFamily="49" charset="-122"/>
                <a:ea typeface="隶书" panose="02010509060101010101" pitchFamily="49" charset="-122"/>
              </a:rPr>
              <a:t>执行该程序</a:t>
            </a:r>
          </a:p>
        </p:txBody>
      </p:sp>
      <p:sp>
        <p:nvSpPr>
          <p:cNvPr id="37894" name="Rectangle 6"/>
          <p:cNvSpPr>
            <a:spLocks noChangeArrowheads="1"/>
          </p:cNvSpPr>
          <p:nvPr/>
        </p:nvSpPr>
        <p:spPr bwMode="auto">
          <a:xfrm>
            <a:off x="2987675"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FF33CC"/>
                </a:solidFill>
                <a:latin typeface="黑体" panose="02010609060101010101" pitchFamily="49" charset="-122"/>
                <a:ea typeface="黑体" panose="02010609060101010101" pitchFamily="49" charset="-122"/>
              </a:rPr>
              <a:t>&amp;</a:t>
            </a:r>
          </a:p>
        </p:txBody>
      </p:sp>
      <p:sp>
        <p:nvSpPr>
          <p:cNvPr id="37895" name="Rectangle 7"/>
          <p:cNvSpPr>
            <a:spLocks noChangeArrowheads="1"/>
          </p:cNvSpPr>
          <p:nvPr/>
        </p:nvSpPr>
        <p:spPr bwMode="auto">
          <a:xfrm>
            <a:off x="4211638"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FF33CC"/>
                </a:solidFill>
                <a:latin typeface="黑体" panose="02010609060101010101" pitchFamily="49" charset="-122"/>
                <a:ea typeface="黑体" panose="02010609060101010101" pitchFamily="49" charset="-122"/>
              </a:rPr>
              <a:t>&amp;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additive="base">
                                        <p:cTn id="7" dur="1000" fill="hold"/>
                                        <p:tgtEl>
                                          <p:spTgt spid="37894"/>
                                        </p:tgtEl>
                                        <p:attrNameLst>
                                          <p:attrName>ppt_x</p:attrName>
                                        </p:attrNameLst>
                                      </p:cBhvr>
                                      <p:tavLst>
                                        <p:tav tm="0">
                                          <p:val>
                                            <p:strVal val="#ppt_x"/>
                                          </p:val>
                                        </p:tav>
                                        <p:tav tm="100000">
                                          <p:val>
                                            <p:strVal val="#ppt_x"/>
                                          </p:val>
                                        </p:tav>
                                      </p:tavLst>
                                    </p:anim>
                                    <p:anim calcmode="lin" valueType="num">
                                      <p:cBhvr additive="base">
                                        <p:cTn id="8" dur="1000" fill="hold"/>
                                        <p:tgtEl>
                                          <p:spTgt spid="3789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7895"/>
                                        </p:tgtEl>
                                        <p:attrNameLst>
                                          <p:attrName>style.visibility</p:attrName>
                                        </p:attrNameLst>
                                      </p:cBhvr>
                                      <p:to>
                                        <p:strVal val="visible"/>
                                      </p:to>
                                    </p:set>
                                    <p:anim calcmode="lin" valueType="num">
                                      <p:cBhvr additive="base">
                                        <p:cTn id="11" dur="1000" fill="hold"/>
                                        <p:tgtEl>
                                          <p:spTgt spid="37895"/>
                                        </p:tgtEl>
                                        <p:attrNameLst>
                                          <p:attrName>ppt_x</p:attrName>
                                        </p:attrNameLst>
                                      </p:cBhvr>
                                      <p:tavLst>
                                        <p:tav tm="0">
                                          <p:val>
                                            <p:strVal val="#ppt_x"/>
                                          </p:val>
                                        </p:tav>
                                        <p:tav tm="100000">
                                          <p:val>
                                            <p:strVal val="#ppt_x"/>
                                          </p:val>
                                        </p:tav>
                                      </p:tavLst>
                                    </p:anim>
                                    <p:anim calcmode="lin" valueType="num">
                                      <p:cBhvr additive="base">
                                        <p:cTn id="12" dur="1000" fill="hold"/>
                                        <p:tgtEl>
                                          <p:spTgt spid="378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A6A4015-3FFC-486B-8B65-A98161E0FC80}" type="slidenum">
              <a:rPr lang="zh-CN" altLang="en-US"/>
              <a:pPr>
                <a:defRPr/>
              </a:pPr>
              <a:t>2</a:t>
            </a:fld>
            <a:endParaRPr lang="en-US" altLang="zh-CN"/>
          </a:p>
        </p:txBody>
      </p:sp>
      <p:sp>
        <p:nvSpPr>
          <p:cNvPr id="6147" name="Rectangle 2"/>
          <p:cNvSpPr>
            <a:spLocks noGrp="1" noChangeArrowheads="1"/>
          </p:cNvSpPr>
          <p:nvPr>
            <p:ph type="title"/>
          </p:nvPr>
        </p:nvSpPr>
        <p:spPr>
          <a:xfrm>
            <a:off x="107950" y="106363"/>
            <a:ext cx="3743325" cy="585787"/>
          </a:xfrm>
        </p:spPr>
        <p:txBody>
          <a:bodyPr/>
          <a:lstStyle/>
          <a:p>
            <a:pPr algn="l" eaLnBrk="1" hangingPunct="1"/>
            <a:r>
              <a:rPr lang="en-US" altLang="zh-CN" sz="2800" smtClean="0">
                <a:solidFill>
                  <a:srgbClr val="990000"/>
                </a:solidFill>
                <a:latin typeface="黑体" panose="02010609060101010101" pitchFamily="49" charset="-122"/>
                <a:ea typeface="黑体" panose="02010609060101010101" pitchFamily="49" charset="-122"/>
              </a:rPr>
              <a:t>4.5.1 </a:t>
            </a:r>
            <a:r>
              <a:rPr lang="zh-CN" altLang="en-US" sz="2800" smtClean="0">
                <a:solidFill>
                  <a:srgbClr val="990000"/>
                </a:solidFill>
                <a:latin typeface="隶书" panose="02010509060101010101" pitchFamily="49" charset="-122"/>
                <a:ea typeface="隶书" panose="02010509060101010101" pitchFamily="49" charset="-122"/>
              </a:rPr>
              <a:t>变量的声明</a:t>
            </a:r>
          </a:p>
        </p:txBody>
      </p:sp>
      <p:sp>
        <p:nvSpPr>
          <p:cNvPr id="6148" name="Rectangle 3"/>
          <p:cNvSpPr>
            <a:spLocks noChangeArrowheads="1"/>
          </p:cNvSpPr>
          <p:nvPr/>
        </p:nvSpPr>
        <p:spPr bwMode="auto">
          <a:xfrm>
            <a:off x="250825" y="765175"/>
            <a:ext cx="5638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800">
                <a:solidFill>
                  <a:srgbClr val="990000"/>
                </a:solidFill>
                <a:latin typeface="华文行楷" panose="02010800040101010101" pitchFamily="2" charset="-122"/>
                <a:ea typeface="华文行楷" panose="02010800040101010101" pitchFamily="2" charset="-122"/>
              </a:rPr>
              <a:t>&lt;1&gt; </a:t>
            </a:r>
            <a:r>
              <a:rPr lang="zh-CN" altLang="en-US" sz="2800">
                <a:solidFill>
                  <a:srgbClr val="990000"/>
                </a:solidFill>
                <a:latin typeface="华文行楷" panose="02010800040101010101" pitchFamily="2" charset="-122"/>
                <a:ea typeface="华文行楷" panose="02010800040101010101" pitchFamily="2" charset="-122"/>
              </a:rPr>
              <a:t>变量的类型定义与声明</a:t>
            </a:r>
            <a:r>
              <a:rPr lang="zh-CN" altLang="en-US" sz="2400">
                <a:solidFill>
                  <a:srgbClr val="990000"/>
                </a:solidFill>
                <a:latin typeface="华文行楷" panose="02010800040101010101" pitchFamily="2" charset="-122"/>
                <a:ea typeface="华文行楷" panose="02010800040101010101" pitchFamily="2" charset="-122"/>
              </a:rPr>
              <a:t> </a:t>
            </a:r>
          </a:p>
        </p:txBody>
      </p:sp>
      <p:sp>
        <p:nvSpPr>
          <p:cNvPr id="6149" name="Rectangle 4"/>
          <p:cNvSpPr>
            <a:spLocks noChangeArrowheads="1"/>
          </p:cNvSpPr>
          <p:nvPr/>
        </p:nvSpPr>
        <p:spPr bwMode="auto">
          <a:xfrm>
            <a:off x="669925" y="1412875"/>
            <a:ext cx="6781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类型定义：</a:t>
            </a:r>
            <a:r>
              <a:rPr lang="zh-CN" altLang="en-US" sz="2400">
                <a:latin typeface="华文行楷" panose="02010800040101010101" pitchFamily="2" charset="-122"/>
                <a:ea typeface="华文行楷" panose="02010800040101010101" pitchFamily="2" charset="-122"/>
              </a:rPr>
              <a:t>为编译器提供存储空间大小的信息</a:t>
            </a:r>
          </a:p>
          <a:p>
            <a:pPr algn="just">
              <a:lnSpc>
                <a:spcPct val="120000"/>
              </a:lnSpc>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变量声明：</a:t>
            </a:r>
            <a:r>
              <a:rPr lang="zh-CN" altLang="en-US" sz="2400">
                <a:latin typeface="华文行楷" panose="02010800040101010101" pitchFamily="2" charset="-122"/>
                <a:ea typeface="华文行楷" panose="02010800040101010101" pitchFamily="2" charset="-122"/>
              </a:rPr>
              <a:t>为变量分配存储空间</a:t>
            </a:r>
          </a:p>
          <a:p>
            <a:pPr>
              <a:lnSpc>
                <a:spcPct val="120000"/>
              </a:lnSpc>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组合数据的类型定义和变量声明：</a:t>
            </a:r>
          </a:p>
          <a:p>
            <a:pPr>
              <a:lnSpc>
                <a:spcPct val="120000"/>
              </a:lnSpc>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定义与声明在一起，定义与声明分离。 </a:t>
            </a:r>
          </a:p>
        </p:txBody>
      </p:sp>
      <p:sp>
        <p:nvSpPr>
          <p:cNvPr id="6150" name="Rectangle 5"/>
          <p:cNvSpPr>
            <a:spLocks noChangeArrowheads="1"/>
          </p:cNvSpPr>
          <p:nvPr/>
        </p:nvSpPr>
        <p:spPr bwMode="auto">
          <a:xfrm>
            <a:off x="468313" y="3371850"/>
            <a:ext cx="7848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华文行楷" panose="02010800040101010101" pitchFamily="2" charset="-122"/>
                <a:ea typeface="华文行楷" panose="02010800040101010101" pitchFamily="2" charset="-122"/>
              </a:rPr>
              <a:t>1.  </a:t>
            </a:r>
            <a:r>
              <a:rPr lang="zh-CN" altLang="en-US" sz="2400">
                <a:latin typeface="华文行楷" panose="02010800040101010101" pitchFamily="2" charset="-122"/>
                <a:ea typeface="华文行楷" panose="02010800040101010101" pitchFamily="2" charset="-122"/>
              </a:rPr>
              <a:t>简单数据类型的存储空间是预先确定的，如</a:t>
            </a:r>
            <a:r>
              <a:rPr lang="en-US" altLang="zh-CN" sz="2400">
                <a:solidFill>
                  <a:schemeClr val="accent2"/>
                </a:solidFill>
                <a:latin typeface="黑体" panose="02010609060101010101" pitchFamily="49" charset="-122"/>
                <a:ea typeface="黑体" panose="02010609060101010101" pitchFamily="49" charset="-122"/>
              </a:rPr>
              <a:t>int</a:t>
            </a:r>
            <a:r>
              <a:rPr lang="zh-CN" altLang="en-US" sz="2400">
                <a:latin typeface="华文行楷" panose="02010800040101010101" pitchFamily="2" charset="-122"/>
                <a:ea typeface="华文行楷" panose="02010800040101010101" pitchFamily="2" charset="-122"/>
              </a:rPr>
              <a:t>可以占</a:t>
            </a:r>
            <a:r>
              <a:rPr lang="en-US" altLang="zh-CN" sz="2400">
                <a:solidFill>
                  <a:schemeClr val="accent2"/>
                </a:solidFill>
                <a:latin typeface="黑体" panose="02010609060101010101" pitchFamily="49" charset="-122"/>
                <a:ea typeface="黑体" panose="02010609060101010101" pitchFamily="49" charset="-122"/>
              </a:rPr>
              <a:t>4</a:t>
            </a:r>
            <a:r>
              <a:rPr lang="zh-CN" altLang="en-US" sz="2400">
                <a:latin typeface="华文行楷" panose="02010800040101010101" pitchFamily="2" charset="-122"/>
                <a:ea typeface="华文行楷" panose="02010800040101010101" pitchFamily="2" charset="-122"/>
              </a:rPr>
              <a:t>个字节，</a:t>
            </a:r>
            <a:r>
              <a:rPr lang="en-US" altLang="zh-CN" sz="2400">
                <a:solidFill>
                  <a:schemeClr val="accent2"/>
                </a:solidFill>
                <a:latin typeface="黑体" panose="02010609060101010101" pitchFamily="49" charset="-122"/>
                <a:ea typeface="黑体" panose="02010609060101010101" pitchFamily="49" charset="-122"/>
              </a:rPr>
              <a:t>double</a:t>
            </a:r>
            <a:r>
              <a:rPr lang="zh-CN" altLang="en-US" sz="2400">
                <a:latin typeface="华文行楷" panose="02010800040101010101" pitchFamily="2" charset="-122"/>
                <a:ea typeface="华文行楷" panose="02010800040101010101" pitchFamily="2" charset="-122"/>
              </a:rPr>
              <a:t>可以占</a:t>
            </a:r>
            <a:r>
              <a:rPr lang="en-US" altLang="zh-CN" sz="2400">
                <a:solidFill>
                  <a:schemeClr val="accent2"/>
                </a:solidFill>
                <a:latin typeface="黑体" panose="02010609060101010101" pitchFamily="49" charset="-122"/>
                <a:ea typeface="黑体" panose="02010609060101010101" pitchFamily="49" charset="-122"/>
              </a:rPr>
              <a:t>8</a:t>
            </a:r>
            <a:r>
              <a:rPr lang="zh-CN" altLang="en-US" sz="2400">
                <a:latin typeface="华文行楷" panose="02010800040101010101" pitchFamily="2" charset="-122"/>
                <a:ea typeface="华文行楷" panose="02010800040101010101" pitchFamily="2" charset="-122"/>
              </a:rPr>
              <a:t>个字节，</a:t>
            </a:r>
            <a:r>
              <a:rPr lang="en-US" altLang="zh-CN" sz="2400">
                <a:solidFill>
                  <a:schemeClr val="accent2"/>
                </a:solidFill>
                <a:latin typeface="黑体" panose="02010609060101010101" pitchFamily="49" charset="-122"/>
                <a:ea typeface="黑体" panose="02010609060101010101" pitchFamily="49" charset="-122"/>
              </a:rPr>
              <a:t>char</a:t>
            </a:r>
            <a:r>
              <a:rPr lang="zh-CN" altLang="en-US" sz="2400">
                <a:latin typeface="华文行楷" panose="02010800040101010101" pitchFamily="2" charset="-122"/>
                <a:ea typeface="华文行楷" panose="02010800040101010101" pitchFamily="2" charset="-122"/>
              </a:rPr>
              <a:t>可以占</a:t>
            </a:r>
            <a:r>
              <a:rPr lang="en-US" altLang="zh-CN" sz="2400">
                <a:solidFill>
                  <a:schemeClr val="accent2"/>
                </a:solidFill>
                <a:latin typeface="黑体" panose="02010609060101010101" pitchFamily="49" charset="-122"/>
                <a:ea typeface="黑体" panose="02010609060101010101" pitchFamily="49" charset="-122"/>
              </a:rPr>
              <a:t>1</a:t>
            </a:r>
            <a:r>
              <a:rPr lang="zh-CN" altLang="en-US" sz="2400">
                <a:latin typeface="华文行楷" panose="02010800040101010101" pitchFamily="2" charset="-122"/>
                <a:ea typeface="华文行楷" panose="02010800040101010101" pitchFamily="2" charset="-122"/>
              </a:rPr>
              <a:t>个字节等。</a:t>
            </a:r>
          </a:p>
          <a:p>
            <a:pPr eaLnBrk="1" hangingPunct="1">
              <a:lnSpc>
                <a:spcPct val="120000"/>
              </a:lnSpc>
              <a:spcBef>
                <a:spcPct val="0"/>
              </a:spcBef>
              <a:buFontTx/>
              <a:buNone/>
            </a:pPr>
            <a:r>
              <a:rPr lang="en-US" altLang="zh-CN" sz="2400">
                <a:latin typeface="华文行楷" panose="02010800040101010101" pitchFamily="2" charset="-122"/>
                <a:ea typeface="华文行楷" panose="02010800040101010101" pitchFamily="2" charset="-122"/>
              </a:rPr>
              <a:t>2.  </a:t>
            </a:r>
            <a:r>
              <a:rPr lang="zh-CN" altLang="en-US" sz="2400">
                <a:latin typeface="华文行楷" panose="02010800040101010101" pitchFamily="2" charset="-122"/>
                <a:ea typeface="华文行楷" panose="02010800040101010101" pitchFamily="2" charset="-122"/>
              </a:rPr>
              <a:t>组合数据类型变量的存储空间，需要编译器根据程序员提供的信息计算而定。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655002DA-2459-4C4B-88DB-B726C0CD6379}" type="slidenum">
              <a:rPr lang="zh-CN" altLang="en-US"/>
              <a:pPr>
                <a:defRPr/>
              </a:pPr>
              <a:t>20</a:t>
            </a:fld>
            <a:endParaRPr lang="en-US" altLang="zh-CN"/>
          </a:p>
        </p:txBody>
      </p:sp>
      <p:sp>
        <p:nvSpPr>
          <p:cNvPr id="43011" name="Rectangle 2"/>
          <p:cNvSpPr>
            <a:spLocks noGrp="1" noChangeArrowheads="1"/>
          </p:cNvSpPr>
          <p:nvPr>
            <p:ph type="title"/>
          </p:nvPr>
        </p:nvSpPr>
        <p:spPr>
          <a:xfrm>
            <a:off x="5715000" y="76200"/>
            <a:ext cx="3429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引用调用（续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39939" name="Rectangle 3"/>
          <p:cNvSpPr>
            <a:spLocks noChangeArrowheads="1"/>
          </p:cNvSpPr>
          <p:nvPr/>
        </p:nvSpPr>
        <p:spPr bwMode="auto">
          <a:xfrm>
            <a:off x="533400" y="1341438"/>
            <a:ext cx="7772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a:t>
            </a:r>
            <a:r>
              <a:rPr lang="en-US" altLang="zh-CN" sz="2400" dirty="0">
                <a:latin typeface="黑体" panose="02010609060101010101" pitchFamily="49" charset="-122"/>
                <a:ea typeface="黑体" panose="02010609060101010101" pitchFamily="49" charset="-122"/>
              </a:rPr>
              <a:t>&gt;</a:t>
            </a: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using namespace </a:t>
            </a:r>
            <a:r>
              <a:rPr lang="en-US" altLang="zh-CN" sz="2400" dirty="0" err="1">
                <a:latin typeface="黑体" panose="02010609060101010101" pitchFamily="49" charset="-122"/>
                <a:ea typeface="黑体" panose="02010609060101010101" pitchFamily="49" charset="-122"/>
              </a:rPr>
              <a:t>std</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int main </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int a(1), b(2);</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lnSpc>
                <a:spcPct val="150000"/>
              </a:lnSpc>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solidFill>
                  <a:schemeClr val="tx2"/>
                </a:solidFill>
                <a:latin typeface="黑体" panose="02010609060101010101" pitchFamily="49" charset="-122"/>
                <a:ea typeface="黑体" panose="02010609060101010101" pitchFamily="49" charset="-122"/>
              </a:rPr>
              <a:t>swap(</a:t>
            </a:r>
            <a:r>
              <a:rPr lang="en-US" altLang="zh-CN" sz="2400" dirty="0">
                <a:solidFill>
                  <a:srgbClr val="FF0000"/>
                </a:solidFill>
                <a:latin typeface="黑体" panose="02010609060101010101" pitchFamily="49" charset="-122"/>
                <a:ea typeface="黑体" panose="02010609060101010101" pitchFamily="49" charset="-122"/>
              </a:rPr>
              <a:t>&amp;</a:t>
            </a:r>
            <a:r>
              <a:rPr lang="en-US" altLang="zh-CN" sz="2400" dirty="0">
                <a:solidFill>
                  <a:schemeClr val="tx2"/>
                </a:solidFill>
                <a:latin typeface="黑体" panose="02010609060101010101" pitchFamily="49" charset="-122"/>
                <a:ea typeface="黑体" panose="02010609060101010101" pitchFamily="49" charset="-122"/>
              </a:rPr>
              <a:t>a, </a:t>
            </a:r>
            <a:r>
              <a:rPr lang="en-US" altLang="zh-CN" sz="2400" dirty="0">
                <a:solidFill>
                  <a:srgbClr val="FF0000"/>
                </a:solidFill>
                <a:latin typeface="黑体" panose="02010609060101010101" pitchFamily="49" charset="-122"/>
                <a:ea typeface="黑体" panose="02010609060101010101" pitchFamily="49" charset="-122"/>
              </a:rPr>
              <a:t>&amp;</a:t>
            </a:r>
            <a:r>
              <a:rPr lang="en-US" altLang="zh-CN" sz="2400" dirty="0">
                <a:solidFill>
                  <a:schemeClr val="tx2"/>
                </a:solidFill>
                <a:latin typeface="黑体" panose="02010609060101010101" pitchFamily="49" charset="-122"/>
                <a:ea typeface="黑体" panose="02010609060101010101" pitchFamily="49" charset="-122"/>
              </a:rPr>
              <a:t>b);</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   b="&lt;&lt;b&lt;&lt;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39940" name="Rectangle 4"/>
          <p:cNvSpPr>
            <a:spLocks noChangeArrowheads="1"/>
          </p:cNvSpPr>
          <p:nvPr/>
        </p:nvSpPr>
        <p:spPr bwMode="auto">
          <a:xfrm>
            <a:off x="609600" y="1905000"/>
            <a:ext cx="6248400" cy="15525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swap(int </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 int </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y)</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int temp;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temp=</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  </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y;  </a:t>
            </a:r>
            <a:r>
              <a:rPr lang="en-US" altLang="zh-CN" sz="2400">
                <a:solidFill>
                  <a:srgbClr val="FF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y=temp;</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43014" name="Rectangle 5"/>
          <p:cNvSpPr>
            <a:spLocks noChangeArrowheads="1"/>
          </p:cNvSpPr>
          <p:nvPr/>
        </p:nvSpPr>
        <p:spPr bwMode="auto">
          <a:xfrm>
            <a:off x="609600" y="115888"/>
            <a:ext cx="324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值调用模拟引用调用</a:t>
            </a:r>
          </a:p>
        </p:txBody>
      </p:sp>
      <p:sp>
        <p:nvSpPr>
          <p:cNvPr id="39943" name="Text Box 7"/>
          <p:cNvSpPr txBox="1">
            <a:spLocks noChangeArrowheads="1"/>
          </p:cNvSpPr>
          <p:nvPr/>
        </p:nvSpPr>
        <p:spPr bwMode="auto">
          <a:xfrm>
            <a:off x="463550" y="519113"/>
            <a:ext cx="7421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chemeClr val="accent2"/>
                </a:solidFill>
                <a:latin typeface="华文行楷" panose="02010800040101010101" pitchFamily="2" charset="-122"/>
                <a:ea typeface="华文行楷" panose="02010800040101010101" pitchFamily="2" charset="-122"/>
              </a:rPr>
              <a:t>注意：</a:t>
            </a:r>
            <a:r>
              <a:rPr lang="zh-CN" altLang="en-US" sz="2400" dirty="0">
                <a:latin typeface="华文行楷" panose="02010800040101010101" pitchFamily="2" charset="-122"/>
                <a:ea typeface="华文行楷" panose="02010800040101010101" pitchFamily="2" charset="-122"/>
              </a:rPr>
              <a:t> </a:t>
            </a:r>
            <a:r>
              <a:rPr lang="en-US" altLang="zh-CN" sz="2400" dirty="0">
                <a:latin typeface="黑体" panose="02010609060101010101" pitchFamily="49" charset="-122"/>
                <a:ea typeface="黑体" panose="02010609060101010101" pitchFamily="49" charset="-122"/>
              </a:rPr>
              <a:t>C</a:t>
            </a:r>
            <a:r>
              <a:rPr lang="zh-CN" altLang="en-US" sz="2400" dirty="0">
                <a:latin typeface="华文行楷" panose="02010800040101010101" pitchFamily="2" charset="-122"/>
                <a:ea typeface="华文行楷" panose="02010800040101010101" pitchFamily="2" charset="-122"/>
              </a:rPr>
              <a:t>语言只有值调用，但是可以用值调用形式模拟</a:t>
            </a:r>
          </a:p>
          <a:p>
            <a:pPr eaLnBrk="1" hangingPunct="1">
              <a:spcBef>
                <a:spcPct val="0"/>
              </a:spcBef>
              <a:buFontTx/>
              <a:buNone/>
            </a:pPr>
            <a:r>
              <a:rPr lang="zh-CN" altLang="en-US" sz="2400" dirty="0">
                <a:latin typeface="华文行楷" panose="02010800040101010101" pitchFamily="2" charset="-122"/>
                <a:ea typeface="华文行楷" panose="02010800040101010101" pitchFamily="2" charset="-122"/>
              </a:rPr>
              <a:t>             引用调用的效果</a:t>
            </a:r>
          </a:p>
        </p:txBody>
      </p:sp>
      <p:sp>
        <p:nvSpPr>
          <p:cNvPr id="39944" name="Rectangle 8"/>
          <p:cNvSpPr>
            <a:spLocks noChangeArrowheads="1"/>
          </p:cNvSpPr>
          <p:nvPr/>
        </p:nvSpPr>
        <p:spPr bwMode="auto">
          <a:xfrm>
            <a:off x="3708400" y="3098800"/>
            <a:ext cx="5219700" cy="1552575"/>
          </a:xfrm>
          <a:prstGeom prst="rect">
            <a:avLst/>
          </a:prstGeom>
          <a:solidFill>
            <a:srgbClr val="00FF99"/>
          </a:solidFill>
          <a:ln w="9525">
            <a:solidFill>
              <a:schemeClr val="accent1">
                <a:lumMod val="40000"/>
                <a:lumOff val="60000"/>
              </a:schemeClr>
            </a:solidFill>
            <a:miter lim="800000"/>
            <a:headEnd/>
            <a:tailEnd/>
          </a:ln>
          <a:effectLst>
            <a:outerShdw dist="35921" dir="2700000" algn="ctr" rotWithShape="0">
              <a:schemeClr val="bg2"/>
            </a:outerShdw>
          </a:effectLst>
          <a:extLst/>
        </p:spPr>
        <p:txBody>
          <a:bodyPr lIns="234000">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void swap(</a:t>
            </a:r>
            <a:r>
              <a:rPr lang="en-US" altLang="zh-CN" sz="2400">
                <a:solidFill>
                  <a:schemeClr val="tx2"/>
                </a:solidFill>
                <a:latin typeface="黑体" panose="02010609060101010101" pitchFamily="49" charset="-122"/>
                <a:ea typeface="黑体" panose="02010609060101010101" pitchFamily="49" charset="-122"/>
              </a:rPr>
              <a:t>int </a:t>
            </a:r>
            <a:r>
              <a:rPr lang="en-US" altLang="zh-CN" sz="2400">
                <a:solidFill>
                  <a:srgbClr val="FF33CC"/>
                </a:solidFill>
                <a:latin typeface="黑体" panose="02010609060101010101" pitchFamily="49" charset="-122"/>
                <a:ea typeface="黑体" panose="02010609060101010101" pitchFamily="49" charset="-122"/>
              </a:rPr>
              <a:t>&amp;</a:t>
            </a:r>
            <a:r>
              <a:rPr lang="en-US" altLang="zh-CN" sz="2400">
                <a:solidFill>
                  <a:schemeClr val="tx2"/>
                </a:solidFill>
                <a:latin typeface="黑体" panose="02010609060101010101" pitchFamily="49" charset="-122"/>
                <a:ea typeface="黑体" panose="02010609060101010101" pitchFamily="49" charset="-122"/>
              </a:rPr>
              <a:t>x, int </a:t>
            </a:r>
            <a:r>
              <a:rPr lang="en-US" altLang="zh-CN" sz="2400">
                <a:solidFill>
                  <a:srgbClr val="FF33CC"/>
                </a:solidFill>
                <a:latin typeface="黑体" panose="02010609060101010101" pitchFamily="49" charset="-122"/>
                <a:ea typeface="黑体" panose="02010609060101010101" pitchFamily="49" charset="-122"/>
              </a:rPr>
              <a:t>&amp;</a:t>
            </a:r>
            <a:r>
              <a:rPr lang="en-US" altLang="zh-CN" sz="2400">
                <a:solidFill>
                  <a:schemeClr val="tx2"/>
                </a:solidFill>
                <a:latin typeface="黑体" panose="02010609060101010101" pitchFamily="49" charset="-122"/>
                <a:ea typeface="黑体" panose="02010609060101010101" pitchFamily="49" charset="-122"/>
              </a:rPr>
              <a:t>y</a:t>
            </a:r>
            <a:r>
              <a:rPr lang="en-US" altLang="zh-CN" sz="240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int temp;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temp=x;  x=y;  y=temp;</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t>
            </a:r>
          </a:p>
        </p:txBody>
      </p:sp>
      <p:sp>
        <p:nvSpPr>
          <p:cNvPr id="39945" name="Rectangle 9"/>
          <p:cNvSpPr>
            <a:spLocks noChangeArrowheads="1"/>
          </p:cNvSpPr>
          <p:nvPr/>
        </p:nvSpPr>
        <p:spPr bwMode="auto">
          <a:xfrm>
            <a:off x="3708400" y="5132040"/>
            <a:ext cx="5219700" cy="457200"/>
          </a:xfrm>
          <a:prstGeom prst="rect">
            <a:avLst/>
          </a:prstGeom>
          <a:solidFill>
            <a:srgbClr val="00FF99"/>
          </a:solidFill>
          <a:ln w="9525">
            <a:solidFill>
              <a:schemeClr val="accent1">
                <a:lumMod val="40000"/>
                <a:lumOff val="60000"/>
              </a:schemeClr>
            </a:solidFill>
            <a:miter lim="800000"/>
            <a:headEnd/>
            <a:tailEnd/>
          </a:ln>
          <a:effectLst>
            <a:outerShdw dist="35921" dir="2700000" algn="ctr" rotWithShape="0">
              <a:schemeClr val="bg2"/>
            </a:outerShdw>
          </a:effectLst>
          <a:extLst/>
        </p:spPr>
        <p:txBody>
          <a:bodyPr lIns="234000">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swap(</a:t>
            </a:r>
            <a:r>
              <a:rPr lang="en-US" altLang="zh-CN" sz="2400">
                <a:solidFill>
                  <a:schemeClr val="tx2"/>
                </a:solidFill>
                <a:latin typeface="黑体" panose="02010609060101010101" pitchFamily="49" charset="-122"/>
                <a:ea typeface="黑体" panose="02010609060101010101" pitchFamily="49" charset="-122"/>
              </a:rPr>
              <a:t>a, b</a:t>
            </a:r>
            <a:r>
              <a:rPr lang="en-US" altLang="zh-CN" sz="2400">
                <a:latin typeface="黑体" panose="02010609060101010101" pitchFamily="49" charset="-122"/>
                <a:ea typeface="黑体" panose="02010609060101010101" pitchFamily="49" charset="-122"/>
              </a:rPr>
              <a:t>);</a:t>
            </a:r>
          </a:p>
        </p:txBody>
      </p:sp>
      <p:sp>
        <p:nvSpPr>
          <p:cNvPr id="39942" name="Text Box 6">
            <a:hlinkClick r:id="rId3" action="ppaction://program"/>
          </p:cNvPr>
          <p:cNvSpPr txBox="1">
            <a:spLocks noChangeArrowheads="1"/>
          </p:cNvSpPr>
          <p:nvPr/>
        </p:nvSpPr>
        <p:spPr bwMode="auto">
          <a:xfrm>
            <a:off x="4067944" y="6114435"/>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u="sng" dirty="0">
                <a:solidFill>
                  <a:srgbClr val="FF33CC"/>
                </a:solidFill>
                <a:latin typeface="隶书" panose="02010509060101010101" pitchFamily="49" charset="-122"/>
                <a:ea typeface="隶书" panose="02010509060101010101" pitchFamily="49" charset="-122"/>
              </a:rPr>
              <a:t>执行该程序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arn(outVertical)">
                                      <p:cBhvr>
                                        <p:cTn id="7" dur="500"/>
                                        <p:tgtEl>
                                          <p:spTgt spid="3994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9939"/>
                                        </p:tgtEl>
                                        <p:attrNameLst>
                                          <p:attrName>style.visibility</p:attrName>
                                        </p:attrNameLst>
                                      </p:cBhvr>
                                      <p:to>
                                        <p:strVal val="visible"/>
                                      </p:to>
                                    </p:set>
                                    <p:animEffect transition="in" filter="barn(outVertical)">
                                      <p:cBhvr>
                                        <p:cTn id="10" dur="500"/>
                                        <p:tgtEl>
                                          <p:spTgt spid="399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anim calcmode="lin" valueType="num">
                                      <p:cBhvr>
                                        <p:cTn id="15" dur="500" fill="hold"/>
                                        <p:tgtEl>
                                          <p:spTgt spid="39944"/>
                                        </p:tgtEl>
                                        <p:attrNameLst>
                                          <p:attrName>ppt_w</p:attrName>
                                        </p:attrNameLst>
                                      </p:cBhvr>
                                      <p:tavLst>
                                        <p:tav tm="0">
                                          <p:val>
                                            <p:fltVal val="0"/>
                                          </p:val>
                                        </p:tav>
                                        <p:tav tm="100000">
                                          <p:val>
                                            <p:strVal val="#ppt_w"/>
                                          </p:val>
                                        </p:tav>
                                      </p:tavLst>
                                    </p:anim>
                                    <p:anim calcmode="lin" valueType="num">
                                      <p:cBhvr>
                                        <p:cTn id="16" dur="500" fill="hold"/>
                                        <p:tgtEl>
                                          <p:spTgt spid="39944"/>
                                        </p:tgtEl>
                                        <p:attrNameLst>
                                          <p:attrName>ppt_h</p:attrName>
                                        </p:attrNameLst>
                                      </p:cBhvr>
                                      <p:tavLst>
                                        <p:tav tm="0">
                                          <p:val>
                                            <p:fltVal val="0"/>
                                          </p:val>
                                        </p:tav>
                                        <p:tav tm="100000">
                                          <p:val>
                                            <p:strVal val="#ppt_h"/>
                                          </p:val>
                                        </p:tav>
                                      </p:tavLst>
                                    </p:anim>
                                    <p:animEffect transition="in" filter="fade">
                                      <p:cBhvr>
                                        <p:cTn id="17" dur="500"/>
                                        <p:tgtEl>
                                          <p:spTgt spid="39944"/>
                                        </p:tgtEl>
                                      </p:cBhvr>
                                    </p:animEffect>
                                  </p:childTnLst>
                                </p:cTn>
                              </p:par>
                              <p:par>
                                <p:cTn id="18" presetID="53" presetClass="entr" presetSubtype="0" fill="hold" nodeType="withEffect">
                                  <p:stCondLst>
                                    <p:cond delay="0"/>
                                  </p:stCondLst>
                                  <p:childTnLst>
                                    <p:set>
                                      <p:cBhvr>
                                        <p:cTn id="19" dur="1" fill="hold">
                                          <p:stCondLst>
                                            <p:cond delay="0"/>
                                          </p:stCondLst>
                                        </p:cTn>
                                        <p:tgtEl>
                                          <p:spTgt spid="39945"/>
                                        </p:tgtEl>
                                        <p:attrNameLst>
                                          <p:attrName>style.visibility</p:attrName>
                                        </p:attrNameLst>
                                      </p:cBhvr>
                                      <p:to>
                                        <p:strVal val="visible"/>
                                      </p:to>
                                    </p:set>
                                    <p:anim calcmode="lin" valueType="num">
                                      <p:cBhvr>
                                        <p:cTn id="20" dur="500" fill="hold"/>
                                        <p:tgtEl>
                                          <p:spTgt spid="39945"/>
                                        </p:tgtEl>
                                        <p:attrNameLst>
                                          <p:attrName>ppt_w</p:attrName>
                                        </p:attrNameLst>
                                      </p:cBhvr>
                                      <p:tavLst>
                                        <p:tav tm="0">
                                          <p:val>
                                            <p:fltVal val="0"/>
                                          </p:val>
                                        </p:tav>
                                        <p:tav tm="100000">
                                          <p:val>
                                            <p:strVal val="#ppt_w"/>
                                          </p:val>
                                        </p:tav>
                                      </p:tavLst>
                                    </p:anim>
                                    <p:anim calcmode="lin" valueType="num">
                                      <p:cBhvr>
                                        <p:cTn id="21" dur="500" fill="hold"/>
                                        <p:tgtEl>
                                          <p:spTgt spid="39945"/>
                                        </p:tgtEl>
                                        <p:attrNameLst>
                                          <p:attrName>ppt_h</p:attrName>
                                        </p:attrNameLst>
                                      </p:cBhvr>
                                      <p:tavLst>
                                        <p:tav tm="0">
                                          <p:val>
                                            <p:fltVal val="0"/>
                                          </p:val>
                                        </p:tav>
                                        <p:tav tm="100000">
                                          <p:val>
                                            <p:strVal val="#ppt_h"/>
                                          </p:val>
                                        </p:tav>
                                      </p:tavLst>
                                    </p:anim>
                                    <p:animEffect transition="in" filter="fade">
                                      <p:cBhvr>
                                        <p:cTn id="22" dur="5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nimBg="1" autoUpdateAnimBg="0"/>
      <p:bldP spid="3994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8A04FA2F-50F4-449E-9BC9-DBAC2C86D01D}" type="slidenum">
              <a:rPr lang="zh-CN" altLang="en-US"/>
              <a:pPr>
                <a:defRPr/>
              </a:pPr>
              <a:t>21</a:t>
            </a:fld>
            <a:endParaRPr lang="en-US" altLang="zh-CN"/>
          </a:p>
        </p:txBody>
      </p:sp>
      <p:sp>
        <p:nvSpPr>
          <p:cNvPr id="45059" name="Rectangle 2"/>
          <p:cNvSpPr>
            <a:spLocks noGrp="1" noChangeArrowheads="1"/>
          </p:cNvSpPr>
          <p:nvPr>
            <p:ph type="title"/>
          </p:nvPr>
        </p:nvSpPr>
        <p:spPr>
          <a:xfrm>
            <a:off x="304800" y="228600"/>
            <a:ext cx="2667000" cy="533400"/>
          </a:xfrm>
        </p:spPr>
        <p:txBody>
          <a:bodyPr/>
          <a:lstStyle/>
          <a:p>
            <a:pPr algn="l" eaLnBrk="1" hangingPunct="1">
              <a:lnSpc>
                <a:spcPct val="120000"/>
              </a:lnSpc>
            </a:pPr>
            <a:r>
              <a:rPr lang="en-US" altLang="zh-CN" sz="2400" smtClean="0">
                <a:solidFill>
                  <a:srgbClr val="990000"/>
                </a:solidFill>
                <a:latin typeface="华文行楷" panose="02010800040101010101" pitchFamily="2" charset="-122"/>
                <a:ea typeface="华文行楷" panose="02010800040101010101" pitchFamily="2" charset="-122"/>
              </a:rPr>
              <a:t>&lt;3&gt; </a:t>
            </a:r>
            <a:r>
              <a:rPr lang="zh-CN" altLang="en-US" sz="2400" smtClean="0">
                <a:solidFill>
                  <a:srgbClr val="990000"/>
                </a:solidFill>
                <a:latin typeface="华文行楷" panose="02010800040101010101" pitchFamily="2" charset="-122"/>
                <a:ea typeface="华文行楷" panose="02010800040101010101" pitchFamily="2" charset="-122"/>
              </a:rPr>
              <a:t>复写</a:t>
            </a:r>
            <a:r>
              <a:rPr lang="en-US" altLang="zh-CN" sz="2400" smtClean="0">
                <a:solidFill>
                  <a:srgbClr val="990000"/>
                </a:solidFill>
                <a:latin typeface="华文行楷" panose="02010800040101010101" pitchFamily="2" charset="-122"/>
                <a:ea typeface="华文行楷" panose="02010800040101010101" pitchFamily="2" charset="-122"/>
              </a:rPr>
              <a:t>-</a:t>
            </a:r>
            <a:r>
              <a:rPr lang="zh-CN" altLang="en-US" sz="2400" smtClean="0">
                <a:solidFill>
                  <a:srgbClr val="990000"/>
                </a:solidFill>
                <a:latin typeface="华文行楷" panose="02010800040101010101" pitchFamily="2" charset="-122"/>
                <a:ea typeface="华文行楷" panose="02010800040101010101" pitchFamily="2" charset="-122"/>
              </a:rPr>
              <a:t>恢复 </a:t>
            </a:r>
          </a:p>
        </p:txBody>
      </p:sp>
      <p:sp>
        <p:nvSpPr>
          <p:cNvPr id="41987" name="Rectangle 3"/>
          <p:cNvSpPr>
            <a:spLocks noChangeArrowheads="1"/>
          </p:cNvSpPr>
          <p:nvPr/>
        </p:nvSpPr>
        <p:spPr bwMode="auto">
          <a:xfrm>
            <a:off x="533400" y="1143000"/>
            <a:ext cx="71628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引用调用的副作用的程序实例</a:t>
            </a:r>
          </a:p>
          <a:p>
            <a:pPr algn="just">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iostream.h</a:t>
            </a:r>
            <a:r>
              <a:rPr lang="en-US" altLang="zh-CN" sz="2400" dirty="0">
                <a:latin typeface="黑体" panose="02010609060101010101" pitchFamily="49" charset="-122"/>
                <a:ea typeface="黑体" panose="02010609060101010101" pitchFamily="49" charset="-122"/>
              </a:rPr>
              <a:t>&gt;</a:t>
            </a:r>
          </a:p>
          <a:p>
            <a:pPr algn="just">
              <a:spcBef>
                <a:spcPct val="0"/>
              </a:spcBef>
              <a:buFontTx/>
              <a:buNone/>
            </a:pPr>
            <a:r>
              <a:rPr lang="en-US" altLang="zh-CN" sz="2400" dirty="0">
                <a:latin typeface="黑体" panose="02010609060101010101" pitchFamily="49" charset="-122"/>
                <a:ea typeface="黑体" panose="02010609060101010101" pitchFamily="49" charset="-122"/>
              </a:rPr>
              <a:t>int a=2;</a:t>
            </a:r>
          </a:p>
          <a:p>
            <a:pPr algn="just">
              <a:spcBef>
                <a:spcPct val="0"/>
              </a:spcBef>
              <a:buFontTx/>
              <a:buNone/>
            </a:pPr>
            <a:endParaRPr lang="en-US" altLang="zh-CN" sz="2400" dirty="0">
              <a:latin typeface="黑体" panose="02010609060101010101" pitchFamily="49" charset="-122"/>
              <a:ea typeface="黑体" panose="02010609060101010101" pitchFamily="49" charset="-122"/>
            </a:endParaRPr>
          </a:p>
          <a:p>
            <a:pPr algn="just">
              <a:spcBef>
                <a:spcPct val="0"/>
              </a:spcBef>
              <a:buFontTx/>
              <a:buNone/>
            </a:pPr>
            <a:endParaRPr lang="en-US" altLang="zh-CN" sz="2400" dirty="0">
              <a:latin typeface="黑体" panose="02010609060101010101" pitchFamily="49" charset="-122"/>
              <a:ea typeface="黑体" panose="02010609060101010101" pitchFamily="49" charset="-122"/>
            </a:endParaRPr>
          </a:p>
          <a:p>
            <a:pPr algn="just">
              <a:spcBef>
                <a:spcPct val="0"/>
              </a:spcBef>
              <a:buFontTx/>
              <a:buNone/>
            </a:pPr>
            <a:r>
              <a:rPr lang="en-US" altLang="zh-CN" sz="2400" dirty="0">
                <a:latin typeface="黑体" panose="02010609060101010101" pitchFamily="49" charset="-122"/>
                <a:ea typeface="黑体" panose="02010609060101010101" pitchFamily="49" charset="-122"/>
              </a:rPr>
              <a:t>void main ()</a:t>
            </a:r>
          </a:p>
          <a:p>
            <a:pPr algn="just">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algn="just">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solidFill>
                  <a:schemeClr val="accent2"/>
                </a:solidFill>
                <a:latin typeface="黑体" panose="02010609060101010101" pitchFamily="49" charset="-122"/>
                <a:ea typeface="黑体" panose="02010609060101010101" pitchFamily="49" charset="-122"/>
              </a:rPr>
              <a:t>add_one</a:t>
            </a:r>
            <a:r>
              <a:rPr lang="en-US" altLang="zh-CN" sz="2400" dirty="0">
                <a:solidFill>
                  <a:schemeClr val="accent2"/>
                </a:solidFill>
                <a:latin typeface="黑体" panose="02010609060101010101" pitchFamily="49" charset="-122"/>
                <a:ea typeface="黑体" panose="02010609060101010101" pitchFamily="49" charset="-122"/>
              </a:rPr>
              <a:t>(a);</a:t>
            </a:r>
          </a:p>
          <a:p>
            <a:pPr algn="just">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algn="just">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45061" name="Rectangle 4"/>
          <p:cNvSpPr>
            <a:spLocks noChangeArrowheads="1"/>
          </p:cNvSpPr>
          <p:nvPr/>
        </p:nvSpPr>
        <p:spPr bwMode="auto">
          <a:xfrm>
            <a:off x="349250" y="685800"/>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引用调用的副作用</a:t>
            </a:r>
          </a:p>
        </p:txBody>
      </p:sp>
      <p:sp>
        <p:nvSpPr>
          <p:cNvPr id="41989" name="Text Box 5"/>
          <p:cNvSpPr txBox="1">
            <a:spLocks noChangeArrowheads="1"/>
          </p:cNvSpPr>
          <p:nvPr/>
        </p:nvSpPr>
        <p:spPr bwMode="auto">
          <a:xfrm>
            <a:off x="684213" y="4800600"/>
            <a:ext cx="80787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chemeClr val="accent2"/>
                </a:solidFill>
                <a:latin typeface="华文行楷" panose="02010800040101010101" pitchFamily="2" charset="-122"/>
                <a:ea typeface="华文行楷" panose="02010800040101010101" pitchFamily="2" charset="-122"/>
              </a:rPr>
              <a:t>本意：</a:t>
            </a:r>
            <a:r>
              <a:rPr lang="en-US" altLang="zh-CN" sz="2400" dirty="0">
                <a:latin typeface="黑体" panose="02010609060101010101" pitchFamily="49" charset="-122"/>
                <a:ea typeface="黑体" panose="02010609060101010101" pitchFamily="49" charset="-122"/>
              </a:rPr>
              <a:t>a=2+1= 3</a:t>
            </a:r>
          </a:p>
          <a:p>
            <a:pPr eaLnBrk="1" hangingPunct="1">
              <a:spcBef>
                <a:spcPct val="0"/>
              </a:spcBef>
              <a:buFontTx/>
              <a:buNone/>
            </a:pPr>
            <a:r>
              <a:rPr lang="zh-CN" altLang="en-US" sz="2400" dirty="0">
                <a:solidFill>
                  <a:schemeClr val="accent2"/>
                </a:solidFill>
                <a:latin typeface="华文行楷" panose="02010800040101010101" pitchFamily="2" charset="-122"/>
                <a:ea typeface="华文行楷" panose="02010800040101010101" pitchFamily="2" charset="-122"/>
              </a:rPr>
              <a:t>结果：</a:t>
            </a:r>
            <a:r>
              <a:rPr lang="en-US" altLang="zh-CN" sz="2400" dirty="0" smtClean="0">
                <a:latin typeface="黑体" panose="02010609060101010101" pitchFamily="49" charset="-122"/>
                <a:ea typeface="黑体" panose="02010609060101010101" pitchFamily="49" charset="-122"/>
              </a:rPr>
              <a:t>a=4    </a:t>
            </a:r>
            <a:r>
              <a:rPr lang="en-US" altLang="zh-CN" sz="2400" b="1" dirty="0" smtClean="0">
                <a:solidFill>
                  <a:srgbClr val="FF0000"/>
                </a:solidFill>
                <a:latin typeface="+mn-lt"/>
                <a:ea typeface="华文行楷" panose="02010800040101010101" pitchFamily="2" charset="-122"/>
              </a:rPr>
              <a:t>Why?</a:t>
            </a:r>
            <a:endParaRPr lang="zh-CN" altLang="en-US" sz="2400" b="1" dirty="0">
              <a:solidFill>
                <a:srgbClr val="FF0000"/>
              </a:solidFill>
              <a:latin typeface="+mn-lt"/>
              <a:ea typeface="华文行楷" panose="02010800040101010101" pitchFamily="2" charset="-122"/>
            </a:endParaRPr>
          </a:p>
        </p:txBody>
      </p:sp>
      <p:sp>
        <p:nvSpPr>
          <p:cNvPr id="41990" name="Rectangle 6"/>
          <p:cNvSpPr>
            <a:spLocks noChangeArrowheads="1"/>
          </p:cNvSpPr>
          <p:nvPr/>
        </p:nvSpPr>
        <p:spPr bwMode="auto">
          <a:xfrm>
            <a:off x="654050" y="2362200"/>
            <a:ext cx="73025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add_one</a:t>
            </a:r>
            <a:r>
              <a:rPr lang="en-US" altLang="zh-CN" sz="2400" dirty="0">
                <a:latin typeface="黑体" panose="02010609060101010101" pitchFamily="49" charset="-122"/>
                <a:ea typeface="黑体" panose="02010609060101010101" pitchFamily="49" charset="-122"/>
              </a:rPr>
              <a:t>(int &amp;x</a:t>
            </a:r>
            <a:r>
              <a:rPr lang="en-US" altLang="zh-CN" sz="2400" dirty="0" smtClean="0">
                <a:latin typeface="黑体" panose="02010609060101010101" pitchFamily="49" charset="-122"/>
                <a:ea typeface="黑体" panose="02010609060101010101" pitchFamily="49" charset="-122"/>
              </a:rPr>
              <a:t>) {                   </a:t>
            </a:r>
            <a:r>
              <a:rPr lang="en-US" altLang="zh-CN" sz="2400" dirty="0">
                <a:latin typeface="黑体" panose="02010609060101010101" pitchFamily="49" charset="-122"/>
                <a:ea typeface="黑体" panose="02010609060101010101" pitchFamily="49" charset="-122"/>
              </a:rPr>
              <a:t>}</a:t>
            </a:r>
          </a:p>
        </p:txBody>
      </p:sp>
      <p:sp>
        <p:nvSpPr>
          <p:cNvPr id="8" name="Rectangle 6"/>
          <p:cNvSpPr>
            <a:spLocks noChangeArrowheads="1"/>
          </p:cNvSpPr>
          <p:nvPr/>
        </p:nvSpPr>
        <p:spPr bwMode="auto">
          <a:xfrm>
            <a:off x="3852977" y="2365814"/>
            <a:ext cx="3590876"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 = x+1; x = x+1;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uiExpand="1" build="p" autoUpdateAnimBg="0"/>
      <p:bldP spid="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B07255A9-2B2A-43F5-BCD1-472F1E6FED47}" type="slidenum">
              <a:rPr lang="zh-CN" altLang="en-US"/>
              <a:pPr>
                <a:defRPr/>
              </a:pPr>
              <a:t>22</a:t>
            </a:fld>
            <a:endParaRPr lang="en-US" altLang="zh-CN"/>
          </a:p>
        </p:txBody>
      </p:sp>
      <p:sp>
        <p:nvSpPr>
          <p:cNvPr id="44034" name="Rectangle 2"/>
          <p:cNvSpPr>
            <a:spLocks noChangeArrowheads="1"/>
          </p:cNvSpPr>
          <p:nvPr/>
        </p:nvSpPr>
        <p:spPr bwMode="auto">
          <a:xfrm>
            <a:off x="231775" y="115888"/>
            <a:ext cx="8588375"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454025" indent="-274638">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722438"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2359025"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995613"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34528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9100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43672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824413"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复写</a:t>
            </a:r>
            <a:r>
              <a:rPr lang="en-US" altLang="zh-CN" sz="2400" dirty="0">
                <a:solidFill>
                  <a:srgbClr val="990000"/>
                </a:solidFill>
                <a:latin typeface="华文行楷" panose="02010800040101010101" pitchFamily="2" charset="-122"/>
                <a:ea typeface="华文行楷" panose="02010800040101010101" pitchFamily="2" charset="-122"/>
              </a:rPr>
              <a:t>-</a:t>
            </a:r>
            <a:r>
              <a:rPr lang="zh-CN" altLang="en-US" sz="2400" dirty="0">
                <a:solidFill>
                  <a:srgbClr val="990000"/>
                </a:solidFill>
                <a:latin typeface="华文行楷" panose="02010800040101010101" pitchFamily="2" charset="-122"/>
                <a:ea typeface="华文行楷" panose="02010800040101010101" pitchFamily="2" charset="-122"/>
              </a:rPr>
              <a:t>恢复的特点：</a:t>
            </a:r>
            <a:r>
              <a:rPr lang="en-US" altLang="zh-CN" sz="2400" dirty="0">
                <a:solidFill>
                  <a:schemeClr val="tx2"/>
                </a:solidFill>
                <a:latin typeface="华文行楷" panose="02010800040101010101" pitchFamily="2" charset="-122"/>
                <a:ea typeface="华文行楷" panose="02010800040101010101" pitchFamily="2" charset="-122"/>
              </a:rPr>
              <a:t>(</a:t>
            </a:r>
            <a:r>
              <a:rPr lang="zh-CN" altLang="en-US" sz="2400" dirty="0">
                <a:solidFill>
                  <a:schemeClr val="tx2"/>
                </a:solidFill>
                <a:latin typeface="华文行楷" panose="02010800040101010101" pitchFamily="2" charset="-122"/>
                <a:ea typeface="华文行楷" panose="02010800040101010101" pitchFamily="2" charset="-122"/>
              </a:rPr>
              <a:t>值调用和引用调用的结合</a:t>
            </a:r>
            <a:r>
              <a:rPr lang="en-US" altLang="zh-CN" sz="2400" dirty="0">
                <a:solidFill>
                  <a:schemeClr val="tx2"/>
                </a:solidFill>
                <a:latin typeface="华文行楷" panose="02010800040101010101" pitchFamily="2" charset="-122"/>
                <a:ea typeface="华文行楷" panose="02010800040101010101" pitchFamily="2" charset="-122"/>
              </a:rPr>
              <a:t>)</a:t>
            </a:r>
          </a:p>
          <a:p>
            <a:pPr lvl="1"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1. </a:t>
            </a:r>
            <a:r>
              <a:rPr lang="zh-CN" altLang="en-US" sz="2400" dirty="0">
                <a:latin typeface="华文行楷" panose="02010800040101010101" pitchFamily="2" charset="-122"/>
                <a:ea typeface="华文行楷" panose="02010800040101010101" pitchFamily="2" charset="-122"/>
              </a:rPr>
              <a:t>过程内</a:t>
            </a:r>
            <a:r>
              <a:rPr lang="zh-CN" altLang="en-US" sz="2400" dirty="0" smtClean="0">
                <a:latin typeface="华文行楷" panose="02010800040101010101" pitchFamily="2" charset="-122"/>
                <a:ea typeface="华文行楷" panose="02010800040101010101" pitchFamily="2" charset="-122"/>
              </a:rPr>
              <a:t>对形参的</a:t>
            </a:r>
            <a:r>
              <a:rPr lang="zh-CN" altLang="en-US" sz="2400" dirty="0">
                <a:latin typeface="华文行楷" panose="02010800040101010101" pitchFamily="2" charset="-122"/>
                <a:ea typeface="华文行楷" panose="02010800040101010101" pitchFamily="2" charset="-122"/>
              </a:rPr>
              <a:t>修改</a:t>
            </a:r>
            <a:r>
              <a:rPr lang="zh-CN" altLang="en-US" sz="2400" dirty="0">
                <a:solidFill>
                  <a:srgbClr val="FF0000"/>
                </a:solidFill>
                <a:latin typeface="华文行楷" panose="02010800040101010101" pitchFamily="2" charset="-122"/>
                <a:ea typeface="华文行楷" panose="02010800040101010101" pitchFamily="2" charset="-122"/>
              </a:rPr>
              <a:t>不直接影响</a:t>
            </a:r>
            <a:r>
              <a:rPr lang="zh-CN" altLang="en-US" sz="2400" dirty="0">
                <a:latin typeface="华文行楷" panose="02010800040101010101" pitchFamily="2" charset="-122"/>
                <a:ea typeface="华文行楷" panose="02010800040101010101" pitchFamily="2" charset="-122"/>
              </a:rPr>
              <a:t>实参，避免了副作用；</a:t>
            </a:r>
          </a:p>
          <a:p>
            <a:pPr lvl="1"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2. </a:t>
            </a:r>
            <a:r>
              <a:rPr lang="zh-CN" altLang="en-US" sz="2400" dirty="0">
                <a:latin typeface="华文行楷" panose="02010800040101010101" pitchFamily="2" charset="-122"/>
                <a:ea typeface="华文行楷" panose="02010800040101010101" pitchFamily="2" charset="-122"/>
              </a:rPr>
              <a:t>返回时将形参内容恢复给实参，实现参数值的返回。 </a:t>
            </a:r>
          </a:p>
          <a:p>
            <a:pPr algn="just">
              <a:lnSpc>
                <a:spcPct val="12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实参的特点：</a:t>
            </a:r>
            <a:r>
              <a:rPr lang="zh-CN" altLang="en-US" sz="2400" dirty="0">
                <a:latin typeface="华文行楷" panose="02010800040101010101" pitchFamily="2" charset="-122"/>
                <a:ea typeface="华文行楷" panose="02010800040101010101" pitchFamily="2" charset="-122"/>
              </a:rPr>
              <a:t>必须是</a:t>
            </a:r>
            <a:r>
              <a:rPr lang="zh-CN" altLang="en-US" sz="2400" dirty="0">
                <a:solidFill>
                  <a:schemeClr val="accent2"/>
                </a:solidFill>
                <a:latin typeface="华文行楷" panose="02010800040101010101" pitchFamily="2" charset="-122"/>
                <a:ea typeface="华文行楷" panose="02010800040101010101" pitchFamily="2" charset="-122"/>
              </a:rPr>
              <a:t>左值</a:t>
            </a:r>
            <a:r>
              <a:rPr lang="zh-CN" altLang="en-US" sz="2400" dirty="0">
                <a:latin typeface="华文行楷" panose="02010800040101010101" pitchFamily="2" charset="-122"/>
                <a:ea typeface="华文行楷" panose="02010800040101010101" pitchFamily="2" charset="-122"/>
              </a:rPr>
              <a:t>。 </a:t>
            </a:r>
            <a:endParaRPr lang="zh-CN" altLang="en-US" sz="2400" dirty="0">
              <a:solidFill>
                <a:schemeClr val="tx2"/>
              </a:solidFill>
              <a:latin typeface="华文行楷" panose="02010800040101010101" pitchFamily="2" charset="-122"/>
              <a:ea typeface="华文行楷" panose="02010800040101010101" pitchFamily="2" charset="-122"/>
            </a:endParaRPr>
          </a:p>
          <a:p>
            <a:pPr algn="just">
              <a:lnSpc>
                <a:spcPct val="120000"/>
              </a:lnSpc>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参数传递和过程内对参数的使用原则：</a:t>
            </a:r>
          </a:p>
          <a:p>
            <a:pPr lvl="1" algn="just"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1. </a:t>
            </a:r>
            <a:r>
              <a:rPr lang="zh-CN" altLang="en-US" sz="2400" dirty="0">
                <a:latin typeface="华文行楷" panose="02010800040101010101" pitchFamily="2" charset="-122"/>
                <a:ea typeface="华文行楷" panose="02010800040101010101" pitchFamily="2" charset="-122"/>
              </a:rPr>
              <a:t>过程</a:t>
            </a:r>
            <a:r>
              <a:rPr lang="zh-CN" altLang="en-US" sz="2400" dirty="0" smtClean="0">
                <a:latin typeface="华文行楷" panose="02010800040101010101" pitchFamily="2" charset="-122"/>
                <a:ea typeface="华文行楷" panose="02010800040101010101" pitchFamily="2" charset="-122"/>
              </a:rPr>
              <a:t>定义中，形参</a:t>
            </a:r>
            <a:r>
              <a:rPr lang="zh-CN" altLang="en-US" sz="2400" dirty="0">
                <a:latin typeface="华文行楷" panose="02010800040101010101" pitchFamily="2" charset="-122"/>
                <a:ea typeface="华文行楷" panose="02010800040101010101" pitchFamily="2" charset="-122"/>
              </a:rPr>
              <a:t>被当作</a:t>
            </a:r>
            <a:r>
              <a:rPr lang="zh-CN" altLang="en-US" sz="2400" dirty="0">
                <a:solidFill>
                  <a:schemeClr val="accent2"/>
                </a:solidFill>
                <a:latin typeface="华文行楷" panose="02010800040101010101" pitchFamily="2" charset="-122"/>
                <a:ea typeface="华文行楷" panose="02010800040101010101" pitchFamily="2" charset="-122"/>
              </a:rPr>
              <a:t>局部量</a:t>
            </a:r>
            <a:r>
              <a:rPr lang="zh-CN" altLang="en-US" sz="2400" dirty="0">
                <a:latin typeface="华文行楷" panose="02010800040101010101" pitchFamily="2" charset="-122"/>
                <a:ea typeface="华文行楷" panose="02010800040101010101" pitchFamily="2" charset="-122"/>
              </a:rPr>
              <a:t>看待，并在过程内部为形参分配单元；</a:t>
            </a:r>
          </a:p>
          <a:p>
            <a:pPr lvl="1" algn="just">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2. </a:t>
            </a:r>
            <a:r>
              <a:rPr lang="zh-CN" altLang="en-US" sz="2400" dirty="0">
                <a:latin typeface="华文行楷" panose="02010800040101010101" pitchFamily="2" charset="-122"/>
                <a:ea typeface="华文行楷" panose="02010800040101010101" pitchFamily="2" charset="-122"/>
              </a:rPr>
              <a:t>调用过程前，首先计算实参并将</a:t>
            </a:r>
            <a:r>
              <a:rPr lang="zh-CN" altLang="en-US" sz="2400" dirty="0">
                <a:solidFill>
                  <a:schemeClr val="accent2"/>
                </a:solidFill>
                <a:latin typeface="华文行楷" panose="02010800040101010101" pitchFamily="2" charset="-122"/>
                <a:ea typeface="华文行楷" panose="02010800040101010101" pitchFamily="2" charset="-122"/>
              </a:rPr>
              <a:t>值</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实参的右值</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放入形参的存储单元</a:t>
            </a:r>
            <a:r>
              <a:rPr lang="en-US" altLang="zh-CN" sz="2400" dirty="0">
                <a:latin typeface="华文行楷" panose="02010800040101010101" pitchFamily="2" charset="-122"/>
                <a:ea typeface="华文行楷" panose="02010800040101010101" pitchFamily="2" charset="-122"/>
              </a:rPr>
              <a:t>(</a:t>
            </a:r>
            <a:r>
              <a:rPr lang="zh-CN" altLang="en-US" sz="2400" dirty="0">
                <a:solidFill>
                  <a:srgbClr val="0000FF"/>
                </a:solidFill>
                <a:latin typeface="华文行楷" panose="02010800040101010101" pitchFamily="2" charset="-122"/>
                <a:ea typeface="华文行楷" panose="02010800040101010101" pitchFamily="2" charset="-122"/>
              </a:rPr>
              <a:t>复写，</a:t>
            </a:r>
            <a:r>
              <a:rPr lang="en-US" altLang="zh-CN" sz="2400" dirty="0">
                <a:solidFill>
                  <a:srgbClr val="0000FF"/>
                </a:solidFill>
                <a:latin typeface="黑体" panose="02010609060101010101" pitchFamily="49" charset="-122"/>
                <a:ea typeface="黑体" panose="02010609060101010101" pitchFamily="49" charset="-122"/>
              </a:rPr>
              <a:t>copy-in</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 ；</a:t>
            </a:r>
          </a:p>
          <a:p>
            <a:pPr lvl="1" algn="just">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3.  </a:t>
            </a:r>
            <a:r>
              <a:rPr lang="zh-CN" altLang="en-US" sz="2400" dirty="0">
                <a:latin typeface="华文行楷" panose="02010800040101010101" pitchFamily="2" charset="-122"/>
                <a:ea typeface="华文行楷" panose="02010800040101010101" pitchFamily="2" charset="-122"/>
              </a:rPr>
              <a:t>过程内部对形参单元中的数据</a:t>
            </a:r>
            <a:r>
              <a:rPr lang="zh-CN" altLang="en-US" sz="2400" dirty="0">
                <a:solidFill>
                  <a:schemeClr val="accent2"/>
                </a:solidFill>
                <a:latin typeface="华文行楷" panose="02010800040101010101" pitchFamily="2" charset="-122"/>
                <a:ea typeface="华文行楷" panose="02010800040101010101" pitchFamily="2" charset="-122"/>
              </a:rPr>
              <a:t>直接访问</a:t>
            </a:r>
            <a:r>
              <a:rPr lang="zh-CN" altLang="en-US" sz="2400" dirty="0">
                <a:latin typeface="华文行楷" panose="02010800040101010101" pitchFamily="2" charset="-122"/>
                <a:ea typeface="华文行楷" panose="02010800040101010101" pitchFamily="2" charset="-122"/>
              </a:rPr>
              <a:t>；</a:t>
            </a:r>
          </a:p>
          <a:p>
            <a:pPr lvl="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4. </a:t>
            </a:r>
            <a:r>
              <a:rPr lang="zh-CN" altLang="en-US" sz="2400" dirty="0">
                <a:latin typeface="华文行楷" panose="02010800040101010101" pitchFamily="2" charset="-122"/>
                <a:ea typeface="华文行楷" panose="02010800040101010101" pitchFamily="2" charset="-122"/>
              </a:rPr>
              <a:t>过程返回时将形参的</a:t>
            </a:r>
            <a:r>
              <a:rPr lang="zh-CN" altLang="en-US" sz="2400" dirty="0">
                <a:solidFill>
                  <a:schemeClr val="tx2"/>
                </a:solidFill>
                <a:latin typeface="华文行楷" panose="02010800040101010101" pitchFamily="2" charset="-122"/>
                <a:ea typeface="华文行楷" panose="02010800040101010101" pitchFamily="2" charset="-122"/>
              </a:rPr>
              <a:t>右值放回实参的存储单元</a:t>
            </a:r>
            <a:r>
              <a:rPr lang="en-US" altLang="zh-CN" sz="2400" dirty="0">
                <a:latin typeface="华文行楷" panose="02010800040101010101" pitchFamily="2" charset="-122"/>
                <a:ea typeface="华文行楷" panose="02010800040101010101" pitchFamily="2" charset="-122"/>
              </a:rPr>
              <a:t>(</a:t>
            </a:r>
            <a:r>
              <a:rPr lang="en-US" altLang="zh-CN" sz="2400" dirty="0">
                <a:solidFill>
                  <a:srgbClr val="0000FF"/>
                </a:solidFill>
                <a:latin typeface="黑体" panose="02010609060101010101" pitchFamily="49" charset="-122"/>
                <a:ea typeface="黑体" panose="02010609060101010101" pitchFamily="49" charset="-122"/>
              </a:rPr>
              <a:t>copy-out)</a:t>
            </a:r>
            <a:r>
              <a:rPr lang="zh-CN" altLang="en-US" sz="2400" dirty="0">
                <a:latin typeface="华文行楷" panose="02010800040101010101" pitchFamily="2" charset="-122"/>
                <a:ea typeface="华文行楷" panose="02010800040101010101" pitchFamily="2" charset="-122"/>
              </a:rPr>
              <a:t>。 </a:t>
            </a:r>
          </a:p>
        </p:txBody>
      </p:sp>
      <p:graphicFrame>
        <p:nvGraphicFramePr>
          <p:cNvPr id="44035" name="Object 3"/>
          <p:cNvGraphicFramePr>
            <a:graphicFrameLocks noChangeAspect="1"/>
          </p:cNvGraphicFramePr>
          <p:nvPr/>
        </p:nvGraphicFramePr>
        <p:xfrm>
          <a:off x="755650" y="4957763"/>
          <a:ext cx="1584325" cy="1208087"/>
        </p:xfrm>
        <a:graphic>
          <a:graphicData uri="http://schemas.openxmlformats.org/presentationml/2006/ole">
            <mc:AlternateContent xmlns:mc="http://schemas.openxmlformats.org/markup-compatibility/2006">
              <mc:Choice xmlns:v="urn:schemas-microsoft-com:vml" Requires="v">
                <p:oleObj spid="_x0000_s47203" r:id="rId4" imgW="711360" imgH="542160" progId="Visio.Drawing.11">
                  <p:embed/>
                </p:oleObj>
              </mc:Choice>
              <mc:Fallback>
                <p:oleObj r:id="rId4" imgW="711360" imgH="54216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957763"/>
                        <a:ext cx="1584325" cy="120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2700338" y="5013325"/>
          <a:ext cx="1655762" cy="1284288"/>
        </p:xfrm>
        <a:graphic>
          <a:graphicData uri="http://schemas.openxmlformats.org/presentationml/2006/ole">
            <mc:AlternateContent xmlns:mc="http://schemas.openxmlformats.org/markup-compatibility/2006">
              <mc:Choice xmlns:v="urn:schemas-microsoft-com:vml" Requires="v">
                <p:oleObj spid="_x0000_s47204" r:id="rId6" imgW="711360" imgH="550440" progId="Visio.Drawing.11">
                  <p:embed/>
                </p:oleObj>
              </mc:Choice>
              <mc:Fallback>
                <p:oleObj r:id="rId6" imgW="711360" imgH="550440"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013325"/>
                        <a:ext cx="1655762"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p:cNvGraphicFramePr>
            <a:graphicFrameLocks noChangeAspect="1"/>
          </p:cNvGraphicFramePr>
          <p:nvPr/>
        </p:nvGraphicFramePr>
        <p:xfrm>
          <a:off x="6588125" y="5068888"/>
          <a:ext cx="1584325" cy="1228725"/>
        </p:xfrm>
        <a:graphic>
          <a:graphicData uri="http://schemas.openxmlformats.org/presentationml/2006/ole">
            <mc:AlternateContent xmlns:mc="http://schemas.openxmlformats.org/markup-compatibility/2006">
              <mc:Choice xmlns:v="urn:schemas-microsoft-com:vml" Requires="v">
                <p:oleObj spid="_x0000_s47205" r:id="rId8" imgW="711360" imgH="550440" progId="Visio.Drawing.11">
                  <p:embed/>
                </p:oleObj>
              </mc:Choice>
              <mc:Fallback>
                <p:oleObj r:id="rId8" imgW="711360" imgH="550440" progId="Visio.Drawing.11">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125" y="5068888"/>
                        <a:ext cx="15843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6"/>
          <p:cNvGraphicFramePr>
            <a:graphicFrameLocks noChangeAspect="1"/>
          </p:cNvGraphicFramePr>
          <p:nvPr/>
        </p:nvGraphicFramePr>
        <p:xfrm>
          <a:off x="3030538" y="6165850"/>
          <a:ext cx="936625" cy="508000"/>
        </p:xfrm>
        <a:graphic>
          <a:graphicData uri="http://schemas.openxmlformats.org/presentationml/2006/ole">
            <mc:AlternateContent xmlns:mc="http://schemas.openxmlformats.org/markup-compatibility/2006">
              <mc:Choice xmlns:v="urn:schemas-microsoft-com:vml" Requires="v">
                <p:oleObj spid="_x0000_s47206" r:id="rId10" imgW="497160" imgH="284400" progId="Visio.Drawing.11">
                  <p:embed/>
                </p:oleObj>
              </mc:Choice>
              <mc:Fallback>
                <p:oleObj r:id="rId10" imgW="497160" imgH="284400" progId="Visio.Drawing.11">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0538" y="6165850"/>
                        <a:ext cx="93662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4570413" y="4968875"/>
          <a:ext cx="1873250" cy="1773238"/>
        </p:xfrm>
        <a:graphic>
          <a:graphicData uri="http://schemas.openxmlformats.org/presentationml/2006/ole">
            <mc:AlternateContent xmlns:mc="http://schemas.openxmlformats.org/markup-compatibility/2006">
              <mc:Choice xmlns:v="urn:schemas-microsoft-com:vml" Requires="v">
                <p:oleObj spid="_x0000_s47207" r:id="rId12" imgW="885960" imgH="934200" progId="Visio.Drawing.11">
                  <p:embed/>
                </p:oleObj>
              </mc:Choice>
              <mc:Fallback>
                <p:oleObj r:id="rId12" imgW="885960" imgH="934200" progId="Visio.Drawing.11">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0413" y="4968875"/>
                        <a:ext cx="187325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4034">
                                            <p:txEl>
                                              <p:pRg st="4" end="4"/>
                                            </p:txEl>
                                          </p:spTgt>
                                        </p:tgtEl>
                                        <p:attrNameLst>
                                          <p:attrName>style.visibility</p:attrName>
                                        </p:attrNameLst>
                                      </p:cBhvr>
                                      <p:to>
                                        <p:strVal val="visible"/>
                                      </p:to>
                                    </p:set>
                                    <p:animEffect transition="in" filter="barn(outVertical)">
                                      <p:cBhvr>
                                        <p:cTn id="7" dur="500"/>
                                        <p:tgtEl>
                                          <p:spTgt spid="44034">
                                            <p:txEl>
                                              <p:pRg st="4" end="4"/>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44034">
                                            <p:txEl>
                                              <p:pRg st="5" end="5"/>
                                            </p:txEl>
                                          </p:spTgt>
                                        </p:tgtEl>
                                        <p:attrNameLst>
                                          <p:attrName>style.visibility</p:attrName>
                                        </p:attrNameLst>
                                      </p:cBhvr>
                                      <p:to>
                                        <p:strVal val="visible"/>
                                      </p:to>
                                    </p:set>
                                    <p:animEffect transition="in" filter="barn(outVertical)">
                                      <p:cBhvr>
                                        <p:cTn id="10" dur="500"/>
                                        <p:tgtEl>
                                          <p:spTgt spid="44034">
                                            <p:txEl>
                                              <p:pRg st="5" end="5"/>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44034">
                                            <p:txEl>
                                              <p:pRg st="6" end="6"/>
                                            </p:txEl>
                                          </p:spTgt>
                                        </p:tgtEl>
                                        <p:attrNameLst>
                                          <p:attrName>style.visibility</p:attrName>
                                        </p:attrNameLst>
                                      </p:cBhvr>
                                      <p:to>
                                        <p:strVal val="visible"/>
                                      </p:to>
                                    </p:set>
                                    <p:animEffect transition="in" filter="barn(outVertical)">
                                      <p:cBhvr>
                                        <p:cTn id="13" dur="500"/>
                                        <p:tgtEl>
                                          <p:spTgt spid="44034">
                                            <p:txEl>
                                              <p:pRg st="6" end="6"/>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44034">
                                            <p:txEl>
                                              <p:pRg st="7" end="7"/>
                                            </p:txEl>
                                          </p:spTgt>
                                        </p:tgtEl>
                                        <p:attrNameLst>
                                          <p:attrName>style.visibility</p:attrName>
                                        </p:attrNameLst>
                                      </p:cBhvr>
                                      <p:to>
                                        <p:strVal val="visible"/>
                                      </p:to>
                                    </p:set>
                                    <p:animEffect transition="in" filter="barn(outVertical)">
                                      <p:cBhvr>
                                        <p:cTn id="16" dur="500"/>
                                        <p:tgtEl>
                                          <p:spTgt spid="44034">
                                            <p:txEl>
                                              <p:pRg st="7" end="7"/>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44034">
                                            <p:txEl>
                                              <p:pRg st="8" end="8"/>
                                            </p:txEl>
                                          </p:spTgt>
                                        </p:tgtEl>
                                        <p:attrNameLst>
                                          <p:attrName>style.visibility</p:attrName>
                                        </p:attrNameLst>
                                      </p:cBhvr>
                                      <p:to>
                                        <p:strVal val="visible"/>
                                      </p:to>
                                    </p:set>
                                    <p:animEffect transition="in" filter="barn(outVertical)">
                                      <p:cBhvr>
                                        <p:cTn id="19" dur="500"/>
                                        <p:tgtEl>
                                          <p:spTgt spid="44034">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nodeType="clickEffect">
                                  <p:stCondLst>
                                    <p:cond delay="0"/>
                                  </p:stCondLst>
                                  <p:childTnLst>
                                    <p:set>
                                      <p:cBhvr>
                                        <p:cTn id="23" dur="1" fill="hold">
                                          <p:stCondLst>
                                            <p:cond delay="0"/>
                                          </p:stCondLst>
                                        </p:cTn>
                                        <p:tgtEl>
                                          <p:spTgt spid="44035"/>
                                        </p:tgtEl>
                                        <p:attrNameLst>
                                          <p:attrName>style.visibility</p:attrName>
                                        </p:attrNameLst>
                                      </p:cBhvr>
                                      <p:to>
                                        <p:strVal val="visible"/>
                                      </p:to>
                                    </p:set>
                                    <p:animEffect transition="in" filter="barn(outVertical)">
                                      <p:cBhvr>
                                        <p:cTn id="24" dur="500"/>
                                        <p:tgtEl>
                                          <p:spTgt spid="440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nodeType="clickEffect">
                                  <p:stCondLst>
                                    <p:cond delay="0"/>
                                  </p:stCondLst>
                                  <p:childTnLst>
                                    <p:set>
                                      <p:cBhvr>
                                        <p:cTn id="28" dur="1" fill="hold">
                                          <p:stCondLst>
                                            <p:cond delay="0"/>
                                          </p:stCondLst>
                                        </p:cTn>
                                        <p:tgtEl>
                                          <p:spTgt spid="44036"/>
                                        </p:tgtEl>
                                        <p:attrNameLst>
                                          <p:attrName>style.visibility</p:attrName>
                                        </p:attrNameLst>
                                      </p:cBhvr>
                                      <p:to>
                                        <p:strVal val="visible"/>
                                      </p:to>
                                    </p:set>
                                    <p:animEffect transition="in" filter="barn(outVertical)">
                                      <p:cBhvr>
                                        <p:cTn id="29" dur="500"/>
                                        <p:tgtEl>
                                          <p:spTgt spid="44036"/>
                                        </p:tgtEl>
                                      </p:cBhvr>
                                    </p:animEffect>
                                  </p:childTnLst>
                                </p:cTn>
                              </p:par>
                              <p:par>
                                <p:cTn id="30" presetID="16" presetClass="entr" presetSubtype="37" fill="hold" nodeType="withEffect">
                                  <p:stCondLst>
                                    <p:cond delay="0"/>
                                  </p:stCondLst>
                                  <p:childTnLst>
                                    <p:set>
                                      <p:cBhvr>
                                        <p:cTn id="31" dur="1" fill="hold">
                                          <p:stCondLst>
                                            <p:cond delay="0"/>
                                          </p:stCondLst>
                                        </p:cTn>
                                        <p:tgtEl>
                                          <p:spTgt spid="44038"/>
                                        </p:tgtEl>
                                        <p:attrNameLst>
                                          <p:attrName>style.visibility</p:attrName>
                                        </p:attrNameLst>
                                      </p:cBhvr>
                                      <p:to>
                                        <p:strVal val="visible"/>
                                      </p:to>
                                    </p:set>
                                    <p:animEffect transition="in" filter="barn(outVertical)">
                                      <p:cBhvr>
                                        <p:cTn id="32" dur="500"/>
                                        <p:tgtEl>
                                          <p:spTgt spid="440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44039"/>
                                        </p:tgtEl>
                                        <p:attrNameLst>
                                          <p:attrName>style.visibility</p:attrName>
                                        </p:attrNameLst>
                                      </p:cBhvr>
                                      <p:to>
                                        <p:strVal val="visible"/>
                                      </p:to>
                                    </p:set>
                                    <p:animEffect transition="in" filter="barn(outVertical)">
                                      <p:cBhvr>
                                        <p:cTn id="37" dur="500"/>
                                        <p:tgtEl>
                                          <p:spTgt spid="44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44037"/>
                                        </p:tgtEl>
                                        <p:attrNameLst>
                                          <p:attrName>style.visibility</p:attrName>
                                        </p:attrNameLst>
                                      </p:cBhvr>
                                      <p:to>
                                        <p:strVal val="visible"/>
                                      </p:to>
                                    </p:set>
                                    <p:animEffect transition="in" filter="barn(outVertical)">
                                      <p:cBhvr>
                                        <p:cTn id="42"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AF358C72-18A3-4988-A5B6-6D29F12FD3EC}" type="slidenum">
              <a:rPr lang="zh-CN" altLang="en-US"/>
              <a:pPr>
                <a:defRPr/>
              </a:pPr>
              <a:t>23</a:t>
            </a:fld>
            <a:endParaRPr lang="en-US" altLang="zh-CN"/>
          </a:p>
        </p:txBody>
      </p:sp>
      <p:sp>
        <p:nvSpPr>
          <p:cNvPr id="49155" name="Rectangle 2"/>
          <p:cNvSpPr>
            <a:spLocks noGrp="1" noChangeArrowheads="1"/>
          </p:cNvSpPr>
          <p:nvPr>
            <p:ph type="title"/>
          </p:nvPr>
        </p:nvSpPr>
        <p:spPr>
          <a:xfrm>
            <a:off x="5486400" y="0"/>
            <a:ext cx="36576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&lt;3&gt; </a:t>
            </a:r>
            <a:r>
              <a:rPr lang="zh-CN" altLang="en-US" sz="2400" smtClean="0">
                <a:latin typeface="华文行楷" panose="02010800040101010101" pitchFamily="2" charset="-122"/>
                <a:ea typeface="华文行楷" panose="02010800040101010101" pitchFamily="2" charset="-122"/>
              </a:rPr>
              <a:t>复写</a:t>
            </a:r>
            <a:r>
              <a:rPr lang="en-US" altLang="zh-CN" sz="2400" smtClean="0">
                <a:latin typeface="华文行楷" panose="02010800040101010101" pitchFamily="2" charset="-122"/>
                <a:ea typeface="华文行楷" panose="02010800040101010101" pitchFamily="2" charset="-122"/>
              </a:rPr>
              <a:t>-</a:t>
            </a:r>
            <a:r>
              <a:rPr lang="zh-CN" altLang="en-US" sz="2400" smtClean="0">
                <a:latin typeface="华文行楷" panose="02010800040101010101" pitchFamily="2" charset="-122"/>
                <a:ea typeface="华文行楷" panose="02010800040101010101" pitchFamily="2" charset="-122"/>
              </a:rPr>
              <a:t>恢复（续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49156" name="Rectangle 3"/>
          <p:cNvSpPr>
            <a:spLocks noChangeArrowheads="1"/>
          </p:cNvSpPr>
          <p:nvPr/>
        </p:nvSpPr>
        <p:spPr bwMode="auto">
          <a:xfrm>
            <a:off x="381000" y="3810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procedure test is	-- Ada</a:t>
            </a:r>
            <a:r>
              <a:rPr lang="zh-CN" altLang="en-US" sz="2400">
                <a:latin typeface="华文行楷" panose="02010800040101010101" pitchFamily="2" charset="-122"/>
                <a:ea typeface="华文行楷" panose="02010800040101010101" pitchFamily="2" charset="-122"/>
              </a:rPr>
              <a:t>源程序</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 : integer;</a:t>
            </a: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latin typeface="黑体" panose="02010609060101010101" pitchFamily="49" charset="-122"/>
                <a:ea typeface="黑体" panose="02010609060101010101" pitchFamily="49" charset="-122"/>
              </a:rPr>
              <a:t>begin</a:t>
            </a:r>
          </a:p>
          <a:p>
            <a:pPr algn="just">
              <a:spcBef>
                <a:spcPct val="0"/>
              </a:spcBef>
              <a:buFontTx/>
              <a:buNone/>
            </a:pPr>
            <a:r>
              <a:rPr lang="en-US" altLang="zh-CN" sz="2400">
                <a:latin typeface="黑体" panose="02010609060101010101" pitchFamily="49" charset="-122"/>
                <a:ea typeface="黑体" panose="02010609060101010101" pitchFamily="49" charset="-122"/>
              </a:rPr>
              <a:t>    a:=2;  add_one(a); put_line('a=', a); </a:t>
            </a:r>
          </a:p>
          <a:p>
            <a:pPr>
              <a:spcBef>
                <a:spcPct val="0"/>
              </a:spcBef>
              <a:buFontTx/>
              <a:buNone/>
            </a:pPr>
            <a:r>
              <a:rPr lang="en-US" altLang="zh-CN" sz="2400">
                <a:latin typeface="黑体" panose="02010609060101010101" pitchFamily="49" charset="-122"/>
                <a:ea typeface="黑体" panose="02010609060101010101" pitchFamily="49" charset="-122"/>
              </a:rPr>
              <a:t>end test; </a:t>
            </a:r>
          </a:p>
        </p:txBody>
      </p:sp>
      <p:sp>
        <p:nvSpPr>
          <p:cNvPr id="48132" name="Rectangle 4"/>
          <p:cNvSpPr>
            <a:spLocks noChangeArrowheads="1"/>
          </p:cNvSpPr>
          <p:nvPr/>
        </p:nvSpPr>
        <p:spPr bwMode="auto">
          <a:xfrm>
            <a:off x="838200" y="1143000"/>
            <a:ext cx="8229600" cy="822325"/>
          </a:xfrm>
          <a:prstGeom prst="rect">
            <a:avLst/>
          </a:prstGeom>
          <a:solidFill>
            <a:schemeClr val="bg1">
              <a:lumMod val="95000"/>
            </a:schemeClr>
          </a:solidFill>
          <a:ln>
            <a:noFill/>
          </a:ln>
          <a:effectLs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dirty="0">
                <a:latin typeface="黑体" panose="02010609060101010101" pitchFamily="49" charset="-122"/>
                <a:ea typeface="黑体" panose="02010609060101010101" pitchFamily="49" charset="-122"/>
              </a:rPr>
              <a:t>procedure </a:t>
            </a:r>
            <a:r>
              <a:rPr lang="en-US" altLang="zh-CN" sz="2400" dirty="0" err="1" smtClean="0">
                <a:latin typeface="黑体" panose="02010609060101010101" pitchFamily="49" charset="-122"/>
                <a:ea typeface="黑体" panose="02010609060101010101" pitchFamily="49" charset="-122"/>
              </a:rPr>
              <a:t>add_one</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x:</a:t>
            </a:r>
            <a:r>
              <a:rPr lang="en-US" altLang="zh-CN" sz="2400" dirty="0" err="1" smtClean="0">
                <a:solidFill>
                  <a:srgbClr val="FF0000"/>
                </a:solidFill>
                <a:latin typeface="黑体" panose="02010609060101010101" pitchFamily="49" charset="-122"/>
                <a:cs typeface="Times New Roman" panose="02020603050405020304" pitchFamily="18" charset="0"/>
              </a:rPr>
              <a:t>in</a:t>
            </a:r>
            <a:r>
              <a:rPr lang="en-US" altLang="zh-CN" sz="2400" dirty="0" smtClean="0">
                <a:solidFill>
                  <a:srgbClr val="FF0000"/>
                </a:solidFill>
                <a:latin typeface="黑体" panose="02010609060101010101" pitchFamily="49" charset="-122"/>
                <a:cs typeface="Times New Roman" panose="02020603050405020304" pitchFamily="18" charset="0"/>
              </a:rPr>
              <a:t> </a:t>
            </a:r>
            <a:r>
              <a:rPr lang="en-US" altLang="zh-CN" sz="2400" dirty="0">
                <a:solidFill>
                  <a:srgbClr val="FF0000"/>
                </a:solidFill>
                <a:latin typeface="黑体" panose="02010609060101010101" pitchFamily="49" charset="-122"/>
                <a:cs typeface="Times New Roman" panose="02020603050405020304" pitchFamily="18" charset="0"/>
              </a:rPr>
              <a:t>out</a:t>
            </a:r>
            <a:r>
              <a:rPr lang="en-US" altLang="zh-CN" sz="2400" dirty="0">
                <a:latin typeface="黑体" panose="02010609060101010101" pitchFamily="49" charset="-122"/>
                <a:ea typeface="黑体" panose="02010609060101010101" pitchFamily="49" charset="-122"/>
              </a:rPr>
              <a:t> integer);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复写</a:t>
            </a:r>
            <a:r>
              <a:rPr lang="en-US" altLang="zh-CN" sz="2400" dirty="0">
                <a:latin typeface="华文行楷" panose="02010800040101010101" pitchFamily="2" charset="-122"/>
                <a:ea typeface="华文行楷" panose="02010800040101010101" pitchFamily="2" charset="-122"/>
              </a:rPr>
              <a:t>-</a:t>
            </a:r>
            <a:r>
              <a:rPr lang="zh-CN" altLang="en-US" sz="2400" dirty="0">
                <a:latin typeface="华文行楷" panose="02010800040101010101" pitchFamily="2" charset="-122"/>
                <a:ea typeface="华文行楷" panose="02010800040101010101" pitchFamily="2" charset="-122"/>
              </a:rPr>
              <a:t>恢复调用</a:t>
            </a:r>
          </a:p>
          <a:p>
            <a:pPr>
              <a:spcBef>
                <a:spcPct val="0"/>
              </a:spcBef>
              <a:buFontTx/>
              <a:buNone/>
            </a:pPr>
            <a:r>
              <a:rPr lang="en-US" altLang="zh-CN" sz="2400" dirty="0">
                <a:latin typeface="黑体" panose="02010609060101010101" pitchFamily="49" charset="-122"/>
                <a:ea typeface="黑体" panose="02010609060101010101" pitchFamily="49" charset="-122"/>
              </a:rPr>
              <a:t>begin  a:=x+1; x:=x+1; end </a:t>
            </a:r>
            <a:r>
              <a:rPr lang="en-US" altLang="zh-CN" sz="2400" dirty="0" err="1">
                <a:latin typeface="黑体" panose="02010609060101010101" pitchFamily="49" charset="-122"/>
                <a:ea typeface="黑体" panose="02010609060101010101" pitchFamily="49" charset="-122"/>
              </a:rPr>
              <a:t>add_one</a:t>
            </a:r>
            <a:r>
              <a:rPr lang="en-US" altLang="zh-CN" sz="2400" dirty="0">
                <a:latin typeface="黑体" panose="02010609060101010101" pitchFamily="49" charset="-122"/>
                <a:ea typeface="黑体" panose="02010609060101010101" pitchFamily="49" charset="-122"/>
              </a:rPr>
              <a:t>;</a:t>
            </a:r>
          </a:p>
        </p:txBody>
      </p:sp>
      <p:sp>
        <p:nvSpPr>
          <p:cNvPr id="48133" name="Rectangle 5"/>
          <p:cNvSpPr>
            <a:spLocks noChangeArrowheads="1"/>
          </p:cNvSpPr>
          <p:nvPr/>
        </p:nvSpPr>
        <p:spPr bwMode="auto">
          <a:xfrm>
            <a:off x="179388" y="2962275"/>
            <a:ext cx="8763000" cy="3771900"/>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latin typeface="华文行楷" panose="02010800040101010101" pitchFamily="2" charset="-122"/>
                <a:ea typeface="华文行楷" panose="02010800040101010101" pitchFamily="2" charset="-122"/>
              </a:rPr>
              <a:t>----------</a:t>
            </a:r>
            <a:r>
              <a:rPr lang="zh-CN" altLang="en-US" sz="2400" dirty="0">
                <a:solidFill>
                  <a:srgbClr val="FF0000"/>
                </a:solidFill>
                <a:latin typeface="华文行楷" panose="02010800040101010101" pitchFamily="2" charset="-122"/>
                <a:ea typeface="华文行楷" panose="02010800040101010101" pitchFamily="2" charset="-122"/>
              </a:rPr>
              <a:t>引用调用模拟复写</a:t>
            </a:r>
            <a:r>
              <a:rPr lang="en-US" altLang="zh-CN" sz="2400" dirty="0">
                <a:solidFill>
                  <a:srgbClr val="FF0000"/>
                </a:solidFill>
                <a:latin typeface="华文行楷" panose="02010800040101010101" pitchFamily="2" charset="-122"/>
                <a:ea typeface="华文行楷" panose="02010800040101010101" pitchFamily="2" charset="-122"/>
              </a:rPr>
              <a:t>-</a:t>
            </a:r>
            <a:r>
              <a:rPr lang="zh-CN" altLang="en-US" sz="2400" dirty="0">
                <a:solidFill>
                  <a:srgbClr val="FF0000"/>
                </a:solidFill>
                <a:latin typeface="华文行楷" panose="02010800040101010101" pitchFamily="2" charset="-122"/>
                <a:ea typeface="华文行楷" panose="02010800040101010101" pitchFamily="2" charset="-122"/>
              </a:rPr>
              <a:t>恢复</a:t>
            </a:r>
            <a:r>
              <a:rPr lang="zh-CN" altLang="en-US" sz="2400" dirty="0">
                <a:latin typeface="华文行楷" panose="02010800040101010101" pitchFamily="2" charset="-122"/>
                <a:ea typeface="华文行楷" panose="02010800040101010101" pitchFamily="2" charset="-122"/>
              </a:rPr>
              <a:t>参数传递的演示程序</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iostream.h</a:t>
            </a:r>
            <a:r>
              <a:rPr lang="en-US" altLang="zh-CN" sz="2400" dirty="0">
                <a:latin typeface="黑体" panose="02010609060101010101" pitchFamily="49" charset="-122"/>
                <a:ea typeface="黑体" panose="02010609060101010101" pitchFamily="49" charset="-122"/>
              </a:rPr>
              <a:t>&gt;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int a=2;</a:t>
            </a:r>
          </a:p>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add_one</a:t>
            </a:r>
            <a:r>
              <a:rPr lang="en-US" altLang="zh-CN" sz="2400" dirty="0">
                <a:latin typeface="黑体" panose="02010609060101010101" pitchFamily="49" charset="-122"/>
                <a:ea typeface="黑体" panose="02010609060101010101" pitchFamily="49" charset="-122"/>
              </a:rPr>
              <a:t>(int &amp;x)</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int</a:t>
            </a:r>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cs typeface="Times New Roman" panose="02020603050405020304" pitchFamily="18" charset="0"/>
              </a:rPr>
              <a:t>local_x</a:t>
            </a:r>
            <a:r>
              <a:rPr lang="en-US" altLang="zh-CN" sz="2400" dirty="0">
                <a:solidFill>
                  <a:srgbClr val="FF0000"/>
                </a:solidFill>
                <a:latin typeface="黑体" panose="02010609060101010101" pitchFamily="49" charset="-122"/>
                <a:cs typeface="Times New Roman" panose="02020603050405020304" pitchFamily="18" charset="0"/>
              </a:rPr>
              <a:t>=x</a:t>
            </a:r>
            <a:r>
              <a:rPr lang="en-US" altLang="zh-CN" sz="2400" dirty="0">
                <a:latin typeface="黑体" panose="02010609060101010101" pitchFamily="49" charset="-122"/>
                <a:ea typeface="黑体" panose="02010609060101010101" pitchFamily="49" charset="-122"/>
              </a:rPr>
              <a:t>;  a=local_x+1; </a:t>
            </a:r>
            <a:r>
              <a:rPr lang="en-US" altLang="zh-CN" sz="2400" dirty="0" err="1">
                <a:latin typeface="黑体" panose="02010609060101010101" pitchFamily="49" charset="-122"/>
                <a:ea typeface="黑体" panose="02010609060101010101" pitchFamily="49" charset="-122"/>
              </a:rPr>
              <a:t>local_x</a:t>
            </a:r>
            <a:r>
              <a:rPr lang="en-US" altLang="zh-CN" sz="2400" dirty="0">
                <a:latin typeface="黑体" panose="02010609060101010101" pitchFamily="49" charset="-122"/>
                <a:ea typeface="黑体" panose="02010609060101010101" pitchFamily="49" charset="-122"/>
              </a:rPr>
              <a:t>++;</a:t>
            </a:r>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rPr>
              <a:t>x=</a:t>
            </a:r>
            <a:r>
              <a:rPr lang="en-US" altLang="zh-CN" sz="2400" dirty="0" err="1">
                <a:solidFill>
                  <a:srgbClr val="FF0000"/>
                </a:solidFill>
                <a:latin typeface="黑体" panose="02010609060101010101" pitchFamily="49" charset="-122"/>
              </a:rPr>
              <a:t>local_x</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int </a:t>
            </a:r>
            <a:r>
              <a:rPr lang="en-US" altLang="zh-CN" sz="2400" dirty="0">
                <a:latin typeface="黑体" panose="02010609060101010101" pitchFamily="49" charset="-122"/>
                <a:ea typeface="黑体" panose="02010609060101010101" pitchFamily="49" charset="-122"/>
              </a:rPr>
              <a:t>main ()</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add_one</a:t>
            </a:r>
            <a:r>
              <a:rPr lang="en-US" altLang="zh-CN" sz="2400" dirty="0">
                <a:latin typeface="黑体" panose="02010609060101010101" pitchFamily="49" charset="-122"/>
                <a:ea typeface="黑体" panose="02010609060101010101" pitchFamily="49" charset="-122"/>
              </a:rPr>
              <a:t>(a);</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49159" name="Rectangle 6"/>
          <p:cNvSpPr>
            <a:spLocks noChangeArrowheads="1"/>
          </p:cNvSpPr>
          <p:nvPr/>
        </p:nvSpPr>
        <p:spPr bwMode="auto">
          <a:xfrm>
            <a:off x="304800" y="0"/>
            <a:ext cx="247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复写</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恢复举例：</a:t>
            </a:r>
          </a:p>
        </p:txBody>
      </p:sp>
      <p:sp>
        <p:nvSpPr>
          <p:cNvPr id="2" name="矩形 1"/>
          <p:cNvSpPr/>
          <p:nvPr/>
        </p:nvSpPr>
        <p:spPr bwMode="auto">
          <a:xfrm>
            <a:off x="3973613" y="1140217"/>
            <a:ext cx="958427" cy="416575"/>
          </a:xfrm>
          <a:prstGeom prst="rect">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arn(outVertical)">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8B4B12B-E903-4434-B0D0-275D387B2A0D}" type="slidenum">
              <a:rPr lang="zh-CN" altLang="en-US"/>
              <a:pPr>
                <a:defRPr/>
              </a:pPr>
              <a:t>24</a:t>
            </a:fld>
            <a:endParaRPr lang="en-US" altLang="zh-CN"/>
          </a:p>
        </p:txBody>
      </p:sp>
      <p:sp>
        <p:nvSpPr>
          <p:cNvPr id="51203" name="Rectangle 2"/>
          <p:cNvSpPr>
            <a:spLocks noGrp="1" noChangeArrowheads="1"/>
          </p:cNvSpPr>
          <p:nvPr>
            <p:ph type="title"/>
          </p:nvPr>
        </p:nvSpPr>
        <p:spPr>
          <a:xfrm>
            <a:off x="304800" y="152400"/>
            <a:ext cx="2438400" cy="533400"/>
          </a:xfrm>
        </p:spPr>
        <p:txBody>
          <a:bodyPr/>
          <a:lstStyle/>
          <a:p>
            <a:pPr algn="l" eaLnBrk="1" hangingPunct="1">
              <a:lnSpc>
                <a:spcPct val="120000"/>
              </a:lnSpc>
            </a:pPr>
            <a:r>
              <a:rPr lang="en-US" altLang="zh-CN" sz="2400" smtClean="0">
                <a:solidFill>
                  <a:srgbClr val="990000"/>
                </a:solidFill>
                <a:latin typeface="华文行楷" panose="02010800040101010101" pitchFamily="2" charset="-122"/>
                <a:ea typeface="华文行楷" panose="02010800040101010101" pitchFamily="2" charset="-122"/>
              </a:rPr>
              <a:t>&lt;4&gt; </a:t>
            </a:r>
            <a:r>
              <a:rPr lang="zh-CN" altLang="en-US" sz="2400" smtClean="0">
                <a:solidFill>
                  <a:srgbClr val="990000"/>
                </a:solidFill>
                <a:latin typeface="华文行楷" panose="02010800040101010101" pitchFamily="2" charset="-122"/>
                <a:ea typeface="华文行楷" panose="02010800040101010101" pitchFamily="2" charset="-122"/>
              </a:rPr>
              <a:t>换名调用</a:t>
            </a:r>
            <a:r>
              <a:rPr lang="zh-CN" altLang="en-US" sz="2400" smtClean="0">
                <a:solidFill>
                  <a:srgbClr val="990000"/>
                </a:solidFill>
                <a:latin typeface="隶书" panose="02010509060101010101" pitchFamily="49" charset="-122"/>
                <a:ea typeface="隶书" panose="02010509060101010101" pitchFamily="49" charset="-122"/>
              </a:rPr>
              <a:t> </a:t>
            </a:r>
          </a:p>
        </p:txBody>
      </p:sp>
      <p:sp>
        <p:nvSpPr>
          <p:cNvPr id="49155" name="Rectangle 3"/>
          <p:cNvSpPr>
            <a:spLocks noChangeArrowheads="1"/>
          </p:cNvSpPr>
          <p:nvPr/>
        </p:nvSpPr>
        <p:spPr bwMode="auto">
          <a:xfrm>
            <a:off x="539750" y="39338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华文行楷" panose="02010800040101010101" pitchFamily="2" charset="-122"/>
                <a:ea typeface="华文行楷" panose="02010800040101010101" pitchFamily="2" charset="-122"/>
              </a:rPr>
              <a:t>严格讲，换名调用并不能算作真正的过程调用和参数传递。 </a:t>
            </a:r>
          </a:p>
        </p:txBody>
      </p:sp>
      <p:sp>
        <p:nvSpPr>
          <p:cNvPr id="49156" name="Rectangle 4"/>
          <p:cNvSpPr>
            <a:spLocks noChangeArrowheads="1"/>
          </p:cNvSpPr>
          <p:nvPr/>
        </p:nvSpPr>
        <p:spPr bwMode="auto">
          <a:xfrm>
            <a:off x="457200" y="620713"/>
            <a:ext cx="84582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换名调用由 </a:t>
            </a:r>
            <a:r>
              <a:rPr lang="en-US" altLang="zh-CN" sz="2400">
                <a:solidFill>
                  <a:schemeClr val="tx2"/>
                </a:solidFill>
                <a:latin typeface="黑体" panose="02010609060101010101" pitchFamily="49" charset="-122"/>
                <a:ea typeface="黑体" panose="02010609060101010101" pitchFamily="49" charset="-122"/>
              </a:rPr>
              <a:t>Algol60 </a:t>
            </a:r>
            <a:r>
              <a:rPr lang="zh-CN" altLang="en-US" sz="2400">
                <a:solidFill>
                  <a:schemeClr val="tx2"/>
                </a:solidFill>
                <a:latin typeface="华文行楷" panose="02010800040101010101" pitchFamily="2" charset="-122"/>
                <a:ea typeface="华文行楷" panose="02010800040101010101" pitchFamily="2" charset="-122"/>
              </a:rPr>
              <a:t>的复写规则定义：</a:t>
            </a:r>
          </a:p>
          <a:p>
            <a:pPr lvl="1" algn="just">
              <a:lnSpc>
                <a:spcPct val="110000"/>
              </a:lnSpc>
              <a:spcBef>
                <a:spcPct val="0"/>
              </a:spcBef>
              <a:buFontTx/>
              <a:buNone/>
            </a:pPr>
            <a:r>
              <a:rPr lang="en-US" altLang="zh-CN" sz="2400">
                <a:latin typeface="华文行楷" panose="02010800040101010101" pitchFamily="2" charset="-122"/>
                <a:ea typeface="华文行楷" panose="02010800040101010101" pitchFamily="2" charset="-122"/>
              </a:rPr>
              <a:t>1.  </a:t>
            </a:r>
            <a:r>
              <a:rPr lang="zh-CN" altLang="en-US" sz="2400">
                <a:solidFill>
                  <a:srgbClr val="990000"/>
                </a:solidFill>
                <a:latin typeface="华文行楷" panose="02010800040101010101" pitchFamily="2" charset="-122"/>
                <a:ea typeface="华文行楷" panose="02010800040101010101" pitchFamily="2" charset="-122"/>
              </a:rPr>
              <a:t>过程被认为宏</a:t>
            </a:r>
            <a:r>
              <a:rPr lang="zh-CN" altLang="en-US" sz="2400">
                <a:latin typeface="华文行楷" panose="02010800040101010101" pitchFamily="2" charset="-122"/>
                <a:ea typeface="华文行楷" panose="02010800040101010101" pitchFamily="2" charset="-122"/>
              </a:rPr>
              <a:t>，每次对过程的调用，实质上是用过程体替换过程调用，替换中</a:t>
            </a:r>
            <a:r>
              <a:rPr lang="zh-CN" altLang="en-US" sz="2400">
                <a:solidFill>
                  <a:srgbClr val="0000FF"/>
                </a:solidFill>
                <a:latin typeface="华文行楷" panose="02010800040101010101" pitchFamily="2" charset="-122"/>
                <a:ea typeface="华文行楷" panose="02010800040101010101" pitchFamily="2" charset="-122"/>
              </a:rPr>
              <a:t>用实参的</a:t>
            </a:r>
            <a:r>
              <a:rPr lang="zh-CN" altLang="en-US" sz="2400">
                <a:solidFill>
                  <a:srgbClr val="FF33CC"/>
                </a:solidFill>
                <a:latin typeface="华文行楷" panose="02010800040101010101" pitchFamily="2" charset="-122"/>
                <a:ea typeface="华文行楷" panose="02010800040101010101" pitchFamily="2" charset="-122"/>
              </a:rPr>
              <a:t>文字</a:t>
            </a:r>
            <a:r>
              <a:rPr lang="zh-CN" altLang="en-US" sz="2400">
                <a:solidFill>
                  <a:srgbClr val="0000FF"/>
                </a:solidFill>
                <a:latin typeface="华文行楷" panose="02010800040101010101" pitchFamily="2" charset="-122"/>
                <a:ea typeface="华文行楷" panose="02010800040101010101" pitchFamily="2" charset="-122"/>
              </a:rPr>
              <a:t>替换体中的形参</a:t>
            </a:r>
            <a:r>
              <a:rPr lang="zh-CN" altLang="en-US" sz="2400">
                <a:latin typeface="华文行楷" panose="02010800040101010101" pitchFamily="2" charset="-122"/>
                <a:ea typeface="华文行楷" panose="02010800040101010101" pitchFamily="2" charset="-122"/>
              </a:rPr>
              <a:t>。这样的替换方式被称为宏替换或宏展开；</a:t>
            </a:r>
          </a:p>
          <a:p>
            <a:pPr lvl="1" algn="just">
              <a:lnSpc>
                <a:spcPct val="110000"/>
              </a:lnSpc>
              <a:spcBef>
                <a:spcPct val="0"/>
              </a:spcBef>
              <a:buFontTx/>
              <a:buNone/>
            </a:pPr>
            <a:r>
              <a:rPr lang="en-US" altLang="zh-CN" sz="2400">
                <a:latin typeface="华文行楷" panose="02010800040101010101" pitchFamily="2" charset="-122"/>
                <a:ea typeface="华文行楷" panose="02010800040101010101" pitchFamily="2" charset="-122"/>
              </a:rPr>
              <a:t>2. </a:t>
            </a:r>
            <a:r>
              <a:rPr lang="zh-CN" altLang="en-US" sz="2400">
                <a:solidFill>
                  <a:srgbClr val="990000"/>
                </a:solidFill>
                <a:latin typeface="华文行楷" panose="02010800040101010101" pitchFamily="2" charset="-122"/>
                <a:ea typeface="华文行楷" panose="02010800040101010101" pitchFamily="2" charset="-122"/>
              </a:rPr>
              <a:t>应区分被调用过程的局部名和调用过程的局部名</a:t>
            </a:r>
            <a:r>
              <a:rPr lang="zh-CN" altLang="en-US" sz="2400">
                <a:latin typeface="华文行楷" panose="02010800040101010101" pitchFamily="2" charset="-122"/>
                <a:ea typeface="华文行楷" panose="02010800040101010101" pitchFamily="2" charset="-122"/>
              </a:rPr>
              <a:t>。可以认为在宏展开前被调用过程的每个局部名被系统地重新命名成可区别的名字；</a:t>
            </a:r>
          </a:p>
          <a:p>
            <a:pPr lvl="1" algn="just">
              <a:lnSpc>
                <a:spcPct val="110000"/>
              </a:lnSpc>
              <a:spcBef>
                <a:spcPct val="0"/>
              </a:spcBef>
              <a:buFontTx/>
              <a:buNone/>
            </a:pPr>
            <a:r>
              <a:rPr lang="en-US" altLang="zh-CN" sz="2400">
                <a:latin typeface="华文行楷" panose="02010800040101010101" pitchFamily="2" charset="-122"/>
                <a:ea typeface="华文行楷" panose="02010800040101010101" pitchFamily="2" charset="-122"/>
              </a:rPr>
              <a:t>3.  </a:t>
            </a:r>
            <a:r>
              <a:rPr lang="zh-CN" altLang="en-US" sz="2400">
                <a:latin typeface="华文行楷" panose="02010800040101010101" pitchFamily="2" charset="-122"/>
                <a:ea typeface="华文行楷" panose="02010800040101010101" pitchFamily="2" charset="-122"/>
              </a:rPr>
              <a:t>当需要保持实参的完整性时， </a:t>
            </a:r>
            <a:r>
              <a:rPr lang="zh-CN" altLang="en-US" sz="2400">
                <a:solidFill>
                  <a:srgbClr val="990000"/>
                </a:solidFill>
                <a:latin typeface="华文行楷" panose="02010800040101010101" pitchFamily="2" charset="-122"/>
                <a:ea typeface="华文行楷" panose="02010800040101010101" pitchFamily="2" charset="-122"/>
              </a:rPr>
              <a:t>可以为实参加括弧</a:t>
            </a:r>
            <a:r>
              <a:rPr lang="zh-CN" altLang="en-US" sz="2400">
                <a:latin typeface="华文行楷" panose="02010800040101010101" pitchFamily="2" charset="-122"/>
                <a:ea typeface="华文行楷" panose="02010800040101010101" pitchFamily="2" charset="-122"/>
              </a:rPr>
              <a:t>。</a:t>
            </a:r>
          </a:p>
        </p:txBody>
      </p:sp>
      <p:sp>
        <p:nvSpPr>
          <p:cNvPr id="49157" name="Rectangle 5"/>
          <p:cNvSpPr>
            <a:spLocks noChangeArrowheads="1"/>
          </p:cNvSpPr>
          <p:nvPr/>
        </p:nvSpPr>
        <p:spPr bwMode="auto">
          <a:xfrm>
            <a:off x="250825" y="4467225"/>
            <a:ext cx="853440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400">
                <a:latin typeface="华文行楷" panose="02010800040101010101" pitchFamily="2" charset="-122"/>
                <a:ea typeface="华文行楷" panose="02010800040101010101" pitchFamily="2" charset="-122"/>
              </a:rPr>
              <a:t>        换名调用在</a:t>
            </a:r>
            <a:r>
              <a:rPr lang="en-US" altLang="zh-CN" sz="2400">
                <a:solidFill>
                  <a:schemeClr val="accent2"/>
                </a:solidFill>
                <a:latin typeface="黑体" panose="02010609060101010101" pitchFamily="49" charset="-122"/>
                <a:ea typeface="黑体" panose="02010609060101010101" pitchFamily="49" charset="-122"/>
              </a:rPr>
              <a:t>C/C++</a:t>
            </a:r>
            <a:r>
              <a:rPr lang="zh-CN" altLang="en-US" sz="2400">
                <a:latin typeface="华文行楷" panose="02010800040101010101" pitchFamily="2" charset="-122"/>
                <a:ea typeface="华文行楷" panose="02010800040101010101" pitchFamily="2" charset="-122"/>
              </a:rPr>
              <a:t>中的形式是宏定义（</a:t>
            </a:r>
            <a:r>
              <a:rPr lang="en-US" altLang="zh-CN" sz="2400">
                <a:solidFill>
                  <a:schemeClr val="accent2"/>
                </a:solidFill>
                <a:latin typeface="黑体" panose="02010609060101010101" pitchFamily="49" charset="-122"/>
                <a:ea typeface="黑体" panose="02010609060101010101" pitchFamily="49" charset="-122"/>
              </a:rPr>
              <a:t>#define</a:t>
            </a:r>
            <a:r>
              <a:rPr lang="zh-CN" altLang="en-US" sz="2400">
                <a:latin typeface="华文行楷" panose="02010800040101010101" pitchFamily="2" charset="-122"/>
                <a:ea typeface="华文行楷" panose="02010800040101010101" pitchFamily="2" charset="-122"/>
              </a:rPr>
              <a:t>），宏定义采用预处理的方法，在预处理时进行宏替换，即将过程体直接展开在调用它的地方。因此经过宏替换之后的程序中，已经不存在</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宏</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过程的调用与参数传递，它的特点是运行速度快。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D9ED2B-CDB8-45E4-9427-57ACAC99C81C}" type="slidenum">
              <a:rPr lang="zh-CN" altLang="en-US"/>
              <a:pPr>
                <a:defRPr/>
              </a:pPr>
              <a:t>25</a:t>
            </a:fld>
            <a:endParaRPr lang="en-US" altLang="zh-CN"/>
          </a:p>
        </p:txBody>
      </p:sp>
      <p:sp>
        <p:nvSpPr>
          <p:cNvPr id="50178" name="Rectangle 2"/>
          <p:cNvSpPr>
            <a:spLocks noChangeArrowheads="1"/>
          </p:cNvSpPr>
          <p:nvPr/>
        </p:nvSpPr>
        <p:spPr bwMode="auto">
          <a:xfrm>
            <a:off x="215900" y="1038225"/>
            <a:ext cx="8893175"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换名调用副作用的演示程序</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#include &lt;</a:t>
            </a:r>
            <a:r>
              <a:rPr lang="en-US" altLang="zh-CN" sz="2400" dirty="0" err="1">
                <a:latin typeface="黑体" panose="02010609060101010101" pitchFamily="49" charset="-122"/>
                <a:ea typeface="黑体" panose="02010609060101010101" pitchFamily="49" charset="-122"/>
              </a:rPr>
              <a:t>iostream.h</a:t>
            </a:r>
            <a:r>
              <a:rPr lang="en-US" altLang="zh-CN" sz="2400" dirty="0">
                <a:latin typeface="黑体" panose="02010609060101010101" pitchFamily="49" charset="-122"/>
                <a:ea typeface="黑体" panose="02010609060101010101" pitchFamily="49" charset="-122"/>
              </a:rPr>
              <a:t>&gt;</a:t>
            </a: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smtClean="0">
                <a:latin typeface="黑体" panose="02010609060101010101" pitchFamily="49" charset="-122"/>
                <a:ea typeface="黑体" panose="02010609060101010101" pitchFamily="49" charset="-122"/>
              </a:rPr>
              <a:t>int </a:t>
            </a:r>
            <a:r>
              <a:rPr lang="en-US" altLang="zh-CN" sz="2400" dirty="0">
                <a:latin typeface="黑体" panose="02010609060101010101" pitchFamily="49" charset="-122"/>
                <a:ea typeface="黑体" panose="02010609060101010101" pitchFamily="49" charset="-122"/>
              </a:rPr>
              <a:t>main ()</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int a = 1, b[]={0,0};</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&lt;&lt;"before:  a="&lt;&lt;a&lt;&lt;"  b="&lt;&lt;b[0]&lt;&lt;" "&lt;&lt;b[1]&lt;&lt;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endParaRPr lang="en-US" altLang="zh-CN" sz="1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swap(a, b[a]);  // expect: a=0, b[1]=1</a:t>
            </a: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cout</a:t>
            </a:r>
            <a:r>
              <a:rPr lang="en-US" altLang="zh-CN" sz="2400" dirty="0">
                <a:latin typeface="黑体" panose="02010609060101010101" pitchFamily="49" charset="-122"/>
                <a:ea typeface="黑体" panose="02010609060101010101" pitchFamily="49" charset="-122"/>
              </a:rPr>
              <a:t>&lt;&lt;"after:   a="&lt;&lt;a&lt;&lt;"  b="&lt;&lt;b[0]&lt;&lt;" "&lt;&lt;b[1]&lt;&lt;</a:t>
            </a:r>
            <a:r>
              <a:rPr lang="en-US" altLang="zh-CN" sz="2400" dirty="0" err="1">
                <a:latin typeface="黑体" panose="02010609060101010101" pitchFamily="49" charset="-122"/>
                <a:ea typeface="黑体" panose="02010609060101010101" pitchFamily="49" charset="-122"/>
              </a:rPr>
              <a:t>endl</a:t>
            </a:r>
            <a:r>
              <a:rPr lang="en-US" altLang="zh-CN" sz="2400" dirty="0">
                <a:latin typeface="黑体" panose="02010609060101010101" pitchFamily="49" charset="-122"/>
                <a:ea typeface="黑体" panose="02010609060101010101" pitchFamily="49" charset="-122"/>
              </a:rPr>
              <a:t>;</a:t>
            </a:r>
          </a:p>
          <a:p>
            <a:pPr eaLnBrk="1" hangingPunct="1">
              <a:spcBef>
                <a:spcPct val="0"/>
              </a:spcBef>
              <a:buFontTx/>
              <a:buNone/>
            </a:pPr>
            <a:r>
              <a:rPr lang="en-US" altLang="zh-CN" sz="2400" dirty="0">
                <a:latin typeface="黑体" panose="02010609060101010101" pitchFamily="49" charset="-122"/>
                <a:ea typeface="黑体" panose="02010609060101010101" pitchFamily="49" charset="-122"/>
              </a:rPr>
              <a:t>}</a:t>
            </a:r>
          </a:p>
        </p:txBody>
      </p:sp>
      <p:sp>
        <p:nvSpPr>
          <p:cNvPr id="50179" name="Rectangle 3"/>
          <p:cNvSpPr>
            <a:spLocks noChangeArrowheads="1"/>
          </p:cNvSpPr>
          <p:nvPr/>
        </p:nvSpPr>
        <p:spPr bwMode="auto">
          <a:xfrm>
            <a:off x="539750" y="4195763"/>
            <a:ext cx="7056438" cy="457200"/>
          </a:xfrm>
          <a:prstGeom prst="rect">
            <a:avLst/>
          </a:prstGeom>
          <a:solidFill>
            <a:srgbClr val="008000">
              <a:alpha val="32156"/>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latin typeface="隶书" panose="02010509060101010101" pitchFamily="49" charset="-122"/>
                <a:ea typeface="隶书" panose="02010509060101010101" pitchFamily="49" charset="-122"/>
              </a:rPr>
              <a:t>//</a:t>
            </a:r>
          </a:p>
        </p:txBody>
      </p:sp>
      <p:sp>
        <p:nvSpPr>
          <p:cNvPr id="53253" name="Rectangle 4"/>
          <p:cNvSpPr>
            <a:spLocks noGrp="1" noChangeArrowheads="1"/>
          </p:cNvSpPr>
          <p:nvPr>
            <p:ph type="title"/>
          </p:nvPr>
        </p:nvSpPr>
        <p:spPr>
          <a:xfrm>
            <a:off x="6172200" y="76200"/>
            <a:ext cx="3048000" cy="4572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&lt;4&gt; </a:t>
            </a:r>
            <a:r>
              <a:rPr lang="zh-CN" altLang="en-US" sz="2400" smtClean="0">
                <a:latin typeface="华文行楷" panose="02010800040101010101" pitchFamily="2" charset="-122"/>
                <a:ea typeface="华文行楷" panose="02010800040101010101" pitchFamily="2" charset="-122"/>
              </a:rPr>
              <a:t>换名调用（续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50181" name="Rectangle 5"/>
          <p:cNvSpPr>
            <a:spLocks noChangeArrowheads="1"/>
          </p:cNvSpPr>
          <p:nvPr/>
        </p:nvSpPr>
        <p:spPr bwMode="auto">
          <a:xfrm>
            <a:off x="250825" y="2175247"/>
            <a:ext cx="8610600" cy="46166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#define swap(x, y</a:t>
            </a:r>
            <a:r>
              <a:rPr lang="en-US" altLang="zh-CN" sz="2400" dirty="0" smtClean="0">
                <a:solidFill>
                  <a:srgbClr val="FF0000"/>
                </a:solidFill>
                <a:latin typeface="黑体" panose="02010609060101010101" pitchFamily="49" charset="-122"/>
                <a:ea typeface="黑体" panose="02010609060101010101" pitchFamily="49" charset="-122"/>
              </a:rPr>
              <a:t>) {int temp=x; </a:t>
            </a:r>
            <a:r>
              <a:rPr lang="en-US" altLang="zh-CN" sz="2400" dirty="0">
                <a:solidFill>
                  <a:srgbClr val="FF0000"/>
                </a:solidFill>
                <a:latin typeface="黑体" panose="02010609060101010101" pitchFamily="49" charset="-122"/>
                <a:ea typeface="黑体" panose="02010609060101010101" pitchFamily="49" charset="-122"/>
              </a:rPr>
              <a:t>x=y</a:t>
            </a:r>
            <a:r>
              <a:rPr lang="en-US" altLang="zh-CN" sz="2400" dirty="0" smtClean="0">
                <a:solidFill>
                  <a:srgbClr val="FF0000"/>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y=temp</a:t>
            </a:r>
            <a:r>
              <a:rPr lang="en-US" altLang="zh-CN" sz="2400" dirty="0" smtClean="0">
                <a:solidFill>
                  <a:srgbClr val="FF0000"/>
                </a:solidFill>
                <a:latin typeface="黑体" panose="02010609060101010101" pitchFamily="49" charset="-122"/>
                <a:ea typeface="黑体" panose="02010609060101010101" pitchFamily="49" charset="-122"/>
              </a:rPr>
              <a:t>;} //</a:t>
            </a:r>
            <a:r>
              <a:rPr lang="zh-CN" altLang="en-US" sz="2400" dirty="0" smtClean="0">
                <a:solidFill>
                  <a:srgbClr val="FF0000"/>
                </a:solidFill>
                <a:latin typeface="华文行楷" panose="02010800040101010101" pitchFamily="2" charset="-122"/>
                <a:ea typeface="华文行楷" panose="02010800040101010101" pitchFamily="2" charset="-122"/>
              </a:rPr>
              <a:t>宏定义</a:t>
            </a:r>
            <a:endParaRPr lang="zh-CN" altLang="en-US" sz="2400" dirty="0">
              <a:solidFill>
                <a:srgbClr val="FF0000"/>
              </a:solidFill>
              <a:latin typeface="华文行楷" panose="02010800040101010101" pitchFamily="2" charset="-122"/>
              <a:ea typeface="华文行楷" panose="02010800040101010101" pitchFamily="2" charset="-122"/>
            </a:endParaRPr>
          </a:p>
        </p:txBody>
      </p:sp>
      <p:sp>
        <p:nvSpPr>
          <p:cNvPr id="53255" name="Rectangle 6"/>
          <p:cNvSpPr>
            <a:spLocks noChangeArrowheads="1"/>
          </p:cNvSpPr>
          <p:nvPr/>
        </p:nvSpPr>
        <p:spPr bwMode="auto">
          <a:xfrm>
            <a:off x="609600" y="381000"/>
            <a:ext cx="284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正文替换 的 结果     </a:t>
            </a:r>
          </a:p>
        </p:txBody>
      </p:sp>
      <p:sp>
        <p:nvSpPr>
          <p:cNvPr id="50183" name="Rectangle 7"/>
          <p:cNvSpPr>
            <a:spLocks noChangeArrowheads="1"/>
          </p:cNvSpPr>
          <p:nvPr/>
        </p:nvSpPr>
        <p:spPr bwMode="auto">
          <a:xfrm>
            <a:off x="533400" y="4627563"/>
            <a:ext cx="7062788"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smtClean="0">
                <a:solidFill>
                  <a:srgbClr val="FF0000"/>
                </a:solidFill>
                <a:latin typeface="黑体" panose="02010609060101010101" pitchFamily="49" charset="-122"/>
                <a:ea typeface="黑体" panose="02010609060101010101" pitchFamily="49" charset="-122"/>
              </a:rPr>
              <a:t>{int </a:t>
            </a:r>
            <a:r>
              <a:rPr lang="en-US" altLang="zh-CN" sz="2400" dirty="0" smtClean="0">
                <a:solidFill>
                  <a:srgbClr val="FF0000"/>
                </a:solidFill>
                <a:latin typeface="黑体" panose="02010609060101010101" pitchFamily="49" charset="-122"/>
                <a:ea typeface="黑体" panose="02010609060101010101" pitchFamily="49" charset="-122"/>
              </a:rPr>
              <a:t>temp=a; </a:t>
            </a:r>
            <a:r>
              <a:rPr lang="en-US" altLang="zh-CN" sz="2400" dirty="0">
                <a:solidFill>
                  <a:srgbClr val="FF0000"/>
                </a:solidFill>
                <a:latin typeface="黑体" panose="02010609060101010101" pitchFamily="49" charset="-122"/>
                <a:ea typeface="黑体" panose="02010609060101010101" pitchFamily="49" charset="-122"/>
              </a:rPr>
              <a:t>a=b[a]; </a:t>
            </a:r>
            <a:r>
              <a:rPr lang="en-US" altLang="zh-CN" sz="2400" dirty="0" smtClean="0">
                <a:solidFill>
                  <a:srgbClr val="FF0000"/>
                </a:solidFill>
                <a:latin typeface="黑体" panose="02010609060101010101" pitchFamily="49" charset="-122"/>
                <a:ea typeface="黑体" panose="02010609060101010101" pitchFamily="49" charset="-122"/>
              </a:rPr>
              <a:t>b[a</a:t>
            </a:r>
            <a:r>
              <a:rPr lang="en-US" altLang="zh-CN" sz="2400" dirty="0">
                <a:solidFill>
                  <a:srgbClr val="FF0000"/>
                </a:solidFill>
                <a:latin typeface="黑体" panose="02010609060101010101" pitchFamily="49" charset="-122"/>
                <a:ea typeface="黑体" panose="02010609060101010101" pitchFamily="49" charset="-122"/>
              </a:rPr>
              <a:t>]=temp</a:t>
            </a:r>
            <a:r>
              <a:rPr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	// </a:t>
            </a:r>
            <a:r>
              <a:rPr lang="zh-CN" altLang="en-US" sz="2400" dirty="0">
                <a:solidFill>
                  <a:srgbClr val="FF0000"/>
                </a:solidFill>
                <a:latin typeface="华文行楷" panose="02010800040101010101" pitchFamily="2" charset="-122"/>
                <a:ea typeface="华文行楷" panose="02010800040101010101" pitchFamily="2" charset="-122"/>
              </a:rPr>
              <a:t>宏展开</a:t>
            </a:r>
          </a:p>
        </p:txBody>
      </p:sp>
      <p:sp>
        <p:nvSpPr>
          <p:cNvPr id="50184" name="Rectangle 8"/>
          <p:cNvSpPr>
            <a:spLocks noChangeArrowheads="1"/>
          </p:cNvSpPr>
          <p:nvPr/>
        </p:nvSpPr>
        <p:spPr bwMode="auto">
          <a:xfrm>
            <a:off x="1403722" y="5013325"/>
            <a:ext cx="360363"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1</a:t>
            </a:r>
            <a:endParaRPr lang="zh-CN" altLang="en-US" sz="2400" dirty="0">
              <a:solidFill>
                <a:srgbClr val="FF0000"/>
              </a:solidFill>
              <a:latin typeface="华文行楷" panose="02010800040101010101" pitchFamily="2" charset="-122"/>
              <a:ea typeface="华文行楷" panose="02010800040101010101" pitchFamily="2" charset="-122"/>
            </a:endParaRPr>
          </a:p>
        </p:txBody>
      </p:sp>
      <p:sp>
        <p:nvSpPr>
          <p:cNvPr id="50185" name="Rectangle 9"/>
          <p:cNvSpPr>
            <a:spLocks noChangeArrowheads="1"/>
          </p:cNvSpPr>
          <p:nvPr/>
        </p:nvSpPr>
        <p:spPr bwMode="auto">
          <a:xfrm>
            <a:off x="2483768" y="4984750"/>
            <a:ext cx="360363"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0</a:t>
            </a:r>
            <a:endParaRPr lang="zh-CN" altLang="en-US" sz="2400">
              <a:solidFill>
                <a:srgbClr val="FF0000"/>
              </a:solidFill>
              <a:latin typeface="华文行楷" panose="02010800040101010101" pitchFamily="2" charset="-122"/>
              <a:ea typeface="华文行楷" panose="02010800040101010101" pitchFamily="2" charset="-122"/>
            </a:endParaRPr>
          </a:p>
        </p:txBody>
      </p:sp>
      <p:sp>
        <p:nvSpPr>
          <p:cNvPr id="50186" name="Rectangle 10"/>
          <p:cNvSpPr>
            <a:spLocks noChangeArrowheads="1"/>
          </p:cNvSpPr>
          <p:nvPr/>
        </p:nvSpPr>
        <p:spPr bwMode="auto">
          <a:xfrm>
            <a:off x="3727154" y="5013325"/>
            <a:ext cx="1295400" cy="457200"/>
          </a:xfrm>
          <a:prstGeom prst="rect">
            <a:avLst/>
          </a:prstGeom>
          <a:noFill/>
          <a:ln>
            <a:noFill/>
          </a:ln>
          <a:effectLst/>
          <a:extLst>
            <a:ext uri="{909E8E84-426E-40DD-AFC4-6F175D3DCCD1}">
              <a14:hiddenFill xmlns:a14="http://schemas.microsoft.com/office/drawing/2010/main">
                <a:solidFill>
                  <a:schemeClr val="bg1">
                    <a:alpha val="69019"/>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0000"/>
                </a:solidFill>
                <a:latin typeface="黑体" panose="02010609060101010101" pitchFamily="49" charset="-122"/>
                <a:ea typeface="黑体" panose="02010609060101010101" pitchFamily="49" charset="-122"/>
              </a:rPr>
              <a:t>b[0]=1</a:t>
            </a:r>
            <a:endParaRPr lang="zh-CN" altLang="en-US" sz="2400">
              <a:solidFill>
                <a:srgbClr val="FF0000"/>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arn(outVertical)">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arn(inVertical)">
                                      <p:cBhvr>
                                        <p:cTn id="12" dur="500"/>
                                        <p:tgtEl>
                                          <p:spTgt spid="50179"/>
                                        </p:tgtEl>
                                      </p:cBhvr>
                                    </p:animEffect>
                                  </p:childTnLst>
                                </p:cTn>
                              </p:par>
                            </p:childTnLst>
                          </p:cTn>
                        </p:par>
                        <p:par>
                          <p:cTn id="13" fill="hold" nodeType="afterGroup">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50183"/>
                                        </p:tgtEl>
                                        <p:attrNameLst>
                                          <p:attrName>style.visibility</p:attrName>
                                        </p:attrNameLst>
                                      </p:cBhvr>
                                      <p:to>
                                        <p:strVal val="visible"/>
                                      </p:to>
                                    </p:set>
                                    <p:animEffect transition="in" filter="barn(outVertical)">
                                      <p:cBhvr>
                                        <p:cTn id="16" dur="500"/>
                                        <p:tgtEl>
                                          <p:spTgt spid="501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50184"/>
                                        </p:tgtEl>
                                        <p:attrNameLst>
                                          <p:attrName>style.visibility</p:attrName>
                                        </p:attrNameLst>
                                      </p:cBhvr>
                                      <p:to>
                                        <p:strVal val="visible"/>
                                      </p:to>
                                    </p:set>
                                    <p:animEffect transition="in" filter="barn(outVertical)">
                                      <p:cBhvr>
                                        <p:cTn id="21" dur="500"/>
                                        <p:tgtEl>
                                          <p:spTgt spid="50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50185"/>
                                        </p:tgtEl>
                                        <p:attrNameLst>
                                          <p:attrName>style.visibility</p:attrName>
                                        </p:attrNameLst>
                                      </p:cBhvr>
                                      <p:to>
                                        <p:strVal val="visible"/>
                                      </p:to>
                                    </p:set>
                                    <p:animEffect transition="in" filter="barn(outVertical)">
                                      <p:cBhvr>
                                        <p:cTn id="26" dur="500"/>
                                        <p:tgtEl>
                                          <p:spTgt spid="501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50186"/>
                                        </p:tgtEl>
                                        <p:attrNameLst>
                                          <p:attrName>style.visibility</p:attrName>
                                        </p:attrNameLst>
                                      </p:cBhvr>
                                      <p:to>
                                        <p:strVal val="visible"/>
                                      </p:to>
                                    </p:set>
                                    <p:animEffect transition="in" filter="barn(outVertical)">
                                      <p:cBhvr>
                                        <p:cTn id="31"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autoUpdateAnimBg="0"/>
      <p:bldP spid="50181" grpId="0" animBg="1" autoUpdateAnimBg="0"/>
      <p:bldP spid="50183" grpId="0" animBg="1" autoUpdateAnimBg="0"/>
      <p:bldP spid="50184" grpId="0"/>
      <p:bldP spid="50185" grpId="0"/>
      <p:bldP spid="501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1E0AD6EA-551E-46A4-9DDC-1DFC0BBD3C9C}" type="slidenum">
              <a:rPr lang="zh-CN" altLang="en-US"/>
              <a:pPr>
                <a:defRPr/>
              </a:pPr>
              <a:t>26</a:t>
            </a:fld>
            <a:endParaRPr lang="en-US" altLang="zh-CN"/>
          </a:p>
        </p:txBody>
      </p:sp>
      <p:sp>
        <p:nvSpPr>
          <p:cNvPr id="55299" name="Rectangle 2"/>
          <p:cNvSpPr>
            <a:spLocks noGrp="1" noChangeArrowheads="1"/>
          </p:cNvSpPr>
          <p:nvPr>
            <p:ph type="title"/>
          </p:nvPr>
        </p:nvSpPr>
        <p:spPr>
          <a:xfrm>
            <a:off x="5827713" y="152400"/>
            <a:ext cx="33528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&lt;4&gt; </a:t>
            </a:r>
            <a:r>
              <a:rPr lang="zh-CN" altLang="en-US" sz="2400" smtClean="0">
                <a:latin typeface="华文行楷" panose="02010800040101010101" pitchFamily="2" charset="-122"/>
                <a:ea typeface="华文行楷" panose="02010800040101010101" pitchFamily="2" charset="-122"/>
              </a:rPr>
              <a:t>换名调用（续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52227" name="Rectangle 3"/>
          <p:cNvSpPr>
            <a:spLocks noChangeArrowheads="1"/>
          </p:cNvSpPr>
          <p:nvPr/>
        </p:nvSpPr>
        <p:spPr bwMode="auto">
          <a:xfrm>
            <a:off x="539750" y="765175"/>
            <a:ext cx="7263527"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smtClean="0">
                <a:latin typeface="华文行楷" panose="02010800040101010101" pitchFamily="2" charset="-122"/>
                <a:ea typeface="华文行楷" panose="02010800040101010101" pitchFamily="2" charset="-122"/>
              </a:rPr>
              <a:t>        与换名调用一样</a:t>
            </a:r>
            <a:r>
              <a:rPr lang="zh-CN" altLang="en-US" sz="2400" dirty="0">
                <a:latin typeface="华文行楷" panose="02010800040101010101" pitchFamily="2" charset="-122"/>
                <a:ea typeface="华文行楷" panose="02010800040101010101" pitchFamily="2" charset="-122"/>
              </a:rPr>
              <a:t>高效（避免了函数调用）；</a:t>
            </a:r>
          </a:p>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消除</a:t>
            </a:r>
            <a:r>
              <a:rPr lang="zh-CN" altLang="en-US" sz="2400" dirty="0" smtClean="0">
                <a:latin typeface="华文行楷" panose="02010800040101010101" pitchFamily="2" charset="-122"/>
                <a:ea typeface="华文行楷" panose="02010800040101010101" pitchFamily="2" charset="-122"/>
              </a:rPr>
              <a:t>了换名调用的</a:t>
            </a:r>
            <a:r>
              <a:rPr lang="zh-CN" altLang="en-US" sz="2400" dirty="0">
                <a:latin typeface="华文行楷" panose="02010800040101010101" pitchFamily="2" charset="-122"/>
                <a:ea typeface="华文行楷" panose="02010800040101010101" pitchFamily="2" charset="-122"/>
              </a:rPr>
              <a:t>副作用（模拟函数调用的效果）。</a:t>
            </a:r>
          </a:p>
        </p:txBody>
      </p:sp>
      <p:sp>
        <p:nvSpPr>
          <p:cNvPr id="52228" name="Rectangle 4"/>
          <p:cNvSpPr>
            <a:spLocks noChangeArrowheads="1"/>
          </p:cNvSpPr>
          <p:nvPr/>
        </p:nvSpPr>
        <p:spPr bwMode="auto">
          <a:xfrm>
            <a:off x="468313" y="1785005"/>
            <a:ext cx="7696200" cy="452431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dirty="0" smtClean="0">
                <a:solidFill>
                  <a:srgbClr val="008000"/>
                </a:solidFill>
                <a:latin typeface="华文行楷" panose="02010800040101010101" pitchFamily="2" charset="-122"/>
                <a:ea typeface="华文行楷" panose="02010800040101010101" pitchFamily="2" charset="-122"/>
              </a:rPr>
              <a:t>//  </a:t>
            </a:r>
            <a:r>
              <a:rPr lang="zh-CN" altLang="en-US" sz="2400" dirty="0" smtClean="0">
                <a:solidFill>
                  <a:srgbClr val="008000"/>
                </a:solidFill>
                <a:latin typeface="华文行楷" panose="02010800040101010101" pitchFamily="2" charset="-122"/>
                <a:ea typeface="华文行楷" panose="02010800040101010101" pitchFamily="2" charset="-122"/>
              </a:rPr>
              <a:t>宏定义</a:t>
            </a:r>
            <a:endParaRPr lang="en-US" altLang="zh-CN" sz="2400" dirty="0" smtClean="0">
              <a:solidFill>
                <a:srgbClr val="008000"/>
              </a:solidFill>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r>
              <a:rPr lang="en-US" altLang="zh-CN"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define </a:t>
            </a:r>
            <a:r>
              <a:rPr lang="en-US" altLang="zh-CN" sz="2400" dirty="0" smtClean="0">
                <a:solidFill>
                  <a:schemeClr val="tx2"/>
                </a:solidFill>
                <a:latin typeface="黑体" panose="02010609060101010101" pitchFamily="49" charset="-122"/>
                <a:ea typeface="黑体" panose="02010609060101010101" pitchFamily="49" charset="-122"/>
              </a:rPr>
              <a:t>swap</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x,y</a:t>
            </a:r>
            <a:r>
              <a:rPr lang="en-US" altLang="zh-CN" sz="2400" dirty="0" smtClean="0">
                <a:latin typeface="黑体" panose="02010609060101010101" pitchFamily="49" charset="-122"/>
                <a:ea typeface="黑体" panose="02010609060101010101" pitchFamily="49" charset="-122"/>
              </a:rPr>
              <a:t>) {int temp=x</a:t>
            </a:r>
            <a:r>
              <a:rPr lang="en-US" altLang="zh-CN" sz="2400" dirty="0">
                <a:latin typeface="黑体" panose="02010609060101010101" pitchFamily="49" charset="-122"/>
                <a:ea typeface="黑体" panose="02010609060101010101" pitchFamily="49" charset="-122"/>
              </a:rPr>
              <a:t>;  x=y;  y=temp</a:t>
            </a:r>
            <a:r>
              <a:rPr lang="en-US" altLang="zh-CN"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lvl="1" eaLnBrk="1" hangingPunct="1">
              <a:lnSpc>
                <a:spcPct val="120000"/>
              </a:lnSpc>
              <a:spcBef>
                <a:spcPct val="0"/>
              </a:spcBef>
              <a:buFontTx/>
              <a:buNone/>
            </a:pPr>
            <a:endParaRPr lang="en-US" altLang="zh-CN" sz="2400" dirty="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en-US" altLang="zh-CN" sz="2400" dirty="0" smtClean="0">
                <a:solidFill>
                  <a:srgbClr val="008000"/>
                </a:solidFill>
                <a:latin typeface="华文行楷" panose="02010800040101010101" pitchFamily="2" charset="-122"/>
                <a:ea typeface="华文行楷" panose="02010800040101010101" pitchFamily="2" charset="-122"/>
              </a:rPr>
              <a:t>// </a:t>
            </a:r>
            <a:r>
              <a:rPr lang="zh-CN" altLang="en-US" sz="2400" dirty="0">
                <a:solidFill>
                  <a:srgbClr val="008000"/>
                </a:solidFill>
                <a:latin typeface="华文行楷" panose="02010800040101010101" pitchFamily="2" charset="-122"/>
                <a:ea typeface="华文行楷" panose="02010800040101010101" pitchFamily="2" charset="-122"/>
              </a:rPr>
              <a:t>内联函数</a:t>
            </a:r>
          </a:p>
          <a:p>
            <a:pPr eaLnBrk="1" hangingPunct="1">
              <a:lnSpc>
                <a:spcPct val="120000"/>
              </a:lnSpc>
              <a:spcBef>
                <a:spcPct val="0"/>
              </a:spcBef>
              <a:buFontTx/>
              <a:buNone/>
            </a:pPr>
            <a:r>
              <a:rPr lang="en-US" altLang="zh-CN" sz="2400" dirty="0">
                <a:solidFill>
                  <a:srgbClr val="FF0000"/>
                </a:solidFill>
                <a:latin typeface="黑体" panose="02010609060101010101" pitchFamily="49" charset="-122"/>
                <a:ea typeface="黑体" panose="02010609060101010101" pitchFamily="49" charset="-122"/>
              </a:rPr>
              <a:t>inline</a:t>
            </a:r>
            <a:r>
              <a:rPr lang="en-US" altLang="zh-CN" sz="2400" dirty="0">
                <a:solidFill>
                  <a:schemeClr val="accent2"/>
                </a:solidFill>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void </a:t>
            </a:r>
            <a:r>
              <a:rPr lang="en-US" altLang="zh-CN" sz="2400" dirty="0">
                <a:solidFill>
                  <a:schemeClr val="tx2"/>
                </a:solidFill>
                <a:latin typeface="黑体" panose="02010609060101010101" pitchFamily="49" charset="-122"/>
                <a:ea typeface="黑体" panose="02010609060101010101" pitchFamily="49" charset="-122"/>
              </a:rPr>
              <a:t>swap</a:t>
            </a:r>
            <a:r>
              <a:rPr lang="en-US" altLang="zh-CN" sz="2400" dirty="0">
                <a:latin typeface="黑体" panose="02010609060101010101" pitchFamily="49" charset="-122"/>
                <a:ea typeface="黑体" panose="02010609060101010101" pitchFamily="49" charset="-122"/>
              </a:rPr>
              <a:t>(int &amp;x, int &amp;y)</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{int temp; temp=x;  x=y;  y=temp;}</a:t>
            </a:r>
            <a:endParaRPr lang="en-US" altLang="zh-CN" sz="2400" dirty="0">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endParaRPr lang="en-US" altLang="zh-CN" sz="2400" dirty="0">
              <a:latin typeface="华文行楷" panose="02010800040101010101" pitchFamily="2" charset="-122"/>
              <a:ea typeface="华文行楷" panose="02010800040101010101" pitchFamily="2" charset="-122"/>
            </a:endParaRPr>
          </a:p>
          <a:p>
            <a:pPr eaLnBrk="1" hangingPunct="1">
              <a:lnSpc>
                <a:spcPct val="120000"/>
              </a:lnSpc>
              <a:spcBef>
                <a:spcPct val="0"/>
              </a:spcBef>
              <a:buFontTx/>
              <a:buNone/>
            </a:pPr>
            <a:r>
              <a:rPr lang="en-US" altLang="zh-CN" sz="2400" dirty="0" smtClean="0">
                <a:solidFill>
                  <a:srgbClr val="008000"/>
                </a:solidFill>
                <a:latin typeface="华文行楷" panose="02010800040101010101" pitchFamily="2" charset="-122"/>
                <a:ea typeface="华文行楷" panose="02010800040101010101" pitchFamily="2" charset="-122"/>
              </a:rPr>
              <a:t>// </a:t>
            </a:r>
            <a:r>
              <a:rPr lang="zh-CN" altLang="en-US" sz="2400" dirty="0">
                <a:solidFill>
                  <a:srgbClr val="008000"/>
                </a:solidFill>
                <a:latin typeface="华文行楷" panose="02010800040101010101" pitchFamily="2" charset="-122"/>
                <a:ea typeface="华文行楷" panose="02010800040101010101" pitchFamily="2" charset="-122"/>
              </a:rPr>
              <a:t>引用调用</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void </a:t>
            </a:r>
            <a:r>
              <a:rPr lang="en-US" altLang="zh-CN" sz="2400" dirty="0">
                <a:solidFill>
                  <a:schemeClr val="tx2"/>
                </a:solidFill>
                <a:latin typeface="黑体" panose="02010609060101010101" pitchFamily="49" charset="-122"/>
                <a:ea typeface="黑体" panose="02010609060101010101" pitchFamily="49" charset="-122"/>
              </a:rPr>
              <a:t>swap</a:t>
            </a:r>
            <a:r>
              <a:rPr lang="en-US" altLang="zh-CN" sz="2400" dirty="0">
                <a:latin typeface="黑体" panose="02010609060101010101" pitchFamily="49" charset="-122"/>
                <a:ea typeface="黑体" panose="02010609060101010101" pitchFamily="49" charset="-122"/>
              </a:rPr>
              <a:t>(int &amp;x, int &amp;y)</a:t>
            </a:r>
          </a:p>
          <a:p>
            <a:pPr eaLnBrk="1" hangingPunct="1">
              <a:lnSpc>
                <a:spcPct val="120000"/>
              </a:lnSpc>
              <a:spcBef>
                <a:spcPct val="0"/>
              </a:spcBef>
              <a:buFontTx/>
              <a:buNone/>
            </a:pPr>
            <a:r>
              <a:rPr lang="en-US" altLang="zh-CN" sz="2400" dirty="0">
                <a:latin typeface="黑体" panose="02010609060101010101" pitchFamily="49" charset="-122"/>
                <a:ea typeface="黑体" panose="02010609060101010101" pitchFamily="49" charset="-122"/>
              </a:rPr>
              <a:t>{int temp; temp=x;  x=y;  y=temp;}</a:t>
            </a:r>
          </a:p>
        </p:txBody>
      </p:sp>
      <p:sp>
        <p:nvSpPr>
          <p:cNvPr id="55302" name="Rectangle 5"/>
          <p:cNvSpPr>
            <a:spLocks noChangeArrowheads="1"/>
          </p:cNvSpPr>
          <p:nvPr/>
        </p:nvSpPr>
        <p:spPr bwMode="auto">
          <a:xfrm>
            <a:off x="107950" y="333375"/>
            <a:ext cx="663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一种折中的方法</a:t>
            </a:r>
            <a:r>
              <a:rPr lang="en-US" altLang="zh-CN" sz="2400">
                <a:solidFill>
                  <a:srgbClr val="990000"/>
                </a:solidFill>
                <a:latin typeface="华文楷体" panose="02010600040101010101" pitchFamily="2" charset="-122"/>
                <a:ea typeface="华文行楷" panose="02010800040101010101" pitchFamily="2" charset="-122"/>
              </a:rPr>
              <a:t>—</a:t>
            </a:r>
            <a:r>
              <a:rPr lang="en-US" altLang="zh-CN" sz="2400">
                <a:latin typeface="黑体" panose="02010609060101010101" pitchFamily="49" charset="-122"/>
                <a:ea typeface="黑体" panose="02010609060101010101" pitchFamily="49" charset="-122"/>
              </a:rPr>
              <a:t> </a:t>
            </a:r>
            <a:r>
              <a:rPr lang="en-US" altLang="zh-CN" sz="2400">
                <a:solidFill>
                  <a:srgbClr val="990000"/>
                </a:solidFill>
                <a:latin typeface="黑体" panose="02010609060101010101" pitchFamily="49" charset="-122"/>
                <a:ea typeface="黑体" panose="02010609060101010101" pitchFamily="49" charset="-122"/>
              </a:rPr>
              <a:t>C++</a:t>
            </a:r>
            <a:r>
              <a:rPr lang="zh-CN" altLang="en-US" sz="2400">
                <a:solidFill>
                  <a:srgbClr val="990000"/>
                </a:solidFill>
                <a:latin typeface="华文行楷" panose="02010800040101010101" pitchFamily="2" charset="-122"/>
                <a:ea typeface="华文行楷" panose="02010800040101010101" pitchFamily="2" charset="-122"/>
              </a:rPr>
              <a:t>的内联函数（</a:t>
            </a:r>
            <a:r>
              <a:rPr lang="en-US" altLang="zh-CN" sz="2400">
                <a:solidFill>
                  <a:srgbClr val="990000"/>
                </a:solidFill>
                <a:latin typeface="黑体" panose="02010609060101010101" pitchFamily="49" charset="-122"/>
                <a:ea typeface="黑体" panose="02010609060101010101" pitchFamily="49" charset="-122"/>
              </a:rPr>
              <a:t>inline</a:t>
            </a:r>
            <a:r>
              <a:rPr lang="zh-CN" altLang="en-US" sz="2400">
                <a:solidFill>
                  <a:srgbClr val="990000"/>
                </a:solidFill>
                <a:latin typeface="华文行楷" panose="02010800040101010101" pitchFamily="2" charset="-122"/>
                <a:ea typeface="华文行楷" panose="02010800040101010101"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5318435" y="3503712"/>
            <a:ext cx="1341797" cy="501352"/>
          </a:xfrm>
          <a:prstGeom prst="roundRect">
            <a:avLst/>
          </a:prstGeom>
          <a:solidFill>
            <a:srgbClr val="FF0000"/>
          </a:solidFill>
          <a:ln w="22225" cap="flat" cmpd="sng" algn="ctr">
            <a:solidFill>
              <a:srgbClr val="FFFF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spAutoFit/>
          </a:bodyPr>
          <a:lstStyle/>
          <a:p>
            <a:pPr marL="457200" marR="0" indent="-457200" algn="ctr" defTabSz="914400" rtl="0" eaLnBrk="0" fontAlgn="base" latinLnBrk="0" hangingPunct="0">
              <a:lnSpc>
                <a:spcPct val="100000"/>
              </a:lnSpc>
              <a:spcBef>
                <a:spcPct val="0"/>
              </a:spcBef>
              <a:spcAft>
                <a:spcPct val="0"/>
              </a:spcAft>
              <a:buClrTx/>
              <a:buSzTx/>
              <a:buFontTx/>
              <a:buChar char="•"/>
              <a:tabLst/>
            </a:pPr>
            <a:endParaRPr kumimoji="1"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8" name="灯片编号占位符 5"/>
          <p:cNvSpPr>
            <a:spLocks noGrp="1"/>
          </p:cNvSpPr>
          <p:nvPr>
            <p:ph type="sldNum" sz="quarter" idx="12"/>
          </p:nvPr>
        </p:nvSpPr>
        <p:spPr/>
        <p:txBody>
          <a:bodyPr/>
          <a:lstStyle/>
          <a:p>
            <a:pPr>
              <a:defRPr/>
            </a:pPr>
            <a:fld id="{42254FC6-F45E-4BEB-A7DA-6DC256431477}" type="slidenum">
              <a:rPr lang="zh-CN" altLang="en-US"/>
              <a:pPr>
                <a:defRPr/>
              </a:pPr>
              <a:t>27</a:t>
            </a:fld>
            <a:endParaRPr lang="en-US" altLang="zh-CN"/>
          </a:p>
        </p:txBody>
      </p:sp>
      <p:sp>
        <p:nvSpPr>
          <p:cNvPr id="57347" name="Rectangle 2"/>
          <p:cNvSpPr>
            <a:spLocks noGrp="1" noChangeArrowheads="1"/>
          </p:cNvSpPr>
          <p:nvPr>
            <p:ph type="title"/>
          </p:nvPr>
        </p:nvSpPr>
        <p:spPr>
          <a:xfrm>
            <a:off x="179388" y="44450"/>
            <a:ext cx="5410200" cy="1066800"/>
          </a:xfrm>
        </p:spPr>
        <p:txBody>
          <a:bodyPr/>
          <a:lstStyle/>
          <a:p>
            <a:pPr algn="l" eaLnBrk="1" hangingPunct="1">
              <a:lnSpc>
                <a:spcPct val="120000"/>
              </a:lnSpc>
            </a:pPr>
            <a:r>
              <a:rPr lang="en-US" altLang="zh-CN" sz="2800" smtClean="0">
                <a:solidFill>
                  <a:srgbClr val="990000"/>
                </a:solidFill>
                <a:latin typeface="隶书" panose="02010509060101010101" pitchFamily="49" charset="-122"/>
                <a:ea typeface="隶书" panose="02010509060101010101" pitchFamily="49" charset="-122"/>
              </a:rPr>
              <a:t>4.5.3.3 </a:t>
            </a:r>
            <a:r>
              <a:rPr lang="zh-CN" altLang="en-US" sz="2800" smtClean="0">
                <a:solidFill>
                  <a:srgbClr val="990000"/>
                </a:solidFill>
                <a:latin typeface="隶书" panose="02010509060101010101" pitchFamily="49" charset="-122"/>
                <a:ea typeface="隶书" panose="02010509060101010101" pitchFamily="49" charset="-122"/>
              </a:rPr>
              <a:t>作用域信息的保存</a:t>
            </a:r>
            <a:br>
              <a:rPr lang="zh-CN" altLang="en-US" sz="2800" smtClean="0">
                <a:solidFill>
                  <a:srgbClr val="990000"/>
                </a:solidFill>
                <a:latin typeface="隶书" panose="02010509060101010101" pitchFamily="49" charset="-122"/>
                <a:ea typeface="隶书" panose="02010509060101010101" pitchFamily="49" charset="-122"/>
              </a:rPr>
            </a:br>
            <a:r>
              <a:rPr lang="en-US" altLang="zh-CN" sz="2400" smtClean="0">
                <a:solidFill>
                  <a:srgbClr val="990000"/>
                </a:solidFill>
                <a:latin typeface="华文行楷" panose="02010800040101010101" pitchFamily="2" charset="-122"/>
                <a:ea typeface="华文行楷" panose="02010800040101010101" pitchFamily="2" charset="-122"/>
              </a:rPr>
              <a:t>&lt;1&gt; </a:t>
            </a:r>
            <a:r>
              <a:rPr lang="zh-CN" altLang="en-US" sz="2400" smtClean="0">
                <a:solidFill>
                  <a:srgbClr val="990000"/>
                </a:solidFill>
                <a:latin typeface="华文行楷" panose="02010800040101010101" pitchFamily="2" charset="-122"/>
                <a:ea typeface="华文行楷" panose="02010800040101010101" pitchFamily="2" charset="-122"/>
              </a:rPr>
              <a:t>过程的作用域</a:t>
            </a:r>
            <a:r>
              <a:rPr lang="zh-CN" altLang="en-US" sz="2800" smtClean="0">
                <a:solidFill>
                  <a:srgbClr val="990000"/>
                </a:solidFill>
                <a:latin typeface="隶书" panose="02010509060101010101" pitchFamily="49" charset="-122"/>
                <a:ea typeface="隶书" panose="02010509060101010101" pitchFamily="49" charset="-122"/>
              </a:rPr>
              <a:t> </a:t>
            </a:r>
          </a:p>
        </p:txBody>
      </p:sp>
      <p:sp>
        <p:nvSpPr>
          <p:cNvPr id="54275" name="Rectangle 3"/>
          <p:cNvSpPr>
            <a:spLocks noChangeArrowheads="1"/>
          </p:cNvSpPr>
          <p:nvPr/>
        </p:nvSpPr>
        <p:spPr bwMode="auto">
          <a:xfrm>
            <a:off x="215900" y="1152525"/>
            <a:ext cx="8748713"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        与程序块类似，在允许嵌套定义过程的程序设计语言中，相同的名字可以同时出现在不同的作用域中，因此有必要讨论如何设计符号表来存放它们。</a:t>
            </a:r>
          </a:p>
          <a:p>
            <a:pPr algn="just"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此处讨论的过程作用域，也遵守</a:t>
            </a:r>
            <a:r>
              <a:rPr lang="zh-CN" altLang="en-US" sz="2400" dirty="0">
                <a:solidFill>
                  <a:srgbClr val="0000FF"/>
                </a:solidFill>
                <a:latin typeface="华文行楷" panose="02010800040101010101" pitchFamily="2" charset="-122"/>
                <a:ea typeface="华文行楷" panose="02010800040101010101" pitchFamily="2" charset="-122"/>
              </a:rPr>
              <a:t>静态作用域</a:t>
            </a:r>
            <a:r>
              <a:rPr lang="zh-CN" altLang="en-US" sz="2400" dirty="0">
                <a:latin typeface="华文行楷" panose="02010800040101010101" pitchFamily="2" charset="-122"/>
                <a:ea typeface="华文行楷" panose="02010800040101010101" pitchFamily="2" charset="-122"/>
              </a:rPr>
              <a:t>和</a:t>
            </a:r>
            <a:r>
              <a:rPr lang="zh-CN" altLang="en-US" sz="2400" dirty="0">
                <a:solidFill>
                  <a:srgbClr val="0000FF"/>
                </a:solidFill>
                <a:latin typeface="华文行楷" panose="02010800040101010101" pitchFamily="2" charset="-122"/>
                <a:ea typeface="华文行楷" panose="02010800040101010101" pitchFamily="2" charset="-122"/>
              </a:rPr>
              <a:t>最近嵌套规则</a:t>
            </a:r>
            <a:r>
              <a:rPr lang="zh-CN" altLang="en-US" sz="2400" dirty="0">
                <a:latin typeface="华文行楷" panose="02010800040101010101" pitchFamily="2" charset="-122"/>
                <a:ea typeface="华文行楷" panose="02010800040101010101" pitchFamily="2" charset="-122"/>
              </a:rPr>
              <a:t>。</a:t>
            </a:r>
          </a:p>
        </p:txBody>
      </p:sp>
      <p:sp>
        <p:nvSpPr>
          <p:cNvPr id="54276" name="Rectangle 4"/>
          <p:cNvSpPr>
            <a:spLocks noChangeArrowheads="1"/>
          </p:cNvSpPr>
          <p:nvPr/>
        </p:nvSpPr>
        <p:spPr bwMode="auto">
          <a:xfrm>
            <a:off x="412470" y="3492541"/>
            <a:ext cx="83058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990000"/>
                </a:solidFill>
                <a:latin typeface="黑体" panose="02010609060101010101" pitchFamily="49" charset="-122"/>
                <a:ea typeface="黑体" panose="02010609060101010101" pitchFamily="49" charset="-122"/>
              </a:rPr>
              <a:t>定义</a:t>
            </a:r>
            <a:r>
              <a:rPr lang="en-US" altLang="zh-CN" sz="2400" dirty="0">
                <a:solidFill>
                  <a:srgbClr val="990000"/>
                </a:solidFill>
                <a:latin typeface="黑体" panose="02010609060101010101" pitchFamily="49" charset="-122"/>
                <a:ea typeface="黑体" panose="02010609060101010101" pitchFamily="49" charset="-122"/>
              </a:rPr>
              <a:t>4.4</a:t>
            </a:r>
            <a:r>
              <a:rPr lang="en-US" altLang="zh-CN" sz="2400" dirty="0">
                <a:latin typeface="华文行楷" panose="02010800040101010101" pitchFamily="2" charset="-122"/>
                <a:ea typeface="华文行楷" panose="02010800040101010101" pitchFamily="2" charset="-122"/>
              </a:rPr>
              <a:t> </a:t>
            </a:r>
            <a:r>
              <a:rPr lang="zh-CN" altLang="en-US" sz="2400" dirty="0">
                <a:latin typeface="华文行楷" panose="02010800040101010101" pitchFamily="2" charset="-122"/>
                <a:ea typeface="华文行楷" panose="02010800040101010101" pitchFamily="2" charset="-122"/>
              </a:rPr>
              <a:t>设主程序（最外层过程）</a:t>
            </a:r>
            <a:r>
              <a:rPr lang="zh-CN" altLang="en-US" sz="2400" dirty="0" smtClean="0">
                <a:latin typeface="华文行楷" panose="02010800040101010101" pitchFamily="2" charset="-122"/>
                <a:ea typeface="华文行楷" panose="02010800040101010101" pitchFamily="2" charset="-122"/>
              </a:rPr>
              <a:t>的 </a:t>
            </a:r>
            <a:r>
              <a:rPr lang="zh-CN" altLang="en-US" sz="2400" dirty="0" smtClean="0">
                <a:solidFill>
                  <a:srgbClr val="FFFF00"/>
                </a:solidFill>
                <a:latin typeface="微软雅黑" panose="020B0503020204020204" pitchFamily="34" charset="-122"/>
                <a:ea typeface="微软雅黑" panose="020B0503020204020204" pitchFamily="34" charset="-122"/>
              </a:rPr>
              <a:t>嵌套深度 </a:t>
            </a:r>
            <a:r>
              <a:rPr lang="en-US" altLang="zh-CN" sz="2400" dirty="0" err="1" smtClean="0">
                <a:solidFill>
                  <a:schemeClr val="accent2"/>
                </a:solidFill>
                <a:latin typeface="黑体" panose="02010609060101010101" pitchFamily="49" charset="-122"/>
                <a:ea typeface="黑体" panose="02010609060101010101" pitchFamily="49" charset="-122"/>
              </a:rPr>
              <a:t>d</a:t>
            </a:r>
            <a:r>
              <a:rPr lang="en-US" altLang="zh-CN" sz="2400" baseline="-30000" dirty="0" err="1" smtClean="0">
                <a:solidFill>
                  <a:schemeClr val="accent2"/>
                </a:solidFill>
                <a:latin typeface="黑体" panose="02010609060101010101" pitchFamily="49" charset="-122"/>
                <a:ea typeface="黑体" panose="02010609060101010101" pitchFamily="49" charset="-122"/>
              </a:rPr>
              <a:t>main</a:t>
            </a:r>
            <a:r>
              <a:rPr lang="en-US" altLang="zh-CN" sz="2400" dirty="0" smtClean="0">
                <a:solidFill>
                  <a:schemeClr val="accent2"/>
                </a:solidFill>
                <a:latin typeface="黑体" panose="02010609060101010101" pitchFamily="49" charset="-122"/>
                <a:ea typeface="黑体" panose="02010609060101010101" pitchFamily="49" charset="-122"/>
              </a:rPr>
              <a:t>=1</a:t>
            </a:r>
            <a:r>
              <a:rPr lang="zh-CN" altLang="en-US" sz="2400" dirty="0">
                <a:latin typeface="华文行楷" panose="02010800040101010101" pitchFamily="2" charset="-122"/>
                <a:ea typeface="华文行楷" panose="02010800040101010101" pitchFamily="2" charset="-122"/>
              </a:rPr>
              <a:t>，</a:t>
            </a:r>
          </a:p>
          <a:p>
            <a:pPr algn="just">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    </a:t>
            </a:r>
            <a:r>
              <a:rPr lang="en-US" altLang="zh-CN" sz="2400" dirty="0">
                <a:latin typeface="华文行楷" panose="02010800040101010101" pitchFamily="2" charset="-122"/>
                <a:ea typeface="华文行楷" panose="02010800040101010101" pitchFamily="2" charset="-122"/>
              </a:rPr>
              <a:t>&lt;1&gt; </a:t>
            </a:r>
            <a:r>
              <a:rPr lang="zh-CN" altLang="en-US" sz="2400" dirty="0">
                <a:latin typeface="华文行楷" panose="02010800040101010101" pitchFamily="2" charset="-122"/>
                <a:ea typeface="华文行楷" panose="02010800040101010101" pitchFamily="2" charset="-122"/>
              </a:rPr>
              <a:t>若过程</a:t>
            </a:r>
            <a:r>
              <a:rPr lang="en-US" altLang="zh-CN" sz="2400" dirty="0" smtClean="0">
                <a:solidFill>
                  <a:schemeClr val="accent2"/>
                </a:solidFill>
                <a:latin typeface="黑体" panose="02010609060101010101" pitchFamily="49" charset="-122"/>
                <a:ea typeface="黑体" panose="02010609060101010101" pitchFamily="49" charset="-122"/>
              </a:rPr>
              <a:t>A</a:t>
            </a:r>
            <a:r>
              <a:rPr lang="zh-CN" altLang="en-US" sz="2400" dirty="0">
                <a:latin typeface="华文行楷" panose="02010800040101010101" pitchFamily="2" charset="-122"/>
                <a:ea typeface="华文行楷" panose="02010800040101010101" pitchFamily="2" charset="-122"/>
              </a:rPr>
              <a:t>内</a:t>
            </a:r>
            <a:r>
              <a:rPr lang="zh-CN" altLang="en-US" sz="2400" dirty="0">
                <a:solidFill>
                  <a:srgbClr val="FF0000"/>
                </a:solidFill>
                <a:latin typeface="华文行楷" panose="02010800040101010101" pitchFamily="2" charset="-122"/>
                <a:ea typeface="华文行楷" panose="02010800040101010101" pitchFamily="2" charset="-122"/>
              </a:rPr>
              <a:t>直接嵌套</a:t>
            </a:r>
            <a:r>
              <a:rPr lang="zh-CN" altLang="en-US" sz="2400" dirty="0">
                <a:latin typeface="华文行楷" panose="02010800040101010101" pitchFamily="2" charset="-122"/>
                <a:ea typeface="华文行楷" panose="02010800040101010101" pitchFamily="2" charset="-122"/>
              </a:rPr>
              <a:t>定义过程</a:t>
            </a:r>
            <a:r>
              <a:rPr lang="en-US" altLang="zh-CN" sz="2400" dirty="0">
                <a:solidFill>
                  <a:schemeClr val="accent2"/>
                </a:solidFill>
                <a:latin typeface="黑体" panose="02010609060101010101" pitchFamily="49" charset="-122"/>
                <a:ea typeface="黑体" panose="02010609060101010101" pitchFamily="49" charset="-122"/>
              </a:rPr>
              <a:t>B</a:t>
            </a:r>
            <a:r>
              <a:rPr lang="zh-CN" altLang="en-US" sz="2400" dirty="0">
                <a:latin typeface="华文行楷" panose="02010800040101010101" pitchFamily="2" charset="-122"/>
                <a:ea typeface="华文行楷" panose="02010800040101010101" pitchFamily="2" charset="-122"/>
              </a:rPr>
              <a:t>，则</a:t>
            </a:r>
            <a:r>
              <a:rPr lang="en-US" altLang="zh-CN" sz="2400" dirty="0">
                <a:solidFill>
                  <a:schemeClr val="accent2"/>
                </a:solidFill>
                <a:latin typeface="黑体" panose="02010609060101010101" pitchFamily="49" charset="-122"/>
                <a:ea typeface="黑体" panose="02010609060101010101" pitchFamily="49" charset="-122"/>
              </a:rPr>
              <a:t>d</a:t>
            </a:r>
            <a:r>
              <a:rPr lang="en-US" altLang="zh-CN" sz="2400" baseline="-30000" dirty="0">
                <a:solidFill>
                  <a:schemeClr val="accent2"/>
                </a:solidFill>
                <a:latin typeface="黑体" panose="02010609060101010101" pitchFamily="49" charset="-122"/>
                <a:ea typeface="黑体" panose="02010609060101010101" pitchFamily="49" charset="-122"/>
              </a:rPr>
              <a:t>B</a:t>
            </a:r>
            <a:r>
              <a:rPr lang="en-US" altLang="zh-CN" sz="2400" dirty="0">
                <a:solidFill>
                  <a:schemeClr val="accent2"/>
                </a:solidFill>
                <a:latin typeface="黑体" panose="02010609060101010101" pitchFamily="49" charset="-122"/>
                <a:ea typeface="黑体" panose="02010609060101010101" pitchFamily="49" charset="-122"/>
              </a:rPr>
              <a:t>=d</a:t>
            </a:r>
            <a:r>
              <a:rPr lang="en-US" altLang="zh-CN" sz="2400" baseline="-30000" dirty="0">
                <a:solidFill>
                  <a:schemeClr val="accent2"/>
                </a:solidFill>
                <a:latin typeface="黑体" panose="02010609060101010101" pitchFamily="49" charset="-122"/>
                <a:ea typeface="黑体" panose="02010609060101010101" pitchFamily="49" charset="-122"/>
              </a:rPr>
              <a:t>A</a:t>
            </a:r>
            <a:r>
              <a:rPr lang="en-US" altLang="zh-CN" sz="2400" dirty="0">
                <a:solidFill>
                  <a:schemeClr val="accent2"/>
                </a:solidFill>
                <a:latin typeface="黑体" panose="02010609060101010101" pitchFamily="49" charset="-122"/>
                <a:ea typeface="黑体" panose="02010609060101010101" pitchFamily="49" charset="-122"/>
              </a:rPr>
              <a:t>+1</a:t>
            </a:r>
            <a:r>
              <a:rPr lang="zh-CN" altLang="en-US" sz="2400" dirty="0">
                <a:latin typeface="华文行楷" panose="02010800040101010101" pitchFamily="2" charset="-122"/>
                <a:ea typeface="华文行楷" panose="02010800040101010101" pitchFamily="2" charset="-122"/>
              </a:rPr>
              <a:t>；</a:t>
            </a:r>
          </a:p>
          <a:p>
            <a:pPr>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    </a:t>
            </a:r>
            <a:r>
              <a:rPr lang="en-US" altLang="zh-CN" sz="2400" dirty="0">
                <a:latin typeface="华文行楷" panose="02010800040101010101" pitchFamily="2" charset="-122"/>
                <a:ea typeface="华文行楷" panose="02010800040101010101" pitchFamily="2" charset="-122"/>
              </a:rPr>
              <a:t>&lt;2&gt; </a:t>
            </a:r>
            <a:r>
              <a:rPr lang="zh-CN" altLang="en-US" sz="2400" dirty="0" smtClean="0">
                <a:latin typeface="华文行楷" panose="02010800040101010101" pitchFamily="2" charset="-122"/>
                <a:ea typeface="华文行楷" panose="02010800040101010101" pitchFamily="2" charset="-122"/>
              </a:rPr>
              <a:t>变量</a:t>
            </a:r>
            <a:r>
              <a:rPr lang="zh-CN" altLang="en-US" sz="2400" dirty="0">
                <a:latin typeface="华文行楷" panose="02010800040101010101" pitchFamily="2" charset="-122"/>
                <a:ea typeface="华文行楷" panose="02010800040101010101" pitchFamily="2" charset="-122"/>
              </a:rPr>
              <a:t>的嵌套</a:t>
            </a:r>
            <a:r>
              <a:rPr lang="zh-CN" altLang="en-US" sz="2400" dirty="0" smtClean="0">
                <a:latin typeface="华文行楷" panose="02010800040101010101" pitchFamily="2" charset="-122"/>
                <a:ea typeface="华文行楷" panose="02010800040101010101" pitchFamily="2" charset="-122"/>
              </a:rPr>
              <a:t>深度 </a:t>
            </a:r>
            <a:r>
              <a:rPr lang="en-US" altLang="zh-CN" sz="2400" dirty="0" smtClean="0">
                <a:latin typeface="华文行楷" panose="02010800040101010101" pitchFamily="2" charset="-122"/>
                <a:ea typeface="华文行楷" panose="02010800040101010101" pitchFamily="2" charset="-122"/>
              </a:rPr>
              <a:t>= </a:t>
            </a:r>
            <a:r>
              <a:rPr lang="zh-CN" altLang="en-US" sz="2400" dirty="0" smtClean="0">
                <a:latin typeface="华文行楷" panose="02010800040101010101" pitchFamily="2" charset="-122"/>
                <a:ea typeface="华文行楷" panose="02010800040101010101" pitchFamily="2" charset="-122"/>
              </a:rPr>
              <a:t>变量</a:t>
            </a:r>
            <a:r>
              <a:rPr lang="zh-CN" altLang="en-US" sz="2400" dirty="0">
                <a:latin typeface="华文行楷" panose="02010800040101010101" pitchFamily="2" charset="-122"/>
                <a:ea typeface="华文行楷" panose="02010800040101010101" pitchFamily="2" charset="-122"/>
              </a:rPr>
              <a:t>声明时所在过程的嵌套</a:t>
            </a:r>
            <a:r>
              <a:rPr lang="zh-CN" altLang="en-US" sz="2400" dirty="0" smtClean="0">
                <a:latin typeface="华文行楷" panose="02010800040101010101" pitchFamily="2" charset="-122"/>
                <a:ea typeface="华文行楷" panose="02010800040101010101" pitchFamily="2" charset="-122"/>
              </a:rPr>
              <a:t>深度 </a:t>
            </a:r>
            <a:r>
              <a:rPr lang="zh-CN" altLang="en-US" sz="2400" dirty="0">
                <a:latin typeface="华文行楷" panose="02010800040101010101" pitchFamily="2" charset="-122"/>
                <a:ea typeface="华文行楷" panose="02010800040101010101" pitchFamily="2" charset="-122"/>
              </a:rPr>
              <a:t>。</a:t>
            </a:r>
            <a:endParaRPr lang="en-US" altLang="zh-CN" sz="2400" dirty="0" smtClean="0">
              <a:latin typeface="华文行楷" panose="02010800040101010101" pitchFamily="2" charset="-122"/>
              <a:ea typeface="华文行楷" panose="02010800040101010101" pitchFamily="2" charset="-122"/>
            </a:endParaRPr>
          </a:p>
          <a:p>
            <a:pPr>
              <a:lnSpc>
                <a:spcPct val="120000"/>
              </a:lnSpc>
              <a:spcBef>
                <a:spcPct val="0"/>
              </a:spcBef>
              <a:buFontTx/>
              <a:buNone/>
            </a:pPr>
            <a:r>
              <a:rPr lang="zh-CN" altLang="en-US" sz="2400" dirty="0" smtClean="0">
                <a:latin typeface="华文行楷" panose="02010800040101010101" pitchFamily="2" charset="-122"/>
                <a:ea typeface="华文行楷" panose="02010800040101010101" pitchFamily="2" charset="-122"/>
              </a:rPr>
              <a:t> </a:t>
            </a:r>
            <a:r>
              <a:rPr lang="zh-CN" altLang="en-US" sz="2400" dirty="0">
                <a:solidFill>
                  <a:srgbClr val="990000"/>
                </a:solidFill>
                <a:latin typeface="华文楷体" panose="02010600040101010101" pitchFamily="2" charset="-122"/>
                <a:ea typeface="华文楷体" panose="02010600040101010101" pitchFamily="2" charset="-122"/>
              </a:rPr>
              <a:t>■</a:t>
            </a:r>
          </a:p>
        </p:txBody>
      </p:sp>
      <p:sp>
        <p:nvSpPr>
          <p:cNvPr id="54277" name="Text Box 5"/>
          <p:cNvSpPr txBox="1">
            <a:spLocks noChangeArrowheads="1"/>
          </p:cNvSpPr>
          <p:nvPr/>
        </p:nvSpPr>
        <p:spPr bwMode="auto">
          <a:xfrm>
            <a:off x="899592" y="6838528"/>
            <a:ext cx="780891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与程序块相比，有两点不同，使得过程声明的处理复杂：</a:t>
            </a:r>
          </a:p>
          <a:p>
            <a:pPr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1. </a:t>
            </a:r>
            <a:r>
              <a:rPr lang="zh-CN" altLang="en-US" sz="2400" dirty="0">
                <a:latin typeface="华文行楷" panose="02010800040101010101" pitchFamily="2" charset="-122"/>
                <a:ea typeface="华文行楷" panose="02010800040101010101" pitchFamily="2" charset="-122"/>
              </a:rPr>
              <a:t>过程头声明了一个名字，可象引用变量一样被调用；</a:t>
            </a:r>
          </a:p>
          <a:p>
            <a:pPr eaLnBrk="1" hangingPunct="1">
              <a:lnSpc>
                <a:spcPct val="120000"/>
              </a:lnSpc>
              <a:spcBef>
                <a:spcPct val="0"/>
              </a:spcBef>
              <a:buFontTx/>
              <a:buNone/>
            </a:pPr>
            <a:r>
              <a:rPr lang="en-US" altLang="zh-CN" sz="2400" dirty="0">
                <a:latin typeface="华文行楷" panose="02010800040101010101" pitchFamily="2" charset="-122"/>
                <a:ea typeface="华文行楷" panose="02010800040101010101" pitchFamily="2" charset="-122"/>
              </a:rPr>
              <a:t>2. </a:t>
            </a:r>
            <a:r>
              <a:rPr lang="zh-CN" altLang="en-US" sz="2400" dirty="0">
                <a:latin typeface="华文行楷" panose="02010800040101010101" pitchFamily="2" charset="-122"/>
                <a:ea typeface="华文行楷" panose="02010800040101010101" pitchFamily="2" charset="-122"/>
              </a:rPr>
              <a:t>程序块的执行（控制流）与静态一致，而过程不一致。</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pPr>
              <a:defRPr/>
            </a:pPr>
            <a:fld id="{0946F456-FC43-45E3-91B6-D50DF1FE325D}" type="slidenum">
              <a:rPr lang="zh-CN" altLang="en-US"/>
              <a:pPr>
                <a:defRPr/>
              </a:pPr>
              <a:t>28</a:t>
            </a:fld>
            <a:endParaRPr lang="en-US" altLang="zh-CN"/>
          </a:p>
        </p:txBody>
      </p:sp>
      <p:sp>
        <p:nvSpPr>
          <p:cNvPr id="56329" name="Rectangle 9"/>
          <p:cNvSpPr>
            <a:spLocks noChangeArrowheads="1"/>
          </p:cNvSpPr>
          <p:nvPr/>
        </p:nvSpPr>
        <p:spPr bwMode="auto">
          <a:xfrm>
            <a:off x="1692275" y="1666875"/>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56332" name="Rectangle 12"/>
          <p:cNvSpPr>
            <a:spLocks noChangeArrowheads="1"/>
          </p:cNvSpPr>
          <p:nvPr/>
        </p:nvSpPr>
        <p:spPr bwMode="auto">
          <a:xfrm>
            <a:off x="1484313" y="2949575"/>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56333" name="Rectangle 13"/>
          <p:cNvSpPr>
            <a:spLocks noChangeArrowheads="1"/>
          </p:cNvSpPr>
          <p:nvPr/>
        </p:nvSpPr>
        <p:spPr bwMode="auto">
          <a:xfrm>
            <a:off x="1692275" y="3573463"/>
            <a:ext cx="358775" cy="287337"/>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56334" name="Rectangle 14"/>
          <p:cNvSpPr>
            <a:spLocks noChangeArrowheads="1"/>
          </p:cNvSpPr>
          <p:nvPr/>
        </p:nvSpPr>
        <p:spPr bwMode="auto">
          <a:xfrm>
            <a:off x="2987675" y="2133600"/>
            <a:ext cx="358775" cy="287338"/>
          </a:xfrm>
          <a:prstGeom prst="rect">
            <a:avLst/>
          </a:prstGeom>
          <a:solidFill>
            <a:srgbClr val="00FF00">
              <a:alpha val="6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59399" name="Rectangle 2"/>
          <p:cNvSpPr>
            <a:spLocks noGrp="1" noChangeArrowheads="1"/>
          </p:cNvSpPr>
          <p:nvPr>
            <p:ph type="title"/>
          </p:nvPr>
        </p:nvSpPr>
        <p:spPr>
          <a:xfrm>
            <a:off x="5219700" y="76200"/>
            <a:ext cx="39243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过程的作用域（续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59400" name="Rectangle 3"/>
          <p:cNvSpPr>
            <a:spLocks noChangeArrowheads="1"/>
          </p:cNvSpPr>
          <p:nvPr/>
        </p:nvSpPr>
        <p:spPr bwMode="auto">
          <a:xfrm>
            <a:off x="152400" y="152400"/>
            <a:ext cx="470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4.33</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快排序的</a:t>
            </a:r>
            <a:r>
              <a:rPr lang="en-US" altLang="zh-CN" sz="2400">
                <a:latin typeface="黑体" panose="02010609060101010101" pitchFamily="49" charset="-122"/>
                <a:ea typeface="黑体" panose="02010609060101010101" pitchFamily="49" charset="-122"/>
              </a:rPr>
              <a:t>Pascal</a:t>
            </a:r>
            <a:r>
              <a:rPr lang="zh-CN" altLang="en-US" sz="2400">
                <a:latin typeface="华文行楷" panose="02010800040101010101" pitchFamily="2" charset="-122"/>
                <a:ea typeface="华文行楷" panose="02010800040101010101" pitchFamily="2" charset="-122"/>
              </a:rPr>
              <a:t>程序： </a:t>
            </a:r>
          </a:p>
        </p:txBody>
      </p:sp>
      <p:sp>
        <p:nvSpPr>
          <p:cNvPr id="56324" name="Rectangle 4"/>
          <p:cNvSpPr>
            <a:spLocks noChangeArrowheads="1"/>
          </p:cNvSpPr>
          <p:nvPr/>
        </p:nvSpPr>
        <p:spPr bwMode="auto">
          <a:xfrm>
            <a:off x="107950" y="685800"/>
            <a:ext cx="7391400" cy="595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0"/>
              </a:spcBef>
              <a:buFontTx/>
              <a:buNone/>
            </a:pPr>
            <a:r>
              <a:rPr lang="en-US" altLang="zh-CN" sz="2000" b="1">
                <a:latin typeface="黑体" panose="02010609060101010101" pitchFamily="49" charset="-122"/>
                <a:ea typeface="黑体" panose="02010609060101010101" pitchFamily="49" charset="-122"/>
              </a:rPr>
              <a:t>program </a:t>
            </a:r>
            <a:r>
              <a:rPr lang="en-US" altLang="zh-CN" sz="2000" b="1">
                <a:solidFill>
                  <a:srgbClr val="990000"/>
                </a:solidFill>
                <a:latin typeface="黑体" panose="02010609060101010101" pitchFamily="49" charset="-122"/>
                <a:ea typeface="黑体" panose="02010609060101010101" pitchFamily="49" charset="-122"/>
              </a:rPr>
              <a:t>sort</a:t>
            </a:r>
            <a:r>
              <a:rPr lang="en-US" altLang="zh-CN" sz="2000" b="1">
                <a:latin typeface="黑体" panose="02010609060101010101" pitchFamily="49" charset="-122"/>
                <a:ea typeface="黑体" panose="02010609060101010101" pitchFamily="49" charset="-122"/>
              </a:rPr>
              <a:t>(input,output);</a:t>
            </a: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var a:array[0..10]of integer;</a:t>
            </a: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x:integer;</a:t>
            </a: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readarray</a:t>
            </a:r>
            <a:r>
              <a:rPr lang="en-US" altLang="zh-CN" sz="2000" b="1">
                <a:latin typeface="黑体" panose="02010609060101010101" pitchFamily="49" charset="-122"/>
                <a:ea typeface="黑体" panose="02010609060101010101" pitchFamily="49" charset="-122"/>
              </a:rPr>
              <a:t>;</a:t>
            </a: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exchange</a:t>
            </a:r>
            <a:r>
              <a:rPr lang="en-US" altLang="zh-CN" sz="2000" b="1">
                <a:latin typeface="黑体" panose="02010609060101010101" pitchFamily="49" charset="-122"/>
                <a:ea typeface="黑体" panose="02010609060101010101" pitchFamily="49" charset="-122"/>
              </a:rPr>
              <a:t>(i,j:integer);</a:t>
            </a: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procedure </a:t>
            </a:r>
            <a:r>
              <a:rPr lang="en-US" altLang="zh-CN" sz="2000" b="1">
                <a:solidFill>
                  <a:srgbClr val="990000"/>
                </a:solidFill>
                <a:latin typeface="黑体" panose="02010609060101010101" pitchFamily="49" charset="-122"/>
                <a:ea typeface="黑体" panose="02010609060101010101" pitchFamily="49" charset="-122"/>
              </a:rPr>
              <a:t>quicksort</a:t>
            </a:r>
            <a:r>
              <a:rPr lang="en-US" altLang="zh-CN" sz="2000" b="1">
                <a:latin typeface="黑体" panose="02010609060101010101" pitchFamily="49" charset="-122"/>
                <a:ea typeface="黑体" panose="02010609060101010101" pitchFamily="49" charset="-122"/>
              </a:rPr>
              <a:t> (m,n:integer );</a:t>
            </a: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华文楷体" panose="02010600040101010101" pitchFamily="2" charset="-122"/>
                <a:ea typeface="黑体" panose="02010609060101010101" pitchFamily="49" charset="-122"/>
              </a:rPr>
              <a:t> </a:t>
            </a: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endParaRPr lang="en-US" altLang="zh-CN" sz="2000" b="1">
              <a:latin typeface="黑体" panose="02010609060101010101" pitchFamily="49" charset="-122"/>
              <a:ea typeface="黑体" panose="02010609060101010101" pitchFamily="49" charset="-122"/>
            </a:endParaRP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begin </a:t>
            </a: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  a[0]:=-9999; a[10]:=9999; readarray; quicksort(1,9)</a:t>
            </a:r>
          </a:p>
          <a:p>
            <a:pPr algn="just">
              <a:lnSpc>
                <a:spcPct val="80000"/>
              </a:lnSpc>
              <a:spcBef>
                <a:spcPct val="0"/>
              </a:spcBef>
              <a:buFontTx/>
              <a:buNone/>
            </a:pPr>
            <a:r>
              <a:rPr lang="en-US" altLang="zh-CN" sz="2000" b="1">
                <a:latin typeface="黑体" panose="02010609060101010101" pitchFamily="49" charset="-122"/>
                <a:ea typeface="黑体" panose="02010609060101010101" pitchFamily="49" charset="-122"/>
              </a:rPr>
              <a:t>end </a:t>
            </a:r>
            <a:r>
              <a:rPr lang="en-US" altLang="zh-CN" sz="2000" b="1">
                <a:solidFill>
                  <a:srgbClr val="008000"/>
                </a:solidFill>
                <a:latin typeface="黑体" panose="02010609060101010101" pitchFamily="49" charset="-122"/>
                <a:ea typeface="黑体" panose="02010609060101010101" pitchFamily="49" charset="-122"/>
              </a:rPr>
              <a:t>{sort}</a:t>
            </a:r>
            <a:r>
              <a:rPr lang="en-US" altLang="zh-CN" sz="2000" b="1">
                <a:latin typeface="黑体" panose="02010609060101010101" pitchFamily="49" charset="-122"/>
                <a:ea typeface="黑体" panose="02010609060101010101" pitchFamily="49" charset="-122"/>
              </a:rPr>
              <a:t>.</a:t>
            </a:r>
          </a:p>
        </p:txBody>
      </p:sp>
      <p:sp>
        <p:nvSpPr>
          <p:cNvPr id="56325" name="Rectangle 5"/>
          <p:cNvSpPr>
            <a:spLocks noChangeArrowheads="1"/>
          </p:cNvSpPr>
          <p:nvPr/>
        </p:nvSpPr>
        <p:spPr bwMode="auto">
          <a:xfrm>
            <a:off x="312738" y="1676400"/>
            <a:ext cx="73025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0"/>
              </a:spcBef>
              <a:buFontTx/>
              <a:buNone/>
            </a:pPr>
            <a:r>
              <a:rPr lang="zh-CN" altLang="en-US" sz="2000" b="1" dirty="0">
                <a:solidFill>
                  <a:schemeClr val="accent2"/>
                </a:solidFill>
                <a:latin typeface="黑体" panose="02010609060101010101" pitchFamily="49" charset="-122"/>
                <a:ea typeface="黑体" panose="02010609060101010101" pitchFamily="49" charset="-122"/>
              </a:rPr>
              <a:t>      </a:t>
            </a:r>
            <a:r>
              <a:rPr lang="en-US" altLang="zh-CN" sz="2000" b="1" dirty="0" err="1">
                <a:solidFill>
                  <a:schemeClr val="accent2"/>
                </a:solidFill>
                <a:latin typeface="黑体" panose="02010609060101010101" pitchFamily="49" charset="-122"/>
                <a:ea typeface="黑体" panose="02010609060101010101" pitchFamily="49" charset="-122"/>
              </a:rPr>
              <a:t>var</a:t>
            </a:r>
            <a:r>
              <a:rPr lang="en-US" altLang="zh-CN" sz="2000" b="1" dirty="0">
                <a:solidFill>
                  <a:schemeClr val="accent2"/>
                </a:solidFill>
                <a:latin typeface="黑体" panose="02010609060101010101" pitchFamily="49" charset="-122"/>
                <a:ea typeface="黑体" panose="02010609060101010101" pitchFamily="49" charset="-122"/>
              </a:rPr>
              <a:t>  i:integer;</a:t>
            </a:r>
          </a:p>
          <a:p>
            <a:pPr algn="just">
              <a:lnSpc>
                <a:spcPct val="80000"/>
              </a:lnSpc>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   begin for i:=1 to 9 do read(a[</a:t>
            </a:r>
            <a:r>
              <a:rPr lang="en-US" altLang="zh-CN" sz="2000" b="1" dirty="0" err="1">
                <a:solidFill>
                  <a:schemeClr val="accent2"/>
                </a:solidFill>
                <a:latin typeface="黑体" panose="02010609060101010101" pitchFamily="49" charset="-122"/>
                <a:ea typeface="黑体" panose="02010609060101010101" pitchFamily="49" charset="-122"/>
              </a:rPr>
              <a:t>i</a:t>
            </a:r>
            <a:r>
              <a:rPr lang="en-US" altLang="zh-CN" sz="2000" b="1" dirty="0">
                <a:solidFill>
                  <a:schemeClr val="accent2"/>
                </a:solidFill>
                <a:latin typeface="黑体" panose="02010609060101010101" pitchFamily="49" charset="-122"/>
                <a:ea typeface="黑体" panose="02010609060101010101" pitchFamily="49" charset="-122"/>
              </a:rPr>
              <a:t>])  end</a:t>
            </a:r>
            <a:r>
              <a:rPr lang="en-US" altLang="zh-CN" sz="2000" b="1" dirty="0">
                <a:solidFill>
                  <a:srgbClr val="008000"/>
                </a:solidFill>
                <a:latin typeface="黑体" panose="02010609060101010101" pitchFamily="49" charset="-122"/>
                <a:ea typeface="黑体" panose="02010609060101010101" pitchFamily="49" charset="-122"/>
              </a:rPr>
              <a:t>{</a:t>
            </a:r>
            <a:r>
              <a:rPr lang="en-US" altLang="zh-CN" sz="2000" b="1" dirty="0" err="1">
                <a:solidFill>
                  <a:srgbClr val="008000"/>
                </a:solidFill>
                <a:latin typeface="黑体" panose="02010609060101010101" pitchFamily="49" charset="-122"/>
                <a:ea typeface="黑体" panose="02010609060101010101" pitchFamily="49" charset="-122"/>
              </a:rPr>
              <a:t>readarray</a:t>
            </a:r>
            <a:r>
              <a:rPr lang="en-US" altLang="zh-CN" sz="2000" b="1" dirty="0">
                <a:solidFill>
                  <a:srgbClr val="008000"/>
                </a:solidFill>
                <a:latin typeface="黑体" panose="02010609060101010101" pitchFamily="49" charset="-122"/>
                <a:ea typeface="黑体" panose="02010609060101010101" pitchFamily="49" charset="-122"/>
              </a:rPr>
              <a:t>}</a:t>
            </a:r>
            <a:r>
              <a:rPr lang="en-US" altLang="zh-CN" sz="2000" b="1" dirty="0">
                <a:solidFill>
                  <a:schemeClr val="accent2"/>
                </a:solidFill>
                <a:latin typeface="黑体" panose="02010609060101010101" pitchFamily="49" charset="-122"/>
                <a:ea typeface="黑体" panose="02010609060101010101" pitchFamily="49" charset="-122"/>
              </a:rPr>
              <a:t>;</a:t>
            </a:r>
          </a:p>
        </p:txBody>
      </p:sp>
      <p:sp>
        <p:nvSpPr>
          <p:cNvPr id="56326" name="Rectangle 6"/>
          <p:cNvSpPr>
            <a:spLocks noChangeArrowheads="1"/>
          </p:cNvSpPr>
          <p:nvPr/>
        </p:nvSpPr>
        <p:spPr bwMode="auto">
          <a:xfrm>
            <a:off x="665163" y="23622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begin  x:=a[i]; a[</a:t>
            </a:r>
            <a:r>
              <a:rPr lang="en-US" altLang="zh-CN" sz="2000" b="1" dirty="0" err="1">
                <a:solidFill>
                  <a:schemeClr val="accent2"/>
                </a:solidFill>
                <a:latin typeface="黑体" panose="02010609060101010101" pitchFamily="49" charset="-122"/>
                <a:ea typeface="黑体" panose="02010609060101010101" pitchFamily="49" charset="-122"/>
              </a:rPr>
              <a:t>i</a:t>
            </a:r>
            <a:r>
              <a:rPr lang="en-US" altLang="zh-CN" sz="2000" b="1" dirty="0">
                <a:solidFill>
                  <a:schemeClr val="accent2"/>
                </a:solidFill>
                <a:latin typeface="黑体" panose="02010609060101010101" pitchFamily="49" charset="-122"/>
                <a:ea typeface="黑体" panose="02010609060101010101" pitchFamily="49" charset="-122"/>
              </a:rPr>
              <a:t>]:=a[j]; a[j]:=x; end</a:t>
            </a:r>
            <a:r>
              <a:rPr lang="en-US" altLang="zh-CN" sz="2000" b="1" dirty="0">
                <a:solidFill>
                  <a:srgbClr val="008000"/>
                </a:solidFill>
                <a:latin typeface="黑体" panose="02010609060101010101" pitchFamily="49" charset="-122"/>
                <a:ea typeface="黑体" panose="02010609060101010101" pitchFamily="49" charset="-122"/>
              </a:rPr>
              <a:t>{exchange}</a:t>
            </a:r>
            <a:r>
              <a:rPr lang="en-US" altLang="zh-CN" sz="2000" b="1" dirty="0">
                <a:solidFill>
                  <a:schemeClr val="accent2"/>
                </a:solidFill>
                <a:latin typeface="黑体" panose="02010609060101010101" pitchFamily="49" charset="-122"/>
                <a:ea typeface="黑体" panose="02010609060101010101" pitchFamily="49" charset="-122"/>
              </a:rPr>
              <a:t>; </a:t>
            </a:r>
          </a:p>
        </p:txBody>
      </p:sp>
      <p:sp>
        <p:nvSpPr>
          <p:cNvPr id="56327" name="Rectangle 7"/>
          <p:cNvSpPr>
            <a:spLocks noChangeArrowheads="1"/>
          </p:cNvSpPr>
          <p:nvPr/>
        </p:nvSpPr>
        <p:spPr bwMode="auto">
          <a:xfrm>
            <a:off x="488950" y="2879725"/>
            <a:ext cx="8610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b="1" dirty="0">
                <a:solidFill>
                  <a:schemeClr val="accent2"/>
                </a:solidFill>
                <a:latin typeface="黑体" panose="02010609060101010101" pitchFamily="49" charset="-122"/>
                <a:ea typeface="黑体" panose="02010609060101010101" pitchFamily="49" charset="-122"/>
              </a:rPr>
              <a:t>   </a:t>
            </a:r>
            <a:r>
              <a:rPr lang="en-US" altLang="zh-CN" sz="2000" b="1" dirty="0" err="1">
                <a:solidFill>
                  <a:schemeClr val="accent2"/>
                </a:solidFill>
                <a:latin typeface="黑体" panose="02010609060101010101" pitchFamily="49" charset="-122"/>
                <a:ea typeface="黑体" panose="02010609060101010101" pitchFamily="49" charset="-122"/>
              </a:rPr>
              <a:t>var</a:t>
            </a:r>
            <a:r>
              <a:rPr lang="en-US" altLang="zh-CN" sz="2000" b="1" dirty="0">
                <a:solidFill>
                  <a:schemeClr val="accent2"/>
                </a:solidFill>
                <a:latin typeface="黑体" panose="02010609060101010101" pitchFamily="49" charset="-122"/>
                <a:ea typeface="黑体" panose="02010609060101010101" pitchFamily="49" charset="-122"/>
              </a:rPr>
              <a:t>  </a:t>
            </a:r>
            <a:r>
              <a:rPr lang="en-US" altLang="zh-CN" sz="2000" b="1" dirty="0" err="1">
                <a:solidFill>
                  <a:schemeClr val="accent2"/>
                </a:solidFill>
                <a:latin typeface="黑体" panose="02010609060101010101" pitchFamily="49" charset="-122"/>
                <a:ea typeface="黑体" panose="02010609060101010101" pitchFamily="49" charset="-122"/>
              </a:rPr>
              <a:t>i,v:integer</a:t>
            </a:r>
            <a:r>
              <a:rPr lang="en-US" altLang="zh-CN" sz="2000" b="1" dirty="0">
                <a:solidFill>
                  <a:schemeClr val="accent2"/>
                </a:solidFill>
                <a:latin typeface="黑体" panose="02010609060101010101" pitchFamily="49" charset="-122"/>
                <a:ea typeface="黑体" panose="02010609060101010101" pitchFamily="49" charset="-122"/>
              </a:rPr>
              <a:t>;</a:t>
            </a:r>
          </a:p>
          <a:p>
            <a:pPr algn="just">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   function </a:t>
            </a:r>
            <a:r>
              <a:rPr lang="en-US" altLang="zh-CN" sz="2000" b="1" dirty="0">
                <a:solidFill>
                  <a:srgbClr val="990000"/>
                </a:solidFill>
                <a:latin typeface="黑体" panose="02010609060101010101" pitchFamily="49" charset="-122"/>
                <a:ea typeface="黑体" panose="02010609060101010101" pitchFamily="49" charset="-122"/>
              </a:rPr>
              <a:t>partition</a:t>
            </a:r>
            <a:r>
              <a:rPr lang="en-US" altLang="zh-CN" sz="2000" b="1" dirty="0">
                <a:solidFill>
                  <a:schemeClr val="accent2"/>
                </a:solidFill>
                <a:latin typeface="黑体" panose="02010609060101010101" pitchFamily="49" charset="-122"/>
                <a:ea typeface="黑体" panose="02010609060101010101" pitchFamily="49" charset="-122"/>
              </a:rPr>
              <a:t>(</a:t>
            </a:r>
            <a:r>
              <a:rPr lang="en-US" altLang="zh-CN" sz="2000" b="1" dirty="0" err="1">
                <a:solidFill>
                  <a:schemeClr val="accent2"/>
                </a:solidFill>
                <a:latin typeface="黑体" panose="02010609060101010101" pitchFamily="49" charset="-122"/>
                <a:ea typeface="黑体" panose="02010609060101010101" pitchFamily="49" charset="-122"/>
              </a:rPr>
              <a:t>y,z:integer</a:t>
            </a:r>
            <a:r>
              <a:rPr lang="en-US" altLang="zh-CN" sz="2000" b="1" dirty="0">
                <a:solidFill>
                  <a:schemeClr val="accent2"/>
                </a:solidFill>
                <a:latin typeface="黑体" panose="02010609060101010101" pitchFamily="49" charset="-122"/>
                <a:ea typeface="黑体" panose="02010609060101010101" pitchFamily="49" charset="-122"/>
              </a:rPr>
              <a:t>):integer;</a:t>
            </a:r>
          </a:p>
          <a:p>
            <a:pPr algn="just">
              <a:spcBef>
                <a:spcPct val="0"/>
              </a:spcBef>
              <a:buFontTx/>
              <a:buNone/>
            </a:pPr>
            <a:r>
              <a:rPr lang="en-US" altLang="zh-CN" sz="2000" b="1" dirty="0">
                <a:solidFill>
                  <a:schemeClr val="accent2"/>
                </a:solidFill>
                <a:latin typeface="华文楷体" panose="02010600040101010101" pitchFamily="2" charset="-122"/>
                <a:ea typeface="黑体" panose="02010609060101010101" pitchFamily="49" charset="-122"/>
              </a:rPr>
              <a:t> </a:t>
            </a:r>
            <a:endParaRPr lang="en-US" altLang="zh-CN" sz="2000" b="1" dirty="0">
              <a:solidFill>
                <a:schemeClr val="accent2"/>
              </a:solidFill>
              <a:latin typeface="黑体" panose="02010609060101010101" pitchFamily="49" charset="-122"/>
              <a:ea typeface="黑体" panose="02010609060101010101" pitchFamily="49" charset="-122"/>
            </a:endParaRPr>
          </a:p>
          <a:p>
            <a:pPr algn="just">
              <a:spcBef>
                <a:spcPct val="0"/>
              </a:spcBef>
              <a:buFontTx/>
              <a:buNone/>
            </a:pPr>
            <a:r>
              <a:rPr lang="en-US" altLang="zh-CN" sz="2000" b="1" dirty="0">
                <a:solidFill>
                  <a:schemeClr val="accent2"/>
                </a:solidFill>
                <a:latin typeface="华文楷体" panose="02010600040101010101" pitchFamily="2" charset="-122"/>
                <a:ea typeface="黑体" panose="02010609060101010101" pitchFamily="49" charset="-122"/>
              </a:rPr>
              <a:t> </a:t>
            </a:r>
            <a:endParaRPr lang="en-US" altLang="zh-CN" sz="2000" b="1" dirty="0">
              <a:solidFill>
                <a:schemeClr val="accent2"/>
              </a:solidFill>
              <a:latin typeface="黑体" panose="02010609060101010101" pitchFamily="49" charset="-122"/>
              <a:ea typeface="黑体" panose="02010609060101010101" pitchFamily="49" charset="-122"/>
            </a:endParaRPr>
          </a:p>
          <a:p>
            <a:pPr algn="just">
              <a:spcBef>
                <a:spcPct val="0"/>
              </a:spcBef>
              <a:buFontTx/>
              <a:buNone/>
            </a:pPr>
            <a:r>
              <a:rPr lang="en-US" altLang="zh-CN" sz="2000" b="1" dirty="0">
                <a:solidFill>
                  <a:schemeClr val="accent2"/>
                </a:solidFill>
                <a:latin typeface="华文楷体" panose="02010600040101010101" pitchFamily="2" charset="-122"/>
                <a:ea typeface="黑体" panose="02010609060101010101" pitchFamily="49" charset="-122"/>
              </a:rPr>
              <a:t> </a:t>
            </a:r>
            <a:endParaRPr lang="en-US" altLang="zh-CN" sz="2000" b="1" dirty="0">
              <a:solidFill>
                <a:schemeClr val="accent2"/>
              </a:solidFill>
              <a:latin typeface="黑体" panose="02010609060101010101" pitchFamily="49" charset="-122"/>
              <a:ea typeface="黑体" panose="02010609060101010101" pitchFamily="49" charset="-122"/>
            </a:endParaRPr>
          </a:p>
          <a:p>
            <a:pPr algn="just">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begin</a:t>
            </a:r>
          </a:p>
          <a:p>
            <a:pPr algn="just">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  if (n&gt;m) then</a:t>
            </a:r>
          </a:p>
          <a:p>
            <a:pPr algn="just">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  begin i:=partition(m,n); quicksort(m,i-1); quicksort(i+1,n) end;</a:t>
            </a:r>
          </a:p>
          <a:p>
            <a:pPr algn="just">
              <a:spcBef>
                <a:spcPct val="0"/>
              </a:spcBef>
              <a:buFontTx/>
              <a:buNone/>
            </a:pPr>
            <a:r>
              <a:rPr lang="en-US" altLang="zh-CN" sz="2000" b="1" dirty="0">
                <a:solidFill>
                  <a:schemeClr val="accent2"/>
                </a:solidFill>
                <a:latin typeface="黑体" panose="02010609060101010101" pitchFamily="49" charset="-122"/>
                <a:ea typeface="黑体" panose="02010609060101010101" pitchFamily="49" charset="-122"/>
              </a:rPr>
              <a:t>end </a:t>
            </a:r>
            <a:r>
              <a:rPr lang="en-US" altLang="zh-CN" sz="2000" b="1" dirty="0">
                <a:solidFill>
                  <a:srgbClr val="008000"/>
                </a:solidFill>
                <a:latin typeface="黑体" panose="02010609060101010101" pitchFamily="49" charset="-122"/>
                <a:ea typeface="黑体" panose="02010609060101010101" pitchFamily="49" charset="-122"/>
              </a:rPr>
              <a:t>{quicksort}</a:t>
            </a:r>
            <a:r>
              <a:rPr lang="en-US" altLang="zh-CN" sz="2000" b="1" dirty="0">
                <a:solidFill>
                  <a:schemeClr val="accent2"/>
                </a:solidFill>
                <a:latin typeface="黑体" panose="02010609060101010101" pitchFamily="49" charset="-122"/>
                <a:ea typeface="黑体" panose="02010609060101010101" pitchFamily="49" charset="-122"/>
              </a:rPr>
              <a:t>;</a:t>
            </a:r>
          </a:p>
        </p:txBody>
      </p:sp>
      <p:sp>
        <p:nvSpPr>
          <p:cNvPr id="56328" name="Rectangle 8"/>
          <p:cNvSpPr>
            <a:spLocks noChangeArrowheads="1"/>
          </p:cNvSpPr>
          <p:nvPr/>
        </p:nvSpPr>
        <p:spPr bwMode="auto">
          <a:xfrm>
            <a:off x="1109663" y="3489325"/>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b="1" dirty="0" err="1">
                <a:latin typeface="黑体" panose="02010609060101010101" pitchFamily="49" charset="-122"/>
                <a:ea typeface="黑体" panose="02010609060101010101" pitchFamily="49" charset="-122"/>
              </a:rPr>
              <a:t>var</a:t>
            </a: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i,j:integer</a:t>
            </a:r>
            <a:r>
              <a:rPr lang="en-US" altLang="zh-CN" sz="2000" b="1" dirty="0">
                <a:latin typeface="黑体" panose="02010609060101010101" pitchFamily="49" charset="-122"/>
                <a:ea typeface="黑体" panose="02010609060101010101" pitchFamily="49" charset="-122"/>
              </a:rPr>
              <a:t>;</a:t>
            </a:r>
          </a:p>
          <a:p>
            <a:pPr algn="just">
              <a:spcBef>
                <a:spcPct val="0"/>
              </a:spcBef>
              <a:buFontTx/>
              <a:buNone/>
            </a:pPr>
            <a:r>
              <a:rPr lang="en-US" altLang="zh-CN" sz="2000" b="1" dirty="0">
                <a:latin typeface="黑体" panose="02010609060101010101" pitchFamily="49" charset="-122"/>
                <a:ea typeface="黑体" panose="02010609060101010101" pitchFamily="49" charset="-122"/>
              </a:rPr>
              <a:t>begin ...a...; ...v...; ...exchange(</a:t>
            </a:r>
            <a:r>
              <a:rPr lang="en-US" altLang="zh-CN" sz="2000" b="1" dirty="0" err="1">
                <a:latin typeface="黑体" panose="02010609060101010101" pitchFamily="49" charset="-122"/>
                <a:ea typeface="黑体" panose="02010609060101010101" pitchFamily="49" charset="-122"/>
              </a:rPr>
              <a:t>i,j</a:t>
            </a:r>
            <a:r>
              <a:rPr lang="en-US" altLang="zh-CN" sz="2000" b="1" dirty="0">
                <a:latin typeface="黑体" panose="02010609060101010101" pitchFamily="49" charset="-122"/>
                <a:ea typeface="黑体" panose="02010609060101010101" pitchFamily="49" charset="-122"/>
              </a:rPr>
              <a:t>);...</a:t>
            </a:r>
          </a:p>
          <a:p>
            <a:pPr algn="just">
              <a:spcBef>
                <a:spcPct val="0"/>
              </a:spcBef>
              <a:buFontTx/>
              <a:buNone/>
            </a:pPr>
            <a:r>
              <a:rPr lang="en-US" altLang="zh-CN" sz="2000" b="1" dirty="0">
                <a:latin typeface="黑体" panose="02010609060101010101" pitchFamily="49" charset="-122"/>
                <a:ea typeface="黑体" panose="02010609060101010101" pitchFamily="49" charset="-122"/>
              </a:rPr>
              <a:t>end </a:t>
            </a:r>
            <a:r>
              <a:rPr lang="en-US" altLang="zh-CN" sz="2000" b="1" dirty="0">
                <a:solidFill>
                  <a:srgbClr val="008000"/>
                </a:solidFill>
                <a:latin typeface="黑体" panose="02010609060101010101" pitchFamily="49" charset="-122"/>
                <a:ea typeface="黑体" panose="02010609060101010101" pitchFamily="49" charset="-122"/>
              </a:rPr>
              <a:t>{partition}</a:t>
            </a:r>
            <a:r>
              <a:rPr lang="en-US" altLang="zh-CN" sz="2000" b="1" dirty="0">
                <a:latin typeface="黑体" panose="02010609060101010101" pitchFamily="49" charset="-122"/>
                <a:ea typeface="黑体" panose="02010609060101010101" pitchFamily="49" charset="-122"/>
              </a:rPr>
              <a:t>;</a:t>
            </a:r>
          </a:p>
        </p:txBody>
      </p:sp>
      <p:sp>
        <p:nvSpPr>
          <p:cNvPr id="2" name="矩形 1"/>
          <p:cNvSpPr/>
          <p:nvPr/>
        </p:nvSpPr>
        <p:spPr bwMode="auto">
          <a:xfrm>
            <a:off x="395536" y="1484784"/>
            <a:ext cx="7103814" cy="684163"/>
          </a:xfrm>
          <a:prstGeom prst="rect">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6" name="矩形 15"/>
          <p:cNvSpPr/>
          <p:nvPr/>
        </p:nvSpPr>
        <p:spPr bwMode="auto">
          <a:xfrm>
            <a:off x="395536" y="2191071"/>
            <a:ext cx="7103814" cy="514022"/>
          </a:xfrm>
          <a:prstGeom prst="rect">
            <a:avLst/>
          </a:prstGeom>
          <a:noFill/>
          <a:ln w="9525" cap="flat" cmpd="sng" algn="ctr">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7" name="矩形 16"/>
          <p:cNvSpPr/>
          <p:nvPr/>
        </p:nvSpPr>
        <p:spPr bwMode="auto">
          <a:xfrm>
            <a:off x="395536" y="2716458"/>
            <a:ext cx="7103814" cy="3160814"/>
          </a:xfrm>
          <a:prstGeom prst="rect">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
        <p:nvSpPr>
          <p:cNvPr id="18" name="矩形 17"/>
          <p:cNvSpPr/>
          <p:nvPr/>
        </p:nvSpPr>
        <p:spPr bwMode="auto">
          <a:xfrm>
            <a:off x="924570" y="3225648"/>
            <a:ext cx="6167710" cy="1270152"/>
          </a:xfrm>
          <a:prstGeom prst="rect">
            <a:avLst/>
          </a:prstGeom>
          <a:noFill/>
          <a:ln w="9525" cap="flat" cmpd="sng" algn="ctr">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barn(outVertical)">
                                      <p:cBhvr>
                                        <p:cTn id="7" dur="500"/>
                                        <p:tgtEl>
                                          <p:spTgt spid="56325"/>
                                        </p:tgtEl>
                                      </p:cBhvr>
                                    </p:animEffect>
                                  </p:childTnLst>
                                </p:cTn>
                              </p:par>
                            </p:childTnLst>
                          </p:cTn>
                        </p:par>
                        <p:par>
                          <p:cTn id="8" fill="hold" nodeType="with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6326"/>
                                        </p:tgtEl>
                                        <p:attrNameLst>
                                          <p:attrName>style.visibility</p:attrName>
                                        </p:attrNameLst>
                                      </p:cBhvr>
                                      <p:to>
                                        <p:strVal val="visible"/>
                                      </p:to>
                                    </p:set>
                                    <p:animEffect transition="in" filter="barn(outVertical)">
                                      <p:cBhvr>
                                        <p:cTn id="15" dur="500"/>
                                        <p:tgtEl>
                                          <p:spTgt spid="56326"/>
                                        </p:tgtEl>
                                      </p:cBhvr>
                                    </p:animEffect>
                                  </p:childTnLst>
                                </p:cTn>
                              </p:par>
                            </p:childTnLst>
                          </p:cTn>
                        </p:par>
                        <p:par>
                          <p:cTn id="16" fill="hold" nodeType="with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56327"/>
                                        </p:tgtEl>
                                        <p:attrNameLst>
                                          <p:attrName>style.visibility</p:attrName>
                                        </p:attrNameLst>
                                      </p:cBhvr>
                                      <p:to>
                                        <p:strVal val="visible"/>
                                      </p:to>
                                    </p:set>
                                    <p:animEffect transition="in" filter="barn(outVertical)">
                                      <p:cBhvr>
                                        <p:cTn id="23" dur="500"/>
                                        <p:tgtEl>
                                          <p:spTgt spid="56327"/>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56328"/>
                                        </p:tgtEl>
                                        <p:attrNameLst>
                                          <p:attrName>style.visibility</p:attrName>
                                        </p:attrNameLst>
                                      </p:cBhvr>
                                      <p:to>
                                        <p:strVal val="visible"/>
                                      </p:to>
                                    </p:set>
                                    <p:animEffect transition="in" filter="barn(outVertical)">
                                      <p:cBhvr>
                                        <p:cTn id="31" dur="500"/>
                                        <p:tgtEl>
                                          <p:spTgt spid="56328"/>
                                        </p:tgtEl>
                                      </p:cBhvr>
                                    </p:animEffect>
                                  </p:childTnLst>
                                </p:cTn>
                              </p:par>
                            </p:childTnLst>
                          </p:cTn>
                        </p:par>
                        <p:par>
                          <p:cTn id="32" fill="hold" nodeType="with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grpId="0" nodeType="clickEffect">
                                  <p:stCondLst>
                                    <p:cond delay="0"/>
                                  </p:stCondLst>
                                  <p:childTnLst>
                                    <p:set>
                                      <p:cBhvr>
                                        <p:cTn id="38" dur="1" fill="hold">
                                          <p:stCondLst>
                                            <p:cond delay="0"/>
                                          </p:stCondLst>
                                        </p:cTn>
                                        <p:tgtEl>
                                          <p:spTgt spid="56333"/>
                                        </p:tgtEl>
                                        <p:attrNameLst>
                                          <p:attrName>style.visibility</p:attrName>
                                        </p:attrNameLst>
                                      </p:cBhvr>
                                      <p:to>
                                        <p:strVal val="visible"/>
                                      </p:to>
                                    </p:set>
                                    <p:anim from="(-#ppt_w/2)" to="(#ppt_x)" calcmode="lin" valueType="num">
                                      <p:cBhvr>
                                        <p:cTn id="39" dur="600" fill="hold">
                                          <p:stCondLst>
                                            <p:cond delay="0"/>
                                          </p:stCondLst>
                                        </p:cTn>
                                        <p:tgtEl>
                                          <p:spTgt spid="56333"/>
                                        </p:tgtEl>
                                        <p:attrNameLst>
                                          <p:attrName>ppt_x</p:attrName>
                                        </p:attrNameLst>
                                      </p:cBhvr>
                                    </p:anim>
                                    <p:anim from="0" to="-1.0" calcmode="lin" valueType="num">
                                      <p:cBhvr>
                                        <p:cTn id="40" dur="200" decel="50000" autoRev="1" fill="hold">
                                          <p:stCondLst>
                                            <p:cond delay="600"/>
                                          </p:stCondLst>
                                        </p:cTn>
                                        <p:tgtEl>
                                          <p:spTgt spid="56333"/>
                                        </p:tgtEl>
                                        <p:attrNameLst>
                                          <p:attrName>xshear</p:attrName>
                                        </p:attrNameLst>
                                      </p:cBhvr>
                                    </p:anim>
                                    <p:animScale>
                                      <p:cBhvr>
                                        <p:cTn id="41" dur="200" decel="100000" autoRev="1" fill="hold">
                                          <p:stCondLst>
                                            <p:cond delay="600"/>
                                          </p:stCondLst>
                                        </p:cTn>
                                        <p:tgtEl>
                                          <p:spTgt spid="56333"/>
                                        </p:tgtEl>
                                      </p:cBhvr>
                                      <p:from x="100000" y="100000"/>
                                      <p:to x="80000" y="100000"/>
                                    </p:animScale>
                                    <p:anim by="(#ppt_h/3+#ppt_w*0.1)" calcmode="lin" valueType="num">
                                      <p:cBhvr additive="sum">
                                        <p:cTn id="42" dur="200" decel="100000" autoRev="1" fill="hold">
                                          <p:stCondLst>
                                            <p:cond delay="600"/>
                                          </p:stCondLst>
                                        </p:cTn>
                                        <p:tgtEl>
                                          <p:spTgt spid="56333"/>
                                        </p:tgtEl>
                                        <p:attrNameLst>
                                          <p:attrName>ppt_x</p:attrName>
                                        </p:attrNameLst>
                                      </p:cBhvr>
                                    </p:anim>
                                  </p:childTnLst>
                                </p:cTn>
                              </p:par>
                              <p:par>
                                <p:cTn id="43" presetID="34" presetClass="entr" presetSubtype="0" fill="hold" grpId="0" nodeType="withEffect">
                                  <p:stCondLst>
                                    <p:cond delay="0"/>
                                  </p:stCondLst>
                                  <p:childTnLst>
                                    <p:set>
                                      <p:cBhvr>
                                        <p:cTn id="44" dur="1" fill="hold">
                                          <p:stCondLst>
                                            <p:cond delay="0"/>
                                          </p:stCondLst>
                                        </p:cTn>
                                        <p:tgtEl>
                                          <p:spTgt spid="56332"/>
                                        </p:tgtEl>
                                        <p:attrNameLst>
                                          <p:attrName>style.visibility</p:attrName>
                                        </p:attrNameLst>
                                      </p:cBhvr>
                                      <p:to>
                                        <p:strVal val="visible"/>
                                      </p:to>
                                    </p:set>
                                    <p:anim from="(-#ppt_w/2)" to="(#ppt_x)" calcmode="lin" valueType="num">
                                      <p:cBhvr>
                                        <p:cTn id="45" dur="600" fill="hold">
                                          <p:stCondLst>
                                            <p:cond delay="0"/>
                                          </p:stCondLst>
                                        </p:cTn>
                                        <p:tgtEl>
                                          <p:spTgt spid="56332"/>
                                        </p:tgtEl>
                                        <p:attrNameLst>
                                          <p:attrName>ppt_x</p:attrName>
                                        </p:attrNameLst>
                                      </p:cBhvr>
                                    </p:anim>
                                    <p:anim from="0" to="-1.0" calcmode="lin" valueType="num">
                                      <p:cBhvr>
                                        <p:cTn id="46" dur="200" decel="50000" autoRev="1" fill="hold">
                                          <p:stCondLst>
                                            <p:cond delay="600"/>
                                          </p:stCondLst>
                                        </p:cTn>
                                        <p:tgtEl>
                                          <p:spTgt spid="56332"/>
                                        </p:tgtEl>
                                        <p:attrNameLst>
                                          <p:attrName>xshear</p:attrName>
                                        </p:attrNameLst>
                                      </p:cBhvr>
                                    </p:anim>
                                    <p:animScale>
                                      <p:cBhvr>
                                        <p:cTn id="47" dur="200" decel="100000" autoRev="1" fill="hold">
                                          <p:stCondLst>
                                            <p:cond delay="600"/>
                                          </p:stCondLst>
                                        </p:cTn>
                                        <p:tgtEl>
                                          <p:spTgt spid="56332"/>
                                        </p:tgtEl>
                                      </p:cBhvr>
                                      <p:from x="100000" y="100000"/>
                                      <p:to x="80000" y="100000"/>
                                    </p:animScale>
                                    <p:anim by="(#ppt_h/3+#ppt_w*0.1)" calcmode="lin" valueType="num">
                                      <p:cBhvr additive="sum">
                                        <p:cTn id="48" dur="200" decel="100000" autoRev="1" fill="hold">
                                          <p:stCondLst>
                                            <p:cond delay="600"/>
                                          </p:stCondLst>
                                        </p:cTn>
                                        <p:tgtEl>
                                          <p:spTgt spid="56332"/>
                                        </p:tgtEl>
                                        <p:attrNameLst>
                                          <p:attrName>ppt_x</p:attrName>
                                        </p:attrNameLst>
                                      </p:cBhvr>
                                    </p:anim>
                                  </p:childTnLst>
                                </p:cTn>
                              </p:par>
                              <p:par>
                                <p:cTn id="49" presetID="34" presetClass="entr" presetSubtype="0" fill="hold" grpId="0" nodeType="withEffect">
                                  <p:stCondLst>
                                    <p:cond delay="0"/>
                                  </p:stCondLst>
                                  <p:childTnLst>
                                    <p:set>
                                      <p:cBhvr>
                                        <p:cTn id="50" dur="1" fill="hold">
                                          <p:stCondLst>
                                            <p:cond delay="0"/>
                                          </p:stCondLst>
                                        </p:cTn>
                                        <p:tgtEl>
                                          <p:spTgt spid="56329"/>
                                        </p:tgtEl>
                                        <p:attrNameLst>
                                          <p:attrName>style.visibility</p:attrName>
                                        </p:attrNameLst>
                                      </p:cBhvr>
                                      <p:to>
                                        <p:strVal val="visible"/>
                                      </p:to>
                                    </p:set>
                                    <p:anim from="(-#ppt_w/2)" to="(#ppt_x)" calcmode="lin" valueType="num">
                                      <p:cBhvr>
                                        <p:cTn id="51" dur="600" fill="hold">
                                          <p:stCondLst>
                                            <p:cond delay="0"/>
                                          </p:stCondLst>
                                        </p:cTn>
                                        <p:tgtEl>
                                          <p:spTgt spid="56329"/>
                                        </p:tgtEl>
                                        <p:attrNameLst>
                                          <p:attrName>ppt_x</p:attrName>
                                        </p:attrNameLst>
                                      </p:cBhvr>
                                    </p:anim>
                                    <p:anim from="0" to="-1.0" calcmode="lin" valueType="num">
                                      <p:cBhvr>
                                        <p:cTn id="52" dur="200" decel="50000" autoRev="1" fill="hold">
                                          <p:stCondLst>
                                            <p:cond delay="600"/>
                                          </p:stCondLst>
                                        </p:cTn>
                                        <p:tgtEl>
                                          <p:spTgt spid="56329"/>
                                        </p:tgtEl>
                                        <p:attrNameLst>
                                          <p:attrName>xshear</p:attrName>
                                        </p:attrNameLst>
                                      </p:cBhvr>
                                    </p:anim>
                                    <p:animScale>
                                      <p:cBhvr>
                                        <p:cTn id="53" dur="200" decel="100000" autoRev="1" fill="hold">
                                          <p:stCondLst>
                                            <p:cond delay="600"/>
                                          </p:stCondLst>
                                        </p:cTn>
                                        <p:tgtEl>
                                          <p:spTgt spid="56329"/>
                                        </p:tgtEl>
                                      </p:cBhvr>
                                      <p:from x="100000" y="100000"/>
                                      <p:to x="80000" y="100000"/>
                                    </p:animScale>
                                    <p:anim by="(#ppt_h/3+#ppt_w*0.1)" calcmode="lin" valueType="num">
                                      <p:cBhvr additive="sum">
                                        <p:cTn id="54" dur="200" decel="100000" autoRev="1" fill="hold">
                                          <p:stCondLst>
                                            <p:cond delay="600"/>
                                          </p:stCondLst>
                                        </p:cTn>
                                        <p:tgtEl>
                                          <p:spTgt spid="56329"/>
                                        </p:tgtEl>
                                        <p:attrNameLst>
                                          <p:attrName>ppt_x</p:attrName>
                                        </p:attrNameLst>
                                      </p:cBhvr>
                                    </p:anim>
                                  </p:childTnLst>
                                </p:cTn>
                              </p:par>
                              <p:par>
                                <p:cTn id="55" presetID="34" presetClass="entr" presetSubtype="0" fill="hold" grpId="0" nodeType="withEffect">
                                  <p:stCondLst>
                                    <p:cond delay="0"/>
                                  </p:stCondLst>
                                  <p:childTnLst>
                                    <p:set>
                                      <p:cBhvr>
                                        <p:cTn id="56" dur="1" fill="hold">
                                          <p:stCondLst>
                                            <p:cond delay="0"/>
                                          </p:stCondLst>
                                        </p:cTn>
                                        <p:tgtEl>
                                          <p:spTgt spid="56334"/>
                                        </p:tgtEl>
                                        <p:attrNameLst>
                                          <p:attrName>style.visibility</p:attrName>
                                        </p:attrNameLst>
                                      </p:cBhvr>
                                      <p:to>
                                        <p:strVal val="visible"/>
                                      </p:to>
                                    </p:set>
                                    <p:anim from="(-#ppt_w/2)" to="(#ppt_x)" calcmode="lin" valueType="num">
                                      <p:cBhvr>
                                        <p:cTn id="57" dur="600" fill="hold">
                                          <p:stCondLst>
                                            <p:cond delay="0"/>
                                          </p:stCondLst>
                                        </p:cTn>
                                        <p:tgtEl>
                                          <p:spTgt spid="56334"/>
                                        </p:tgtEl>
                                        <p:attrNameLst>
                                          <p:attrName>ppt_x</p:attrName>
                                        </p:attrNameLst>
                                      </p:cBhvr>
                                    </p:anim>
                                    <p:anim from="0" to="-1.0" calcmode="lin" valueType="num">
                                      <p:cBhvr>
                                        <p:cTn id="58" dur="200" decel="50000" autoRev="1" fill="hold">
                                          <p:stCondLst>
                                            <p:cond delay="600"/>
                                          </p:stCondLst>
                                        </p:cTn>
                                        <p:tgtEl>
                                          <p:spTgt spid="56334"/>
                                        </p:tgtEl>
                                        <p:attrNameLst>
                                          <p:attrName>xshear</p:attrName>
                                        </p:attrNameLst>
                                      </p:cBhvr>
                                    </p:anim>
                                    <p:animScale>
                                      <p:cBhvr>
                                        <p:cTn id="59" dur="200" decel="100000" autoRev="1" fill="hold">
                                          <p:stCondLst>
                                            <p:cond delay="600"/>
                                          </p:stCondLst>
                                        </p:cTn>
                                        <p:tgtEl>
                                          <p:spTgt spid="56334"/>
                                        </p:tgtEl>
                                      </p:cBhvr>
                                      <p:from x="100000" y="100000"/>
                                      <p:to x="80000" y="100000"/>
                                    </p:animScale>
                                    <p:anim by="(#ppt_h/3+#ppt_w*0.1)" calcmode="lin" valueType="num">
                                      <p:cBhvr additive="sum">
                                        <p:cTn id="60" dur="200" decel="100000" autoRev="1" fill="hold">
                                          <p:stCondLst>
                                            <p:cond delay="600"/>
                                          </p:stCondLst>
                                        </p:cTn>
                                        <p:tgtEl>
                                          <p:spTgt spid="5633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nimBg="1"/>
      <p:bldP spid="56332" grpId="0" animBg="1"/>
      <p:bldP spid="56333" grpId="0" animBg="1"/>
      <p:bldP spid="56334" grpId="0" animBg="1"/>
      <p:bldP spid="56325" grpId="0" autoUpdateAnimBg="0"/>
      <p:bldP spid="56326" grpId="0" autoUpdateAnimBg="0"/>
      <p:bldP spid="56327" grpId="0" autoUpdateAnimBg="0"/>
      <p:bldP spid="56328" grpId="0" autoUpdateAnimBg="0"/>
      <p:bldP spid="2"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06B5E29C-D50E-4DCC-8320-FFFE527AECA4}" type="slidenum">
              <a:rPr lang="zh-CN" altLang="en-US"/>
              <a:pPr>
                <a:defRPr/>
              </a:pPr>
              <a:t>29</a:t>
            </a:fld>
            <a:endParaRPr lang="en-US" altLang="zh-CN"/>
          </a:p>
        </p:txBody>
      </p:sp>
      <p:sp>
        <p:nvSpPr>
          <p:cNvPr id="57346" name="Text Box 2"/>
          <p:cNvSpPr txBox="1">
            <a:spLocks noChangeArrowheads="1"/>
          </p:cNvSpPr>
          <p:nvPr/>
        </p:nvSpPr>
        <p:spPr bwMode="auto">
          <a:xfrm>
            <a:off x="4356100" y="3716338"/>
            <a:ext cx="4608513" cy="2736850"/>
          </a:xfrm>
          <a:prstGeom prst="rect">
            <a:avLst/>
          </a:prstGeom>
          <a:solidFill>
            <a:schemeClr val="bg1"/>
          </a:solidFill>
          <a:ln w="222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rgbClr val="990000"/>
                </a:solidFill>
                <a:latin typeface="隶书" panose="02010509060101010101" pitchFamily="49" charset="-122"/>
                <a:ea typeface="隶书" panose="02010509060101010101" pitchFamily="49" charset="-122"/>
              </a:rPr>
              <a:t>过程及其中变量的嵌套深度</a:t>
            </a: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p:txBody>
      </p:sp>
      <p:sp>
        <p:nvSpPr>
          <p:cNvPr id="57347" name="Rectangle 3"/>
          <p:cNvSpPr>
            <a:spLocks noChangeArrowheads="1"/>
          </p:cNvSpPr>
          <p:nvPr/>
        </p:nvSpPr>
        <p:spPr bwMode="auto">
          <a:xfrm>
            <a:off x="4384675" y="4149725"/>
            <a:ext cx="4537075" cy="431800"/>
          </a:xfrm>
          <a:prstGeom prst="rect">
            <a:avLst/>
          </a:prstGeom>
          <a:solidFill>
            <a:srgbClr val="FFCC00">
              <a:alpha val="5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57348" name="Text Box 4"/>
          <p:cNvSpPr txBox="1">
            <a:spLocks noChangeArrowheads="1"/>
          </p:cNvSpPr>
          <p:nvPr/>
        </p:nvSpPr>
        <p:spPr bwMode="auto">
          <a:xfrm>
            <a:off x="107950" y="4005263"/>
            <a:ext cx="4248150" cy="2447925"/>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rgbClr val="990000"/>
                </a:solidFill>
                <a:latin typeface="隶书" panose="02010509060101010101" pitchFamily="49" charset="-122"/>
                <a:ea typeface="隶书" panose="02010509060101010101" pitchFamily="49" charset="-122"/>
              </a:rPr>
              <a:t>过程嵌套关系的直观表示</a:t>
            </a: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p:txBody>
      </p:sp>
      <p:sp>
        <p:nvSpPr>
          <p:cNvPr id="61446" name="Rectangle 5"/>
          <p:cNvSpPr>
            <a:spLocks noGrp="1" noChangeArrowheads="1"/>
          </p:cNvSpPr>
          <p:nvPr>
            <p:ph type="title"/>
          </p:nvPr>
        </p:nvSpPr>
        <p:spPr>
          <a:xfrm>
            <a:off x="6011863" y="188913"/>
            <a:ext cx="3168650" cy="515937"/>
          </a:xfrm>
        </p:spPr>
        <p:txBody>
          <a:bodyPr/>
          <a:lstStyle/>
          <a:p>
            <a:pPr algn="r" eaLnBrk="1" hangingPunct="1">
              <a:lnSpc>
                <a:spcPct val="120000"/>
              </a:lnSpc>
            </a:pPr>
            <a:r>
              <a:rPr lang="en-US" altLang="zh-CN" sz="2000" smtClean="0">
                <a:latin typeface="华文行楷" panose="02010800040101010101" pitchFamily="2" charset="-122"/>
                <a:ea typeface="华文行楷" panose="02010800040101010101" pitchFamily="2" charset="-122"/>
              </a:rPr>
              <a:t>&lt;1&gt; </a:t>
            </a:r>
            <a:r>
              <a:rPr lang="zh-CN" altLang="en-US" sz="2000" smtClean="0">
                <a:latin typeface="华文行楷" panose="02010800040101010101" pitchFamily="2" charset="-122"/>
                <a:ea typeface="华文行楷" panose="02010800040101010101" pitchFamily="2" charset="-122"/>
              </a:rPr>
              <a:t>过程的作用域（续</a:t>
            </a:r>
            <a:r>
              <a:rPr lang="en-US" altLang="zh-CN" sz="2000" smtClean="0">
                <a:latin typeface="华文行楷" panose="02010800040101010101" pitchFamily="2" charset="-122"/>
                <a:ea typeface="华文行楷" panose="02010800040101010101" pitchFamily="2" charset="-122"/>
              </a:rPr>
              <a:t>2</a:t>
            </a:r>
            <a:r>
              <a:rPr lang="zh-CN" altLang="en-US" sz="2000" smtClean="0">
                <a:latin typeface="华文行楷" panose="02010800040101010101" pitchFamily="2" charset="-122"/>
                <a:ea typeface="华文行楷" panose="02010800040101010101" pitchFamily="2" charset="-122"/>
              </a:rPr>
              <a:t>）</a:t>
            </a:r>
          </a:p>
        </p:txBody>
      </p:sp>
      <p:sp>
        <p:nvSpPr>
          <p:cNvPr id="61447" name="Rectangle 6"/>
          <p:cNvSpPr>
            <a:spLocks noChangeArrowheads="1"/>
          </p:cNvSpPr>
          <p:nvPr/>
        </p:nvSpPr>
        <p:spPr bwMode="auto">
          <a:xfrm>
            <a:off x="250825" y="261938"/>
            <a:ext cx="5905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program </a:t>
            </a:r>
            <a:r>
              <a:rPr lang="en-US" altLang="zh-CN" sz="2400">
                <a:solidFill>
                  <a:srgbClr val="990000"/>
                </a:solidFill>
                <a:latin typeface="黑体" panose="02010609060101010101" pitchFamily="49" charset="-122"/>
                <a:ea typeface="黑体" panose="02010609060101010101" pitchFamily="49" charset="-122"/>
              </a:rPr>
              <a:t>sort</a:t>
            </a:r>
            <a:r>
              <a:rPr lang="en-US" altLang="zh-CN" sz="2400">
                <a:latin typeface="黑体" panose="02010609060101010101" pitchFamily="49" charset="-122"/>
                <a:ea typeface="黑体" panose="02010609060101010101" pitchFamily="49" charset="-122"/>
              </a:rPr>
              <a:t>;</a:t>
            </a:r>
            <a:r>
              <a:rPr lang="zh-CN" altLang="en-US" sz="2400">
                <a:latin typeface="华文行楷" panose="02010800040101010101" pitchFamily="2" charset="-122"/>
                <a:ea typeface="华文行楷" panose="02010800040101010101" pitchFamily="2" charset="-122"/>
              </a:rPr>
              <a:t>（省略了参数的声明部分）</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var a:array[0..10]of integer;</a:t>
            </a:r>
          </a:p>
          <a:p>
            <a:pPr algn="just">
              <a:spcBef>
                <a:spcPct val="0"/>
              </a:spcBef>
              <a:buFontTx/>
              <a:buNone/>
            </a:pPr>
            <a:r>
              <a:rPr lang="en-US" altLang="zh-CN" sz="2400">
                <a:latin typeface="黑体" panose="02010609060101010101" pitchFamily="49" charset="-122"/>
                <a:ea typeface="黑体" panose="02010609060101010101" pitchFamily="49" charset="-122"/>
              </a:rPr>
              <a:t>       x:integer;</a:t>
            </a:r>
          </a:p>
          <a:p>
            <a:pPr algn="just">
              <a:spcBef>
                <a:spcPct val="0"/>
              </a:spcBef>
              <a:buFontTx/>
              <a:buNone/>
            </a:pPr>
            <a:r>
              <a:rPr lang="en-US" altLang="zh-CN" sz="2400">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readarray</a:t>
            </a:r>
            <a:r>
              <a:rPr lang="en-US" altLang="zh-CN" sz="240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000">
                <a:solidFill>
                  <a:schemeClr val="tx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var  i:integer;</a:t>
            </a:r>
          </a:p>
          <a:p>
            <a:pPr algn="just">
              <a:spcBef>
                <a:spcPct val="0"/>
              </a:spcBef>
              <a:buFontTx/>
              <a:buNone/>
            </a:pPr>
            <a:r>
              <a:rPr lang="en-US" altLang="zh-CN" sz="2400">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exchange</a:t>
            </a:r>
            <a:r>
              <a:rPr lang="en-US" altLang="zh-CN" sz="2400">
                <a:latin typeface="黑体" panose="02010609060101010101" pitchFamily="49" charset="-122"/>
                <a:ea typeface="黑体" panose="02010609060101010101" pitchFamily="49" charset="-122"/>
              </a:rPr>
              <a:t>;</a:t>
            </a:r>
          </a:p>
          <a:p>
            <a:pPr algn="just">
              <a:spcBef>
                <a:spcPct val="0"/>
              </a:spcBef>
              <a:buFontTx/>
              <a:buNone/>
            </a:pPr>
            <a:r>
              <a:rPr lang="en-US" altLang="zh-CN" sz="2400">
                <a:latin typeface="黑体" panose="02010609060101010101" pitchFamily="49" charset="-122"/>
                <a:ea typeface="黑体" panose="02010609060101010101" pitchFamily="49" charset="-122"/>
              </a:rPr>
              <a:t>   procedure </a:t>
            </a:r>
            <a:r>
              <a:rPr lang="en-US" altLang="zh-CN" sz="2400">
                <a:solidFill>
                  <a:srgbClr val="990000"/>
                </a:solidFill>
                <a:latin typeface="黑体" panose="02010609060101010101" pitchFamily="49" charset="-122"/>
                <a:ea typeface="黑体" panose="02010609060101010101" pitchFamily="49" charset="-122"/>
              </a:rPr>
              <a:t>quicksort</a:t>
            </a:r>
            <a:r>
              <a:rPr lang="en-US" altLang="zh-CN" sz="2400">
                <a:latin typeface="黑体" panose="02010609060101010101" pitchFamily="49" charset="-122"/>
                <a:ea typeface="黑体" panose="02010609060101010101" pitchFamily="49" charset="-122"/>
              </a:rPr>
              <a:t>;</a:t>
            </a:r>
          </a:p>
          <a:p>
            <a:pPr algn="just" eaLnBrk="1" hangingPunct="1">
              <a:spcBef>
                <a:spcPct val="0"/>
              </a:spcBef>
              <a:buFontTx/>
              <a:buNone/>
            </a:pPr>
            <a:r>
              <a:rPr lang="en-US" altLang="zh-CN" sz="2400">
                <a:solidFill>
                  <a:schemeClr val="tx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var  i,v:integer;</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function </a:t>
            </a:r>
            <a:r>
              <a:rPr lang="en-US" altLang="zh-CN" sz="2400">
                <a:solidFill>
                  <a:srgbClr val="990000"/>
                </a:solidFill>
                <a:latin typeface="黑体" panose="02010609060101010101" pitchFamily="49" charset="-122"/>
                <a:ea typeface="黑体" panose="02010609060101010101" pitchFamily="49" charset="-122"/>
              </a:rPr>
              <a:t>partition</a:t>
            </a:r>
            <a:r>
              <a:rPr lang="en-US" altLang="zh-CN" sz="2400">
                <a:solidFill>
                  <a:schemeClr val="accent2"/>
                </a:solidFill>
                <a:latin typeface="黑体" panose="02010609060101010101" pitchFamily="49" charset="-122"/>
                <a:ea typeface="黑体" panose="02010609060101010101" pitchFamily="49" charset="-122"/>
              </a:rPr>
              <a:t>:integer;</a:t>
            </a:r>
          </a:p>
          <a:p>
            <a:pPr algn="just" eaLnBrk="1" hangingPunct="1">
              <a:spcBef>
                <a:spcPct val="0"/>
              </a:spcBef>
              <a:buFontTx/>
              <a:buNone/>
            </a:pPr>
            <a:r>
              <a:rPr lang="en-US" altLang="zh-CN" sz="20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var  i,j:integer;</a:t>
            </a:r>
          </a:p>
        </p:txBody>
      </p:sp>
      <p:sp>
        <p:nvSpPr>
          <p:cNvPr id="57351" name="Rectangle 7"/>
          <p:cNvSpPr>
            <a:spLocks noChangeArrowheads="1"/>
          </p:cNvSpPr>
          <p:nvPr/>
        </p:nvSpPr>
        <p:spPr bwMode="auto">
          <a:xfrm>
            <a:off x="4500563" y="4149725"/>
            <a:ext cx="460533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过程		变量  	    嵌套深度</a:t>
            </a:r>
          </a:p>
          <a:p>
            <a:pPr algn="just">
              <a:spcBef>
                <a:spcPct val="0"/>
              </a:spcBef>
              <a:buFontTx/>
              <a:buNone/>
            </a:pPr>
            <a:r>
              <a:rPr lang="en-US" altLang="zh-CN" sz="2400" dirty="0">
                <a:latin typeface="黑体" panose="02010609060101010101" pitchFamily="49" charset="-122"/>
                <a:ea typeface="黑体" panose="02010609060101010101" pitchFamily="49" charset="-122"/>
              </a:rPr>
              <a:t>sort		a, x</a:t>
            </a:r>
          </a:p>
          <a:p>
            <a:pPr algn="just">
              <a:spcBef>
                <a:spcPct val="0"/>
              </a:spcBef>
              <a:buFontTx/>
              <a:buNone/>
            </a:pPr>
            <a:r>
              <a:rPr lang="en-US" altLang="zh-CN" sz="2400" dirty="0" err="1">
                <a:latin typeface="黑体" panose="02010609060101010101" pitchFamily="49" charset="-122"/>
                <a:ea typeface="黑体" panose="02010609060101010101" pitchFamily="49" charset="-122"/>
              </a:rPr>
              <a:t>readarray</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a:t>
            </a:r>
          </a:p>
          <a:p>
            <a:pPr algn="just">
              <a:spcBef>
                <a:spcPct val="0"/>
              </a:spcBef>
              <a:buFontTx/>
              <a:buNone/>
            </a:pPr>
            <a:r>
              <a:rPr lang="en-US" altLang="zh-CN" sz="2400" dirty="0">
                <a:latin typeface="黑体" panose="02010609060101010101" pitchFamily="49" charset="-122"/>
                <a:ea typeface="黑体" panose="02010609060101010101" pitchFamily="49" charset="-122"/>
              </a:rPr>
              <a:t>exchange 		</a:t>
            </a:r>
          </a:p>
          <a:p>
            <a:pPr algn="just">
              <a:spcBef>
                <a:spcPct val="0"/>
              </a:spcBef>
              <a:buFontTx/>
              <a:buNone/>
            </a:pPr>
            <a:r>
              <a:rPr lang="en-US" altLang="zh-CN" sz="2400" dirty="0">
                <a:latin typeface="黑体" panose="02010609060101010101" pitchFamily="49" charset="-122"/>
                <a:ea typeface="黑体" panose="02010609060101010101" pitchFamily="49" charset="-122"/>
              </a:rPr>
              <a:t>quicksort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v	</a:t>
            </a:r>
          </a:p>
          <a:p>
            <a:pPr>
              <a:spcBef>
                <a:spcPct val="0"/>
              </a:spcBef>
              <a:buFontTx/>
              <a:buNone/>
            </a:pPr>
            <a:r>
              <a:rPr lang="en-US" altLang="zh-CN" sz="2400" dirty="0">
                <a:latin typeface="黑体" panose="02010609060101010101" pitchFamily="49" charset="-122"/>
                <a:ea typeface="黑体" panose="02010609060101010101" pitchFamily="49" charset="-122"/>
              </a:rPr>
              <a:t>partition	</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j	</a:t>
            </a:r>
          </a:p>
        </p:txBody>
      </p:sp>
      <p:graphicFrame>
        <p:nvGraphicFramePr>
          <p:cNvPr id="57352" name="Object 8"/>
          <p:cNvGraphicFramePr>
            <a:graphicFrameLocks noChangeAspect="1"/>
          </p:cNvGraphicFramePr>
          <p:nvPr/>
        </p:nvGraphicFramePr>
        <p:xfrm>
          <a:off x="107950" y="4292600"/>
          <a:ext cx="4176713" cy="2141538"/>
        </p:xfrm>
        <a:graphic>
          <a:graphicData uri="http://schemas.openxmlformats.org/presentationml/2006/ole">
            <mc:AlternateContent xmlns:mc="http://schemas.openxmlformats.org/markup-compatibility/2006">
              <mc:Choice xmlns:v="urn:schemas-microsoft-com:vml" Requires="v">
                <p:oleObj spid="_x0000_s61474" r:id="rId4" imgW="2190240" imgH="1010160" progId="Visio.Drawing.11">
                  <p:embed/>
                </p:oleObj>
              </mc:Choice>
              <mc:Fallback>
                <p:oleObj r:id="rId4" imgW="2190240" imgH="101016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41767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3" name="Rectangle 9"/>
          <p:cNvSpPr>
            <a:spLocks noChangeArrowheads="1"/>
          </p:cNvSpPr>
          <p:nvPr/>
        </p:nvSpPr>
        <p:spPr bwMode="auto">
          <a:xfrm>
            <a:off x="7956550" y="4535488"/>
            <a:ext cx="3603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latin typeface="黑体" panose="02010609060101010101" pitchFamily="49" charset="-122"/>
                <a:ea typeface="黑体" panose="02010609060101010101" pitchFamily="49" charset="-122"/>
              </a:rPr>
              <a:t>1</a:t>
            </a:r>
          </a:p>
          <a:p>
            <a:pPr algn="just">
              <a:spcBef>
                <a:spcPct val="0"/>
              </a:spcBef>
              <a:buFontTx/>
              <a:buNone/>
            </a:pPr>
            <a:r>
              <a:rPr lang="en-US" altLang="zh-CN" sz="2400" dirty="0">
                <a:latin typeface="黑体" panose="02010609060101010101" pitchFamily="49" charset="-122"/>
                <a:ea typeface="黑体" panose="02010609060101010101" pitchFamily="49" charset="-122"/>
              </a:rPr>
              <a:t>2</a:t>
            </a:r>
          </a:p>
          <a:p>
            <a:pPr algn="just">
              <a:spcBef>
                <a:spcPct val="0"/>
              </a:spcBef>
              <a:buFontTx/>
              <a:buNone/>
            </a:pPr>
            <a:r>
              <a:rPr lang="en-US" altLang="zh-CN" sz="2400" dirty="0">
                <a:latin typeface="黑体" panose="02010609060101010101" pitchFamily="49" charset="-122"/>
                <a:ea typeface="黑体" panose="02010609060101010101" pitchFamily="49" charset="-122"/>
              </a:rPr>
              <a:t>2</a:t>
            </a:r>
          </a:p>
          <a:p>
            <a:pPr algn="just">
              <a:spcBef>
                <a:spcPct val="0"/>
              </a:spcBef>
              <a:buFontTx/>
              <a:buNone/>
            </a:pPr>
            <a:r>
              <a:rPr lang="en-US" altLang="zh-CN" sz="2400" dirty="0">
                <a:latin typeface="黑体" panose="02010609060101010101" pitchFamily="49" charset="-122"/>
                <a:ea typeface="黑体" panose="02010609060101010101" pitchFamily="49" charset="-122"/>
              </a:rPr>
              <a:t>2</a:t>
            </a:r>
          </a:p>
          <a:p>
            <a:pPr>
              <a:spcBef>
                <a:spcPct val="0"/>
              </a:spcBef>
              <a:buFontTx/>
              <a:buNone/>
            </a:pPr>
            <a:r>
              <a:rPr lang="en-US" altLang="zh-CN" sz="2400" dirty="0">
                <a:latin typeface="黑体" panose="02010609060101010101" pitchFamily="49" charset="-122"/>
                <a:ea typeface="黑体" panose="02010609060101010101" pitchFamily="49"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arn(outVertical)">
                                      <p:cBhvr>
                                        <p:cTn id="7" dur="500"/>
                                        <p:tgtEl>
                                          <p:spTgt spid="5734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7351">
                                            <p:txEl>
                                              <p:pRg st="0" end="0"/>
                                            </p:txEl>
                                          </p:spTgt>
                                        </p:tgtEl>
                                        <p:attrNameLst>
                                          <p:attrName>style.visibility</p:attrName>
                                        </p:attrNameLst>
                                      </p:cBhvr>
                                      <p:to>
                                        <p:strVal val="visible"/>
                                      </p:to>
                                    </p:set>
                                    <p:animEffect transition="in" filter="barn(outVertical)">
                                      <p:cBhvr>
                                        <p:cTn id="10" dur="500"/>
                                        <p:tgtEl>
                                          <p:spTgt spid="57351">
                                            <p:txEl>
                                              <p:pRg st="0" end="0"/>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7347"/>
                                        </p:tgtEl>
                                        <p:attrNameLst>
                                          <p:attrName>style.visibility</p:attrName>
                                        </p:attrNameLst>
                                      </p:cBhvr>
                                      <p:to>
                                        <p:strVal val="visible"/>
                                      </p:to>
                                    </p:set>
                                    <p:animEffect transition="in" filter="barn(outVertical)">
                                      <p:cBhvr>
                                        <p:cTn id="13" dur="500"/>
                                        <p:tgtEl>
                                          <p:spTgt spid="57347"/>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351">
                                            <p:txEl>
                                              <p:pRg st="1" end="1"/>
                                            </p:txEl>
                                          </p:spTgt>
                                        </p:tgtEl>
                                        <p:attrNameLst>
                                          <p:attrName>style.visibility</p:attrName>
                                        </p:attrNameLst>
                                      </p:cBhvr>
                                      <p:to>
                                        <p:strVal val="visible"/>
                                      </p:to>
                                    </p:set>
                                    <p:animEffect transition="in" filter="barn(outVertical)">
                                      <p:cBhvr>
                                        <p:cTn id="16" dur="500"/>
                                        <p:tgtEl>
                                          <p:spTgt spid="57351">
                                            <p:txEl>
                                              <p:pRg st="1" end="1"/>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7351">
                                            <p:txEl>
                                              <p:pRg st="2" end="2"/>
                                            </p:txEl>
                                          </p:spTgt>
                                        </p:tgtEl>
                                        <p:attrNameLst>
                                          <p:attrName>style.visibility</p:attrName>
                                        </p:attrNameLst>
                                      </p:cBhvr>
                                      <p:to>
                                        <p:strVal val="visible"/>
                                      </p:to>
                                    </p:set>
                                    <p:animEffect transition="in" filter="barn(outVertical)">
                                      <p:cBhvr>
                                        <p:cTn id="19" dur="500"/>
                                        <p:tgtEl>
                                          <p:spTgt spid="57351">
                                            <p:txEl>
                                              <p:pRg st="2" end="2"/>
                                            </p:txEl>
                                          </p:spTgt>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7351">
                                            <p:txEl>
                                              <p:pRg st="3" end="3"/>
                                            </p:txEl>
                                          </p:spTgt>
                                        </p:tgtEl>
                                        <p:attrNameLst>
                                          <p:attrName>style.visibility</p:attrName>
                                        </p:attrNameLst>
                                      </p:cBhvr>
                                      <p:to>
                                        <p:strVal val="visible"/>
                                      </p:to>
                                    </p:set>
                                    <p:animEffect transition="in" filter="barn(outVertical)">
                                      <p:cBhvr>
                                        <p:cTn id="22" dur="500"/>
                                        <p:tgtEl>
                                          <p:spTgt spid="57351">
                                            <p:txEl>
                                              <p:pRg st="3" end="3"/>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57351">
                                            <p:txEl>
                                              <p:pRg st="4" end="4"/>
                                            </p:txEl>
                                          </p:spTgt>
                                        </p:tgtEl>
                                        <p:attrNameLst>
                                          <p:attrName>style.visibility</p:attrName>
                                        </p:attrNameLst>
                                      </p:cBhvr>
                                      <p:to>
                                        <p:strVal val="visible"/>
                                      </p:to>
                                    </p:set>
                                    <p:animEffect transition="in" filter="barn(outVertical)">
                                      <p:cBhvr>
                                        <p:cTn id="25" dur="500"/>
                                        <p:tgtEl>
                                          <p:spTgt spid="57351">
                                            <p:txEl>
                                              <p:pRg st="4" end="4"/>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57351">
                                            <p:txEl>
                                              <p:pRg st="5" end="5"/>
                                            </p:txEl>
                                          </p:spTgt>
                                        </p:tgtEl>
                                        <p:attrNameLst>
                                          <p:attrName>style.visibility</p:attrName>
                                        </p:attrNameLst>
                                      </p:cBhvr>
                                      <p:to>
                                        <p:strVal val="visible"/>
                                      </p:to>
                                    </p:set>
                                    <p:animEffect transition="in" filter="barn(outVertical)">
                                      <p:cBhvr>
                                        <p:cTn id="28" dur="500"/>
                                        <p:tgtEl>
                                          <p:spTgt spid="5735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57353">
                                            <p:txEl>
                                              <p:pRg st="0" end="0"/>
                                            </p:txEl>
                                          </p:spTgt>
                                        </p:tgtEl>
                                        <p:attrNameLst>
                                          <p:attrName>style.visibility</p:attrName>
                                        </p:attrNameLst>
                                      </p:cBhvr>
                                      <p:to>
                                        <p:strVal val="visible"/>
                                      </p:to>
                                    </p:set>
                                    <p:animEffect transition="in" filter="barn(outVertical)">
                                      <p:cBhvr>
                                        <p:cTn id="33" dur="500"/>
                                        <p:tgtEl>
                                          <p:spTgt spid="57353">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57353">
                                            <p:txEl>
                                              <p:pRg st="1" end="1"/>
                                            </p:txEl>
                                          </p:spTgt>
                                        </p:tgtEl>
                                        <p:attrNameLst>
                                          <p:attrName>style.visibility</p:attrName>
                                        </p:attrNameLst>
                                      </p:cBhvr>
                                      <p:to>
                                        <p:strVal val="visible"/>
                                      </p:to>
                                    </p:set>
                                    <p:animEffect transition="in" filter="barn(outVertical)">
                                      <p:cBhvr>
                                        <p:cTn id="38" dur="500"/>
                                        <p:tgtEl>
                                          <p:spTgt spid="57353">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57353">
                                            <p:txEl>
                                              <p:pRg st="2" end="2"/>
                                            </p:txEl>
                                          </p:spTgt>
                                        </p:tgtEl>
                                        <p:attrNameLst>
                                          <p:attrName>style.visibility</p:attrName>
                                        </p:attrNameLst>
                                      </p:cBhvr>
                                      <p:to>
                                        <p:strVal val="visible"/>
                                      </p:to>
                                    </p:set>
                                    <p:animEffect transition="in" filter="barn(outVertical)">
                                      <p:cBhvr>
                                        <p:cTn id="43" dur="500"/>
                                        <p:tgtEl>
                                          <p:spTgt spid="57353">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57353">
                                            <p:txEl>
                                              <p:pRg st="3" end="3"/>
                                            </p:txEl>
                                          </p:spTgt>
                                        </p:tgtEl>
                                        <p:attrNameLst>
                                          <p:attrName>style.visibility</p:attrName>
                                        </p:attrNameLst>
                                      </p:cBhvr>
                                      <p:to>
                                        <p:strVal val="visible"/>
                                      </p:to>
                                    </p:set>
                                    <p:animEffect transition="in" filter="barn(outVertical)">
                                      <p:cBhvr>
                                        <p:cTn id="48" dur="500"/>
                                        <p:tgtEl>
                                          <p:spTgt spid="57353">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57353">
                                            <p:txEl>
                                              <p:pRg st="4" end="4"/>
                                            </p:txEl>
                                          </p:spTgt>
                                        </p:tgtEl>
                                        <p:attrNameLst>
                                          <p:attrName>style.visibility</p:attrName>
                                        </p:attrNameLst>
                                      </p:cBhvr>
                                      <p:to>
                                        <p:strVal val="visible"/>
                                      </p:to>
                                    </p:set>
                                    <p:animEffect transition="in" filter="barn(outVertical)">
                                      <p:cBhvr>
                                        <p:cTn id="53" dur="500"/>
                                        <p:tgtEl>
                                          <p:spTgt spid="57353">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57348"/>
                                        </p:tgtEl>
                                        <p:attrNameLst>
                                          <p:attrName>style.visibility</p:attrName>
                                        </p:attrNameLst>
                                      </p:cBhvr>
                                      <p:to>
                                        <p:strVal val="visible"/>
                                      </p:to>
                                    </p:set>
                                    <p:animEffect transition="in" filter="barn(outVertical)">
                                      <p:cBhvr>
                                        <p:cTn id="58" dur="500"/>
                                        <p:tgtEl>
                                          <p:spTgt spid="57348"/>
                                        </p:tgtEl>
                                      </p:cBhvr>
                                    </p:animEffect>
                                  </p:childTnLst>
                                </p:cTn>
                              </p:par>
                              <p:par>
                                <p:cTn id="59" presetID="16" presetClass="entr" presetSubtype="37" fill="hold" nodeType="withEffect">
                                  <p:stCondLst>
                                    <p:cond delay="0"/>
                                  </p:stCondLst>
                                  <p:childTnLst>
                                    <p:set>
                                      <p:cBhvr>
                                        <p:cTn id="60" dur="1" fill="hold">
                                          <p:stCondLst>
                                            <p:cond delay="0"/>
                                          </p:stCondLst>
                                        </p:cTn>
                                        <p:tgtEl>
                                          <p:spTgt spid="57352"/>
                                        </p:tgtEl>
                                        <p:attrNameLst>
                                          <p:attrName>style.visibility</p:attrName>
                                        </p:attrNameLst>
                                      </p:cBhvr>
                                      <p:to>
                                        <p:strVal val="visible"/>
                                      </p:to>
                                    </p:set>
                                    <p:animEffect transition="in" filter="barn(outVertical)">
                                      <p:cBhvr>
                                        <p:cTn id="61"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autoUpdateAnimBg="0"/>
      <p:bldP spid="57347" grpId="0" uiExpand="1" animBg="1"/>
      <p:bldP spid="57348" grpId="0" animBg="1" autoUpdateAnimBg="0"/>
      <p:bldP spid="57351" grpId="0" uiExpand="1" build="allAtOnce" autoUpdateAnimBg="0"/>
      <p:bldP spid="57353" grpId="0" uiExpand="1" build="allAtOnce"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4D030B7-2F32-440C-9C4C-8FA6B6E95338}" type="slidenum">
              <a:rPr lang="zh-CN" altLang="en-US"/>
              <a:pPr>
                <a:defRPr/>
              </a:pPr>
              <a:t>3</a:t>
            </a:fld>
            <a:endParaRPr lang="en-US" altLang="zh-CN"/>
          </a:p>
        </p:txBody>
      </p:sp>
      <p:sp>
        <p:nvSpPr>
          <p:cNvPr id="8195" name="Rectangle 2"/>
          <p:cNvSpPr>
            <a:spLocks noGrp="1" noChangeArrowheads="1"/>
          </p:cNvSpPr>
          <p:nvPr>
            <p:ph type="title"/>
          </p:nvPr>
        </p:nvSpPr>
        <p:spPr>
          <a:xfrm>
            <a:off x="3924300" y="115888"/>
            <a:ext cx="511175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变量的类型定义与声明 （续）</a:t>
            </a:r>
          </a:p>
        </p:txBody>
      </p:sp>
      <p:sp>
        <p:nvSpPr>
          <p:cNvPr id="17411" name="Rectangle 3"/>
          <p:cNvSpPr>
            <a:spLocks noChangeArrowheads="1"/>
          </p:cNvSpPr>
          <p:nvPr/>
        </p:nvSpPr>
        <p:spPr bwMode="auto">
          <a:xfrm>
            <a:off x="527050" y="1178346"/>
            <a:ext cx="6781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先定义后声明：</a:t>
            </a:r>
          </a:p>
          <a:p>
            <a:pPr lvl="1" algn="just">
              <a:spcBef>
                <a:spcPct val="0"/>
              </a:spcBef>
              <a:buFontTx/>
              <a:buNone/>
            </a:pPr>
            <a:r>
              <a:rPr lang="en-US" altLang="zh-CN" sz="2400" dirty="0">
                <a:latin typeface="黑体" panose="02010609060101010101" pitchFamily="49" charset="-122"/>
                <a:ea typeface="黑体" panose="02010609060101010101" pitchFamily="49" charset="-122"/>
              </a:rPr>
              <a:t>type </a:t>
            </a:r>
            <a:r>
              <a:rPr lang="en-US" altLang="zh-CN" sz="2400" dirty="0">
                <a:solidFill>
                  <a:schemeClr val="accent2"/>
                </a:solidFill>
                <a:latin typeface="黑体" panose="02010609060101010101" pitchFamily="49" charset="-122"/>
                <a:ea typeface="黑体" panose="02010609060101010101" pitchFamily="49" charset="-122"/>
              </a:rPr>
              <a:t>player</a:t>
            </a:r>
            <a:r>
              <a:rPr lang="en-US" altLang="zh-CN" sz="2400" dirty="0">
                <a:latin typeface="黑体" panose="02010609060101010101" pitchFamily="49" charset="-122"/>
                <a:ea typeface="黑体" panose="02010609060101010101" pitchFamily="49" charset="-122"/>
              </a:rPr>
              <a:t> = array[1..2] of integer;</a:t>
            </a:r>
          </a:p>
          <a:p>
            <a:pPr lvl="2" algn="just">
              <a:spcBef>
                <a:spcPct val="0"/>
              </a:spcBef>
              <a:buFontTx/>
              <a:buNone/>
            </a:pPr>
            <a:r>
              <a:rPr lang="en-US" altLang="zh-CN" dirty="0">
                <a:solidFill>
                  <a:schemeClr val="tx2"/>
                </a:solidFill>
                <a:latin typeface="黑体" panose="02010609060101010101" pitchFamily="49" charset="-122"/>
                <a:ea typeface="黑体" panose="02010609060101010101" pitchFamily="49" charset="-122"/>
              </a:rPr>
              <a:t>  </a:t>
            </a:r>
            <a:r>
              <a:rPr lang="en-US" altLang="zh-CN" dirty="0">
                <a:solidFill>
                  <a:schemeClr val="accent2"/>
                </a:solidFill>
                <a:latin typeface="黑体" panose="02010609060101010101" pitchFamily="49" charset="-122"/>
                <a:ea typeface="黑体" panose="02010609060101010101" pitchFamily="49" charset="-122"/>
              </a:rPr>
              <a:t>matrix</a:t>
            </a:r>
            <a:r>
              <a:rPr lang="en-US" altLang="zh-CN" dirty="0">
                <a:latin typeface="黑体" panose="02010609060101010101" pitchFamily="49" charset="-122"/>
                <a:ea typeface="黑体" panose="02010609060101010101" pitchFamily="49" charset="-122"/>
              </a:rPr>
              <a:t> = array[1..24] of char;</a:t>
            </a:r>
          </a:p>
          <a:p>
            <a:pPr lvl="1" algn="just">
              <a:spcBef>
                <a:spcPct val="0"/>
              </a:spcBef>
              <a:buFontTx/>
              <a:buNone/>
            </a:pPr>
            <a:r>
              <a:rPr lang="en-US" altLang="zh-CN" sz="2400" dirty="0" err="1">
                <a:latin typeface="黑体" panose="02010609060101010101" pitchFamily="49" charset="-122"/>
                <a:ea typeface="黑体" panose="02010609060101010101" pitchFamily="49" charset="-122"/>
              </a:rPr>
              <a:t>var</a:t>
            </a:r>
            <a:r>
              <a:rPr lang="en-US" altLang="zh-CN" sz="2400" dirty="0">
                <a:latin typeface="黑体" panose="02010609060101010101" pitchFamily="49" charset="-122"/>
                <a:ea typeface="黑体" panose="02010609060101010101" pitchFamily="49" charset="-122"/>
              </a:rPr>
              <a:t>  c, p    : </a:t>
            </a:r>
            <a:r>
              <a:rPr lang="en-US" altLang="zh-CN" sz="2400" dirty="0">
                <a:solidFill>
                  <a:schemeClr val="accent2"/>
                </a:solidFill>
                <a:latin typeface="黑体" panose="02010609060101010101" pitchFamily="49" charset="-122"/>
                <a:ea typeface="黑体" panose="02010609060101010101" pitchFamily="49" charset="-122"/>
              </a:rPr>
              <a:t>player</a:t>
            </a:r>
            <a:r>
              <a:rPr lang="en-US" altLang="zh-CN" sz="2400" dirty="0">
                <a:latin typeface="黑体" panose="02010609060101010101" pitchFamily="49" charset="-122"/>
                <a:ea typeface="黑体" panose="02010609060101010101" pitchFamily="49" charset="-122"/>
              </a:rPr>
              <a:t>;</a:t>
            </a:r>
          </a:p>
          <a:p>
            <a:pPr lvl="2" algn="just">
              <a:spcBef>
                <a:spcPct val="0"/>
              </a:spcBef>
              <a:buFontTx/>
              <a:buNone/>
            </a:pPr>
            <a:r>
              <a:rPr lang="en-US" altLang="zh-CN" dirty="0">
                <a:latin typeface="黑体" panose="02010609060101010101" pitchFamily="49" charset="-122"/>
                <a:ea typeface="黑体" panose="02010609060101010101" pitchFamily="49" charset="-122"/>
              </a:rPr>
              <a:t>  winner  : </a:t>
            </a:r>
            <a:r>
              <a:rPr lang="en-US" altLang="zh-CN" dirty="0" err="1">
                <a:latin typeface="黑体" panose="02010609060101010101" pitchFamily="49" charset="-122"/>
                <a:ea typeface="黑体" panose="02010609060101010101" pitchFamily="49" charset="-122"/>
              </a:rPr>
              <a:t>boolean</a:t>
            </a:r>
            <a:r>
              <a:rPr lang="en-US" altLang="zh-CN" dirty="0">
                <a:latin typeface="黑体" panose="02010609060101010101" pitchFamily="49" charset="-122"/>
                <a:ea typeface="黑体" panose="02010609060101010101" pitchFamily="49" charset="-122"/>
              </a:rPr>
              <a:t>;</a:t>
            </a:r>
          </a:p>
          <a:p>
            <a:pPr lvl="2" algn="just">
              <a:spcBef>
                <a:spcPct val="0"/>
              </a:spcBef>
              <a:buFontTx/>
              <a:buNone/>
            </a:pPr>
            <a:r>
              <a:rPr lang="en-US" altLang="zh-CN" dirty="0">
                <a:latin typeface="黑体" panose="02010609060101010101" pitchFamily="49" charset="-122"/>
                <a:ea typeface="黑体" panose="02010609060101010101" pitchFamily="49" charset="-122"/>
              </a:rPr>
              <a:t>  display : </a:t>
            </a:r>
            <a:r>
              <a:rPr lang="en-US" altLang="zh-CN" dirty="0">
                <a:solidFill>
                  <a:schemeClr val="accent2"/>
                </a:solidFill>
                <a:latin typeface="黑体" panose="02010609060101010101" pitchFamily="49" charset="-122"/>
                <a:ea typeface="黑体" panose="02010609060101010101" pitchFamily="49" charset="-122"/>
              </a:rPr>
              <a:t>matrix</a:t>
            </a:r>
            <a:r>
              <a:rPr lang="en-US" altLang="zh-CN" dirty="0">
                <a:latin typeface="黑体" panose="02010609060101010101" pitchFamily="49" charset="-122"/>
                <a:ea typeface="黑体" panose="02010609060101010101" pitchFamily="49" charset="-122"/>
              </a:rPr>
              <a:t>;</a:t>
            </a:r>
          </a:p>
          <a:p>
            <a:pPr lvl="2" algn="just">
              <a:spcBef>
                <a:spcPct val="0"/>
              </a:spcBef>
              <a:buFontTx/>
              <a:buNone/>
            </a:pP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movect</a:t>
            </a:r>
            <a:r>
              <a:rPr lang="en-US" altLang="zh-CN" dirty="0">
                <a:latin typeface="黑体" panose="02010609060101010101" pitchFamily="49" charset="-122"/>
                <a:ea typeface="黑体" panose="02010609060101010101" pitchFamily="49" charset="-122"/>
              </a:rPr>
              <a:t>  : integer;</a:t>
            </a:r>
          </a:p>
        </p:txBody>
      </p:sp>
      <p:sp>
        <p:nvSpPr>
          <p:cNvPr id="17412" name="Rectangle 4"/>
          <p:cNvSpPr>
            <a:spLocks noChangeArrowheads="1"/>
          </p:cNvSpPr>
          <p:nvPr/>
        </p:nvSpPr>
        <p:spPr bwMode="auto">
          <a:xfrm>
            <a:off x="598488" y="4113758"/>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dirty="0">
                <a:solidFill>
                  <a:srgbClr val="990000"/>
                </a:solidFill>
                <a:latin typeface="华文行楷" panose="02010800040101010101" pitchFamily="2" charset="-122"/>
                <a:ea typeface="华文行楷" panose="02010800040101010101" pitchFamily="2" charset="-122"/>
              </a:rPr>
              <a:t>定义与声明同时：</a:t>
            </a:r>
          </a:p>
          <a:p>
            <a:pPr lvl="1" algn="just">
              <a:spcBef>
                <a:spcPct val="0"/>
              </a:spcBef>
              <a:buFontTx/>
              <a:buNone/>
            </a:pPr>
            <a:r>
              <a:rPr lang="en-US" altLang="zh-CN" sz="2400" dirty="0" err="1">
                <a:latin typeface="黑体" panose="02010609060101010101" pitchFamily="49" charset="-122"/>
                <a:ea typeface="黑体" panose="02010609060101010101" pitchFamily="49" charset="-122"/>
              </a:rPr>
              <a:t>var</a:t>
            </a:r>
            <a:r>
              <a:rPr lang="en-US" altLang="zh-CN" sz="2400" dirty="0">
                <a:latin typeface="黑体" panose="02010609060101010101" pitchFamily="49" charset="-122"/>
                <a:ea typeface="黑体" panose="02010609060101010101" pitchFamily="49" charset="-122"/>
              </a:rPr>
              <a:t> c, p    : </a:t>
            </a:r>
            <a:r>
              <a:rPr lang="en-US" altLang="zh-CN" sz="2400" dirty="0">
                <a:solidFill>
                  <a:schemeClr val="accent2"/>
                </a:solidFill>
                <a:latin typeface="黑体" panose="02010609060101010101" pitchFamily="49" charset="-122"/>
                <a:ea typeface="黑体" panose="02010609060101010101" pitchFamily="49" charset="-122"/>
              </a:rPr>
              <a:t>array[1..2] of integer</a:t>
            </a:r>
            <a:r>
              <a:rPr lang="en-US" altLang="zh-CN" sz="2400" dirty="0">
                <a:latin typeface="黑体" panose="02010609060101010101" pitchFamily="49" charset="-122"/>
                <a:ea typeface="黑体" panose="02010609060101010101" pitchFamily="49" charset="-122"/>
              </a:rPr>
              <a:t>;</a:t>
            </a:r>
          </a:p>
          <a:p>
            <a:pPr lvl="1" algn="just">
              <a:spcBef>
                <a:spcPct val="0"/>
              </a:spcBef>
              <a:buFontTx/>
              <a:buNone/>
            </a:pPr>
            <a:r>
              <a:rPr lang="en-US" altLang="zh-CN" sz="2400" dirty="0">
                <a:latin typeface="黑体" panose="02010609060101010101" pitchFamily="49" charset="-122"/>
                <a:ea typeface="黑体" panose="02010609060101010101" pitchFamily="49" charset="-122"/>
              </a:rPr>
              <a:t>    display : </a:t>
            </a:r>
            <a:r>
              <a:rPr lang="en-US" altLang="zh-CN" sz="2400" dirty="0">
                <a:solidFill>
                  <a:schemeClr val="accent2"/>
                </a:solidFill>
                <a:latin typeface="黑体" panose="02010609060101010101" pitchFamily="49" charset="-122"/>
                <a:ea typeface="黑体" panose="02010609060101010101" pitchFamily="49" charset="-122"/>
              </a:rPr>
              <a:t>array[1..24] of char</a:t>
            </a:r>
            <a:r>
              <a:rPr lang="en-US" altLang="zh-CN" sz="2400" dirty="0">
                <a:latin typeface="黑体" panose="02010609060101010101" pitchFamily="49" charset="-122"/>
                <a:ea typeface="黑体" panose="02010609060101010101" pitchFamily="49" charset="-122"/>
              </a:rPr>
              <a:t>;</a:t>
            </a:r>
          </a:p>
        </p:txBody>
      </p:sp>
      <p:sp>
        <p:nvSpPr>
          <p:cNvPr id="8198" name="Rectangle 5"/>
          <p:cNvSpPr>
            <a:spLocks noChangeArrowheads="1"/>
          </p:cNvSpPr>
          <p:nvPr/>
        </p:nvSpPr>
        <p:spPr bwMode="auto">
          <a:xfrm>
            <a:off x="250825" y="549275"/>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例：</a:t>
            </a:r>
            <a:r>
              <a:rPr lang="zh-CN" altLang="en-US" sz="2400">
                <a:latin typeface="华文行楷" panose="02010800040101010101" pitchFamily="2" charset="-122"/>
                <a:ea typeface="华文行楷" panose="02010800040101010101" pitchFamily="2" charset="-122"/>
              </a:rPr>
              <a:t>在</a:t>
            </a:r>
            <a:r>
              <a:rPr lang="en-US" altLang="zh-CN" sz="2400">
                <a:latin typeface="黑体" panose="02010609060101010101" pitchFamily="49" charset="-122"/>
                <a:ea typeface="黑体" panose="02010609060101010101" pitchFamily="49" charset="-122"/>
              </a:rPr>
              <a:t>Pascal</a:t>
            </a:r>
            <a:r>
              <a:rPr lang="zh-CN" altLang="en-US" sz="2400">
                <a:latin typeface="华文行楷" panose="02010800040101010101" pitchFamily="2" charset="-122"/>
                <a:ea typeface="华文行楷" panose="02010800040101010101" pitchFamily="2" charset="-122"/>
              </a:rPr>
              <a:t>程序中的类型定义与变量声明：</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A43E65C4-AB59-4488-B9E6-F0E204034061}" type="slidenum">
              <a:rPr lang="zh-CN" altLang="en-US"/>
              <a:pPr>
                <a:defRPr/>
              </a:pPr>
              <a:t>30</a:t>
            </a:fld>
            <a:endParaRPr lang="en-US" altLang="zh-CN"/>
          </a:p>
        </p:txBody>
      </p:sp>
      <p:sp>
        <p:nvSpPr>
          <p:cNvPr id="63491" name="Rectangle 2"/>
          <p:cNvSpPr>
            <a:spLocks noGrp="1" noChangeArrowheads="1"/>
          </p:cNvSpPr>
          <p:nvPr>
            <p:ph type="title"/>
          </p:nvPr>
        </p:nvSpPr>
        <p:spPr>
          <a:xfrm>
            <a:off x="1371600" y="76200"/>
            <a:ext cx="7772400" cy="533400"/>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&lt;1&gt; </a:t>
            </a:r>
            <a:r>
              <a:rPr lang="zh-CN" altLang="en-US" sz="2400" smtClean="0">
                <a:latin typeface="华文行楷" panose="02010800040101010101" pitchFamily="2" charset="-122"/>
                <a:ea typeface="华文行楷" panose="02010800040101010101" pitchFamily="2" charset="-122"/>
              </a:rPr>
              <a:t>过程的作用域（续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58371" name="Rectangle 3"/>
          <p:cNvSpPr>
            <a:spLocks noChangeArrowheads="1"/>
          </p:cNvSpPr>
          <p:nvPr/>
        </p:nvSpPr>
        <p:spPr bwMode="auto">
          <a:xfrm>
            <a:off x="250825" y="765175"/>
            <a:ext cx="80645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每个过程一个符号表：</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嵌套过程中名字作用域信息的保存，可以用具有嵌套关系的符号表来实现，每个过程可以被认为是一个子符号表，或者是符号表树中的一个节点。</a:t>
            </a:r>
          </a:p>
          <a:p>
            <a:pPr>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有嵌套关系的节点之间可以用双向的链表连接：</a:t>
            </a:r>
            <a:r>
              <a:rPr lang="zh-CN" altLang="en-US" sz="2400">
                <a:solidFill>
                  <a:srgbClr val="FF0000"/>
                </a:solidFill>
                <a:latin typeface="华文行楷" panose="02010800040101010101" pitchFamily="2" charset="-122"/>
                <a:ea typeface="华文行楷" panose="02010800040101010101" pitchFamily="2" charset="-122"/>
              </a:rPr>
              <a:t>正向</a:t>
            </a:r>
            <a:r>
              <a:rPr lang="zh-CN" altLang="en-US" sz="2400">
                <a:latin typeface="华文行楷" panose="02010800040101010101" pitchFamily="2" charset="-122"/>
                <a:ea typeface="华文行楷" panose="02010800040101010101" pitchFamily="2" charset="-122"/>
              </a:rPr>
              <a:t>的链指示过程的嵌套关系，而</a:t>
            </a:r>
            <a:r>
              <a:rPr lang="zh-CN" altLang="en-US" sz="2400">
                <a:solidFill>
                  <a:srgbClr val="0000FF"/>
                </a:solidFill>
                <a:latin typeface="华文行楷" panose="02010800040101010101" pitchFamily="2" charset="-122"/>
                <a:ea typeface="华文行楷" panose="02010800040101010101" pitchFamily="2" charset="-122"/>
              </a:rPr>
              <a:t>逆向</a:t>
            </a:r>
            <a:r>
              <a:rPr lang="zh-CN" altLang="en-US" sz="2400">
                <a:latin typeface="华文行楷" panose="02010800040101010101" pitchFamily="2" charset="-122"/>
                <a:ea typeface="华文行楷" panose="02010800040101010101" pitchFamily="2" charset="-122"/>
              </a:rPr>
              <a:t>的链可以用来实现按作用域对名字的访问。 </a:t>
            </a:r>
          </a:p>
        </p:txBody>
      </p:sp>
      <p:sp>
        <p:nvSpPr>
          <p:cNvPr id="63493" name="Rectangle 4"/>
          <p:cNvSpPr>
            <a:spLocks noChangeArrowheads="1"/>
          </p:cNvSpPr>
          <p:nvPr/>
        </p:nvSpPr>
        <p:spPr bwMode="auto">
          <a:xfrm>
            <a:off x="393700" y="333375"/>
            <a:ext cx="49704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rgbClr val="990000"/>
                </a:solidFill>
                <a:latin typeface="华文行楷" panose="02010800040101010101" pitchFamily="2" charset="-122"/>
                <a:ea typeface="华文行楷" panose="02010800040101010101" pitchFamily="2" charset="-122"/>
              </a:rPr>
              <a:t>&lt;2&gt; </a:t>
            </a:r>
            <a:r>
              <a:rPr lang="zh-CN" altLang="en-US" sz="2400">
                <a:solidFill>
                  <a:srgbClr val="990000"/>
                </a:solidFill>
                <a:latin typeface="华文行楷" panose="02010800040101010101" pitchFamily="2" charset="-122"/>
                <a:ea typeface="华文行楷" panose="02010800040101010101" pitchFamily="2" charset="-122"/>
              </a:rPr>
              <a:t>符号表中 作用域信息的保存</a:t>
            </a:r>
          </a:p>
        </p:txBody>
      </p:sp>
      <p:sp>
        <p:nvSpPr>
          <p:cNvPr id="63494" name="Text Box 5"/>
          <p:cNvSpPr txBox="1">
            <a:spLocks noChangeArrowheads="1"/>
          </p:cNvSpPr>
          <p:nvPr/>
        </p:nvSpPr>
        <p:spPr bwMode="auto">
          <a:xfrm>
            <a:off x="107950" y="4005263"/>
            <a:ext cx="4248150" cy="2447925"/>
          </a:xfrm>
          <a:prstGeom prst="rect">
            <a:avLst/>
          </a:prstGeom>
          <a:noFill/>
          <a:ln w="222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2400">
                <a:solidFill>
                  <a:srgbClr val="990000"/>
                </a:solidFill>
                <a:latin typeface="隶书" panose="02010509060101010101" pitchFamily="49" charset="-122"/>
                <a:ea typeface="隶书" panose="02010509060101010101" pitchFamily="49" charset="-122"/>
              </a:rPr>
              <a:t>过程嵌套关系的直观表示</a:t>
            </a: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a:p>
            <a:pPr algn="just">
              <a:spcBef>
                <a:spcPct val="50000"/>
              </a:spcBef>
              <a:buFontTx/>
              <a:buNone/>
            </a:pPr>
            <a:endParaRPr lang="zh-CN" altLang="en-US" sz="2400">
              <a:solidFill>
                <a:srgbClr val="990000"/>
              </a:solidFill>
              <a:latin typeface="隶书" panose="02010509060101010101" pitchFamily="49" charset="-122"/>
              <a:ea typeface="隶书" panose="02010509060101010101" pitchFamily="49" charset="-122"/>
            </a:endParaRPr>
          </a:p>
        </p:txBody>
      </p:sp>
      <p:graphicFrame>
        <p:nvGraphicFramePr>
          <p:cNvPr id="63495" name="Object 6"/>
          <p:cNvGraphicFramePr>
            <a:graphicFrameLocks noChangeAspect="1"/>
          </p:cNvGraphicFramePr>
          <p:nvPr/>
        </p:nvGraphicFramePr>
        <p:xfrm>
          <a:off x="107950" y="4292600"/>
          <a:ext cx="4176713" cy="2141538"/>
        </p:xfrm>
        <a:graphic>
          <a:graphicData uri="http://schemas.openxmlformats.org/presentationml/2006/ole">
            <mc:AlternateContent xmlns:mc="http://schemas.openxmlformats.org/markup-compatibility/2006">
              <mc:Choice xmlns:v="urn:schemas-microsoft-com:vml" Requires="v">
                <p:oleObj spid="_x0000_s63540" r:id="rId4" imgW="2190240" imgH="1010160" progId="Visio.Drawing.11">
                  <p:embed/>
                </p:oleObj>
              </mc:Choice>
              <mc:Fallback>
                <p:oleObj r:id="rId4" imgW="2190240" imgH="101016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41767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107950" y="4006850"/>
            <a:ext cx="4248150" cy="2590800"/>
          </a:xfrm>
          <a:prstGeom prst="rect">
            <a:avLst/>
          </a:prstGeom>
          <a:solidFill>
            <a:schemeClr val="bg1"/>
          </a:solidFill>
          <a:ln w="222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0000FF"/>
                </a:solidFill>
                <a:latin typeface="隶书" panose="02010509060101010101" pitchFamily="49" charset="-122"/>
                <a:ea typeface="隶书" panose="02010509060101010101" pitchFamily="49" charset="-122"/>
              </a:rPr>
              <a:t>符号表嵌套关系的直观表示</a:t>
            </a:r>
          </a:p>
        </p:txBody>
      </p:sp>
      <p:grpSp>
        <p:nvGrpSpPr>
          <p:cNvPr id="58376" name="Group 8"/>
          <p:cNvGrpSpPr>
            <a:grpSpLocks/>
          </p:cNvGrpSpPr>
          <p:nvPr/>
        </p:nvGrpSpPr>
        <p:grpSpPr bwMode="auto">
          <a:xfrm>
            <a:off x="107950" y="4292600"/>
            <a:ext cx="4321175" cy="2305050"/>
            <a:chOff x="0" y="0"/>
            <a:chExt cx="2722" cy="1452"/>
          </a:xfrm>
        </p:grpSpPr>
        <p:graphicFrame>
          <p:nvGraphicFramePr>
            <p:cNvPr id="63499" name="Object 9"/>
            <p:cNvGraphicFramePr>
              <a:graphicFrameLocks noChangeAspect="1"/>
            </p:cNvGraphicFramePr>
            <p:nvPr/>
          </p:nvGraphicFramePr>
          <p:xfrm>
            <a:off x="0" y="4"/>
            <a:ext cx="2677" cy="1234"/>
          </p:xfrm>
          <a:graphic>
            <a:graphicData uri="http://schemas.openxmlformats.org/presentationml/2006/ole">
              <mc:AlternateContent xmlns:mc="http://schemas.openxmlformats.org/markup-compatibility/2006">
                <mc:Choice xmlns:v="urn:schemas-microsoft-com:vml" Requires="v">
                  <p:oleObj spid="_x0000_s63541" r:id="rId6" imgW="2190240" imgH="1010160" progId="Visio.Drawing.11">
                    <p:embed/>
                  </p:oleObj>
                </mc:Choice>
                <mc:Fallback>
                  <p:oleObj r:id="rId6" imgW="2190240" imgH="1010160"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2677"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0" name="Text Box 10"/>
            <p:cNvSpPr txBox="1">
              <a:spLocks noChangeArrowheads="1"/>
            </p:cNvSpPr>
            <p:nvPr/>
          </p:nvSpPr>
          <p:spPr bwMode="auto">
            <a:xfrm>
              <a:off x="1361" y="0"/>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(a,x)</a:t>
              </a:r>
            </a:p>
          </p:txBody>
        </p:sp>
        <p:sp>
          <p:nvSpPr>
            <p:cNvPr id="63501" name="Text Box 11"/>
            <p:cNvSpPr txBox="1">
              <a:spLocks noChangeArrowheads="1"/>
            </p:cNvSpPr>
            <p:nvPr/>
          </p:nvSpPr>
          <p:spPr bwMode="auto">
            <a:xfrm>
              <a:off x="2126" y="635"/>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(i,v)</a:t>
              </a:r>
            </a:p>
          </p:txBody>
        </p:sp>
        <p:sp>
          <p:nvSpPr>
            <p:cNvPr id="63502" name="Text Box 12"/>
            <p:cNvSpPr txBox="1">
              <a:spLocks noChangeArrowheads="1"/>
            </p:cNvSpPr>
            <p:nvPr/>
          </p:nvSpPr>
          <p:spPr bwMode="auto">
            <a:xfrm>
              <a:off x="137" y="5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a:t>
              </a:r>
            </a:p>
          </p:txBody>
        </p:sp>
        <p:sp>
          <p:nvSpPr>
            <p:cNvPr id="63503" name="Text Box 13"/>
            <p:cNvSpPr txBox="1">
              <a:spLocks noChangeArrowheads="1"/>
            </p:cNvSpPr>
            <p:nvPr/>
          </p:nvSpPr>
          <p:spPr bwMode="auto">
            <a:xfrm>
              <a:off x="2042" y="1164"/>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(i,j)</a:t>
              </a:r>
            </a:p>
          </p:txBody>
        </p:sp>
      </p:grpSp>
      <p:sp>
        <p:nvSpPr>
          <p:cNvPr id="63498" name="Text Box 14">
            <a:hlinkClick r:id="rId7" action="ppaction://hlinkpres?slideindex=54&amp;slidetitle=4.4.5 散列表（续2）"/>
          </p:cNvPr>
          <p:cNvSpPr txBox="1">
            <a:spLocks noChangeArrowheads="1"/>
          </p:cNvSpPr>
          <p:nvPr/>
        </p:nvSpPr>
        <p:spPr bwMode="auto">
          <a:xfrm>
            <a:off x="5565775" y="6932240"/>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u="sng" dirty="0">
                <a:solidFill>
                  <a:srgbClr val="FF33CC"/>
                </a:solidFill>
                <a:latin typeface="隶书" panose="02010509060101010101" pitchFamily="49" charset="-122"/>
                <a:ea typeface="隶书" panose="02010509060101010101" pitchFamily="49" charset="-122"/>
              </a:rPr>
              <a:t>程序块作用域表示</a:t>
            </a:r>
            <a:endParaRPr lang="zh-CN" altLang="zh-CN" sz="2400" u="sng" dirty="0">
              <a:solidFill>
                <a:srgbClr val="FF33CC"/>
              </a:solidFill>
              <a:latin typeface="隶书" panose="02010509060101010101" pitchFamily="49" charset="-122"/>
              <a:ea typeface="隶书" panose="02010509060101010101" pitchFamily="49" charset="-122"/>
              <a:hlinkClick r:id="rId8" action="ppaction://hlinksldjump"/>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barn(outVertical)">
                                      <p:cBhvr>
                                        <p:cTn id="7" dur="500"/>
                                        <p:tgtEl>
                                          <p:spTgt spid="58375"/>
                                        </p:tgtEl>
                                      </p:cBhvr>
                                    </p:animEffect>
                                  </p:childTnLst>
                                </p:cTn>
                              </p:par>
                              <p:par>
                                <p:cTn id="8" presetID="16" presetClass="entr" presetSubtype="37" fill="hold" nodeType="withEffect">
                                  <p:stCondLst>
                                    <p:cond delay="0"/>
                                  </p:stCondLst>
                                  <p:childTnLst>
                                    <p:set>
                                      <p:cBhvr>
                                        <p:cTn id="9" dur="1" fill="hold">
                                          <p:stCondLst>
                                            <p:cond delay="0"/>
                                          </p:stCondLst>
                                        </p:cTn>
                                        <p:tgtEl>
                                          <p:spTgt spid="58376"/>
                                        </p:tgtEl>
                                        <p:attrNameLst>
                                          <p:attrName>style.visibility</p:attrName>
                                        </p:attrNameLst>
                                      </p:cBhvr>
                                      <p:to>
                                        <p:strVal val="visible"/>
                                      </p:to>
                                    </p:set>
                                    <p:animEffect transition="in" filter="barn(outVertical)">
                                      <p:cBhvr>
                                        <p:cTn id="10"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uiExpand="1"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E02F1C60-4FEF-4E27-A542-555677BAB799}" type="slidenum">
              <a:rPr lang="zh-CN" altLang="en-US"/>
              <a:pPr>
                <a:defRPr/>
              </a:pPr>
              <a:t>31</a:t>
            </a:fld>
            <a:endParaRPr lang="en-US" altLang="zh-CN"/>
          </a:p>
        </p:txBody>
      </p:sp>
      <p:sp>
        <p:nvSpPr>
          <p:cNvPr id="65539" name="Rectangle 2"/>
          <p:cNvSpPr>
            <a:spLocks noGrp="1" noChangeArrowheads="1"/>
          </p:cNvSpPr>
          <p:nvPr>
            <p:ph type="title"/>
          </p:nvPr>
        </p:nvSpPr>
        <p:spPr>
          <a:xfrm>
            <a:off x="4191000" y="152400"/>
            <a:ext cx="4953000" cy="252413"/>
          </a:xfrm>
        </p:spPr>
        <p:txBody>
          <a:bodyPr/>
          <a:lstStyle/>
          <a:p>
            <a:pPr algn="r" eaLnBrk="1" hangingPunct="1">
              <a:lnSpc>
                <a:spcPct val="120000"/>
              </a:lnSpc>
            </a:pPr>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符号表中的作用域信息</a:t>
            </a:r>
          </a:p>
        </p:txBody>
      </p:sp>
      <p:sp>
        <p:nvSpPr>
          <p:cNvPr id="65540" name="Rectangle 3"/>
          <p:cNvSpPr>
            <a:spLocks noChangeArrowheads="1"/>
          </p:cNvSpPr>
          <p:nvPr/>
        </p:nvSpPr>
        <p:spPr bwMode="auto">
          <a:xfrm>
            <a:off x="47625" y="307975"/>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4.34</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忽略参数的快排序程序的符号表： </a:t>
            </a:r>
          </a:p>
        </p:txBody>
      </p:sp>
      <p:sp>
        <p:nvSpPr>
          <p:cNvPr id="65541" name="Text Box 4"/>
          <p:cNvSpPr txBox="1">
            <a:spLocks noChangeArrowheads="1"/>
          </p:cNvSpPr>
          <p:nvPr/>
        </p:nvSpPr>
        <p:spPr bwMode="auto">
          <a:xfrm>
            <a:off x="4859338" y="836613"/>
            <a:ext cx="3962400" cy="1187450"/>
          </a:xfrm>
          <a:prstGeom prst="rect">
            <a:avLst/>
          </a:prstGeom>
          <a:solidFill>
            <a:schemeClr val="accent1">
              <a:alpha val="54901"/>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华文行楷" panose="02010800040101010101" pitchFamily="2" charset="-122"/>
              </a:rPr>
              <a:t>双向链表：</a:t>
            </a:r>
          </a:p>
          <a:p>
            <a:pPr eaLnBrk="1" hangingPunct="1">
              <a:spcBef>
                <a:spcPct val="0"/>
              </a:spcBef>
              <a:buFontTx/>
              <a:buNone/>
            </a:pPr>
            <a:r>
              <a:rPr lang="zh-CN" altLang="en-US" sz="2400">
                <a:solidFill>
                  <a:srgbClr val="FF0000"/>
                </a:solidFill>
                <a:ea typeface="华文行楷" panose="02010800040101010101" pitchFamily="2" charset="-122"/>
              </a:rPr>
              <a:t>正向</a:t>
            </a:r>
            <a:r>
              <a:rPr lang="zh-CN" altLang="en-US" sz="2400">
                <a:solidFill>
                  <a:schemeClr val="hlink"/>
                </a:solidFill>
                <a:ea typeface="华文行楷" panose="02010800040101010101" pitchFamily="2" charset="-122"/>
              </a:rPr>
              <a:t> </a:t>
            </a:r>
            <a:r>
              <a:rPr lang="zh-CN" altLang="en-US" sz="2400">
                <a:ea typeface="华文行楷" panose="02010800040101010101" pitchFamily="2" charset="-122"/>
              </a:rPr>
              <a:t>－嵌套定义关系</a:t>
            </a:r>
          </a:p>
          <a:p>
            <a:pPr eaLnBrk="1" hangingPunct="1">
              <a:spcBef>
                <a:spcPct val="0"/>
              </a:spcBef>
              <a:buFontTx/>
              <a:buNone/>
            </a:pPr>
            <a:r>
              <a:rPr lang="zh-CN" altLang="en-US" sz="2400">
                <a:solidFill>
                  <a:srgbClr val="0000FF"/>
                </a:solidFill>
                <a:ea typeface="华文行楷" panose="02010800040101010101" pitchFamily="2" charset="-122"/>
              </a:rPr>
              <a:t>逆向</a:t>
            </a:r>
            <a:r>
              <a:rPr lang="zh-CN" altLang="en-US" sz="2400">
                <a:solidFill>
                  <a:schemeClr val="bg1"/>
                </a:solidFill>
                <a:ea typeface="华文行楷" panose="02010800040101010101" pitchFamily="2" charset="-122"/>
              </a:rPr>
              <a:t> </a:t>
            </a:r>
            <a:r>
              <a:rPr lang="zh-CN" altLang="en-US" sz="2400">
                <a:ea typeface="华文行楷" panose="02010800040101010101" pitchFamily="2" charset="-122"/>
              </a:rPr>
              <a:t>－可见性关系</a:t>
            </a:r>
          </a:p>
        </p:txBody>
      </p:sp>
      <p:sp>
        <p:nvSpPr>
          <p:cNvPr id="60421" name="Text Box 5"/>
          <p:cNvSpPr txBox="1">
            <a:spLocks noChangeArrowheads="1"/>
          </p:cNvSpPr>
          <p:nvPr/>
        </p:nvSpPr>
        <p:spPr bwMode="auto">
          <a:xfrm>
            <a:off x="6489700" y="2030413"/>
            <a:ext cx="2317750" cy="8223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00"/>
                </a:solidFill>
                <a:ea typeface="华文行楷" panose="02010800040101010101" pitchFamily="2" charset="-122"/>
              </a:rPr>
              <a:t>思考：</a:t>
            </a:r>
            <a:endParaRPr lang="zh-CN" altLang="en-US" sz="2400">
              <a:solidFill>
                <a:schemeClr val="bg1"/>
              </a:solidFill>
            </a:endParaRPr>
          </a:p>
          <a:p>
            <a:pPr eaLnBrk="1" hangingPunct="1">
              <a:spcBef>
                <a:spcPct val="0"/>
              </a:spcBef>
              <a:buFontTx/>
              <a:buNone/>
            </a:pPr>
            <a:r>
              <a:rPr lang="zh-CN" altLang="en-US" sz="2400">
                <a:ea typeface="华文行楷" panose="02010800040101010101" pitchFamily="2" charset="-122"/>
              </a:rPr>
              <a:t>参数如何处理？</a:t>
            </a:r>
          </a:p>
        </p:txBody>
      </p:sp>
      <p:grpSp>
        <p:nvGrpSpPr>
          <p:cNvPr id="65543" name="Group 6"/>
          <p:cNvGrpSpPr>
            <a:grpSpLocks/>
          </p:cNvGrpSpPr>
          <p:nvPr/>
        </p:nvGrpSpPr>
        <p:grpSpPr bwMode="auto">
          <a:xfrm>
            <a:off x="107950" y="4292600"/>
            <a:ext cx="4321175" cy="2305050"/>
            <a:chOff x="0" y="0"/>
            <a:chExt cx="2722" cy="1452"/>
          </a:xfrm>
        </p:grpSpPr>
        <p:graphicFrame>
          <p:nvGraphicFramePr>
            <p:cNvPr id="65551" name="Object 7"/>
            <p:cNvGraphicFramePr>
              <a:graphicFrameLocks noChangeAspect="1"/>
            </p:cNvGraphicFramePr>
            <p:nvPr/>
          </p:nvGraphicFramePr>
          <p:xfrm>
            <a:off x="0" y="4"/>
            <a:ext cx="2677" cy="1234"/>
          </p:xfrm>
          <a:graphic>
            <a:graphicData uri="http://schemas.openxmlformats.org/presentationml/2006/ole">
              <mc:AlternateContent xmlns:mc="http://schemas.openxmlformats.org/markup-compatibility/2006">
                <mc:Choice xmlns:v="urn:schemas-microsoft-com:vml" Requires="v">
                  <p:oleObj spid="_x0000_s65652" r:id="rId4" imgW="2190240" imgH="1010160" progId="Visio.Drawing.11">
                    <p:embed/>
                  </p:oleObj>
                </mc:Choice>
                <mc:Fallback>
                  <p:oleObj r:id="rId4" imgW="2190240" imgH="101016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
                          <a:ext cx="2677"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2" name="Text Box 8"/>
            <p:cNvSpPr txBox="1">
              <a:spLocks noChangeArrowheads="1"/>
            </p:cNvSpPr>
            <p:nvPr/>
          </p:nvSpPr>
          <p:spPr bwMode="auto">
            <a:xfrm>
              <a:off x="1361" y="0"/>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(a,x)</a:t>
              </a:r>
            </a:p>
          </p:txBody>
        </p:sp>
        <p:sp>
          <p:nvSpPr>
            <p:cNvPr id="65553" name="Text Box 9"/>
            <p:cNvSpPr txBox="1">
              <a:spLocks noChangeArrowheads="1"/>
            </p:cNvSpPr>
            <p:nvPr/>
          </p:nvSpPr>
          <p:spPr bwMode="auto">
            <a:xfrm>
              <a:off x="2126" y="635"/>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(i,v)</a:t>
              </a:r>
            </a:p>
          </p:txBody>
        </p:sp>
        <p:sp>
          <p:nvSpPr>
            <p:cNvPr id="65554" name="Text Box 10"/>
            <p:cNvSpPr txBox="1">
              <a:spLocks noChangeArrowheads="1"/>
            </p:cNvSpPr>
            <p:nvPr/>
          </p:nvSpPr>
          <p:spPr bwMode="auto">
            <a:xfrm>
              <a:off x="137" y="5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a:t>
              </a:r>
            </a:p>
          </p:txBody>
        </p:sp>
        <p:sp>
          <p:nvSpPr>
            <p:cNvPr id="65555" name="Text Box 11"/>
            <p:cNvSpPr txBox="1">
              <a:spLocks noChangeArrowheads="1"/>
            </p:cNvSpPr>
            <p:nvPr/>
          </p:nvSpPr>
          <p:spPr bwMode="auto">
            <a:xfrm>
              <a:off x="2042" y="1164"/>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(i,j)</a:t>
              </a:r>
            </a:p>
          </p:txBody>
        </p:sp>
      </p:grpSp>
      <p:graphicFrame>
        <p:nvGraphicFramePr>
          <p:cNvPr id="60428" name="Object 12"/>
          <p:cNvGraphicFramePr>
            <a:graphicFrameLocks noChangeAspect="1"/>
          </p:cNvGraphicFramePr>
          <p:nvPr/>
        </p:nvGraphicFramePr>
        <p:xfrm>
          <a:off x="1908175" y="908050"/>
          <a:ext cx="2165350" cy="2232025"/>
        </p:xfrm>
        <a:graphic>
          <a:graphicData uri="http://schemas.openxmlformats.org/presentationml/2006/ole">
            <mc:AlternateContent xmlns:mc="http://schemas.openxmlformats.org/markup-compatibility/2006">
              <mc:Choice xmlns:v="urn:schemas-microsoft-com:vml" Requires="v">
                <p:oleObj spid="_x0000_s65653" r:id="rId6" imgW="1162800" imgH="1197720" progId="Visio.Drawing.11">
                  <p:embed/>
                </p:oleObj>
              </mc:Choice>
              <mc:Fallback>
                <p:oleObj r:id="rId6" imgW="1162800" imgH="1197720" progId="Visio.Drawing.11">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908050"/>
                        <a:ext cx="216535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9" name="Object 13"/>
          <p:cNvGraphicFramePr>
            <a:graphicFrameLocks noChangeAspect="1"/>
          </p:cNvGraphicFramePr>
          <p:nvPr/>
        </p:nvGraphicFramePr>
        <p:xfrm>
          <a:off x="431800" y="2995613"/>
          <a:ext cx="1885950" cy="1108075"/>
        </p:xfrm>
        <a:graphic>
          <a:graphicData uri="http://schemas.openxmlformats.org/presentationml/2006/ole">
            <mc:AlternateContent xmlns:mc="http://schemas.openxmlformats.org/markup-compatibility/2006">
              <mc:Choice xmlns:v="urn:schemas-microsoft-com:vml" Requires="v">
                <p:oleObj spid="_x0000_s65654" r:id="rId8" imgW="968040" imgH="567360" progId="Visio.Drawing.11">
                  <p:embed/>
                </p:oleObj>
              </mc:Choice>
              <mc:Fallback>
                <p:oleObj r:id="rId8" imgW="968040" imgH="567360" progId="Visio.Drawing.11">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800" y="2995613"/>
                        <a:ext cx="188595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0" name="Object 14"/>
          <p:cNvGraphicFramePr>
            <a:graphicFrameLocks noChangeAspect="1"/>
          </p:cNvGraphicFramePr>
          <p:nvPr/>
        </p:nvGraphicFramePr>
        <p:xfrm>
          <a:off x="2484438" y="2924175"/>
          <a:ext cx="1871662" cy="1081088"/>
        </p:xfrm>
        <a:graphic>
          <a:graphicData uri="http://schemas.openxmlformats.org/presentationml/2006/ole">
            <mc:AlternateContent xmlns:mc="http://schemas.openxmlformats.org/markup-compatibility/2006">
              <mc:Choice xmlns:v="urn:schemas-microsoft-com:vml" Requires="v">
                <p:oleObj spid="_x0000_s65655" r:id="rId10" imgW="981360" imgH="614520" progId="Visio.Drawing.11">
                  <p:embed/>
                </p:oleObj>
              </mc:Choice>
              <mc:Fallback>
                <p:oleObj r:id="rId10" imgW="981360" imgH="614520" progId="Visio.Drawing.11">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2924175"/>
                        <a:ext cx="1871662"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1" name="Object 15"/>
          <p:cNvGraphicFramePr>
            <a:graphicFrameLocks noChangeAspect="1"/>
          </p:cNvGraphicFramePr>
          <p:nvPr/>
        </p:nvGraphicFramePr>
        <p:xfrm>
          <a:off x="3706813" y="2865438"/>
          <a:ext cx="2944812" cy="1735137"/>
        </p:xfrm>
        <a:graphic>
          <a:graphicData uri="http://schemas.openxmlformats.org/presentationml/2006/ole">
            <mc:AlternateContent xmlns:mc="http://schemas.openxmlformats.org/markup-compatibility/2006">
              <mc:Choice xmlns:v="urn:schemas-microsoft-com:vml" Requires="v">
                <p:oleObj spid="_x0000_s65656" r:id="rId12" imgW="1597320" imgH="940680" progId="Visio.Drawing.11">
                  <p:embed/>
                </p:oleObj>
              </mc:Choice>
              <mc:Fallback>
                <p:oleObj r:id="rId12" imgW="1597320" imgH="940680" progId="Visio.Drawing.11">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6813" y="2865438"/>
                        <a:ext cx="2944812"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32" name="Object 16"/>
          <p:cNvGraphicFramePr>
            <a:graphicFrameLocks noChangeAspect="1"/>
          </p:cNvGraphicFramePr>
          <p:nvPr/>
        </p:nvGraphicFramePr>
        <p:xfrm>
          <a:off x="4500563" y="4322763"/>
          <a:ext cx="2016125" cy="1673225"/>
        </p:xfrm>
        <a:graphic>
          <a:graphicData uri="http://schemas.openxmlformats.org/presentationml/2006/ole">
            <mc:AlternateContent xmlns:mc="http://schemas.openxmlformats.org/markup-compatibility/2006">
              <mc:Choice xmlns:v="urn:schemas-microsoft-com:vml" Requires="v">
                <p:oleObj spid="_x0000_s65657" r:id="rId14" imgW="1057680" imgH="876600" progId="Visio.Drawing.11">
                  <p:embed/>
                </p:oleObj>
              </mc:Choice>
              <mc:Fallback>
                <p:oleObj r:id="rId14" imgW="1057680" imgH="876600" progId="Visio.Drawing.11">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0563" y="4322763"/>
                        <a:ext cx="2016125"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33" name="未知"/>
          <p:cNvSpPr>
            <a:spLocks/>
          </p:cNvSpPr>
          <p:nvPr/>
        </p:nvSpPr>
        <p:spPr bwMode="auto">
          <a:xfrm>
            <a:off x="955675" y="2349500"/>
            <a:ext cx="2754313" cy="749300"/>
          </a:xfrm>
          <a:custGeom>
            <a:avLst/>
            <a:gdLst>
              <a:gd name="T0" fmla="*/ 2147483646 w 1735"/>
              <a:gd name="T1" fmla="*/ 0 h 472"/>
              <a:gd name="T2" fmla="*/ 2147483646 w 1735"/>
              <a:gd name="T3" fmla="*/ 126007813 h 472"/>
              <a:gd name="T4" fmla="*/ 0 w 1735"/>
              <a:gd name="T5" fmla="*/ 168851263 h 472"/>
              <a:gd name="T6" fmla="*/ 0 w 1735"/>
              <a:gd name="T7" fmla="*/ 1189513750 h 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5" h="472">
                <a:moveTo>
                  <a:pt x="1735" y="0"/>
                </a:moveTo>
                <a:lnTo>
                  <a:pt x="1530" y="50"/>
                </a:lnTo>
                <a:lnTo>
                  <a:pt x="0" y="67"/>
                </a:lnTo>
                <a:lnTo>
                  <a:pt x="0" y="472"/>
                </a:lnTo>
              </a:path>
            </a:pathLst>
          </a:custGeom>
          <a:noFill/>
          <a:ln w="22225" cap="flat" cmpd="sng">
            <a:solidFill>
              <a:srgbClr val="FF0000"/>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34" name="未知"/>
          <p:cNvSpPr>
            <a:spLocks/>
          </p:cNvSpPr>
          <p:nvPr/>
        </p:nvSpPr>
        <p:spPr bwMode="auto">
          <a:xfrm>
            <a:off x="3698875" y="2633663"/>
            <a:ext cx="682625" cy="928687"/>
          </a:xfrm>
          <a:custGeom>
            <a:avLst/>
            <a:gdLst>
              <a:gd name="T0" fmla="*/ 42843450 w 430"/>
              <a:gd name="T1" fmla="*/ 5040310 h 585"/>
              <a:gd name="T2" fmla="*/ 0 w 430"/>
              <a:gd name="T3" fmla="*/ 0 h 585"/>
              <a:gd name="T4" fmla="*/ 1083667188 w 430"/>
              <a:gd name="T5" fmla="*/ 22680600 h 585"/>
              <a:gd name="T6" fmla="*/ 1038304375 w 430"/>
              <a:gd name="T7" fmla="*/ 1126508443 h 585"/>
              <a:gd name="T8" fmla="*/ 866933750 w 430"/>
              <a:gd name="T9" fmla="*/ 1474289819 h 5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0" h="585">
                <a:moveTo>
                  <a:pt x="17" y="2"/>
                </a:moveTo>
                <a:lnTo>
                  <a:pt x="0" y="0"/>
                </a:lnTo>
                <a:lnTo>
                  <a:pt x="430" y="9"/>
                </a:lnTo>
                <a:lnTo>
                  <a:pt x="412" y="447"/>
                </a:lnTo>
                <a:lnTo>
                  <a:pt x="344" y="585"/>
                </a:lnTo>
              </a:path>
            </a:pathLst>
          </a:custGeom>
          <a:noFill/>
          <a:ln w="22225" cap="flat" cmpd="sng">
            <a:solidFill>
              <a:srgbClr val="FF0000"/>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0428"/>
                                        </p:tgtEl>
                                        <p:attrNameLst>
                                          <p:attrName>style.visibility</p:attrName>
                                        </p:attrNameLst>
                                      </p:cBhvr>
                                      <p:to>
                                        <p:strVal val="visible"/>
                                      </p:to>
                                    </p:set>
                                    <p:animEffect transition="in" filter="barn(outVertical)">
                                      <p:cBhvr>
                                        <p:cTn id="7" dur="500"/>
                                        <p:tgtEl>
                                          <p:spTgt spid="60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33"/>
                                        </p:tgtEl>
                                        <p:attrNameLst>
                                          <p:attrName>style.visibility</p:attrName>
                                        </p:attrNameLst>
                                      </p:cBhvr>
                                      <p:to>
                                        <p:strVal val="visible"/>
                                      </p:to>
                                    </p:set>
                                    <p:animEffect transition="in" filter="wipe(up)">
                                      <p:cBhvr>
                                        <p:cTn id="12" dur="500"/>
                                        <p:tgtEl>
                                          <p:spTgt spid="60433"/>
                                        </p:tgtEl>
                                      </p:cBhvr>
                                    </p:animEffect>
                                  </p:childTnLst>
                                </p:cTn>
                              </p:par>
                              <p:par>
                                <p:cTn id="13" presetID="16" presetClass="entr" presetSubtype="37" fill="hold" nodeType="withEffect">
                                  <p:stCondLst>
                                    <p:cond delay="0"/>
                                  </p:stCondLst>
                                  <p:childTnLst>
                                    <p:set>
                                      <p:cBhvr>
                                        <p:cTn id="14" dur="1" fill="hold">
                                          <p:stCondLst>
                                            <p:cond delay="0"/>
                                          </p:stCondLst>
                                        </p:cTn>
                                        <p:tgtEl>
                                          <p:spTgt spid="60429"/>
                                        </p:tgtEl>
                                        <p:attrNameLst>
                                          <p:attrName>style.visibility</p:attrName>
                                        </p:attrNameLst>
                                      </p:cBhvr>
                                      <p:to>
                                        <p:strVal val="visible"/>
                                      </p:to>
                                    </p:set>
                                    <p:animEffect transition="in" filter="barn(outVertical)">
                                      <p:cBhvr>
                                        <p:cTn id="15" dur="500"/>
                                        <p:tgtEl>
                                          <p:spTgt spid="604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0434"/>
                                        </p:tgtEl>
                                        <p:attrNameLst>
                                          <p:attrName>style.visibility</p:attrName>
                                        </p:attrNameLst>
                                      </p:cBhvr>
                                      <p:to>
                                        <p:strVal val="visible"/>
                                      </p:to>
                                    </p:set>
                                    <p:animEffect transition="in" filter="wipe(up)">
                                      <p:cBhvr>
                                        <p:cTn id="20" dur="500"/>
                                        <p:tgtEl>
                                          <p:spTgt spid="60434"/>
                                        </p:tgtEl>
                                      </p:cBhvr>
                                    </p:animEffect>
                                  </p:childTnLst>
                                </p:cTn>
                              </p:par>
                              <p:par>
                                <p:cTn id="21" presetID="16" presetClass="entr" presetSubtype="37" fill="hold" nodeType="withEffect">
                                  <p:stCondLst>
                                    <p:cond delay="0"/>
                                  </p:stCondLst>
                                  <p:childTnLst>
                                    <p:set>
                                      <p:cBhvr>
                                        <p:cTn id="22" dur="1" fill="hold">
                                          <p:stCondLst>
                                            <p:cond delay="0"/>
                                          </p:stCondLst>
                                        </p:cTn>
                                        <p:tgtEl>
                                          <p:spTgt spid="60430"/>
                                        </p:tgtEl>
                                        <p:attrNameLst>
                                          <p:attrName>style.visibility</p:attrName>
                                        </p:attrNameLst>
                                      </p:cBhvr>
                                      <p:to>
                                        <p:strVal val="visible"/>
                                      </p:to>
                                    </p:set>
                                    <p:animEffect transition="in" filter="barn(outVertical)">
                                      <p:cBhvr>
                                        <p:cTn id="23" dur="500"/>
                                        <p:tgtEl>
                                          <p:spTgt spid="604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60431"/>
                                        </p:tgtEl>
                                        <p:attrNameLst>
                                          <p:attrName>style.visibility</p:attrName>
                                        </p:attrNameLst>
                                      </p:cBhvr>
                                      <p:to>
                                        <p:strVal val="visible"/>
                                      </p:to>
                                    </p:set>
                                    <p:animEffect transition="in" filter="barn(outVertical)">
                                      <p:cBhvr>
                                        <p:cTn id="28" dur="500"/>
                                        <p:tgtEl>
                                          <p:spTgt spid="604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nodeType="clickEffect">
                                  <p:stCondLst>
                                    <p:cond delay="0"/>
                                  </p:stCondLst>
                                  <p:childTnLst>
                                    <p:set>
                                      <p:cBhvr>
                                        <p:cTn id="32" dur="1" fill="hold">
                                          <p:stCondLst>
                                            <p:cond delay="0"/>
                                          </p:stCondLst>
                                        </p:cTn>
                                        <p:tgtEl>
                                          <p:spTgt spid="60432"/>
                                        </p:tgtEl>
                                        <p:attrNameLst>
                                          <p:attrName>style.visibility</p:attrName>
                                        </p:attrNameLst>
                                      </p:cBhvr>
                                      <p:to>
                                        <p:strVal val="visible"/>
                                      </p:to>
                                    </p:set>
                                    <p:animEffect transition="in" filter="barn(outVertical)">
                                      <p:cBhvr>
                                        <p:cTn id="33" dur="500"/>
                                        <p:tgtEl>
                                          <p:spTgt spid="604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60421"/>
                                        </p:tgtEl>
                                        <p:attrNameLst>
                                          <p:attrName>style.visibility</p:attrName>
                                        </p:attrNameLst>
                                      </p:cBhvr>
                                      <p:to>
                                        <p:strVal val="visible"/>
                                      </p:to>
                                    </p:set>
                                    <p:animEffect transition="in" filter="barn(outVertical)">
                                      <p:cBhvr>
                                        <p:cTn id="38"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autoUpdateAnimBg="0"/>
      <p:bldP spid="60433" grpId="0" animBg="1"/>
      <p:bldP spid="604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331AC556-BB40-4F37-BBB3-990B86AAC549}" type="slidenum">
              <a:rPr lang="zh-CN" altLang="en-US"/>
              <a:pPr>
                <a:defRPr/>
              </a:pPr>
              <a:t>32</a:t>
            </a:fld>
            <a:endParaRPr lang="en-US" altLang="zh-CN"/>
          </a:p>
        </p:txBody>
      </p:sp>
      <p:sp>
        <p:nvSpPr>
          <p:cNvPr id="62466" name="Rectangle 2"/>
          <p:cNvSpPr>
            <a:spLocks noChangeArrowheads="1"/>
          </p:cNvSpPr>
          <p:nvPr/>
        </p:nvSpPr>
        <p:spPr bwMode="auto">
          <a:xfrm>
            <a:off x="457200" y="1196975"/>
            <a:ext cx="61309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P → D			(1)</a:t>
            </a:r>
          </a:p>
          <a:p>
            <a:pPr algn="just">
              <a:lnSpc>
                <a:spcPct val="110000"/>
              </a:lnSpc>
              <a:spcBef>
                <a:spcPct val="0"/>
              </a:spcBef>
              <a:buFontTx/>
              <a:buNone/>
            </a:pPr>
            <a:r>
              <a:rPr lang="en-US" altLang="zh-CN" sz="2400">
                <a:latin typeface="黑体" panose="02010609060101010101" pitchFamily="49" charset="-122"/>
                <a:ea typeface="黑体" panose="02010609060101010101" pitchFamily="49" charset="-122"/>
              </a:rPr>
              <a:t>D → D ; D  		(2)    </a:t>
            </a:r>
            <a:r>
              <a:rPr lang="en-US" altLang="zh-CN" sz="2400">
                <a:solidFill>
                  <a:srgbClr val="990000"/>
                </a:solidFill>
                <a:latin typeface="黑体" panose="02010609060101010101" pitchFamily="49" charset="-122"/>
                <a:ea typeface="黑体" panose="02010609060101010101" pitchFamily="49" charset="-122"/>
              </a:rPr>
              <a:t>G4.7</a:t>
            </a:r>
          </a:p>
          <a:p>
            <a:pPr algn="just">
              <a:lnSpc>
                <a:spcPct val="110000"/>
              </a:lnSpc>
              <a:spcBef>
                <a:spcPct val="0"/>
              </a:spcBef>
              <a:buFontTx/>
              <a:buNone/>
            </a:pPr>
            <a:r>
              <a:rPr lang="en-US" altLang="zh-CN" sz="2400">
                <a:latin typeface="黑体" panose="02010609060101010101" pitchFamily="49" charset="-122"/>
                <a:ea typeface="黑体" panose="02010609060101010101" pitchFamily="49" charset="-122"/>
              </a:rPr>
              <a:t>   | id : T			(3)</a:t>
            </a:r>
          </a:p>
          <a:p>
            <a:pPr>
              <a:lnSpc>
                <a:spcPct val="110000"/>
              </a:lnSpc>
              <a:spcBef>
                <a:spcPct val="0"/>
              </a:spcBef>
              <a:buFontTx/>
              <a:buNone/>
            </a:pPr>
            <a:r>
              <a:rPr lang="en-US" altLang="zh-CN" sz="2400">
                <a:latin typeface="黑体" panose="02010609060101010101" pitchFamily="49" charset="-122"/>
                <a:ea typeface="黑体" panose="02010609060101010101" pitchFamily="49" charset="-122"/>
              </a:rPr>
              <a:t>   | </a:t>
            </a:r>
            <a:r>
              <a:rPr lang="en-US" altLang="zh-CN" sz="2400">
                <a:solidFill>
                  <a:srgbClr val="0000FF"/>
                </a:solidFill>
                <a:latin typeface="黑体" panose="02010609060101010101" pitchFamily="49" charset="-122"/>
                <a:ea typeface="黑体" panose="02010609060101010101" pitchFamily="49" charset="-122"/>
              </a:rPr>
              <a:t>proc id ; D; S	(4)</a:t>
            </a:r>
            <a:r>
              <a:rPr lang="en-US" altLang="zh-CN" sz="2400">
                <a:latin typeface="黑体" panose="02010609060101010101" pitchFamily="49" charset="-122"/>
                <a:ea typeface="黑体" panose="02010609060101010101" pitchFamily="49" charset="-122"/>
              </a:rPr>
              <a:t> </a:t>
            </a:r>
          </a:p>
        </p:txBody>
      </p:sp>
      <p:sp>
        <p:nvSpPr>
          <p:cNvPr id="62467" name="Text Box 3"/>
          <p:cNvSpPr txBox="1">
            <a:spLocks noChangeArrowheads="1"/>
          </p:cNvSpPr>
          <p:nvPr/>
        </p:nvSpPr>
        <p:spPr bwMode="auto">
          <a:xfrm>
            <a:off x="4932363" y="1196975"/>
            <a:ext cx="4159250" cy="18446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FF0000"/>
                </a:solidFill>
                <a:ea typeface="华文行楷" panose="02010800040101010101" pitchFamily="2" charset="-122"/>
              </a:rPr>
              <a:t>问题：</a:t>
            </a:r>
            <a:r>
              <a:rPr lang="zh-CN" altLang="en-US" sz="2400">
                <a:latin typeface="华文行楷" panose="02010800040101010101" pitchFamily="2" charset="-122"/>
                <a:ea typeface="华文行楷" panose="02010800040101010101" pitchFamily="2" charset="-122"/>
              </a:rPr>
              <a:t>如何在处理产生式</a:t>
            </a:r>
            <a:r>
              <a:rPr lang="en-US" altLang="zh-CN" sz="2400">
                <a:latin typeface="华文行楷" panose="02010800040101010101" pitchFamily="2" charset="-122"/>
                <a:ea typeface="华文行楷" panose="02010800040101010101" pitchFamily="2" charset="-122"/>
              </a:rPr>
              <a:t>(1)</a:t>
            </a:r>
            <a:r>
              <a:rPr lang="zh-CN" altLang="en-US" sz="2400">
                <a:latin typeface="华文行楷" panose="02010800040101010101" pitchFamily="2" charset="-122"/>
                <a:ea typeface="华文行楷" panose="02010800040101010101" pitchFamily="2" charset="-122"/>
              </a:rPr>
              <a:t>和</a:t>
            </a:r>
            <a:r>
              <a:rPr lang="en-US" altLang="zh-CN" sz="2400">
                <a:latin typeface="华文行楷" panose="02010800040101010101" pitchFamily="2" charset="-122"/>
                <a:ea typeface="华文行楷" panose="02010800040101010101" pitchFamily="2" charset="-122"/>
              </a:rPr>
              <a:t>(4)</a:t>
            </a:r>
            <a:r>
              <a:rPr lang="zh-CN" altLang="en-US" sz="2400">
                <a:latin typeface="华文行楷" panose="02010800040101010101" pitchFamily="2" charset="-122"/>
                <a:ea typeface="华文行楷" panose="02010800040101010101" pitchFamily="2" charset="-122"/>
              </a:rPr>
              <a:t>的语言结构时正确地构造并填写符号表信息（双向链表）？</a:t>
            </a:r>
          </a:p>
        </p:txBody>
      </p:sp>
      <p:sp>
        <p:nvSpPr>
          <p:cNvPr id="62468" name="Rectangle 4"/>
          <p:cNvSpPr>
            <a:spLocks noChangeArrowheads="1"/>
          </p:cNvSpPr>
          <p:nvPr/>
        </p:nvSpPr>
        <p:spPr bwMode="auto">
          <a:xfrm>
            <a:off x="457200" y="3228975"/>
            <a:ext cx="7696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latin typeface="华文行楷" panose="02010800040101010101" pitchFamily="2" charset="-122"/>
                <a:ea typeface="华文行楷" panose="02010800040101010101" pitchFamily="2" charset="-122"/>
              </a:rPr>
              <a:t>修改文法，使得在分析</a:t>
            </a:r>
            <a:r>
              <a:rPr lang="en-US" altLang="zh-CN" sz="2400">
                <a:latin typeface="黑体" panose="02010609060101010101" pitchFamily="49" charset="-122"/>
                <a:ea typeface="黑体" panose="02010609060101010101" pitchFamily="49" charset="-122"/>
              </a:rPr>
              <a:t>D</a:t>
            </a:r>
            <a:r>
              <a:rPr lang="zh-CN" altLang="en-US" sz="2400">
                <a:latin typeface="华文行楷" panose="02010800040101010101" pitchFamily="2" charset="-122"/>
                <a:ea typeface="华文行楷" panose="02010800040101010101" pitchFamily="2" charset="-122"/>
              </a:rPr>
              <a:t>之前生成符号表（</a:t>
            </a:r>
            <a:r>
              <a:rPr lang="en-US" altLang="zh-CN" sz="2400">
                <a:latin typeface="黑体" panose="02010609060101010101" pitchFamily="49" charset="-122"/>
                <a:ea typeface="黑体" panose="02010609060101010101" pitchFamily="49" charset="-122"/>
              </a:rPr>
              <a:t>LR</a:t>
            </a:r>
            <a:r>
              <a:rPr lang="zh-CN" altLang="en-US" sz="2400">
                <a:latin typeface="华文行楷" panose="02010800040101010101" pitchFamily="2" charset="-122"/>
                <a:ea typeface="华文行楷" panose="02010800040101010101" pitchFamily="2" charset="-122"/>
              </a:rPr>
              <a:t>分析）：</a:t>
            </a:r>
          </a:p>
          <a:p>
            <a:pPr algn="just">
              <a:spcBef>
                <a:spcPct val="0"/>
              </a:spcBef>
              <a:buFontTx/>
              <a:buNone/>
            </a:pPr>
            <a:r>
              <a:rPr lang="en-US" altLang="zh-CN" sz="2400">
                <a:latin typeface="黑体" panose="02010609060101010101" pitchFamily="49" charset="-122"/>
                <a:ea typeface="黑体" panose="02010609060101010101" pitchFamily="49" charset="-122"/>
              </a:rPr>
              <a:t>P → </a:t>
            </a:r>
            <a:r>
              <a:rPr lang="en-US" altLang="zh-CN" sz="2400">
                <a:solidFill>
                  <a:schemeClr val="accent2"/>
                </a:solidFill>
                <a:latin typeface="黑体" panose="02010609060101010101" pitchFamily="49" charset="-122"/>
                <a:ea typeface="黑体" panose="02010609060101010101" pitchFamily="49" charset="-122"/>
              </a:rPr>
              <a:t>M</a:t>
            </a:r>
            <a:r>
              <a:rPr lang="en-US" altLang="zh-CN" sz="2400">
                <a:latin typeface="黑体" panose="02010609060101010101" pitchFamily="49" charset="-122"/>
                <a:ea typeface="黑体" panose="02010609060101010101" pitchFamily="49" charset="-122"/>
              </a:rPr>
              <a:t> D			(1)</a:t>
            </a:r>
          </a:p>
          <a:p>
            <a:pPr algn="just">
              <a:spcBef>
                <a:spcPct val="0"/>
              </a:spcBef>
              <a:buFontTx/>
              <a:buNone/>
            </a:pPr>
            <a:r>
              <a:rPr lang="en-US" altLang="zh-CN" sz="2400">
                <a:latin typeface="黑体" panose="02010609060101010101" pitchFamily="49" charset="-122"/>
                <a:ea typeface="黑体" panose="02010609060101010101" pitchFamily="49" charset="-122"/>
              </a:rPr>
              <a:t>D → D ; D  		(2)</a:t>
            </a:r>
          </a:p>
          <a:p>
            <a:pPr algn="just">
              <a:spcBef>
                <a:spcPct val="0"/>
              </a:spcBef>
              <a:buFontTx/>
              <a:buNone/>
            </a:pPr>
            <a:r>
              <a:rPr lang="en-US" altLang="zh-CN" sz="2400">
                <a:latin typeface="黑体" panose="02010609060101010101" pitchFamily="49" charset="-122"/>
                <a:ea typeface="黑体" panose="02010609060101010101" pitchFamily="49" charset="-122"/>
              </a:rPr>
              <a:t>   | id : T			(3)       </a:t>
            </a:r>
            <a:r>
              <a:rPr lang="en-US" altLang="zh-CN" sz="2400">
                <a:solidFill>
                  <a:srgbClr val="990000"/>
                </a:solidFill>
                <a:latin typeface="黑体" panose="02010609060101010101" pitchFamily="49" charset="-122"/>
                <a:ea typeface="黑体" panose="02010609060101010101" pitchFamily="49" charset="-122"/>
              </a:rPr>
              <a:t>G4.8</a:t>
            </a:r>
          </a:p>
          <a:p>
            <a:pPr algn="just">
              <a:spcBef>
                <a:spcPct val="0"/>
              </a:spcBef>
              <a:buFontTx/>
              <a:buNone/>
            </a:pPr>
            <a:r>
              <a:rPr lang="en-US" altLang="zh-CN" sz="2400">
                <a:latin typeface="黑体" panose="02010609060101010101" pitchFamily="49" charset="-122"/>
                <a:ea typeface="黑体" panose="02010609060101010101" pitchFamily="49" charset="-122"/>
              </a:rPr>
              <a:t>   | proc id ;</a:t>
            </a:r>
            <a:r>
              <a:rPr lang="en-US" altLang="zh-CN" sz="2400">
                <a:solidFill>
                  <a:srgbClr val="990000"/>
                </a:solidFill>
                <a:latin typeface="黑体" panose="02010609060101010101" pitchFamily="49" charset="-122"/>
                <a:ea typeface="黑体" panose="02010609060101010101" pitchFamily="49" charset="-122"/>
              </a:rPr>
              <a:t> N</a:t>
            </a:r>
            <a:r>
              <a:rPr lang="en-US" altLang="zh-CN" sz="2400">
                <a:latin typeface="黑体" panose="02010609060101010101" pitchFamily="49" charset="-122"/>
                <a:ea typeface="黑体" panose="02010609060101010101" pitchFamily="49" charset="-122"/>
              </a:rPr>
              <a:t> D; S	(4)</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M →</a:t>
            </a:r>
            <a:r>
              <a:rPr lang="en-US" altLang="zh-CN" sz="2400" b="1">
                <a:solidFill>
                  <a:schemeClr val="accent2"/>
                </a:solidFill>
                <a:latin typeface="黑体" panose="02010609060101010101" pitchFamily="49" charset="-122"/>
                <a:ea typeface="黑体" panose="02010609060101010101" pitchFamily="49" charset="-122"/>
              </a:rPr>
              <a:t>ε</a:t>
            </a:r>
            <a:r>
              <a:rPr lang="en-US" altLang="zh-CN" sz="2400">
                <a:solidFill>
                  <a:schemeClr val="tx2"/>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(5)</a:t>
            </a: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N →</a:t>
            </a:r>
            <a:r>
              <a:rPr lang="en-US" altLang="zh-CN" sz="2400" b="1">
                <a:solidFill>
                  <a:srgbClr val="990000"/>
                </a:solidFill>
                <a:latin typeface="黑体" panose="02010609060101010101" pitchFamily="49" charset="-122"/>
                <a:ea typeface="黑体" panose="02010609060101010101" pitchFamily="49" charset="-122"/>
              </a:rPr>
              <a:t>ε</a:t>
            </a:r>
            <a:r>
              <a:rPr lang="en-US" altLang="zh-CN" sz="2400">
                <a:latin typeface="黑体" panose="02010609060101010101" pitchFamily="49" charset="-122"/>
                <a:ea typeface="黑体" panose="02010609060101010101" pitchFamily="49" charset="-122"/>
              </a:rPr>
              <a:t>			(6)</a:t>
            </a:r>
          </a:p>
        </p:txBody>
      </p:sp>
      <p:sp>
        <p:nvSpPr>
          <p:cNvPr id="67590" name="Rectangle 5"/>
          <p:cNvSpPr>
            <a:spLocks noGrp="1" noChangeArrowheads="1"/>
          </p:cNvSpPr>
          <p:nvPr>
            <p:ph type="title"/>
          </p:nvPr>
        </p:nvSpPr>
        <p:spPr>
          <a:xfrm>
            <a:off x="381000" y="228600"/>
            <a:ext cx="6278563" cy="823913"/>
          </a:xfrm>
          <a:noFill/>
        </p:spPr>
        <p:txBody>
          <a:bodyPr lIns="92075" tIns="46038" rIns="92075" bIns="46038"/>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&lt;3&gt; </a:t>
            </a:r>
            <a:r>
              <a:rPr lang="zh-CN" altLang="en-US" sz="2400" smtClean="0">
                <a:solidFill>
                  <a:srgbClr val="990000"/>
                </a:solidFill>
                <a:latin typeface="华文行楷" panose="02010800040101010101" pitchFamily="2" charset="-122"/>
                <a:ea typeface="华文行楷" panose="02010800040101010101" pitchFamily="2" charset="-122"/>
              </a:rPr>
              <a:t>语法制导翻译生成符号表 </a:t>
            </a:r>
            <a:br>
              <a:rPr lang="zh-CN" altLang="en-US" sz="2400" smtClean="0">
                <a:solidFill>
                  <a:srgbClr val="990000"/>
                </a:solidFill>
                <a:latin typeface="华文行楷" panose="02010800040101010101" pitchFamily="2" charset="-122"/>
                <a:ea typeface="华文行楷" panose="02010800040101010101" pitchFamily="2" charset="-122"/>
              </a:rPr>
            </a:br>
            <a:r>
              <a:rPr lang="en-US" altLang="zh-CN" sz="2400" smtClean="0">
                <a:solidFill>
                  <a:srgbClr val="990000"/>
                </a:solidFill>
                <a:latin typeface="华文行楷" panose="02010800040101010101" pitchFamily="2" charset="-122"/>
                <a:ea typeface="华文行楷" panose="02010800040101010101" pitchFamily="2" charset="-122"/>
              </a:rPr>
              <a:t>(a) </a:t>
            </a:r>
            <a:r>
              <a:rPr lang="zh-CN" altLang="en-US" sz="2400" smtClean="0">
                <a:solidFill>
                  <a:srgbClr val="990000"/>
                </a:solidFill>
                <a:latin typeface="华文行楷" panose="02010800040101010101" pitchFamily="2" charset="-122"/>
                <a:ea typeface="华文行楷" panose="02010800040101010101" pitchFamily="2" charset="-122"/>
              </a:rPr>
              <a:t>简化的过程定义文法（忽略了参数）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outVertic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barn(outVertical)">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arn(outVertical)">
                                      <p:cBhvr>
                                        <p:cTn id="17"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nimBg="1" autoUpdateAnimBg="0"/>
      <p:bldP spid="6246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4E94442-D2E5-4904-98F2-71C42C94CDF9}" type="slidenum">
              <a:rPr lang="zh-CN" altLang="en-US"/>
              <a:pPr>
                <a:defRPr/>
              </a:pPr>
              <a:t>33</a:t>
            </a:fld>
            <a:endParaRPr lang="en-US" altLang="zh-CN"/>
          </a:p>
        </p:txBody>
      </p:sp>
      <p:sp>
        <p:nvSpPr>
          <p:cNvPr id="69635" name="Rectangle 2"/>
          <p:cNvSpPr>
            <a:spLocks noGrp="1" noChangeArrowheads="1"/>
          </p:cNvSpPr>
          <p:nvPr>
            <p:ph type="title"/>
          </p:nvPr>
        </p:nvSpPr>
        <p:spPr>
          <a:xfrm>
            <a:off x="381000" y="228600"/>
            <a:ext cx="4800600" cy="457200"/>
          </a:xfrm>
          <a:noFill/>
        </p:spPr>
        <p:txBody>
          <a:bodyPr lIns="92075" tIns="46038" rIns="92075" bIns="46038"/>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(b)</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全程量、属性与语义函数</a:t>
            </a:r>
          </a:p>
        </p:txBody>
      </p:sp>
      <p:sp>
        <p:nvSpPr>
          <p:cNvPr id="69636" name="Rectangle 3"/>
          <p:cNvSpPr>
            <a:spLocks noChangeArrowheads="1"/>
          </p:cNvSpPr>
          <p:nvPr/>
        </p:nvSpPr>
        <p:spPr bwMode="auto">
          <a:xfrm>
            <a:off x="446088" y="620713"/>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全程量：</a:t>
            </a:r>
            <a:r>
              <a:rPr lang="zh-CN" altLang="en-US" sz="2400">
                <a:latin typeface="华文行楷" panose="02010800040101010101" pitchFamily="2" charset="-122"/>
                <a:ea typeface="华文行楷" panose="02010800040101010101" pitchFamily="2" charset="-122"/>
              </a:rPr>
              <a:t>有序对栈</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tblptr, offset</a:t>
            </a:r>
            <a:r>
              <a:rPr lang="zh-CN" altLang="en-US" sz="2400">
                <a:latin typeface="黑体" panose="02010609060101010101" pitchFamily="49" charset="-122"/>
                <a:ea typeface="黑体" panose="02010609060101010101" pitchFamily="49" charset="-122"/>
              </a:rPr>
              <a:t>）</a:t>
            </a:r>
          </a:p>
        </p:txBody>
      </p:sp>
      <p:sp>
        <p:nvSpPr>
          <p:cNvPr id="63492" name="Rectangle 4"/>
          <p:cNvSpPr>
            <a:spLocks noChangeArrowheads="1"/>
          </p:cNvSpPr>
          <p:nvPr/>
        </p:nvSpPr>
        <p:spPr bwMode="auto">
          <a:xfrm>
            <a:off x="395288" y="1077913"/>
            <a:ext cx="6172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其中，</a:t>
            </a:r>
            <a:r>
              <a:rPr lang="en-US" altLang="zh-CN" sz="2400">
                <a:solidFill>
                  <a:schemeClr val="accent2"/>
                </a:solidFill>
                <a:latin typeface="黑体" panose="02010609060101010101" pitchFamily="49" charset="-122"/>
                <a:ea typeface="黑体" panose="02010609060101010101" pitchFamily="49" charset="-122"/>
              </a:rPr>
              <a:t>tblptr</a:t>
            </a:r>
            <a:r>
              <a:rPr lang="zh-CN" altLang="en-US" sz="2400">
                <a:latin typeface="华文行楷" panose="02010800040101010101" pitchFamily="2" charset="-122"/>
                <a:ea typeface="华文行楷" panose="02010800040101010101" pitchFamily="2" charset="-122"/>
              </a:rPr>
              <a:t>保存指向符号表节点的指针，</a:t>
            </a:r>
          </a:p>
          <a:p>
            <a:pPr>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en-US" altLang="zh-CN" sz="2400">
                <a:solidFill>
                  <a:schemeClr val="accent2"/>
                </a:solidFill>
                <a:latin typeface="黑体" panose="02010609060101010101" pitchFamily="49" charset="-122"/>
                <a:ea typeface="黑体" panose="02010609060101010101" pitchFamily="49" charset="-122"/>
              </a:rPr>
              <a:t>offset</a:t>
            </a:r>
            <a:r>
              <a:rPr lang="zh-CN" altLang="en-US" sz="2400">
                <a:latin typeface="华文行楷" panose="02010800040101010101" pitchFamily="2" charset="-122"/>
                <a:ea typeface="华文行楷" panose="02010800040101010101" pitchFamily="2" charset="-122"/>
              </a:rPr>
              <a:t>保存对应过程的所有局部变量</a:t>
            </a:r>
            <a:br>
              <a:rPr lang="zh-CN" altLang="en-US" sz="2400">
                <a:latin typeface="华文行楷" panose="02010800040101010101" pitchFamily="2" charset="-122"/>
                <a:ea typeface="华文行楷" panose="02010800040101010101" pitchFamily="2" charset="-122"/>
              </a:rPr>
            </a:br>
            <a:r>
              <a:rPr lang="zh-CN" altLang="en-US" sz="2400">
                <a:latin typeface="华文行楷" panose="02010800040101010101" pitchFamily="2" charset="-122"/>
                <a:ea typeface="华文行楷" panose="02010800040101010101" pitchFamily="2" charset="-122"/>
              </a:rPr>
              <a:t>                        的存储空间大小。</a:t>
            </a:r>
          </a:p>
          <a:p>
            <a:pPr>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栈上的操作：</a:t>
            </a:r>
            <a:r>
              <a:rPr lang="en-US" altLang="zh-CN" sz="2400">
                <a:latin typeface="黑体" panose="02010609060101010101" pitchFamily="49" charset="-122"/>
                <a:ea typeface="黑体" panose="02010609060101010101" pitchFamily="49" charset="-122"/>
              </a:rPr>
              <a:t>push(t, o)</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pop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top(stack)</a:t>
            </a:r>
          </a:p>
        </p:txBody>
      </p:sp>
      <p:sp>
        <p:nvSpPr>
          <p:cNvPr id="63493" name="Rectangle 5"/>
          <p:cNvSpPr>
            <a:spLocks noChangeArrowheads="1"/>
          </p:cNvSpPr>
          <p:nvPr/>
        </p:nvSpPr>
        <p:spPr bwMode="auto">
          <a:xfrm>
            <a:off x="468313" y="2879725"/>
            <a:ext cx="8153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语义函数</a:t>
            </a:r>
            <a:r>
              <a:rPr lang="en-US" altLang="zh-CN" sz="2400">
                <a:solidFill>
                  <a:srgbClr val="990000"/>
                </a:solidFill>
                <a:latin typeface="华文行楷" panose="02010800040101010101" pitchFamily="2" charset="-122"/>
                <a:ea typeface="华文行楷" panose="02010800040101010101" pitchFamily="2" charset="-122"/>
              </a:rPr>
              <a:t>/</a:t>
            </a:r>
            <a:r>
              <a:rPr lang="zh-CN" altLang="en-US" sz="2400">
                <a:solidFill>
                  <a:srgbClr val="990000"/>
                </a:solidFill>
                <a:latin typeface="华文行楷" panose="02010800040101010101" pitchFamily="2" charset="-122"/>
                <a:ea typeface="华文行楷" panose="02010800040101010101" pitchFamily="2" charset="-122"/>
              </a:rPr>
              <a:t>过程：</a:t>
            </a:r>
          </a:p>
          <a:p>
            <a:pPr algn="just">
              <a:lnSpc>
                <a:spcPct val="120000"/>
              </a:lnSpc>
              <a:spcBef>
                <a:spcPct val="0"/>
              </a:spcBef>
              <a:buFontTx/>
              <a:buNone/>
            </a:pPr>
            <a:r>
              <a:rPr lang="en-US" altLang="zh-CN" sz="2400">
                <a:solidFill>
                  <a:schemeClr val="tx2"/>
                </a:solidFill>
                <a:latin typeface="华文行楷" panose="02010800040101010101" pitchFamily="2" charset="-122"/>
                <a:ea typeface="华文行楷" panose="02010800040101010101" pitchFamily="2" charset="-122"/>
              </a:rPr>
              <a:t>1. </a:t>
            </a:r>
            <a:r>
              <a:rPr lang="zh-CN" altLang="en-US" sz="2400">
                <a:solidFill>
                  <a:schemeClr val="tx2"/>
                </a:solidFill>
                <a:latin typeface="华文行楷" panose="02010800040101010101" pitchFamily="2" charset="-122"/>
                <a:ea typeface="华文行楷" panose="02010800040101010101" pitchFamily="2" charset="-122"/>
              </a:rPr>
              <a:t>函数</a:t>
            </a:r>
            <a:r>
              <a:rPr lang="en-US" altLang="zh-CN" sz="2400">
                <a:solidFill>
                  <a:schemeClr val="accent2"/>
                </a:solidFill>
                <a:latin typeface="黑体" panose="02010609060101010101" pitchFamily="49" charset="-122"/>
                <a:ea typeface="黑体" panose="02010609060101010101" pitchFamily="49" charset="-122"/>
              </a:rPr>
              <a:t>mktable(previous)</a:t>
            </a:r>
            <a:r>
              <a:rPr lang="zh-CN" altLang="en-US" sz="2400">
                <a:solidFill>
                  <a:schemeClr val="tx2"/>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建立一个新的符号表节点，并返回指向该节点的指针。参数</a:t>
            </a:r>
            <a:r>
              <a:rPr lang="en-US" altLang="zh-CN" sz="2400">
                <a:latin typeface="黑体" panose="02010609060101010101" pitchFamily="49" charset="-122"/>
                <a:ea typeface="黑体" panose="02010609060101010101" pitchFamily="49" charset="-122"/>
              </a:rPr>
              <a:t>previous</a:t>
            </a:r>
            <a:r>
              <a:rPr lang="zh-CN" altLang="en-US" sz="2400">
                <a:latin typeface="华文行楷" panose="02010800040101010101" pitchFamily="2" charset="-122"/>
                <a:ea typeface="华文行楷" panose="02010800040101010101" pitchFamily="2" charset="-122"/>
              </a:rPr>
              <a:t>是逆向链，指向该节点的前驱，即外层的符号表节点。</a:t>
            </a:r>
          </a:p>
        </p:txBody>
      </p:sp>
      <p:graphicFrame>
        <p:nvGraphicFramePr>
          <p:cNvPr id="69639" name="Object 6"/>
          <p:cNvGraphicFramePr>
            <a:graphicFrameLocks noChangeAspect="1"/>
          </p:cNvGraphicFramePr>
          <p:nvPr/>
        </p:nvGraphicFramePr>
        <p:xfrm>
          <a:off x="6445250" y="1087438"/>
          <a:ext cx="2447925" cy="1836737"/>
        </p:xfrm>
        <a:graphic>
          <a:graphicData uri="http://schemas.openxmlformats.org/presentationml/2006/ole">
            <mc:AlternateContent xmlns:mc="http://schemas.openxmlformats.org/markup-compatibility/2006">
              <mc:Choice xmlns:v="urn:schemas-microsoft-com:vml" Requires="v">
                <p:oleObj spid="_x0000_s69693" r:id="rId4" imgW="1228680" imgH="921600" progId="Visio.Drawing.11">
                  <p:embed/>
                </p:oleObj>
              </mc:Choice>
              <mc:Fallback>
                <p:oleObj r:id="rId4" imgW="1228680" imgH="92160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0" y="1087438"/>
                        <a:ext cx="2447925"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7"/>
          <p:cNvGraphicFramePr>
            <a:graphicFrameLocks noChangeAspect="1"/>
          </p:cNvGraphicFramePr>
          <p:nvPr/>
        </p:nvGraphicFramePr>
        <p:xfrm>
          <a:off x="2916238" y="4868863"/>
          <a:ext cx="2160587" cy="1217612"/>
        </p:xfrm>
        <a:graphic>
          <a:graphicData uri="http://schemas.openxmlformats.org/presentationml/2006/ole">
            <mc:AlternateContent xmlns:mc="http://schemas.openxmlformats.org/markup-compatibility/2006">
              <mc:Choice xmlns:v="urn:schemas-microsoft-com:vml" Requires="v">
                <p:oleObj spid="_x0000_s69694" r:id="rId6" imgW="1114920" imgH="627480" progId="Visio.Drawing.11">
                  <p:embed/>
                </p:oleObj>
              </mc:Choice>
              <mc:Fallback>
                <p:oleObj r:id="rId6" imgW="1114920" imgH="627480"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4868863"/>
                        <a:ext cx="2160587"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8"/>
          <p:cNvGraphicFramePr>
            <a:graphicFrameLocks noChangeAspect="1"/>
          </p:cNvGraphicFramePr>
          <p:nvPr/>
        </p:nvGraphicFramePr>
        <p:xfrm>
          <a:off x="1546225" y="5286375"/>
          <a:ext cx="1512888" cy="688975"/>
        </p:xfrm>
        <a:graphic>
          <a:graphicData uri="http://schemas.openxmlformats.org/presentationml/2006/ole">
            <mc:AlternateContent xmlns:mc="http://schemas.openxmlformats.org/markup-compatibility/2006">
              <mc:Choice xmlns:v="urn:schemas-microsoft-com:vml" Requires="v">
                <p:oleObj spid="_x0000_s69695" r:id="rId8" imgW="609120" imgH="278280" progId="Visio.Drawing.11">
                  <p:embed/>
                </p:oleObj>
              </mc:Choice>
              <mc:Fallback>
                <p:oleObj r:id="rId8" imgW="609120" imgH="278280" progId="Visio.Drawing.11">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6225" y="5286375"/>
                        <a:ext cx="151288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barn(outVertical)">
                                      <p:cBhvr>
                                        <p:cTn id="7" dur="500"/>
                                        <p:tgtEl>
                                          <p:spTgt spid="634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barn(outVertical)">
                                      <p:cBhvr>
                                        <p:cTn id="12" dur="500"/>
                                        <p:tgtEl>
                                          <p:spTgt spid="63493">
                                            <p:txEl>
                                              <p:pRg st="1" end="1"/>
                                            </p:txEl>
                                          </p:spTgt>
                                        </p:tgtEl>
                                      </p:cBhvr>
                                    </p:animEffect>
                                  </p:childTnLst>
                                </p:cTn>
                              </p:par>
                            </p:childTnLst>
                          </p:cTn>
                        </p:par>
                        <p:par>
                          <p:cTn id="13" fill="hold" nodeType="afterGroup">
                            <p:stCondLst>
                              <p:cond delay="500"/>
                            </p:stCondLst>
                            <p:childTnLst>
                              <p:par>
                                <p:cTn id="14" presetID="16" presetClass="entr" presetSubtype="37" fill="hold" nodeType="afterEffect">
                                  <p:stCondLst>
                                    <p:cond delay="0"/>
                                  </p:stCondLst>
                                  <p:childTnLst>
                                    <p:set>
                                      <p:cBhvr>
                                        <p:cTn id="15" dur="1" fill="hold">
                                          <p:stCondLst>
                                            <p:cond delay="0"/>
                                          </p:stCondLst>
                                        </p:cTn>
                                        <p:tgtEl>
                                          <p:spTgt spid="63495"/>
                                        </p:tgtEl>
                                        <p:attrNameLst>
                                          <p:attrName>style.visibility</p:attrName>
                                        </p:attrNameLst>
                                      </p:cBhvr>
                                      <p:to>
                                        <p:strVal val="visible"/>
                                      </p:to>
                                    </p:set>
                                    <p:animEffect transition="in" filter="barn(outVertical)">
                                      <p:cBhvr>
                                        <p:cTn id="16" dur="500"/>
                                        <p:tgtEl>
                                          <p:spTgt spid="63495"/>
                                        </p:tgtEl>
                                      </p:cBhvr>
                                    </p:animEffect>
                                  </p:childTnLst>
                                </p:cTn>
                              </p:par>
                              <p:par>
                                <p:cTn id="17" presetID="16" presetClass="entr" presetSubtype="37" fill="hold" nodeType="withEffect">
                                  <p:stCondLst>
                                    <p:cond delay="0"/>
                                  </p:stCondLst>
                                  <p:childTnLst>
                                    <p:set>
                                      <p:cBhvr>
                                        <p:cTn id="18" dur="1" fill="hold">
                                          <p:stCondLst>
                                            <p:cond delay="0"/>
                                          </p:stCondLst>
                                        </p:cTn>
                                        <p:tgtEl>
                                          <p:spTgt spid="63496"/>
                                        </p:tgtEl>
                                        <p:attrNameLst>
                                          <p:attrName>style.visibility</p:attrName>
                                        </p:attrNameLst>
                                      </p:cBhvr>
                                      <p:to>
                                        <p:strVal val="visible"/>
                                      </p:to>
                                    </p:set>
                                    <p:animEffect transition="in" filter="barn(outVertical)">
                                      <p:cBhvr>
                                        <p:cTn id="19"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30B582B1-122C-40D5-8D72-CAB23E92A044}" type="slidenum">
              <a:rPr lang="zh-CN" altLang="en-US"/>
              <a:pPr>
                <a:defRPr/>
              </a:pPr>
              <a:t>34</a:t>
            </a:fld>
            <a:endParaRPr lang="en-US" altLang="zh-CN"/>
          </a:p>
        </p:txBody>
      </p:sp>
      <p:sp>
        <p:nvSpPr>
          <p:cNvPr id="71683" name="Rectangle 2"/>
          <p:cNvSpPr>
            <a:spLocks noGrp="1" noChangeArrowheads="1"/>
          </p:cNvSpPr>
          <p:nvPr>
            <p:ph type="title"/>
          </p:nvPr>
        </p:nvSpPr>
        <p:spPr>
          <a:xfrm>
            <a:off x="3494088" y="44450"/>
            <a:ext cx="5399087" cy="576263"/>
          </a:xfrm>
        </p:spPr>
        <p:txBody>
          <a:bodyPr/>
          <a:lstStyle/>
          <a:p>
            <a:pPr algn="r" eaLnBrk="1" hangingPunct="1"/>
            <a:r>
              <a:rPr lang="en-US" altLang="zh-CN" sz="2400" smtClean="0">
                <a:latin typeface="黑体" panose="02010609060101010101" pitchFamily="49" charset="-122"/>
                <a:ea typeface="黑体" panose="02010609060101010101" pitchFamily="49" charset="-122"/>
              </a:rPr>
              <a:t>(b)</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全程量、属性与语义函数（续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71684" name="Rectangle 3"/>
          <p:cNvSpPr>
            <a:spLocks noChangeArrowheads="1"/>
          </p:cNvSpPr>
          <p:nvPr/>
        </p:nvSpPr>
        <p:spPr bwMode="auto">
          <a:xfrm>
            <a:off x="323850" y="836613"/>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chemeClr val="tx2"/>
                </a:solidFill>
                <a:latin typeface="华文行楷" panose="02010800040101010101" pitchFamily="2" charset="-122"/>
                <a:ea typeface="华文行楷" panose="02010800040101010101" pitchFamily="2" charset="-122"/>
              </a:rPr>
              <a:t>2.  </a:t>
            </a:r>
            <a:r>
              <a:rPr lang="zh-CN" altLang="en-US" sz="2400">
                <a:solidFill>
                  <a:schemeClr val="tx2"/>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enter(table, name, type, offset)</a:t>
            </a:r>
            <a:r>
              <a:rPr lang="zh-CN" altLang="en-US" sz="2400">
                <a:solidFill>
                  <a:schemeClr val="tx2"/>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在</a:t>
            </a:r>
            <a:r>
              <a:rPr lang="en-US" altLang="zh-CN" sz="2400">
                <a:solidFill>
                  <a:schemeClr val="accent2"/>
                </a:solidFill>
                <a:latin typeface="黑体" panose="02010609060101010101" pitchFamily="49" charset="-122"/>
                <a:ea typeface="黑体" panose="02010609060101010101" pitchFamily="49" charset="-122"/>
              </a:rPr>
              <a:t>table</a:t>
            </a:r>
            <a:r>
              <a:rPr lang="zh-CN" altLang="en-US" sz="2400">
                <a:latin typeface="华文行楷" panose="02010800040101010101" pitchFamily="2" charset="-122"/>
                <a:ea typeface="华文行楷" panose="02010800040101010101" pitchFamily="2" charset="-122"/>
              </a:rPr>
              <a:t>指向的符号表节点中，为</a:t>
            </a:r>
            <a:r>
              <a:rPr lang="zh-CN" altLang="en-US" sz="2400">
                <a:solidFill>
                  <a:srgbClr val="990000"/>
                </a:solidFill>
                <a:latin typeface="华文行楷" panose="02010800040101010101" pitchFamily="2" charset="-122"/>
                <a:ea typeface="华文行楷" panose="02010800040101010101" pitchFamily="2" charset="-122"/>
              </a:rPr>
              <a:t>变量</a:t>
            </a:r>
            <a:r>
              <a:rPr lang="en-US" altLang="zh-CN" sz="2400">
                <a:solidFill>
                  <a:schemeClr val="accent2"/>
                </a:solidFill>
                <a:latin typeface="黑体" panose="02010609060101010101" pitchFamily="49" charset="-122"/>
                <a:ea typeface="黑体" panose="02010609060101010101" pitchFamily="49" charset="-122"/>
              </a:rPr>
              <a:t>name</a:t>
            </a:r>
            <a:r>
              <a:rPr lang="zh-CN" altLang="en-US" sz="2400">
                <a:latin typeface="华文行楷" panose="02010800040101010101" pitchFamily="2" charset="-122"/>
                <a:ea typeface="华文行楷" panose="02010800040101010101" pitchFamily="2" charset="-122"/>
              </a:rPr>
              <a:t>建立新的条目，包括名字的类型和存储位置等。</a:t>
            </a:r>
          </a:p>
        </p:txBody>
      </p:sp>
      <p:sp>
        <p:nvSpPr>
          <p:cNvPr id="65540" name="Rectangle 4"/>
          <p:cNvSpPr>
            <a:spLocks noChangeArrowheads="1"/>
          </p:cNvSpPr>
          <p:nvPr/>
        </p:nvSpPr>
        <p:spPr bwMode="auto">
          <a:xfrm>
            <a:off x="395288" y="3470275"/>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tx2"/>
                </a:solidFill>
                <a:latin typeface="华文行楷" panose="02010800040101010101" pitchFamily="2" charset="-122"/>
                <a:ea typeface="华文行楷" panose="02010800040101010101" pitchFamily="2" charset="-122"/>
              </a:rPr>
              <a:t>3.  </a:t>
            </a:r>
            <a:r>
              <a:rPr lang="zh-CN" altLang="en-US" sz="2400">
                <a:solidFill>
                  <a:schemeClr val="tx2"/>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addwidth(table, width)</a:t>
            </a:r>
            <a:r>
              <a:rPr lang="zh-CN" altLang="en-US" sz="2400">
                <a:solidFill>
                  <a:schemeClr val="tx2"/>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计算</a:t>
            </a:r>
            <a:r>
              <a:rPr lang="en-US" altLang="zh-CN" sz="2400">
                <a:solidFill>
                  <a:schemeClr val="accent2"/>
                </a:solidFill>
                <a:latin typeface="黑体" panose="02010609060101010101" pitchFamily="49" charset="-122"/>
                <a:ea typeface="黑体" panose="02010609060101010101" pitchFamily="49" charset="-122"/>
              </a:rPr>
              <a:t>table</a:t>
            </a:r>
            <a:r>
              <a:rPr lang="zh-CN" altLang="en-US" sz="2400">
                <a:latin typeface="华文行楷" panose="02010800040101010101" pitchFamily="2" charset="-122"/>
                <a:ea typeface="华文行楷" panose="02010800040101010101" pitchFamily="2" charset="-122"/>
              </a:rPr>
              <a:t>指向的符号表节点中所有条目的累加宽度，并记录在</a:t>
            </a:r>
            <a:r>
              <a:rPr lang="en-US" altLang="zh-CN" sz="2400">
                <a:latin typeface="黑体" panose="02010609060101010101" pitchFamily="49" charset="-122"/>
                <a:ea typeface="黑体" panose="02010609060101010101" pitchFamily="49" charset="-122"/>
              </a:rPr>
              <a:t>table</a:t>
            </a:r>
            <a:r>
              <a:rPr lang="zh-CN" altLang="en-US" sz="2400">
                <a:latin typeface="华文行楷" panose="02010800040101010101" pitchFamily="2" charset="-122"/>
                <a:ea typeface="华文行楷" panose="02010800040101010101" pitchFamily="2" charset="-122"/>
              </a:rPr>
              <a:t>的头部信息中。</a:t>
            </a:r>
          </a:p>
        </p:txBody>
      </p:sp>
      <p:graphicFrame>
        <p:nvGraphicFramePr>
          <p:cNvPr id="65541" name="Object 5"/>
          <p:cNvGraphicFramePr>
            <a:graphicFrameLocks noChangeAspect="1"/>
          </p:cNvGraphicFramePr>
          <p:nvPr/>
        </p:nvGraphicFramePr>
        <p:xfrm>
          <a:off x="2627313" y="1916113"/>
          <a:ext cx="2881312" cy="1509712"/>
        </p:xfrm>
        <a:graphic>
          <a:graphicData uri="http://schemas.openxmlformats.org/presentationml/2006/ole">
            <mc:AlternateContent xmlns:mc="http://schemas.openxmlformats.org/markup-compatibility/2006">
              <mc:Choice xmlns:v="urn:schemas-microsoft-com:vml" Requires="v">
                <p:oleObj spid="_x0000_s71722" r:id="rId4" imgW="1929240" imgH="1009080" progId="Visio.Drawing.11">
                  <p:embed/>
                </p:oleObj>
              </mc:Choice>
              <mc:Fallback>
                <p:oleObj r:id="rId4" imgW="1929240" imgH="100908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916113"/>
                        <a:ext cx="2881312" cy="150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2627313" y="4437063"/>
          <a:ext cx="3097212" cy="1622425"/>
        </p:xfrm>
        <a:graphic>
          <a:graphicData uri="http://schemas.openxmlformats.org/presentationml/2006/ole">
            <mc:AlternateContent xmlns:mc="http://schemas.openxmlformats.org/markup-compatibility/2006">
              <mc:Choice xmlns:v="urn:schemas-microsoft-com:vml" Requires="v">
                <p:oleObj spid="_x0000_s71723" r:id="rId6" imgW="1929240" imgH="1009080" progId="Visio.Drawing.11">
                  <p:embed/>
                </p:oleObj>
              </mc:Choice>
              <mc:Fallback>
                <p:oleObj r:id="rId6" imgW="1929240" imgH="100908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4437063"/>
                        <a:ext cx="3097212"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arn(outVertical)">
                                      <p:cBhvr>
                                        <p:cTn id="7" dur="500"/>
                                        <p:tgtEl>
                                          <p:spTgt spid="65540"/>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arn(outVertical)">
                                      <p:cBhvr>
                                        <p:cTn id="11"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13AC00CE-E592-41B4-9216-18692F2CB0A4}" type="slidenum">
              <a:rPr lang="zh-CN" altLang="en-US"/>
              <a:pPr>
                <a:defRPr/>
              </a:pPr>
              <a:t>35</a:t>
            </a:fld>
            <a:endParaRPr lang="en-US" altLang="zh-CN"/>
          </a:p>
        </p:txBody>
      </p:sp>
      <p:sp>
        <p:nvSpPr>
          <p:cNvPr id="73731" name="Rectangle 2"/>
          <p:cNvSpPr>
            <a:spLocks noGrp="1" noChangeArrowheads="1"/>
          </p:cNvSpPr>
          <p:nvPr>
            <p:ph type="title"/>
          </p:nvPr>
        </p:nvSpPr>
        <p:spPr>
          <a:xfrm>
            <a:off x="1042988" y="188913"/>
            <a:ext cx="7772400" cy="803275"/>
          </a:xfrm>
        </p:spPr>
        <p:txBody>
          <a:bodyPr/>
          <a:lstStyle/>
          <a:p>
            <a:pPr algn="r" eaLnBrk="1" hangingPunct="1"/>
            <a:r>
              <a:rPr lang="en-US" altLang="zh-CN" sz="2400" smtClean="0">
                <a:latin typeface="黑体" panose="02010609060101010101" pitchFamily="49" charset="-122"/>
                <a:ea typeface="黑体" panose="02010609060101010101" pitchFamily="49" charset="-122"/>
              </a:rPr>
              <a:t>(b)</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全程量、属性与语义函数（续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73732" name="Rectangle 3"/>
          <p:cNvSpPr>
            <a:spLocks noChangeArrowheads="1"/>
          </p:cNvSpPr>
          <p:nvPr/>
        </p:nvSpPr>
        <p:spPr bwMode="auto">
          <a:xfrm>
            <a:off x="539750" y="1196975"/>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chemeClr val="tx2"/>
                </a:solidFill>
                <a:latin typeface="华文行楷" panose="02010800040101010101" pitchFamily="2" charset="-122"/>
                <a:ea typeface="华文行楷" panose="02010800040101010101" pitchFamily="2" charset="-122"/>
              </a:rPr>
              <a:t>4.  </a:t>
            </a:r>
            <a:r>
              <a:rPr lang="zh-CN" altLang="en-US" sz="2400">
                <a:solidFill>
                  <a:schemeClr val="tx2"/>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enterproc(table, name, newtable)</a:t>
            </a:r>
            <a:r>
              <a:rPr lang="zh-CN" altLang="en-US" sz="2400">
                <a:solidFill>
                  <a:schemeClr val="tx2"/>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在</a:t>
            </a:r>
            <a:r>
              <a:rPr lang="en-US" altLang="zh-CN" sz="2400">
                <a:solidFill>
                  <a:schemeClr val="accent2"/>
                </a:solidFill>
                <a:latin typeface="黑体" panose="02010609060101010101" pitchFamily="49" charset="-122"/>
                <a:ea typeface="黑体" panose="02010609060101010101" pitchFamily="49" charset="-122"/>
              </a:rPr>
              <a:t>table</a:t>
            </a:r>
            <a:r>
              <a:rPr lang="zh-CN" altLang="en-US" sz="2400">
                <a:latin typeface="华文行楷" panose="02010800040101010101" pitchFamily="2" charset="-122"/>
                <a:ea typeface="华文行楷" panose="02010800040101010101" pitchFamily="2" charset="-122"/>
              </a:rPr>
              <a:t>指向的符号表节点中，为</a:t>
            </a:r>
            <a:r>
              <a:rPr lang="zh-CN" altLang="en-US" sz="2400">
                <a:solidFill>
                  <a:srgbClr val="990000"/>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name</a:t>
            </a:r>
            <a:r>
              <a:rPr lang="zh-CN" altLang="en-US" sz="2400">
                <a:latin typeface="华文行楷" panose="02010800040101010101" pitchFamily="2" charset="-122"/>
                <a:ea typeface="华文行楷" panose="02010800040101010101" pitchFamily="2" charset="-122"/>
              </a:rPr>
              <a:t>建立一个新的条目。参数</a:t>
            </a:r>
            <a:r>
              <a:rPr lang="en-US" altLang="zh-CN" sz="2400">
                <a:solidFill>
                  <a:schemeClr val="accent2"/>
                </a:solidFill>
                <a:latin typeface="黑体" panose="02010609060101010101" pitchFamily="49" charset="-122"/>
                <a:ea typeface="黑体" panose="02010609060101010101" pitchFamily="49" charset="-122"/>
              </a:rPr>
              <a:t>newtable</a:t>
            </a:r>
            <a:r>
              <a:rPr lang="zh-CN" altLang="en-US" sz="2400">
                <a:latin typeface="华文行楷" panose="02010800040101010101" pitchFamily="2" charset="-122"/>
                <a:ea typeface="华文行楷" panose="02010800040101010101" pitchFamily="2" charset="-122"/>
              </a:rPr>
              <a:t>是正向链，指向过程</a:t>
            </a:r>
            <a:r>
              <a:rPr lang="en-US" altLang="zh-CN" sz="2400">
                <a:solidFill>
                  <a:schemeClr val="accent2"/>
                </a:solidFill>
                <a:latin typeface="黑体" panose="02010609060101010101" pitchFamily="49" charset="-122"/>
                <a:ea typeface="黑体" panose="02010609060101010101" pitchFamily="49" charset="-122"/>
              </a:rPr>
              <a:t>name</a:t>
            </a:r>
            <a:r>
              <a:rPr lang="zh-CN" altLang="en-US" sz="2400">
                <a:latin typeface="华文行楷" panose="02010800040101010101" pitchFamily="2" charset="-122"/>
                <a:ea typeface="华文行楷" panose="02010800040101010101" pitchFamily="2" charset="-122"/>
              </a:rPr>
              <a:t>自身的符号表节点。</a:t>
            </a:r>
          </a:p>
        </p:txBody>
      </p:sp>
      <p:graphicFrame>
        <p:nvGraphicFramePr>
          <p:cNvPr id="66564" name="Object 4"/>
          <p:cNvGraphicFramePr>
            <a:graphicFrameLocks noChangeAspect="1"/>
          </p:cNvGraphicFramePr>
          <p:nvPr/>
        </p:nvGraphicFramePr>
        <p:xfrm>
          <a:off x="1258888" y="2708275"/>
          <a:ext cx="6481762" cy="2665413"/>
        </p:xfrm>
        <a:graphic>
          <a:graphicData uri="http://schemas.openxmlformats.org/presentationml/2006/ole">
            <mc:AlternateContent xmlns:mc="http://schemas.openxmlformats.org/markup-compatibility/2006">
              <mc:Choice xmlns:v="urn:schemas-microsoft-com:vml" Requires="v">
                <p:oleObj spid="_x0000_s73752" name="Visio" r:id="rId4" imgW="2646361" imgH="927289" progId="Visio.Drawing.11">
                  <p:embed/>
                </p:oleObj>
              </mc:Choice>
              <mc:Fallback>
                <p:oleObj name="Visio" r:id="rId4" imgW="2646361" imgH="927289"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08275"/>
                        <a:ext cx="6481762"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bwMode="auto">
          <a:xfrm>
            <a:off x="2051720" y="3701607"/>
            <a:ext cx="2534682" cy="392771"/>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31B77FC3-14BF-4074-8F4E-5A937D71BB76}" type="slidenum">
              <a:rPr lang="zh-CN" altLang="en-US"/>
              <a:pPr>
                <a:defRPr/>
              </a:pPr>
              <a:t>36</a:t>
            </a:fld>
            <a:endParaRPr lang="en-US" altLang="zh-CN"/>
          </a:p>
        </p:txBody>
      </p:sp>
      <p:sp>
        <p:nvSpPr>
          <p:cNvPr id="75779" name="Rectangle 2"/>
          <p:cNvSpPr>
            <a:spLocks noGrp="1" noChangeArrowheads="1"/>
          </p:cNvSpPr>
          <p:nvPr>
            <p:ph type="title"/>
          </p:nvPr>
        </p:nvSpPr>
        <p:spPr>
          <a:xfrm>
            <a:off x="304800" y="304800"/>
            <a:ext cx="2590800" cy="457200"/>
          </a:xfrm>
        </p:spPr>
        <p:txBody>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(c)</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语义规则</a:t>
            </a:r>
          </a:p>
        </p:txBody>
      </p:sp>
      <p:sp>
        <p:nvSpPr>
          <p:cNvPr id="75780" name="Rectangle 3"/>
          <p:cNvSpPr>
            <a:spLocks noChangeArrowheads="1"/>
          </p:cNvSpPr>
          <p:nvPr/>
        </p:nvSpPr>
        <p:spPr bwMode="auto">
          <a:xfrm>
            <a:off x="228600" y="762000"/>
            <a:ext cx="42672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 P → </a:t>
            </a:r>
            <a:r>
              <a:rPr lang="en-US" altLang="zh-CN" sz="2400">
                <a:solidFill>
                  <a:srgbClr val="FF0000"/>
                </a:solidFill>
                <a:latin typeface="黑体" panose="02010609060101010101" pitchFamily="49" charset="-122"/>
                <a:ea typeface="黑体" panose="02010609060101010101" pitchFamily="49" charset="-122"/>
              </a:rPr>
              <a:t>M</a:t>
            </a:r>
            <a:r>
              <a:rPr lang="en-US" altLang="zh-CN" sz="2400">
                <a:solidFill>
                  <a:schemeClr val="accent2"/>
                </a:solidFill>
                <a:latin typeface="黑体" panose="02010609060101010101" pitchFamily="49" charset="-122"/>
                <a:ea typeface="黑体" panose="02010609060101010101" pitchFamily="49" charset="-122"/>
              </a:rPr>
              <a:t> D</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 </a:t>
            </a:r>
            <a:r>
              <a:rPr lang="en-US" altLang="zh-CN" sz="2400">
                <a:solidFill>
                  <a:srgbClr val="FF0000"/>
                </a:solidFill>
                <a:latin typeface="黑体" panose="02010609060101010101" pitchFamily="49" charset="-122"/>
                <a:cs typeface="Times New Roman" panose="02020603050405020304" pitchFamily="18" charset="0"/>
              </a:rPr>
              <a:t>M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ε </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 D → D ; D</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D → id : T</a:t>
            </a:r>
          </a:p>
          <a:p>
            <a:pPr algn="just">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gn="just">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 D → proc id ; </a:t>
            </a:r>
            <a:r>
              <a:rPr lang="en-US" altLang="zh-CN" sz="2400">
                <a:solidFill>
                  <a:srgbClr val="FF0000"/>
                </a:solidFill>
                <a:latin typeface="黑体" panose="02010609060101010101" pitchFamily="49" charset="-122"/>
                <a:ea typeface="黑体" panose="02010609060101010101" pitchFamily="49" charset="-122"/>
              </a:rPr>
              <a:t>N</a:t>
            </a:r>
            <a:r>
              <a:rPr lang="en-US" altLang="zh-CN" sz="2400">
                <a:solidFill>
                  <a:schemeClr val="accent2"/>
                </a:solidFill>
                <a:latin typeface="黑体" panose="02010609060101010101" pitchFamily="49" charset="-122"/>
                <a:ea typeface="黑体" panose="02010609060101010101" pitchFamily="49" charset="-122"/>
              </a:rPr>
              <a:t> D1; S</a:t>
            </a:r>
          </a:p>
          <a:p>
            <a:pPr>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solidFill>
                  <a:schemeClr val="accent2"/>
                </a:solidFill>
                <a:latin typeface="黑体" panose="02010609060101010101" pitchFamily="49" charset="-122"/>
                <a:ea typeface="黑体" panose="02010609060101010101" pitchFamily="49" charset="-122"/>
              </a:rPr>
              <a:t> </a:t>
            </a:r>
          </a:p>
        </p:txBody>
      </p:sp>
      <p:sp>
        <p:nvSpPr>
          <p:cNvPr id="67588" name="Rectangle 4"/>
          <p:cNvSpPr>
            <a:spLocks noChangeArrowheads="1"/>
          </p:cNvSpPr>
          <p:nvPr/>
        </p:nvSpPr>
        <p:spPr bwMode="auto">
          <a:xfrm>
            <a:off x="2057400" y="1295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{t:=mktable(null);  push(t, 0);} </a:t>
            </a:r>
          </a:p>
        </p:txBody>
      </p:sp>
      <p:sp>
        <p:nvSpPr>
          <p:cNvPr id="67589" name="Rectangle 5"/>
          <p:cNvSpPr>
            <a:spLocks noChangeArrowheads="1"/>
          </p:cNvSpPr>
          <p:nvPr/>
        </p:nvSpPr>
        <p:spPr bwMode="auto">
          <a:xfrm>
            <a:off x="2051050" y="5661025"/>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{t:=mktable(top(tblptr));  push(t,0);} </a:t>
            </a:r>
          </a:p>
        </p:txBody>
      </p:sp>
      <p:sp>
        <p:nvSpPr>
          <p:cNvPr id="67590" name="Rectangle 6"/>
          <p:cNvSpPr>
            <a:spLocks noChangeArrowheads="1"/>
          </p:cNvSpPr>
          <p:nvPr/>
        </p:nvSpPr>
        <p:spPr bwMode="auto">
          <a:xfrm>
            <a:off x="1547813" y="2492375"/>
            <a:ext cx="7391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{enter(top(tblptr),id.name,T.type,top(offset));</a:t>
            </a:r>
          </a:p>
          <a:p>
            <a:pPr>
              <a:lnSpc>
                <a:spcPct val="120000"/>
              </a:lnSpc>
              <a:spcBef>
                <a:spcPct val="0"/>
              </a:spcBef>
              <a:buFontTx/>
              <a:buNone/>
            </a:pPr>
            <a:r>
              <a:rPr lang="en-US" altLang="zh-CN" sz="2400">
                <a:latin typeface="黑体" panose="02010609060101010101" pitchFamily="49" charset="-122"/>
                <a:ea typeface="黑体" panose="02010609060101010101" pitchFamily="49" charset="-122"/>
              </a:rPr>
              <a:t> top(offset):=top(offset)+T.width;} </a:t>
            </a:r>
          </a:p>
        </p:txBody>
      </p:sp>
      <p:sp>
        <p:nvSpPr>
          <p:cNvPr id="67591" name="Rectangle 7"/>
          <p:cNvSpPr>
            <a:spLocks noChangeArrowheads="1"/>
          </p:cNvSpPr>
          <p:nvPr/>
        </p:nvSpPr>
        <p:spPr bwMode="auto">
          <a:xfrm>
            <a:off x="1547813" y="3860800"/>
            <a:ext cx="6248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t:=top(tblptr); </a:t>
            </a: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addwidth(t, top(offset));</a:t>
            </a:r>
          </a:p>
          <a:p>
            <a:pPr>
              <a:spcBef>
                <a:spcPct val="0"/>
              </a:spcBef>
              <a:buFontTx/>
              <a:buNone/>
            </a:pPr>
            <a:r>
              <a:rPr lang="en-US" altLang="zh-CN" sz="2400">
                <a:latin typeface="黑体" panose="02010609060101010101" pitchFamily="49" charset="-122"/>
                <a:ea typeface="黑体" panose="02010609060101010101" pitchFamily="49" charset="-122"/>
              </a:rPr>
              <a:t>  pop;</a:t>
            </a:r>
          </a:p>
          <a:p>
            <a:pPr>
              <a:spcBef>
                <a:spcPct val="0"/>
              </a:spcBef>
              <a:buFontTx/>
              <a:buNone/>
            </a:pPr>
            <a:r>
              <a:rPr lang="en-US" altLang="zh-CN" sz="2400">
                <a:latin typeface="黑体" panose="02010609060101010101" pitchFamily="49" charset="-122"/>
                <a:ea typeface="黑体" panose="02010609060101010101" pitchFamily="49" charset="-122"/>
              </a:rPr>
              <a:t>  enterproc(top(tblptr), id.name, t);</a:t>
            </a:r>
          </a:p>
          <a:p>
            <a:pPr>
              <a:spcBef>
                <a:spcPct val="0"/>
              </a:spcBef>
              <a:buFontTx/>
              <a:buNone/>
            </a:pPr>
            <a:r>
              <a:rPr lang="en-US" altLang="zh-CN" sz="2400">
                <a:latin typeface="黑体" panose="02010609060101010101" pitchFamily="49" charset="-122"/>
                <a:ea typeface="黑体" panose="02010609060101010101" pitchFamily="49" charset="-122"/>
              </a:rPr>
              <a:t>} </a:t>
            </a:r>
          </a:p>
        </p:txBody>
      </p:sp>
      <p:sp>
        <p:nvSpPr>
          <p:cNvPr id="67592" name="Rectangle 8"/>
          <p:cNvSpPr>
            <a:spLocks noChangeArrowheads="1"/>
          </p:cNvSpPr>
          <p:nvPr/>
        </p:nvSpPr>
        <p:spPr bwMode="auto">
          <a:xfrm>
            <a:off x="2057400" y="8382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{addwidth(top(tblptr),top(offset)); pop;}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arn(outVertical)">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7590">
                                            <p:txEl>
                                              <p:pRg st="0" end="0"/>
                                            </p:txEl>
                                          </p:spTgt>
                                        </p:tgtEl>
                                        <p:attrNameLst>
                                          <p:attrName>style.visibility</p:attrName>
                                        </p:attrNameLst>
                                      </p:cBhvr>
                                      <p:to>
                                        <p:strVal val="visible"/>
                                      </p:to>
                                    </p:set>
                                    <p:animEffect transition="in" filter="barn(outVertical)">
                                      <p:cBhvr>
                                        <p:cTn id="12" dur="500"/>
                                        <p:tgtEl>
                                          <p:spTgt spid="67590">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67590">
                                            <p:txEl>
                                              <p:pRg st="1" end="1"/>
                                            </p:txEl>
                                          </p:spTgt>
                                        </p:tgtEl>
                                        <p:attrNameLst>
                                          <p:attrName>style.visibility</p:attrName>
                                        </p:attrNameLst>
                                      </p:cBhvr>
                                      <p:to>
                                        <p:strVal val="visible"/>
                                      </p:to>
                                    </p:set>
                                    <p:animEffect transition="in" filter="barn(outVertical)">
                                      <p:cBhvr>
                                        <p:cTn id="15" dur="500"/>
                                        <p:tgtEl>
                                          <p:spTgt spid="6759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67589"/>
                                        </p:tgtEl>
                                        <p:attrNameLst>
                                          <p:attrName>style.visibility</p:attrName>
                                        </p:attrNameLst>
                                      </p:cBhvr>
                                      <p:to>
                                        <p:strVal val="visible"/>
                                      </p:to>
                                    </p:set>
                                    <p:animEffect transition="in" filter="barn(outVertical)">
                                      <p:cBhvr>
                                        <p:cTn id="20" dur="500"/>
                                        <p:tgtEl>
                                          <p:spTgt spid="675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67591">
                                            <p:txEl>
                                              <p:pRg st="0" end="0"/>
                                            </p:txEl>
                                          </p:spTgt>
                                        </p:tgtEl>
                                        <p:attrNameLst>
                                          <p:attrName>style.visibility</p:attrName>
                                        </p:attrNameLst>
                                      </p:cBhvr>
                                      <p:to>
                                        <p:strVal val="visible"/>
                                      </p:to>
                                    </p:set>
                                    <p:animEffect transition="in" filter="barn(outVertical)">
                                      <p:cBhvr>
                                        <p:cTn id="25" dur="500"/>
                                        <p:tgtEl>
                                          <p:spTgt spid="67591">
                                            <p:txEl>
                                              <p:pRg st="0" end="0"/>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67591">
                                            <p:txEl>
                                              <p:pRg st="1" end="1"/>
                                            </p:txEl>
                                          </p:spTgt>
                                        </p:tgtEl>
                                        <p:attrNameLst>
                                          <p:attrName>style.visibility</p:attrName>
                                        </p:attrNameLst>
                                      </p:cBhvr>
                                      <p:to>
                                        <p:strVal val="visible"/>
                                      </p:to>
                                    </p:set>
                                    <p:animEffect transition="in" filter="barn(outVertical)">
                                      <p:cBhvr>
                                        <p:cTn id="28" dur="500"/>
                                        <p:tgtEl>
                                          <p:spTgt spid="67591">
                                            <p:txEl>
                                              <p:pRg st="1" end="1"/>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67591">
                                            <p:txEl>
                                              <p:pRg st="2" end="2"/>
                                            </p:txEl>
                                          </p:spTgt>
                                        </p:tgtEl>
                                        <p:attrNameLst>
                                          <p:attrName>style.visibility</p:attrName>
                                        </p:attrNameLst>
                                      </p:cBhvr>
                                      <p:to>
                                        <p:strVal val="visible"/>
                                      </p:to>
                                    </p:set>
                                    <p:animEffect transition="in" filter="barn(outVertical)">
                                      <p:cBhvr>
                                        <p:cTn id="31" dur="500"/>
                                        <p:tgtEl>
                                          <p:spTgt spid="67591">
                                            <p:txEl>
                                              <p:pRg st="2" end="2"/>
                                            </p:txEl>
                                          </p:spTgt>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67591">
                                            <p:txEl>
                                              <p:pRg st="3" end="3"/>
                                            </p:txEl>
                                          </p:spTgt>
                                        </p:tgtEl>
                                        <p:attrNameLst>
                                          <p:attrName>style.visibility</p:attrName>
                                        </p:attrNameLst>
                                      </p:cBhvr>
                                      <p:to>
                                        <p:strVal val="visible"/>
                                      </p:to>
                                    </p:set>
                                    <p:animEffect transition="in" filter="barn(outVertical)">
                                      <p:cBhvr>
                                        <p:cTn id="34" dur="500"/>
                                        <p:tgtEl>
                                          <p:spTgt spid="67591">
                                            <p:txEl>
                                              <p:pRg st="3" end="3"/>
                                            </p:txEl>
                                          </p:spTgt>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67591">
                                            <p:txEl>
                                              <p:pRg st="4" end="4"/>
                                            </p:txEl>
                                          </p:spTgt>
                                        </p:tgtEl>
                                        <p:attrNameLst>
                                          <p:attrName>style.visibility</p:attrName>
                                        </p:attrNameLst>
                                      </p:cBhvr>
                                      <p:to>
                                        <p:strVal val="visible"/>
                                      </p:to>
                                    </p:set>
                                    <p:animEffect transition="in" filter="barn(outVertical)">
                                      <p:cBhvr>
                                        <p:cTn id="37" dur="500"/>
                                        <p:tgtEl>
                                          <p:spTgt spid="6759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67592"/>
                                        </p:tgtEl>
                                        <p:attrNameLst>
                                          <p:attrName>style.visibility</p:attrName>
                                        </p:attrNameLst>
                                      </p:cBhvr>
                                      <p:to>
                                        <p:strVal val="visible"/>
                                      </p:to>
                                    </p:set>
                                    <p:animEffect transition="in" filter="barn(outVertical)">
                                      <p:cBhvr>
                                        <p:cTn id="4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P spid="67590" grpId="0" build="p" autoUpdateAnimBg="0"/>
      <p:bldP spid="67591" grpId="0" build="p" autoUpdateAnimBg="0"/>
      <p:bldP spid="675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defRPr/>
            </a:pPr>
            <a:fld id="{0EC4396E-688F-406B-A28A-94282130CC62}" type="slidenum">
              <a:rPr lang="zh-CN" altLang="en-US"/>
              <a:pPr>
                <a:defRPr/>
              </a:pPr>
              <a:t>37</a:t>
            </a:fld>
            <a:endParaRPr lang="en-US" altLang="zh-CN"/>
          </a:p>
        </p:txBody>
      </p:sp>
      <p:sp>
        <p:nvSpPr>
          <p:cNvPr id="77827" name="Rectangle 2"/>
          <p:cNvSpPr>
            <a:spLocks noGrp="1" noChangeArrowheads="1"/>
          </p:cNvSpPr>
          <p:nvPr>
            <p:ph type="title"/>
          </p:nvPr>
        </p:nvSpPr>
        <p:spPr>
          <a:xfrm>
            <a:off x="325438" y="188913"/>
            <a:ext cx="3886200" cy="381000"/>
          </a:xfrm>
        </p:spPr>
        <p:txBody>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(d)</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语法制导翻译的过程</a:t>
            </a:r>
          </a:p>
        </p:txBody>
      </p:sp>
      <p:sp>
        <p:nvSpPr>
          <p:cNvPr id="77828" name="Rectangle 3"/>
          <p:cNvSpPr>
            <a:spLocks noChangeArrowheads="1"/>
          </p:cNvSpPr>
          <p:nvPr/>
        </p:nvSpPr>
        <p:spPr bwMode="auto">
          <a:xfrm>
            <a:off x="5302250" y="349250"/>
            <a:ext cx="373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proc sort;</a:t>
            </a:r>
          </a:p>
          <a:p>
            <a:pPr algn="just">
              <a:spcBef>
                <a:spcPct val="0"/>
              </a:spcBef>
              <a:buFontTx/>
              <a:buNone/>
            </a:pPr>
            <a:r>
              <a:rPr lang="en-US" altLang="zh-CN" sz="2400">
                <a:latin typeface="黑体" panose="02010609060101010101" pitchFamily="49" charset="-122"/>
                <a:ea typeface="黑体" panose="02010609060101010101" pitchFamily="49" charset="-122"/>
              </a:rPr>
              <a:t>  a : array[10] of int;</a:t>
            </a:r>
          </a:p>
          <a:p>
            <a:pPr algn="just">
              <a:spcBef>
                <a:spcPct val="0"/>
              </a:spcBef>
              <a:buFontTx/>
              <a:buNone/>
            </a:pPr>
            <a:r>
              <a:rPr lang="en-US" altLang="zh-CN" sz="2400">
                <a:latin typeface="黑体" panose="02010609060101010101" pitchFamily="49" charset="-122"/>
                <a:ea typeface="黑体" panose="02010609060101010101" pitchFamily="49" charset="-122"/>
              </a:rPr>
              <a:t>  x : int;</a:t>
            </a: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r>
              <a:rPr lang="en-US" altLang="zh-CN" sz="2400">
                <a:latin typeface="黑体" panose="02010609060101010101" pitchFamily="49" charset="-122"/>
                <a:ea typeface="黑体" panose="02010609060101010101" pitchFamily="49" charset="-122"/>
              </a:rPr>
              <a:t>readarray </a:t>
            </a:r>
          </a:p>
        </p:txBody>
      </p:sp>
      <p:sp>
        <p:nvSpPr>
          <p:cNvPr id="77829" name="Rectangle 4"/>
          <p:cNvSpPr>
            <a:spLocks noChangeArrowheads="1"/>
          </p:cNvSpPr>
          <p:nvPr/>
        </p:nvSpPr>
        <p:spPr bwMode="auto">
          <a:xfrm>
            <a:off x="5683250" y="1549400"/>
            <a:ext cx="2438400" cy="1077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proc readarry;</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i : int;</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read(a);</a:t>
            </a:r>
          </a:p>
        </p:txBody>
      </p:sp>
      <p:sp>
        <p:nvSpPr>
          <p:cNvPr id="69637" name="Rectangle 5"/>
          <p:cNvSpPr>
            <a:spLocks noChangeArrowheads="1"/>
          </p:cNvSpPr>
          <p:nvPr/>
        </p:nvSpPr>
        <p:spPr bwMode="auto">
          <a:xfrm>
            <a:off x="34925" y="4365625"/>
            <a:ext cx="37449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(1) P → </a:t>
            </a:r>
            <a:r>
              <a:rPr lang="en-US" altLang="zh-CN" sz="2000">
                <a:solidFill>
                  <a:srgbClr val="FF0000"/>
                </a:solidFill>
                <a:latin typeface="黑体" panose="02010609060101010101" pitchFamily="49" charset="-122"/>
                <a:ea typeface="黑体" panose="02010609060101010101" pitchFamily="49" charset="-122"/>
              </a:rPr>
              <a:t>M</a:t>
            </a:r>
            <a:r>
              <a:rPr lang="en-US" altLang="zh-CN" sz="2000">
                <a:solidFill>
                  <a:schemeClr val="accent2"/>
                </a:solidFill>
                <a:latin typeface="黑体" panose="02010609060101010101" pitchFamily="49" charset="-122"/>
                <a:ea typeface="黑体" panose="02010609060101010101" pitchFamily="49" charset="-122"/>
              </a:rPr>
              <a:t> D</a:t>
            </a:r>
          </a:p>
          <a:p>
            <a:pPr algn="just">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(2) </a:t>
            </a:r>
            <a:r>
              <a:rPr lang="en-US" altLang="zh-CN" sz="2000">
                <a:solidFill>
                  <a:srgbClr val="FF0000"/>
                </a:solidFill>
                <a:latin typeface="黑体" panose="02010609060101010101" pitchFamily="49" charset="-122"/>
                <a:cs typeface="Times New Roman" panose="02020603050405020304" pitchFamily="18" charset="0"/>
              </a:rPr>
              <a:t>M </a:t>
            </a:r>
            <a:r>
              <a:rPr lang="en-US" altLang="zh-CN" sz="2000">
                <a:solidFill>
                  <a:srgbClr val="FF0000"/>
                </a:solidFill>
                <a:latin typeface="黑体" panose="02010609060101010101" pitchFamily="49" charset="-122"/>
                <a:ea typeface="黑体" panose="02010609060101010101" pitchFamily="49" charset="-122"/>
              </a:rPr>
              <a:t>→</a:t>
            </a:r>
            <a:r>
              <a:rPr lang="en-US" altLang="zh-CN" sz="2000">
                <a:solidFill>
                  <a:srgbClr val="FF0000"/>
                </a:solidFill>
                <a:latin typeface="黑体" panose="02010609060101010101" pitchFamily="49" charset="-122"/>
                <a:cs typeface="Times New Roman" panose="02020603050405020304" pitchFamily="18" charset="0"/>
              </a:rPr>
              <a:t> </a:t>
            </a:r>
            <a:r>
              <a:rPr lang="en-US" altLang="zh-CN" sz="2000">
                <a:solidFill>
                  <a:srgbClr val="FF0000"/>
                </a:solidFill>
                <a:latin typeface="黑体" panose="02010609060101010101" pitchFamily="49" charset="-122"/>
                <a:ea typeface="黑体" panose="02010609060101010101" pitchFamily="49" charset="-122"/>
              </a:rPr>
              <a:t>ε </a:t>
            </a:r>
          </a:p>
          <a:p>
            <a:pPr algn="just">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(3) D → D ; D</a:t>
            </a:r>
          </a:p>
          <a:p>
            <a:pPr algn="just">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(4) D → id : T</a:t>
            </a:r>
          </a:p>
          <a:p>
            <a:pPr algn="just">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(5) D → proc id ; </a:t>
            </a:r>
            <a:r>
              <a:rPr lang="en-US" altLang="zh-CN" sz="2000">
                <a:solidFill>
                  <a:srgbClr val="FF0000"/>
                </a:solidFill>
                <a:latin typeface="黑体" panose="02010609060101010101" pitchFamily="49" charset="-122"/>
                <a:ea typeface="黑体" panose="02010609060101010101" pitchFamily="49" charset="-122"/>
              </a:rPr>
              <a:t>N</a:t>
            </a:r>
            <a:r>
              <a:rPr lang="en-US" altLang="zh-CN" sz="2000">
                <a:solidFill>
                  <a:schemeClr val="accent2"/>
                </a:solidFill>
                <a:latin typeface="黑体" panose="02010609060101010101" pitchFamily="49" charset="-122"/>
                <a:ea typeface="黑体" panose="02010609060101010101" pitchFamily="49" charset="-122"/>
              </a:rPr>
              <a:t> D1; S</a:t>
            </a:r>
          </a:p>
          <a:p>
            <a:pPr>
              <a:lnSpc>
                <a:spcPct val="120000"/>
              </a:lnSpc>
              <a:spcBef>
                <a:spcPct val="0"/>
              </a:spcBef>
              <a:buFontTx/>
              <a:buNone/>
            </a:pPr>
            <a:r>
              <a:rPr lang="en-US" altLang="zh-CN" sz="2000">
                <a:solidFill>
                  <a:schemeClr val="accent2"/>
                </a:solidFill>
                <a:latin typeface="黑体" panose="02010609060101010101" pitchFamily="49" charset="-122"/>
                <a:ea typeface="黑体" panose="02010609060101010101" pitchFamily="49" charset="-122"/>
              </a:rPr>
              <a:t>(6) </a:t>
            </a:r>
            <a:r>
              <a:rPr lang="en-US" altLang="zh-CN" sz="2000">
                <a:solidFill>
                  <a:srgbClr val="FF0000"/>
                </a:solidFill>
                <a:latin typeface="黑体" panose="02010609060101010101" pitchFamily="49" charset="-122"/>
                <a:ea typeface="黑体" panose="02010609060101010101" pitchFamily="49" charset="-122"/>
              </a:rPr>
              <a:t>N → ε</a:t>
            </a:r>
            <a:r>
              <a:rPr lang="en-US" altLang="zh-CN" sz="2000">
                <a:solidFill>
                  <a:schemeClr val="accent2"/>
                </a:solidFill>
                <a:latin typeface="黑体" panose="02010609060101010101" pitchFamily="49" charset="-122"/>
                <a:ea typeface="黑体" panose="02010609060101010101" pitchFamily="49" charset="-122"/>
              </a:rPr>
              <a:t> </a:t>
            </a:r>
          </a:p>
        </p:txBody>
      </p:sp>
      <p:graphicFrame>
        <p:nvGraphicFramePr>
          <p:cNvPr id="69638" name="Object 6"/>
          <p:cNvGraphicFramePr>
            <a:graphicFrameLocks noChangeAspect="1"/>
          </p:cNvGraphicFramePr>
          <p:nvPr/>
        </p:nvGraphicFramePr>
        <p:xfrm>
          <a:off x="250825" y="1412875"/>
          <a:ext cx="225425" cy="792163"/>
        </p:xfrm>
        <a:graphic>
          <a:graphicData uri="http://schemas.openxmlformats.org/presentationml/2006/ole">
            <mc:AlternateContent xmlns:mc="http://schemas.openxmlformats.org/markup-compatibility/2006">
              <mc:Choice xmlns:v="urn:schemas-microsoft-com:vml" Requires="v">
                <p:oleObj spid="_x0000_s78115" r:id="rId4" imgW="126720" imgH="444240" progId="Visio.Drawing.11">
                  <p:embed/>
                </p:oleObj>
              </mc:Choice>
              <mc:Fallback>
                <p:oleObj r:id="rId4" imgW="126720" imgH="44424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9" name="Object 7"/>
          <p:cNvGraphicFramePr>
            <a:graphicFrameLocks noChangeAspect="1"/>
          </p:cNvGraphicFramePr>
          <p:nvPr/>
        </p:nvGraphicFramePr>
        <p:xfrm>
          <a:off x="539750" y="1412875"/>
          <a:ext cx="4319588" cy="792163"/>
        </p:xfrm>
        <a:graphic>
          <a:graphicData uri="http://schemas.openxmlformats.org/presentationml/2006/ole">
            <mc:AlternateContent xmlns:mc="http://schemas.openxmlformats.org/markup-compatibility/2006">
              <mc:Choice xmlns:v="urn:schemas-microsoft-com:vml" Requires="v">
                <p:oleObj spid="_x0000_s78116" r:id="rId6" imgW="3319560" imgH="465120" progId="Visio.Drawing.11">
                  <p:embed/>
                </p:oleObj>
              </mc:Choice>
              <mc:Fallback>
                <p:oleObj r:id="rId6" imgW="3319560" imgH="465120"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412875"/>
                        <a:ext cx="43195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0" name="Object 8"/>
          <p:cNvGraphicFramePr>
            <a:graphicFrameLocks noChangeAspect="1"/>
          </p:cNvGraphicFramePr>
          <p:nvPr/>
        </p:nvGraphicFramePr>
        <p:xfrm>
          <a:off x="1692275" y="2133600"/>
          <a:ext cx="225425" cy="792163"/>
        </p:xfrm>
        <a:graphic>
          <a:graphicData uri="http://schemas.openxmlformats.org/presentationml/2006/ole">
            <mc:AlternateContent xmlns:mc="http://schemas.openxmlformats.org/markup-compatibility/2006">
              <mc:Choice xmlns:v="urn:schemas-microsoft-com:vml" Requires="v">
                <p:oleObj spid="_x0000_s78117" r:id="rId8" imgW="126720" imgH="444240" progId="Visio.Drawing.11">
                  <p:embed/>
                </p:oleObj>
              </mc:Choice>
              <mc:Fallback>
                <p:oleObj r:id="rId8" imgW="126720" imgH="44424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1" name="Object 9"/>
          <p:cNvGraphicFramePr>
            <a:graphicFrameLocks noChangeAspect="1"/>
          </p:cNvGraphicFramePr>
          <p:nvPr/>
        </p:nvGraphicFramePr>
        <p:xfrm>
          <a:off x="2124075" y="2133600"/>
          <a:ext cx="2232025" cy="647700"/>
        </p:xfrm>
        <a:graphic>
          <a:graphicData uri="http://schemas.openxmlformats.org/presentationml/2006/ole">
            <mc:AlternateContent xmlns:mc="http://schemas.openxmlformats.org/markup-compatibility/2006">
              <mc:Choice xmlns:v="urn:schemas-microsoft-com:vml" Requires="v">
                <p:oleObj spid="_x0000_s78118" r:id="rId9" imgW="1704600" imgH="448560" progId="Visio.Drawing.11">
                  <p:embed/>
                </p:oleObj>
              </mc:Choice>
              <mc:Fallback>
                <p:oleObj r:id="rId9" imgW="1704600" imgH="448560"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133600"/>
                        <a:ext cx="2232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2" name="Object 10"/>
          <p:cNvGraphicFramePr>
            <a:graphicFrameLocks noChangeAspect="1"/>
          </p:cNvGraphicFramePr>
          <p:nvPr/>
        </p:nvGraphicFramePr>
        <p:xfrm>
          <a:off x="1547813" y="2708275"/>
          <a:ext cx="1150937" cy="684213"/>
        </p:xfrm>
        <a:graphic>
          <a:graphicData uri="http://schemas.openxmlformats.org/presentationml/2006/ole">
            <mc:AlternateContent xmlns:mc="http://schemas.openxmlformats.org/markup-compatibility/2006">
              <mc:Choice xmlns:v="urn:schemas-microsoft-com:vml" Requires="v">
                <p:oleObj spid="_x0000_s78119" r:id="rId11" imgW="631080" imgH="374760" progId="Visio.Drawing.11">
                  <p:embed/>
                </p:oleObj>
              </mc:Choice>
              <mc:Fallback>
                <p:oleObj r:id="rId11" imgW="631080" imgH="374760" progId="Visio.Drawing.11">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708275"/>
                        <a:ext cx="1150937"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3" name="Object 11"/>
          <p:cNvGraphicFramePr>
            <a:graphicFrameLocks noChangeAspect="1"/>
          </p:cNvGraphicFramePr>
          <p:nvPr/>
        </p:nvGraphicFramePr>
        <p:xfrm>
          <a:off x="3302000" y="2679700"/>
          <a:ext cx="2278063" cy="625475"/>
        </p:xfrm>
        <a:graphic>
          <a:graphicData uri="http://schemas.openxmlformats.org/presentationml/2006/ole">
            <mc:AlternateContent xmlns:mc="http://schemas.openxmlformats.org/markup-compatibility/2006">
              <mc:Choice xmlns:v="urn:schemas-microsoft-com:vml" Requires="v">
                <p:oleObj spid="_x0000_s78120" r:id="rId13" imgW="1624320" imgH="475200" progId="Visio.Drawing.11">
                  <p:embed/>
                </p:oleObj>
              </mc:Choice>
              <mc:Fallback>
                <p:oleObj r:id="rId13" imgW="1624320" imgH="475200" progId="Visio.Drawing.11">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000" y="2679700"/>
                        <a:ext cx="22780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4" name="Object 12"/>
          <p:cNvGraphicFramePr>
            <a:graphicFrameLocks noChangeAspect="1"/>
          </p:cNvGraphicFramePr>
          <p:nvPr/>
        </p:nvGraphicFramePr>
        <p:xfrm>
          <a:off x="684213" y="3284538"/>
          <a:ext cx="2232025" cy="674687"/>
        </p:xfrm>
        <a:graphic>
          <a:graphicData uri="http://schemas.openxmlformats.org/presentationml/2006/ole">
            <mc:AlternateContent xmlns:mc="http://schemas.openxmlformats.org/markup-compatibility/2006">
              <mc:Choice xmlns:v="urn:schemas-microsoft-com:vml" Requires="v">
                <p:oleObj spid="_x0000_s78121" r:id="rId15" imgW="1526400" imgH="462600" progId="Visio.Drawing.11">
                  <p:embed/>
                </p:oleObj>
              </mc:Choice>
              <mc:Fallback>
                <p:oleObj r:id="rId15" imgW="1526400" imgH="462600" progId="Visio.Drawing.11">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284538"/>
                        <a:ext cx="22320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5" name="Object 13"/>
          <p:cNvGraphicFramePr>
            <a:graphicFrameLocks noChangeAspect="1"/>
          </p:cNvGraphicFramePr>
          <p:nvPr/>
        </p:nvGraphicFramePr>
        <p:xfrm>
          <a:off x="2541588" y="3860800"/>
          <a:ext cx="447675" cy="790575"/>
        </p:xfrm>
        <a:graphic>
          <a:graphicData uri="http://schemas.openxmlformats.org/presentationml/2006/ole">
            <mc:AlternateContent xmlns:mc="http://schemas.openxmlformats.org/markup-compatibility/2006">
              <mc:Choice xmlns:v="urn:schemas-microsoft-com:vml" Requires="v">
                <p:oleObj spid="_x0000_s78122" r:id="rId17" imgW="266400" imgH="470880" progId="Visio.Drawing.11">
                  <p:embed/>
                </p:oleObj>
              </mc:Choice>
              <mc:Fallback>
                <p:oleObj r:id="rId17" imgW="266400" imgH="470880" progId="Visio.Drawing.11">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1588" y="38608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6" name="Object 14"/>
          <p:cNvGraphicFramePr>
            <a:graphicFrameLocks noChangeAspect="1"/>
          </p:cNvGraphicFramePr>
          <p:nvPr/>
        </p:nvGraphicFramePr>
        <p:xfrm>
          <a:off x="2916238" y="3213100"/>
          <a:ext cx="1150937" cy="858838"/>
        </p:xfrm>
        <a:graphic>
          <a:graphicData uri="http://schemas.openxmlformats.org/presentationml/2006/ole">
            <mc:AlternateContent xmlns:mc="http://schemas.openxmlformats.org/markup-compatibility/2006">
              <mc:Choice xmlns:v="urn:schemas-microsoft-com:vml" Requires="v">
                <p:oleObj spid="_x0000_s78123" r:id="rId19" imgW="627120" imgH="468720" progId="Visio.Drawing.11">
                  <p:embed/>
                </p:oleObj>
              </mc:Choice>
              <mc:Fallback>
                <p:oleObj r:id="rId19" imgW="627120" imgH="468720" progId="Visio.Drawing.11">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3213100"/>
                        <a:ext cx="115093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7" name="Object 15"/>
          <p:cNvGraphicFramePr>
            <a:graphicFrameLocks noChangeAspect="1"/>
          </p:cNvGraphicFramePr>
          <p:nvPr/>
        </p:nvGraphicFramePr>
        <p:xfrm>
          <a:off x="3563938" y="3933825"/>
          <a:ext cx="447675" cy="790575"/>
        </p:xfrm>
        <a:graphic>
          <a:graphicData uri="http://schemas.openxmlformats.org/presentationml/2006/ole">
            <mc:AlternateContent xmlns:mc="http://schemas.openxmlformats.org/markup-compatibility/2006">
              <mc:Choice xmlns:v="urn:schemas-microsoft-com:vml" Requires="v">
                <p:oleObj spid="_x0000_s78124" r:id="rId21" imgW="266400" imgH="470880" progId="Visio.Drawing.11">
                  <p:embed/>
                </p:oleObj>
              </mc:Choice>
              <mc:Fallback>
                <p:oleObj r:id="rId21" imgW="266400" imgH="470880" progId="Visio.Drawing.11">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3933825"/>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8" name="Object 16"/>
          <p:cNvGraphicFramePr>
            <a:graphicFrameLocks noChangeAspect="1"/>
          </p:cNvGraphicFramePr>
          <p:nvPr/>
        </p:nvGraphicFramePr>
        <p:xfrm>
          <a:off x="4105275" y="3213100"/>
          <a:ext cx="4427538" cy="806450"/>
        </p:xfrm>
        <a:graphic>
          <a:graphicData uri="http://schemas.openxmlformats.org/presentationml/2006/ole">
            <mc:AlternateContent xmlns:mc="http://schemas.openxmlformats.org/markup-compatibility/2006">
              <mc:Choice xmlns:v="urn:schemas-microsoft-com:vml" Requires="v">
                <p:oleObj spid="_x0000_s78125" r:id="rId22" imgW="2793240" imgH="464760" progId="Visio.Drawing.11">
                  <p:embed/>
                </p:oleObj>
              </mc:Choice>
              <mc:Fallback>
                <p:oleObj r:id="rId22" imgW="2793240" imgH="464760" progId="Visio.Drawing.11">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5275" y="3213100"/>
                        <a:ext cx="442753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9" name="Object 17"/>
          <p:cNvGraphicFramePr>
            <a:graphicFrameLocks noChangeAspect="1"/>
          </p:cNvGraphicFramePr>
          <p:nvPr/>
        </p:nvGraphicFramePr>
        <p:xfrm>
          <a:off x="6156325" y="3860800"/>
          <a:ext cx="225425" cy="792163"/>
        </p:xfrm>
        <a:graphic>
          <a:graphicData uri="http://schemas.openxmlformats.org/presentationml/2006/ole">
            <mc:AlternateContent xmlns:mc="http://schemas.openxmlformats.org/markup-compatibility/2006">
              <mc:Choice xmlns:v="urn:schemas-microsoft-com:vml" Requires="v">
                <p:oleObj spid="_x0000_s78126" r:id="rId24" imgW="126720" imgH="444240" progId="Visio.Drawing.11">
                  <p:embed/>
                </p:oleObj>
              </mc:Choice>
              <mc:Fallback>
                <p:oleObj r:id="rId24" imgW="126720" imgH="444240" progId="Visio.Drawing.11">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8608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0" name="Object 18"/>
          <p:cNvGraphicFramePr>
            <a:graphicFrameLocks noChangeAspect="1"/>
          </p:cNvGraphicFramePr>
          <p:nvPr/>
        </p:nvGraphicFramePr>
        <p:xfrm>
          <a:off x="6443663" y="3933825"/>
          <a:ext cx="936625" cy="669925"/>
        </p:xfrm>
        <a:graphic>
          <a:graphicData uri="http://schemas.openxmlformats.org/presentationml/2006/ole">
            <mc:AlternateContent xmlns:mc="http://schemas.openxmlformats.org/markup-compatibility/2006">
              <mc:Choice xmlns:v="urn:schemas-microsoft-com:vml" Requires="v">
                <p:oleObj spid="_x0000_s78127" r:id="rId25" imgW="665640" imgH="475200" progId="Visio.Drawing.11">
                  <p:embed/>
                </p:oleObj>
              </mc:Choice>
              <mc:Fallback>
                <p:oleObj r:id="rId25" imgW="665640" imgH="475200" progId="Visio.Drawing.11">
                  <p:embed/>
                  <p:pic>
                    <p:nvPicPr>
                      <p:cNvPr id="0" name="Object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3663" y="3933825"/>
                        <a:ext cx="9366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1" name="Object 19"/>
          <p:cNvGraphicFramePr>
            <a:graphicFrameLocks noChangeAspect="1"/>
          </p:cNvGraphicFramePr>
          <p:nvPr/>
        </p:nvGraphicFramePr>
        <p:xfrm>
          <a:off x="7004050" y="4508500"/>
          <a:ext cx="447675" cy="790575"/>
        </p:xfrm>
        <a:graphic>
          <a:graphicData uri="http://schemas.openxmlformats.org/presentationml/2006/ole">
            <mc:AlternateContent xmlns:mc="http://schemas.openxmlformats.org/markup-compatibility/2006">
              <mc:Choice xmlns:v="urn:schemas-microsoft-com:vml" Requires="v">
                <p:oleObj spid="_x0000_s78128" r:id="rId27" imgW="266400" imgH="470880" progId="Visio.Drawing.11">
                  <p:embed/>
                </p:oleObj>
              </mc:Choice>
              <mc:Fallback>
                <p:oleObj r:id="rId27" imgW="266400" imgH="470880" progId="Visio.Drawing.11">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4050" y="45085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52" name="Rectangle 20"/>
          <p:cNvSpPr>
            <a:spLocks noChangeArrowheads="1"/>
          </p:cNvSpPr>
          <p:nvPr/>
        </p:nvSpPr>
        <p:spPr bwMode="auto">
          <a:xfrm>
            <a:off x="179388" y="4838700"/>
            <a:ext cx="6192837"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 </a:t>
            </a:r>
            <a:r>
              <a:rPr lang="en-US" altLang="zh-CN" sz="2400">
                <a:solidFill>
                  <a:srgbClr val="FF0000"/>
                </a:solidFill>
                <a:latin typeface="黑体" panose="02010609060101010101" pitchFamily="49" charset="-122"/>
                <a:cs typeface="Times New Roman" panose="02020603050405020304" pitchFamily="18" charset="0"/>
              </a:rPr>
              <a:t>M </a:t>
            </a:r>
            <a:r>
              <a:rPr lang="en-US" altLang="zh-CN" sz="2400">
                <a:solidFill>
                  <a:srgbClr val="FF0000"/>
                </a:solidFill>
                <a:latin typeface="黑体" panose="02010609060101010101" pitchFamily="49" charset="-122"/>
                <a:ea typeface="黑体" panose="02010609060101010101" pitchFamily="49" charset="-122"/>
              </a:rPr>
              <a:t>→</a:t>
            </a:r>
            <a:r>
              <a:rPr lang="en-US" altLang="zh-CN" sz="2400">
                <a:solidFill>
                  <a:srgbClr val="FF0000"/>
                </a:solidFill>
                <a:latin typeface="黑体" panose="02010609060101010101" pitchFamily="49" charset="-122"/>
              </a:rPr>
              <a:t> </a:t>
            </a:r>
            <a:r>
              <a:rPr lang="en-US" altLang="zh-CN" sz="2400">
                <a:solidFill>
                  <a:srgbClr val="FF0000"/>
                </a:solidFill>
                <a:latin typeface="黑体" panose="02010609060101010101" pitchFamily="49" charset="-122"/>
                <a:ea typeface="黑体" panose="02010609060101010101" pitchFamily="49" charset="-122"/>
              </a:rPr>
              <a:t>ε</a:t>
            </a:r>
            <a:r>
              <a:rPr lang="en-US" altLang="zh-CN" sz="2400">
                <a:latin typeface="黑体" panose="02010609060101010101" pitchFamily="49" charset="-122"/>
                <a:ea typeface="黑体" panose="02010609060101010101" pitchFamily="49" charset="-122"/>
              </a:rPr>
              <a:t>{ t:=mktable(null);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push(t, 0,); } </a:t>
            </a:r>
          </a:p>
        </p:txBody>
      </p:sp>
      <p:sp>
        <p:nvSpPr>
          <p:cNvPr id="69653" name="Rectangle 21"/>
          <p:cNvSpPr>
            <a:spLocks noChangeArrowheads="1"/>
          </p:cNvSpPr>
          <p:nvPr/>
        </p:nvSpPr>
        <p:spPr bwMode="auto">
          <a:xfrm>
            <a:off x="179388" y="4941888"/>
            <a:ext cx="6624637"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latin typeface="黑体" panose="02010609060101010101" pitchFamily="49" charset="-122"/>
                <a:ea typeface="黑体" panose="02010609060101010101" pitchFamily="49" charset="-122"/>
              </a:rPr>
              <a:t>{t:=mktable(top(tblptr));</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push(t,0);} </a:t>
            </a:r>
          </a:p>
        </p:txBody>
      </p:sp>
      <p:sp>
        <p:nvSpPr>
          <p:cNvPr id="69654" name="Rectangle 22"/>
          <p:cNvSpPr>
            <a:spLocks noChangeArrowheads="1"/>
          </p:cNvSpPr>
          <p:nvPr/>
        </p:nvSpPr>
        <p:spPr bwMode="auto">
          <a:xfrm>
            <a:off x="107950" y="4987925"/>
            <a:ext cx="66246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T→int {T.type:=integer; T.width:=4;}</a:t>
            </a:r>
          </a:p>
        </p:txBody>
      </p:sp>
      <p:sp>
        <p:nvSpPr>
          <p:cNvPr id="69655" name="Rectangle 23"/>
          <p:cNvSpPr>
            <a:spLocks noChangeArrowheads="1"/>
          </p:cNvSpPr>
          <p:nvPr/>
        </p:nvSpPr>
        <p:spPr bwMode="auto">
          <a:xfrm>
            <a:off x="107950" y="5121275"/>
            <a:ext cx="6624638" cy="1187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T→array [num] of T1</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 T.type:=array(num.val, T1.type);</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T.width:=num.val*T1.width; } </a:t>
            </a:r>
          </a:p>
        </p:txBody>
      </p:sp>
      <p:sp>
        <p:nvSpPr>
          <p:cNvPr id="69656" name="Rectangle 24"/>
          <p:cNvSpPr>
            <a:spLocks noChangeArrowheads="1"/>
          </p:cNvSpPr>
          <p:nvPr/>
        </p:nvSpPr>
        <p:spPr bwMode="auto">
          <a:xfrm>
            <a:off x="107950" y="5084763"/>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D → id : T</a:t>
            </a:r>
            <a:endParaRPr lang="en-US" altLang="zh-CN" sz="2400">
              <a:latin typeface="黑体" panose="02010609060101010101" pitchFamily="49" charset="-122"/>
              <a:ea typeface="黑体" panose="02010609060101010101" pitchFamily="49" charset="-122"/>
            </a:endParaRPr>
          </a:p>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{enter(top(tblptr),id.name,T.type,top(offset));</a:t>
            </a:r>
          </a:p>
          <a:p>
            <a:pPr>
              <a:lnSpc>
                <a:spcPct val="120000"/>
              </a:lnSpc>
              <a:spcBef>
                <a:spcPct val="0"/>
              </a:spcBef>
              <a:buFontTx/>
              <a:buNone/>
            </a:pPr>
            <a:r>
              <a:rPr lang="en-US" altLang="zh-CN" sz="2400">
                <a:latin typeface="黑体" panose="02010609060101010101" pitchFamily="49" charset="-122"/>
                <a:ea typeface="黑体" panose="02010609060101010101" pitchFamily="49" charset="-122"/>
              </a:rPr>
              <a:t> top(offset):=top(offset)+T.width;} </a:t>
            </a:r>
          </a:p>
        </p:txBody>
      </p:sp>
      <p:sp>
        <p:nvSpPr>
          <p:cNvPr id="69657" name="Rectangle 25"/>
          <p:cNvSpPr>
            <a:spLocks noChangeArrowheads="1"/>
          </p:cNvSpPr>
          <p:nvPr/>
        </p:nvSpPr>
        <p:spPr bwMode="auto">
          <a:xfrm>
            <a:off x="250825" y="5084763"/>
            <a:ext cx="6624638"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T→int {T.type:=integer; T.width:=4;}</a:t>
            </a:r>
          </a:p>
        </p:txBody>
      </p:sp>
      <p:sp>
        <p:nvSpPr>
          <p:cNvPr id="69658" name="Rectangle 26"/>
          <p:cNvSpPr>
            <a:spLocks noChangeArrowheads="1"/>
          </p:cNvSpPr>
          <p:nvPr/>
        </p:nvSpPr>
        <p:spPr bwMode="auto">
          <a:xfrm>
            <a:off x="34925" y="5119688"/>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D → id : T</a:t>
            </a:r>
            <a:endParaRPr lang="en-US" altLang="zh-CN" sz="2400">
              <a:latin typeface="黑体" panose="02010609060101010101" pitchFamily="49" charset="-122"/>
              <a:ea typeface="黑体" panose="02010609060101010101" pitchFamily="49" charset="-122"/>
            </a:endParaRPr>
          </a:p>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{enter(top(tblptr),id.name,T.type,top(offset));</a:t>
            </a:r>
          </a:p>
          <a:p>
            <a:pPr>
              <a:lnSpc>
                <a:spcPct val="120000"/>
              </a:lnSpc>
              <a:spcBef>
                <a:spcPct val="0"/>
              </a:spcBef>
              <a:buFontTx/>
              <a:buNone/>
            </a:pPr>
            <a:r>
              <a:rPr lang="en-US" altLang="zh-CN" sz="2400">
                <a:latin typeface="黑体" panose="02010609060101010101" pitchFamily="49" charset="-122"/>
                <a:ea typeface="黑体" panose="02010609060101010101" pitchFamily="49" charset="-122"/>
              </a:rPr>
              <a:t> top(offset):=top(offset)+T.width;} </a:t>
            </a:r>
          </a:p>
        </p:txBody>
      </p:sp>
      <p:sp>
        <p:nvSpPr>
          <p:cNvPr id="69659" name="Rectangle 27"/>
          <p:cNvSpPr>
            <a:spLocks noChangeArrowheads="1"/>
          </p:cNvSpPr>
          <p:nvPr/>
        </p:nvSpPr>
        <p:spPr bwMode="auto">
          <a:xfrm>
            <a:off x="107950" y="5084763"/>
            <a:ext cx="7704138" cy="968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 </a:t>
            </a:r>
            <a:r>
              <a:rPr lang="en-US" altLang="zh-CN" sz="2400">
                <a:solidFill>
                  <a:srgbClr val="FF0000"/>
                </a:solidFill>
                <a:latin typeface="黑体" panose="02010609060101010101" pitchFamily="49" charset="-122"/>
                <a:ea typeface="黑体" panose="02010609060101010101" pitchFamily="49" charset="-122"/>
              </a:rPr>
              <a:t>N → ε</a:t>
            </a:r>
            <a:r>
              <a:rPr lang="en-US" altLang="zh-CN" sz="2400">
                <a:solidFill>
                  <a:schemeClr val="accent2"/>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{t:=mktable(top(tblptr));  		</a:t>
            </a:r>
          </a:p>
          <a:p>
            <a:pPr>
              <a:lnSpc>
                <a:spcPct val="120000"/>
              </a:lnSpc>
              <a:spcBef>
                <a:spcPct val="0"/>
              </a:spcBef>
              <a:buFontTx/>
              <a:buNone/>
            </a:pPr>
            <a:r>
              <a:rPr lang="en-US" altLang="zh-CN" sz="2400">
                <a:latin typeface="黑体" panose="02010609060101010101" pitchFamily="49" charset="-122"/>
                <a:ea typeface="黑体" panose="02010609060101010101" pitchFamily="49" charset="-122"/>
              </a:rPr>
              <a:t>		 push(t,0);} </a:t>
            </a:r>
          </a:p>
        </p:txBody>
      </p:sp>
      <p:sp>
        <p:nvSpPr>
          <p:cNvPr id="69660" name="Rectangle 28"/>
          <p:cNvSpPr>
            <a:spLocks noChangeArrowheads="1"/>
          </p:cNvSpPr>
          <p:nvPr/>
        </p:nvSpPr>
        <p:spPr bwMode="auto">
          <a:xfrm>
            <a:off x="179388" y="5229225"/>
            <a:ext cx="6624637"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T→int {T.type:=integer; T.width:=4;}</a:t>
            </a:r>
          </a:p>
        </p:txBody>
      </p:sp>
      <p:sp>
        <p:nvSpPr>
          <p:cNvPr id="69661" name="Rectangle 29"/>
          <p:cNvSpPr>
            <a:spLocks noChangeArrowheads="1"/>
          </p:cNvSpPr>
          <p:nvPr/>
        </p:nvSpPr>
        <p:spPr bwMode="auto">
          <a:xfrm>
            <a:off x="34925" y="4941888"/>
            <a:ext cx="7704138" cy="1333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D → id : T</a:t>
            </a:r>
            <a:endParaRPr lang="en-US" altLang="zh-CN" sz="2400">
              <a:latin typeface="黑体" panose="02010609060101010101" pitchFamily="49" charset="-122"/>
              <a:ea typeface="黑体" panose="02010609060101010101" pitchFamily="49" charset="-122"/>
            </a:endParaRPr>
          </a:p>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{enter(top(tblptr),id.name,T.type,top(offset));</a:t>
            </a:r>
          </a:p>
          <a:p>
            <a:pPr>
              <a:lnSpc>
                <a:spcPct val="120000"/>
              </a:lnSpc>
              <a:spcBef>
                <a:spcPct val="0"/>
              </a:spcBef>
              <a:buFontTx/>
              <a:buNone/>
            </a:pPr>
            <a:r>
              <a:rPr lang="en-US" altLang="zh-CN" sz="2400">
                <a:latin typeface="黑体" panose="02010609060101010101" pitchFamily="49" charset="-122"/>
                <a:ea typeface="黑体" panose="02010609060101010101" pitchFamily="49" charset="-122"/>
              </a:rPr>
              <a:t> top(offset):=top(offset)+T.width;} </a:t>
            </a:r>
          </a:p>
        </p:txBody>
      </p:sp>
      <p:sp>
        <p:nvSpPr>
          <p:cNvPr id="69662" name="Rectangle 30"/>
          <p:cNvSpPr>
            <a:spLocks noChangeArrowheads="1"/>
          </p:cNvSpPr>
          <p:nvPr/>
        </p:nvSpPr>
        <p:spPr bwMode="auto">
          <a:xfrm>
            <a:off x="34925" y="4797425"/>
            <a:ext cx="7704138" cy="1552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 D → proc id ; </a:t>
            </a:r>
            <a:r>
              <a:rPr lang="en-US" altLang="zh-CN" sz="2400">
                <a:solidFill>
                  <a:srgbClr val="FF0000"/>
                </a:solidFill>
                <a:latin typeface="黑体" panose="02010609060101010101" pitchFamily="49" charset="-122"/>
                <a:ea typeface="黑体" panose="02010609060101010101" pitchFamily="49" charset="-122"/>
              </a:rPr>
              <a:t>N</a:t>
            </a:r>
            <a:r>
              <a:rPr lang="en-US" altLang="zh-CN" sz="2400">
                <a:solidFill>
                  <a:schemeClr val="accent2"/>
                </a:solidFill>
                <a:latin typeface="黑体" panose="02010609060101010101" pitchFamily="49" charset="-122"/>
                <a:ea typeface="黑体" panose="02010609060101010101" pitchFamily="49" charset="-122"/>
              </a:rPr>
              <a:t> D1; S </a:t>
            </a:r>
            <a:r>
              <a:rPr lang="en-US" altLang="zh-CN" sz="2400">
                <a:latin typeface="黑体" panose="02010609060101010101" pitchFamily="49" charset="-122"/>
                <a:ea typeface="黑体" panose="02010609060101010101" pitchFamily="49" charset="-122"/>
              </a:rPr>
              <a:t>{ t:=top(tblptr); </a:t>
            </a: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addwidth(t, top(offset));</a:t>
            </a:r>
          </a:p>
          <a:p>
            <a:pPr>
              <a:spcBef>
                <a:spcPct val="0"/>
              </a:spcBef>
              <a:buFontTx/>
              <a:buNone/>
            </a:pPr>
            <a:r>
              <a:rPr lang="en-US" altLang="zh-CN" sz="2400">
                <a:latin typeface="黑体" panose="02010609060101010101" pitchFamily="49" charset="-122"/>
                <a:ea typeface="黑体" panose="02010609060101010101" pitchFamily="49" charset="-122"/>
              </a:rPr>
              <a:t>  pop;</a:t>
            </a:r>
          </a:p>
          <a:p>
            <a:pPr>
              <a:spcBef>
                <a:spcPct val="0"/>
              </a:spcBef>
              <a:buFontTx/>
              <a:buNone/>
            </a:pPr>
            <a:r>
              <a:rPr lang="en-US" altLang="zh-CN" sz="2400">
                <a:latin typeface="黑体" panose="02010609060101010101" pitchFamily="49" charset="-122"/>
                <a:ea typeface="黑体" panose="02010609060101010101" pitchFamily="49" charset="-122"/>
              </a:rPr>
              <a:t>  enterproc(top(tblptr), id.name, t);} </a:t>
            </a:r>
          </a:p>
        </p:txBody>
      </p:sp>
      <p:graphicFrame>
        <p:nvGraphicFramePr>
          <p:cNvPr id="69663" name="Object 31"/>
          <p:cNvGraphicFramePr>
            <a:graphicFrameLocks noChangeAspect="1"/>
          </p:cNvGraphicFramePr>
          <p:nvPr/>
        </p:nvGraphicFramePr>
        <p:xfrm>
          <a:off x="323850" y="836613"/>
          <a:ext cx="2087563" cy="657225"/>
        </p:xfrm>
        <a:graphic>
          <a:graphicData uri="http://schemas.openxmlformats.org/presentationml/2006/ole">
            <mc:AlternateContent xmlns:mc="http://schemas.openxmlformats.org/markup-compatibility/2006">
              <mc:Choice xmlns:v="urn:schemas-microsoft-com:vml" Requires="v">
                <p:oleObj spid="_x0000_s78129" r:id="rId28" imgW="1838880" imgH="479520" progId="Visio.Drawing.11">
                  <p:embed/>
                </p:oleObj>
              </mc:Choice>
              <mc:Fallback>
                <p:oleObj r:id="rId28" imgW="1838880" imgH="479520" progId="Visio.Drawing.11">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850" y="836613"/>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4" name="Object 32"/>
          <p:cNvGraphicFramePr>
            <a:graphicFrameLocks noChangeAspect="1"/>
          </p:cNvGraphicFramePr>
          <p:nvPr/>
        </p:nvGraphicFramePr>
        <p:xfrm>
          <a:off x="1187450" y="404813"/>
          <a:ext cx="330200" cy="576262"/>
        </p:xfrm>
        <a:graphic>
          <a:graphicData uri="http://schemas.openxmlformats.org/presentationml/2006/ole">
            <mc:AlternateContent xmlns:mc="http://schemas.openxmlformats.org/markup-compatibility/2006">
              <mc:Choice xmlns:v="urn:schemas-microsoft-com:vml" Requires="v">
                <p:oleObj spid="_x0000_s78130" r:id="rId30" imgW="154800" imgH="270000" progId="Visio.Drawing.11">
                  <p:embed/>
                </p:oleObj>
              </mc:Choice>
              <mc:Fallback>
                <p:oleObj r:id="rId30" imgW="154800" imgH="270000" progId="Visio.Drawing.11">
                  <p:embed/>
                  <p:pic>
                    <p:nvPicPr>
                      <p:cNvPr id="0" name="Object 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87450" y="404813"/>
                        <a:ext cx="330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65" name="Rectangle 33"/>
          <p:cNvSpPr>
            <a:spLocks noChangeArrowheads="1"/>
          </p:cNvSpPr>
          <p:nvPr/>
        </p:nvSpPr>
        <p:spPr bwMode="auto">
          <a:xfrm>
            <a:off x="107950" y="4797425"/>
            <a:ext cx="7704138" cy="968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 P → </a:t>
            </a:r>
            <a:r>
              <a:rPr lang="en-US" altLang="zh-CN" sz="2400">
                <a:solidFill>
                  <a:srgbClr val="FF0000"/>
                </a:solidFill>
                <a:latin typeface="黑体" panose="02010609060101010101" pitchFamily="49" charset="-122"/>
                <a:ea typeface="黑体" panose="02010609060101010101" pitchFamily="49" charset="-122"/>
              </a:rPr>
              <a:t>M</a:t>
            </a:r>
            <a:r>
              <a:rPr lang="en-US" altLang="zh-CN" sz="2400">
                <a:solidFill>
                  <a:schemeClr val="accent2"/>
                </a:solidFill>
                <a:latin typeface="黑体" panose="02010609060101010101" pitchFamily="49" charset="-122"/>
                <a:ea typeface="黑体" panose="02010609060101010101" pitchFamily="49" charset="-122"/>
              </a:rPr>
              <a:t> D </a:t>
            </a:r>
            <a:r>
              <a:rPr lang="en-US" altLang="zh-CN" sz="2400">
                <a:latin typeface="黑体" panose="02010609060101010101" pitchFamily="49" charset="-122"/>
                <a:ea typeface="黑体" panose="02010609060101010101" pitchFamily="49" charset="-122"/>
              </a:rPr>
              <a:t>{addwidth(top(tblptr),top(offset)); </a:t>
            </a:r>
          </a:p>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              pop;}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9663"/>
                                        </p:tgtEl>
                                        <p:attrNameLst>
                                          <p:attrName>style.visibility</p:attrName>
                                        </p:attrNameLst>
                                      </p:cBhvr>
                                      <p:to>
                                        <p:strVal val="visible"/>
                                      </p:to>
                                    </p:set>
                                    <p:animEffect transition="in" filter="wipe(up)">
                                      <p:cBhvr>
                                        <p:cTn id="11" dur="500"/>
                                        <p:tgtEl>
                                          <p:spTgt spid="696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9638"/>
                                        </p:tgtEl>
                                        <p:attrNameLst>
                                          <p:attrName>style.visibility</p:attrName>
                                        </p:attrNameLst>
                                      </p:cBhvr>
                                      <p:to>
                                        <p:strVal val="visible"/>
                                      </p:to>
                                    </p:set>
                                    <p:animEffect transition="in" filter="wipe(up)">
                                      <p:cBhvr>
                                        <p:cTn id="16" dur="500"/>
                                        <p:tgtEl>
                                          <p:spTgt spid="696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9639"/>
                                        </p:tgtEl>
                                        <p:attrNameLst>
                                          <p:attrName>style.visibility</p:attrName>
                                        </p:attrNameLst>
                                      </p:cBhvr>
                                      <p:to>
                                        <p:strVal val="visible"/>
                                      </p:to>
                                    </p:set>
                                    <p:animEffect transition="in" filter="wipe(up)">
                                      <p:cBhvr>
                                        <p:cTn id="21" dur="500"/>
                                        <p:tgtEl>
                                          <p:spTgt spid="696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69640"/>
                                        </p:tgtEl>
                                        <p:attrNameLst>
                                          <p:attrName>style.visibility</p:attrName>
                                        </p:attrNameLst>
                                      </p:cBhvr>
                                      <p:to>
                                        <p:strVal val="visible"/>
                                      </p:to>
                                    </p:set>
                                    <p:animEffect transition="in" filter="wipe(up)">
                                      <p:cBhvr>
                                        <p:cTn id="26" dur="500"/>
                                        <p:tgtEl>
                                          <p:spTgt spid="696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69641"/>
                                        </p:tgtEl>
                                        <p:attrNameLst>
                                          <p:attrName>style.visibility</p:attrName>
                                        </p:attrNameLst>
                                      </p:cBhvr>
                                      <p:to>
                                        <p:strVal val="visible"/>
                                      </p:to>
                                    </p:set>
                                    <p:animEffect transition="in" filter="wipe(up)">
                                      <p:cBhvr>
                                        <p:cTn id="31" dur="500"/>
                                        <p:tgtEl>
                                          <p:spTgt spid="696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69642"/>
                                        </p:tgtEl>
                                        <p:attrNameLst>
                                          <p:attrName>style.visibility</p:attrName>
                                        </p:attrNameLst>
                                      </p:cBhvr>
                                      <p:to>
                                        <p:strVal val="visible"/>
                                      </p:to>
                                    </p:set>
                                    <p:animEffect transition="in" filter="wipe(up)">
                                      <p:cBhvr>
                                        <p:cTn id="36" dur="500"/>
                                        <p:tgtEl>
                                          <p:spTgt spid="696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9644"/>
                                        </p:tgtEl>
                                        <p:attrNameLst>
                                          <p:attrName>style.visibility</p:attrName>
                                        </p:attrNameLst>
                                      </p:cBhvr>
                                      <p:to>
                                        <p:strVal val="visible"/>
                                      </p:to>
                                    </p:set>
                                    <p:animEffect transition="in" filter="wipe(up)">
                                      <p:cBhvr>
                                        <p:cTn id="41" dur="500"/>
                                        <p:tgtEl>
                                          <p:spTgt spid="696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69645"/>
                                        </p:tgtEl>
                                        <p:attrNameLst>
                                          <p:attrName>style.visibility</p:attrName>
                                        </p:attrNameLst>
                                      </p:cBhvr>
                                      <p:to>
                                        <p:strVal val="visible"/>
                                      </p:to>
                                    </p:set>
                                    <p:animEffect transition="in" filter="wipe(up)">
                                      <p:cBhvr>
                                        <p:cTn id="46" dur="500"/>
                                        <p:tgtEl>
                                          <p:spTgt spid="6964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9643"/>
                                        </p:tgtEl>
                                        <p:attrNameLst>
                                          <p:attrName>style.visibility</p:attrName>
                                        </p:attrNameLst>
                                      </p:cBhvr>
                                      <p:to>
                                        <p:strVal val="visible"/>
                                      </p:to>
                                    </p:set>
                                    <p:animEffect transition="in" filter="wipe(up)">
                                      <p:cBhvr>
                                        <p:cTn id="51" dur="500"/>
                                        <p:tgtEl>
                                          <p:spTgt spid="6964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69646"/>
                                        </p:tgtEl>
                                        <p:attrNameLst>
                                          <p:attrName>style.visibility</p:attrName>
                                        </p:attrNameLst>
                                      </p:cBhvr>
                                      <p:to>
                                        <p:strVal val="visible"/>
                                      </p:to>
                                    </p:set>
                                    <p:animEffect transition="in" filter="wipe(up)">
                                      <p:cBhvr>
                                        <p:cTn id="56" dur="500"/>
                                        <p:tgtEl>
                                          <p:spTgt spid="696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69647"/>
                                        </p:tgtEl>
                                        <p:attrNameLst>
                                          <p:attrName>style.visibility</p:attrName>
                                        </p:attrNameLst>
                                      </p:cBhvr>
                                      <p:to>
                                        <p:strVal val="visible"/>
                                      </p:to>
                                    </p:set>
                                    <p:animEffect transition="in" filter="wipe(up)">
                                      <p:cBhvr>
                                        <p:cTn id="61" dur="500"/>
                                        <p:tgtEl>
                                          <p:spTgt spid="696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69648"/>
                                        </p:tgtEl>
                                        <p:attrNameLst>
                                          <p:attrName>style.visibility</p:attrName>
                                        </p:attrNameLst>
                                      </p:cBhvr>
                                      <p:to>
                                        <p:strVal val="visible"/>
                                      </p:to>
                                    </p:set>
                                    <p:animEffect transition="in" filter="wipe(up)">
                                      <p:cBhvr>
                                        <p:cTn id="66" dur="500"/>
                                        <p:tgtEl>
                                          <p:spTgt spid="6964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69649"/>
                                        </p:tgtEl>
                                        <p:attrNameLst>
                                          <p:attrName>style.visibility</p:attrName>
                                        </p:attrNameLst>
                                      </p:cBhvr>
                                      <p:to>
                                        <p:strVal val="visible"/>
                                      </p:to>
                                    </p:set>
                                    <p:animEffect transition="in" filter="wipe(up)">
                                      <p:cBhvr>
                                        <p:cTn id="71" dur="500"/>
                                        <p:tgtEl>
                                          <p:spTgt spid="6964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69650"/>
                                        </p:tgtEl>
                                        <p:attrNameLst>
                                          <p:attrName>style.visibility</p:attrName>
                                        </p:attrNameLst>
                                      </p:cBhvr>
                                      <p:to>
                                        <p:strVal val="visible"/>
                                      </p:to>
                                    </p:set>
                                    <p:animEffect transition="in" filter="wipe(up)">
                                      <p:cBhvr>
                                        <p:cTn id="76" dur="500"/>
                                        <p:tgtEl>
                                          <p:spTgt spid="696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69651"/>
                                        </p:tgtEl>
                                        <p:attrNameLst>
                                          <p:attrName>style.visibility</p:attrName>
                                        </p:attrNameLst>
                                      </p:cBhvr>
                                      <p:to>
                                        <p:strVal val="visible"/>
                                      </p:to>
                                    </p:set>
                                    <p:animEffect transition="in" filter="wipe(up)">
                                      <p:cBhvr>
                                        <p:cTn id="81" dur="500"/>
                                        <p:tgtEl>
                                          <p:spTgt spid="696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69637"/>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5" presetClass="emph" presetSubtype="0" repeatCount="3000" fill="hold" nodeType="clickEffect">
                                  <p:stCondLst>
                                    <p:cond delay="0"/>
                                  </p:stCondLst>
                                  <p:childTnLst>
                                    <p:anim calcmode="discrete" valueType="str">
                                      <p:cBhvr>
                                        <p:cTn id="89" dur="500" fill="hold"/>
                                        <p:tgtEl>
                                          <p:spTgt spid="69638"/>
                                        </p:tgtEl>
                                        <p:attrNameLst>
                                          <p:attrName>style.visibility</p:attrName>
                                        </p:attrNameLst>
                                      </p:cBhvr>
                                      <p:tavLst>
                                        <p:tav tm="0">
                                          <p:val>
                                            <p:strVal val="hidden"/>
                                          </p:val>
                                        </p:tav>
                                        <p:tav tm="50000">
                                          <p:val>
                                            <p:strVal val="visible"/>
                                          </p:val>
                                        </p:tav>
                                      </p:tavLst>
                                    </p:anim>
                                  </p:childTnLst>
                                </p:cTn>
                              </p:par>
                              <p:par>
                                <p:cTn id="90" presetID="16" presetClass="entr" presetSubtype="37" fill="hold" grpId="0" nodeType="withEffect">
                                  <p:stCondLst>
                                    <p:cond delay="0"/>
                                  </p:stCondLst>
                                  <p:childTnLst>
                                    <p:set>
                                      <p:cBhvr>
                                        <p:cTn id="91" dur="1" fill="hold">
                                          <p:stCondLst>
                                            <p:cond delay="0"/>
                                          </p:stCondLst>
                                        </p:cTn>
                                        <p:tgtEl>
                                          <p:spTgt spid="69652"/>
                                        </p:tgtEl>
                                        <p:attrNameLst>
                                          <p:attrName>style.visibility</p:attrName>
                                        </p:attrNameLst>
                                      </p:cBhvr>
                                      <p:to>
                                        <p:strVal val="visible"/>
                                      </p:to>
                                    </p:set>
                                    <p:animEffect transition="in" filter="barn(outVertical)">
                                      <p:cBhvr>
                                        <p:cTn id="92" dur="500"/>
                                        <p:tgtEl>
                                          <p:spTgt spid="6965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nodeType="clickEffect">
                                  <p:stCondLst>
                                    <p:cond delay="0"/>
                                  </p:stCondLst>
                                  <p:childTnLst>
                                    <p:set>
                                      <p:cBhvr>
                                        <p:cTn id="96" dur="1" fill="hold">
                                          <p:stCondLst>
                                            <p:cond delay="0"/>
                                          </p:stCondLst>
                                        </p:cTn>
                                        <p:tgtEl>
                                          <p:spTgt spid="6963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9652"/>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5" presetClass="emph" presetSubtype="0" repeatCount="3000" fill="hold" nodeType="clickEffect">
                                  <p:stCondLst>
                                    <p:cond delay="0"/>
                                  </p:stCondLst>
                                  <p:childTnLst>
                                    <p:anim calcmode="discrete" valueType="str">
                                      <p:cBhvr>
                                        <p:cTn id="102" dur="500" fill="hold"/>
                                        <p:tgtEl>
                                          <p:spTgt spid="69640"/>
                                        </p:tgtEl>
                                        <p:attrNameLst>
                                          <p:attrName>style.visibility</p:attrName>
                                        </p:attrNameLst>
                                      </p:cBhvr>
                                      <p:tavLst>
                                        <p:tav tm="0">
                                          <p:val>
                                            <p:strVal val="hidden"/>
                                          </p:val>
                                        </p:tav>
                                        <p:tav tm="50000">
                                          <p:val>
                                            <p:strVal val="visible"/>
                                          </p:val>
                                        </p:tav>
                                      </p:tavLst>
                                    </p:anim>
                                  </p:childTnLst>
                                </p:cTn>
                              </p:par>
                              <p:par>
                                <p:cTn id="103" presetID="16" presetClass="entr" presetSubtype="37" fill="hold" grpId="0" nodeType="withEffect">
                                  <p:stCondLst>
                                    <p:cond delay="0"/>
                                  </p:stCondLst>
                                  <p:childTnLst>
                                    <p:set>
                                      <p:cBhvr>
                                        <p:cTn id="104" dur="1" fill="hold">
                                          <p:stCondLst>
                                            <p:cond delay="0"/>
                                          </p:stCondLst>
                                        </p:cTn>
                                        <p:tgtEl>
                                          <p:spTgt spid="69653"/>
                                        </p:tgtEl>
                                        <p:attrNameLst>
                                          <p:attrName>style.visibility</p:attrName>
                                        </p:attrNameLst>
                                      </p:cBhvr>
                                      <p:to>
                                        <p:strVal val="visible"/>
                                      </p:to>
                                    </p:set>
                                    <p:animEffect transition="in" filter="barn(outVertical)">
                                      <p:cBhvr>
                                        <p:cTn id="105" dur="500"/>
                                        <p:tgtEl>
                                          <p:spTgt spid="6965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nodeType="clickEffect">
                                  <p:stCondLst>
                                    <p:cond delay="0"/>
                                  </p:stCondLst>
                                  <p:childTnLst>
                                    <p:set>
                                      <p:cBhvr>
                                        <p:cTn id="109" dur="1" fill="hold">
                                          <p:stCondLst>
                                            <p:cond delay="0"/>
                                          </p:stCondLst>
                                        </p:cTn>
                                        <p:tgtEl>
                                          <p:spTgt spid="6964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69653"/>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5" presetClass="emph" presetSubtype="0" repeatCount="3000" fill="hold" nodeType="clickEffect">
                                  <p:stCondLst>
                                    <p:cond delay="0"/>
                                  </p:stCondLst>
                                  <p:childTnLst>
                                    <p:anim calcmode="discrete" valueType="str">
                                      <p:cBhvr>
                                        <p:cTn id="115" dur="500" fill="hold"/>
                                        <p:tgtEl>
                                          <p:spTgt spid="69645"/>
                                        </p:tgtEl>
                                        <p:attrNameLst>
                                          <p:attrName>style.visibility</p:attrName>
                                        </p:attrNameLst>
                                      </p:cBhvr>
                                      <p:tavLst>
                                        <p:tav tm="0">
                                          <p:val>
                                            <p:strVal val="hidden"/>
                                          </p:val>
                                        </p:tav>
                                        <p:tav tm="50000">
                                          <p:val>
                                            <p:strVal val="visible"/>
                                          </p:val>
                                        </p:tav>
                                      </p:tavLst>
                                    </p:anim>
                                  </p:childTnLst>
                                </p:cTn>
                              </p:par>
                              <p:par>
                                <p:cTn id="116" presetID="16" presetClass="entr" presetSubtype="37" fill="hold" grpId="0" nodeType="withEffect">
                                  <p:stCondLst>
                                    <p:cond delay="0"/>
                                  </p:stCondLst>
                                  <p:childTnLst>
                                    <p:set>
                                      <p:cBhvr>
                                        <p:cTn id="117" dur="1" fill="hold">
                                          <p:stCondLst>
                                            <p:cond delay="0"/>
                                          </p:stCondLst>
                                        </p:cTn>
                                        <p:tgtEl>
                                          <p:spTgt spid="69654"/>
                                        </p:tgtEl>
                                        <p:attrNameLst>
                                          <p:attrName>style.visibility</p:attrName>
                                        </p:attrNameLst>
                                      </p:cBhvr>
                                      <p:to>
                                        <p:strVal val="visible"/>
                                      </p:to>
                                    </p:set>
                                    <p:animEffect transition="in" filter="barn(outVertical)">
                                      <p:cBhvr>
                                        <p:cTn id="118" dur="500"/>
                                        <p:tgtEl>
                                          <p:spTgt spid="6965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nodeType="clickEffect">
                                  <p:stCondLst>
                                    <p:cond delay="0"/>
                                  </p:stCondLst>
                                  <p:childTnLst>
                                    <p:set>
                                      <p:cBhvr>
                                        <p:cTn id="122" dur="1" fill="hold">
                                          <p:stCondLst>
                                            <p:cond delay="0"/>
                                          </p:stCondLst>
                                        </p:cTn>
                                        <p:tgtEl>
                                          <p:spTgt spid="69645"/>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9654"/>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5" presetClass="emph" presetSubtype="0" repeatCount="3000" fill="hold" nodeType="clickEffect">
                                  <p:stCondLst>
                                    <p:cond delay="0"/>
                                  </p:stCondLst>
                                  <p:childTnLst>
                                    <p:anim calcmode="discrete" valueType="str">
                                      <p:cBhvr>
                                        <p:cTn id="128" dur="500" fill="hold"/>
                                        <p:tgtEl>
                                          <p:spTgt spid="69644"/>
                                        </p:tgtEl>
                                        <p:attrNameLst>
                                          <p:attrName>style.visibility</p:attrName>
                                        </p:attrNameLst>
                                      </p:cBhvr>
                                      <p:tavLst>
                                        <p:tav tm="0">
                                          <p:val>
                                            <p:strVal val="hidden"/>
                                          </p:val>
                                        </p:tav>
                                        <p:tav tm="50000">
                                          <p:val>
                                            <p:strVal val="visible"/>
                                          </p:val>
                                        </p:tav>
                                      </p:tavLst>
                                    </p:anim>
                                  </p:childTnLst>
                                </p:cTn>
                              </p:par>
                              <p:par>
                                <p:cTn id="129" presetID="16" presetClass="entr" presetSubtype="37" fill="hold" grpId="0" nodeType="withEffect">
                                  <p:stCondLst>
                                    <p:cond delay="0"/>
                                  </p:stCondLst>
                                  <p:childTnLst>
                                    <p:set>
                                      <p:cBhvr>
                                        <p:cTn id="130" dur="1" fill="hold">
                                          <p:stCondLst>
                                            <p:cond delay="0"/>
                                          </p:stCondLst>
                                        </p:cTn>
                                        <p:tgtEl>
                                          <p:spTgt spid="69655"/>
                                        </p:tgtEl>
                                        <p:attrNameLst>
                                          <p:attrName>style.visibility</p:attrName>
                                        </p:attrNameLst>
                                      </p:cBhvr>
                                      <p:to>
                                        <p:strVal val="visible"/>
                                      </p:to>
                                    </p:set>
                                    <p:animEffect transition="in" filter="barn(outVertical)">
                                      <p:cBhvr>
                                        <p:cTn id="131" dur="500"/>
                                        <p:tgtEl>
                                          <p:spTgt spid="69655"/>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nodeType="clickEffect">
                                  <p:stCondLst>
                                    <p:cond delay="0"/>
                                  </p:stCondLst>
                                  <p:childTnLst>
                                    <p:set>
                                      <p:cBhvr>
                                        <p:cTn id="135" dur="1" fill="hold">
                                          <p:stCondLst>
                                            <p:cond delay="0"/>
                                          </p:stCondLst>
                                        </p:cTn>
                                        <p:tgtEl>
                                          <p:spTgt spid="69644"/>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69655"/>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5" presetClass="emph" presetSubtype="0" repeatCount="3000" fill="hold" nodeType="clickEffect">
                                  <p:stCondLst>
                                    <p:cond delay="0"/>
                                  </p:stCondLst>
                                  <p:childTnLst>
                                    <p:anim calcmode="discrete" valueType="str">
                                      <p:cBhvr>
                                        <p:cTn id="141" dur="500" fill="hold"/>
                                        <p:tgtEl>
                                          <p:spTgt spid="69642"/>
                                        </p:tgtEl>
                                        <p:attrNameLst>
                                          <p:attrName>style.visibility</p:attrName>
                                        </p:attrNameLst>
                                      </p:cBhvr>
                                      <p:tavLst>
                                        <p:tav tm="0">
                                          <p:val>
                                            <p:strVal val="hidden"/>
                                          </p:val>
                                        </p:tav>
                                        <p:tav tm="50000">
                                          <p:val>
                                            <p:strVal val="visible"/>
                                          </p:val>
                                        </p:tav>
                                      </p:tavLst>
                                    </p:anim>
                                  </p:childTnLst>
                                </p:cTn>
                              </p:par>
                              <p:par>
                                <p:cTn id="142" presetID="16" presetClass="entr" presetSubtype="37" fill="hold" grpId="0" nodeType="withEffect">
                                  <p:stCondLst>
                                    <p:cond delay="0"/>
                                  </p:stCondLst>
                                  <p:childTnLst>
                                    <p:set>
                                      <p:cBhvr>
                                        <p:cTn id="143" dur="1" fill="hold">
                                          <p:stCondLst>
                                            <p:cond delay="0"/>
                                          </p:stCondLst>
                                        </p:cTn>
                                        <p:tgtEl>
                                          <p:spTgt spid="69656"/>
                                        </p:tgtEl>
                                        <p:attrNameLst>
                                          <p:attrName>style.visibility</p:attrName>
                                        </p:attrNameLst>
                                      </p:cBhvr>
                                      <p:to>
                                        <p:strVal val="visible"/>
                                      </p:to>
                                    </p:set>
                                    <p:animEffect transition="in" filter="barn(outVertical)">
                                      <p:cBhvr>
                                        <p:cTn id="144" dur="500"/>
                                        <p:tgtEl>
                                          <p:spTgt spid="69656"/>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nodeType="clickEffect">
                                  <p:stCondLst>
                                    <p:cond delay="0"/>
                                  </p:stCondLst>
                                  <p:childTnLst>
                                    <p:set>
                                      <p:cBhvr>
                                        <p:cTn id="148" dur="1" fill="hold">
                                          <p:stCondLst>
                                            <p:cond delay="0"/>
                                          </p:stCondLst>
                                        </p:cTn>
                                        <p:tgtEl>
                                          <p:spTgt spid="6964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9656"/>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5" presetClass="emph" presetSubtype="0" repeatCount="3000" fill="hold" nodeType="clickEffect">
                                  <p:stCondLst>
                                    <p:cond delay="0"/>
                                  </p:stCondLst>
                                  <p:childTnLst>
                                    <p:anim calcmode="discrete" valueType="str">
                                      <p:cBhvr>
                                        <p:cTn id="154" dur="500" fill="hold"/>
                                        <p:tgtEl>
                                          <p:spTgt spid="69647"/>
                                        </p:tgtEl>
                                        <p:attrNameLst>
                                          <p:attrName>style.visibility</p:attrName>
                                        </p:attrNameLst>
                                      </p:cBhvr>
                                      <p:tavLst>
                                        <p:tav tm="0">
                                          <p:val>
                                            <p:strVal val="hidden"/>
                                          </p:val>
                                        </p:tav>
                                        <p:tav tm="50000">
                                          <p:val>
                                            <p:strVal val="visible"/>
                                          </p:val>
                                        </p:tav>
                                      </p:tavLst>
                                    </p:anim>
                                  </p:childTnLst>
                                </p:cTn>
                              </p:par>
                              <p:par>
                                <p:cTn id="155" presetID="16" presetClass="entr" presetSubtype="37" fill="hold" grpId="0" nodeType="withEffect">
                                  <p:stCondLst>
                                    <p:cond delay="0"/>
                                  </p:stCondLst>
                                  <p:childTnLst>
                                    <p:set>
                                      <p:cBhvr>
                                        <p:cTn id="156" dur="1" fill="hold">
                                          <p:stCondLst>
                                            <p:cond delay="0"/>
                                          </p:stCondLst>
                                        </p:cTn>
                                        <p:tgtEl>
                                          <p:spTgt spid="69657"/>
                                        </p:tgtEl>
                                        <p:attrNameLst>
                                          <p:attrName>style.visibility</p:attrName>
                                        </p:attrNameLst>
                                      </p:cBhvr>
                                      <p:to>
                                        <p:strVal val="visible"/>
                                      </p:to>
                                    </p:set>
                                    <p:animEffect transition="in" filter="barn(outVertical)">
                                      <p:cBhvr>
                                        <p:cTn id="157" dur="500"/>
                                        <p:tgtEl>
                                          <p:spTgt spid="6965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nodeType="clickEffect">
                                  <p:stCondLst>
                                    <p:cond delay="0"/>
                                  </p:stCondLst>
                                  <p:childTnLst>
                                    <p:set>
                                      <p:cBhvr>
                                        <p:cTn id="161" dur="1" fill="hold">
                                          <p:stCondLst>
                                            <p:cond delay="0"/>
                                          </p:stCondLst>
                                        </p:cTn>
                                        <p:tgtEl>
                                          <p:spTgt spid="69647"/>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69657"/>
                                        </p:tgtEl>
                                        <p:attrNameLst>
                                          <p:attrName>style.visibility</p:attrName>
                                        </p:attrNameLst>
                                      </p:cBhvr>
                                      <p:to>
                                        <p:strVal val="hidden"/>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35" presetClass="emph" presetSubtype="0" repeatCount="3000" fill="hold" nodeType="clickEffect">
                                  <p:stCondLst>
                                    <p:cond delay="0"/>
                                  </p:stCondLst>
                                  <p:childTnLst>
                                    <p:anim calcmode="discrete" valueType="str">
                                      <p:cBhvr>
                                        <p:cTn id="167" dur="500" fill="hold"/>
                                        <p:tgtEl>
                                          <p:spTgt spid="69646"/>
                                        </p:tgtEl>
                                        <p:attrNameLst>
                                          <p:attrName>style.visibility</p:attrName>
                                        </p:attrNameLst>
                                      </p:cBhvr>
                                      <p:tavLst>
                                        <p:tav tm="0">
                                          <p:val>
                                            <p:strVal val="hidden"/>
                                          </p:val>
                                        </p:tav>
                                        <p:tav tm="50000">
                                          <p:val>
                                            <p:strVal val="visible"/>
                                          </p:val>
                                        </p:tav>
                                      </p:tavLst>
                                    </p:anim>
                                  </p:childTnLst>
                                </p:cTn>
                              </p:par>
                              <p:par>
                                <p:cTn id="168" presetID="16" presetClass="entr" presetSubtype="37" fill="hold" grpId="0" nodeType="withEffect">
                                  <p:stCondLst>
                                    <p:cond delay="0"/>
                                  </p:stCondLst>
                                  <p:childTnLst>
                                    <p:set>
                                      <p:cBhvr>
                                        <p:cTn id="169" dur="1" fill="hold">
                                          <p:stCondLst>
                                            <p:cond delay="0"/>
                                          </p:stCondLst>
                                        </p:cTn>
                                        <p:tgtEl>
                                          <p:spTgt spid="69658"/>
                                        </p:tgtEl>
                                        <p:attrNameLst>
                                          <p:attrName>style.visibility</p:attrName>
                                        </p:attrNameLst>
                                      </p:cBhvr>
                                      <p:to>
                                        <p:strVal val="visible"/>
                                      </p:to>
                                    </p:set>
                                    <p:animEffect transition="in" filter="barn(outVertical)">
                                      <p:cBhvr>
                                        <p:cTn id="170" dur="500"/>
                                        <p:tgtEl>
                                          <p:spTgt spid="69658"/>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nodeType="clickEffect">
                                  <p:stCondLst>
                                    <p:cond delay="0"/>
                                  </p:stCondLst>
                                  <p:childTnLst>
                                    <p:set>
                                      <p:cBhvr>
                                        <p:cTn id="174" dur="1" fill="hold">
                                          <p:stCondLst>
                                            <p:cond delay="0"/>
                                          </p:stCondLst>
                                        </p:cTn>
                                        <p:tgtEl>
                                          <p:spTgt spid="69646"/>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6965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35" presetClass="emph" presetSubtype="0" repeatCount="3000" fill="hold" nodeType="clickEffect">
                                  <p:stCondLst>
                                    <p:cond delay="0"/>
                                  </p:stCondLst>
                                  <p:childTnLst>
                                    <p:anim calcmode="discrete" valueType="str">
                                      <p:cBhvr>
                                        <p:cTn id="180" dur="500" fill="hold"/>
                                        <p:tgtEl>
                                          <p:spTgt spid="69649"/>
                                        </p:tgtEl>
                                        <p:attrNameLst>
                                          <p:attrName>style.visibility</p:attrName>
                                        </p:attrNameLst>
                                      </p:cBhvr>
                                      <p:tavLst>
                                        <p:tav tm="0">
                                          <p:val>
                                            <p:strVal val="hidden"/>
                                          </p:val>
                                        </p:tav>
                                        <p:tav tm="50000">
                                          <p:val>
                                            <p:strVal val="visible"/>
                                          </p:val>
                                        </p:tav>
                                      </p:tavLst>
                                    </p:anim>
                                  </p:childTnLst>
                                </p:cTn>
                              </p:par>
                              <p:par>
                                <p:cTn id="181" presetID="16" presetClass="entr" presetSubtype="37" fill="hold" grpId="0" nodeType="withEffect">
                                  <p:stCondLst>
                                    <p:cond delay="0"/>
                                  </p:stCondLst>
                                  <p:childTnLst>
                                    <p:set>
                                      <p:cBhvr>
                                        <p:cTn id="182" dur="1" fill="hold">
                                          <p:stCondLst>
                                            <p:cond delay="0"/>
                                          </p:stCondLst>
                                        </p:cTn>
                                        <p:tgtEl>
                                          <p:spTgt spid="69659"/>
                                        </p:tgtEl>
                                        <p:attrNameLst>
                                          <p:attrName>style.visibility</p:attrName>
                                        </p:attrNameLst>
                                      </p:cBhvr>
                                      <p:to>
                                        <p:strVal val="visible"/>
                                      </p:to>
                                    </p:set>
                                    <p:animEffect transition="in" filter="barn(outVertical)">
                                      <p:cBhvr>
                                        <p:cTn id="183" dur="500"/>
                                        <p:tgtEl>
                                          <p:spTgt spid="69659"/>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nodeType="clickEffect">
                                  <p:stCondLst>
                                    <p:cond delay="0"/>
                                  </p:stCondLst>
                                  <p:childTnLst>
                                    <p:set>
                                      <p:cBhvr>
                                        <p:cTn id="187" dur="1" fill="hold">
                                          <p:stCondLst>
                                            <p:cond delay="0"/>
                                          </p:stCondLst>
                                        </p:cTn>
                                        <p:tgtEl>
                                          <p:spTgt spid="69649"/>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6965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35" presetClass="emph" presetSubtype="0" repeatCount="3000" fill="hold" nodeType="clickEffect">
                                  <p:stCondLst>
                                    <p:cond delay="0"/>
                                  </p:stCondLst>
                                  <p:childTnLst>
                                    <p:anim calcmode="discrete" valueType="str">
                                      <p:cBhvr>
                                        <p:cTn id="193" dur="500" fill="hold"/>
                                        <p:tgtEl>
                                          <p:spTgt spid="69651"/>
                                        </p:tgtEl>
                                        <p:attrNameLst>
                                          <p:attrName>style.visibility</p:attrName>
                                        </p:attrNameLst>
                                      </p:cBhvr>
                                      <p:tavLst>
                                        <p:tav tm="0">
                                          <p:val>
                                            <p:strVal val="hidden"/>
                                          </p:val>
                                        </p:tav>
                                        <p:tav tm="50000">
                                          <p:val>
                                            <p:strVal val="visible"/>
                                          </p:val>
                                        </p:tav>
                                      </p:tavLst>
                                    </p:anim>
                                  </p:childTnLst>
                                </p:cTn>
                              </p:par>
                              <p:par>
                                <p:cTn id="194" presetID="16" presetClass="entr" presetSubtype="37" fill="hold" grpId="0" nodeType="withEffect">
                                  <p:stCondLst>
                                    <p:cond delay="0"/>
                                  </p:stCondLst>
                                  <p:childTnLst>
                                    <p:set>
                                      <p:cBhvr>
                                        <p:cTn id="195" dur="1" fill="hold">
                                          <p:stCondLst>
                                            <p:cond delay="0"/>
                                          </p:stCondLst>
                                        </p:cTn>
                                        <p:tgtEl>
                                          <p:spTgt spid="69660"/>
                                        </p:tgtEl>
                                        <p:attrNameLst>
                                          <p:attrName>style.visibility</p:attrName>
                                        </p:attrNameLst>
                                      </p:cBhvr>
                                      <p:to>
                                        <p:strVal val="visible"/>
                                      </p:to>
                                    </p:set>
                                    <p:animEffect transition="in" filter="barn(outVertical)">
                                      <p:cBhvr>
                                        <p:cTn id="196" dur="500"/>
                                        <p:tgtEl>
                                          <p:spTgt spid="6966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xit" presetSubtype="0" fill="hold" nodeType="clickEffect">
                                  <p:stCondLst>
                                    <p:cond delay="0"/>
                                  </p:stCondLst>
                                  <p:childTnLst>
                                    <p:set>
                                      <p:cBhvr>
                                        <p:cTn id="200" dur="1" fill="hold">
                                          <p:stCondLst>
                                            <p:cond delay="0"/>
                                          </p:stCondLst>
                                        </p:cTn>
                                        <p:tgtEl>
                                          <p:spTgt spid="69651"/>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69660"/>
                                        </p:tgtEl>
                                        <p:attrNameLst>
                                          <p:attrName>style.visibility</p:attrName>
                                        </p:attrNameLst>
                                      </p:cBhvr>
                                      <p:to>
                                        <p:strVal val="hidden"/>
                                      </p:to>
                                    </p:se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5" presetClass="emph" presetSubtype="0" repeatCount="3000" fill="hold" nodeType="clickEffect">
                                  <p:stCondLst>
                                    <p:cond delay="0"/>
                                  </p:stCondLst>
                                  <p:childTnLst>
                                    <p:anim calcmode="discrete" valueType="str">
                                      <p:cBhvr>
                                        <p:cTn id="206" dur="500" fill="hold"/>
                                        <p:tgtEl>
                                          <p:spTgt spid="69650"/>
                                        </p:tgtEl>
                                        <p:attrNameLst>
                                          <p:attrName>style.visibility</p:attrName>
                                        </p:attrNameLst>
                                      </p:cBhvr>
                                      <p:tavLst>
                                        <p:tav tm="0">
                                          <p:val>
                                            <p:strVal val="hidden"/>
                                          </p:val>
                                        </p:tav>
                                        <p:tav tm="50000">
                                          <p:val>
                                            <p:strVal val="visible"/>
                                          </p:val>
                                        </p:tav>
                                      </p:tavLst>
                                    </p:anim>
                                  </p:childTnLst>
                                </p:cTn>
                              </p:par>
                              <p:par>
                                <p:cTn id="207" presetID="16" presetClass="entr" presetSubtype="37" fill="hold" grpId="0" nodeType="withEffect">
                                  <p:stCondLst>
                                    <p:cond delay="0"/>
                                  </p:stCondLst>
                                  <p:childTnLst>
                                    <p:set>
                                      <p:cBhvr>
                                        <p:cTn id="208" dur="1" fill="hold">
                                          <p:stCondLst>
                                            <p:cond delay="0"/>
                                          </p:stCondLst>
                                        </p:cTn>
                                        <p:tgtEl>
                                          <p:spTgt spid="69661"/>
                                        </p:tgtEl>
                                        <p:attrNameLst>
                                          <p:attrName>style.visibility</p:attrName>
                                        </p:attrNameLst>
                                      </p:cBhvr>
                                      <p:to>
                                        <p:strVal val="visible"/>
                                      </p:to>
                                    </p:set>
                                    <p:animEffect transition="in" filter="barn(outVertical)">
                                      <p:cBhvr>
                                        <p:cTn id="209" dur="500"/>
                                        <p:tgtEl>
                                          <p:spTgt spid="69661"/>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xit" presetSubtype="0" fill="hold" nodeType="clickEffect">
                                  <p:stCondLst>
                                    <p:cond delay="0"/>
                                  </p:stCondLst>
                                  <p:childTnLst>
                                    <p:set>
                                      <p:cBhvr>
                                        <p:cTn id="213" dur="1" fill="hold">
                                          <p:stCondLst>
                                            <p:cond delay="0"/>
                                          </p:stCondLst>
                                        </p:cTn>
                                        <p:tgtEl>
                                          <p:spTgt spid="69650"/>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69661"/>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35" presetClass="emph" presetSubtype="0" repeatCount="3000" fill="hold" nodeType="clickEffect">
                                  <p:stCondLst>
                                    <p:cond delay="0"/>
                                  </p:stCondLst>
                                  <p:childTnLst>
                                    <p:anim calcmode="discrete" valueType="str">
                                      <p:cBhvr>
                                        <p:cTn id="219" dur="500" fill="hold"/>
                                        <p:tgtEl>
                                          <p:spTgt spid="69648"/>
                                        </p:tgtEl>
                                        <p:attrNameLst>
                                          <p:attrName>style.visibility</p:attrName>
                                        </p:attrNameLst>
                                      </p:cBhvr>
                                      <p:tavLst>
                                        <p:tav tm="0">
                                          <p:val>
                                            <p:strVal val="hidden"/>
                                          </p:val>
                                        </p:tav>
                                        <p:tav tm="50000">
                                          <p:val>
                                            <p:strVal val="visible"/>
                                          </p:val>
                                        </p:tav>
                                      </p:tavLst>
                                    </p:anim>
                                  </p:childTnLst>
                                </p:cTn>
                              </p:par>
                              <p:par>
                                <p:cTn id="220" presetID="16" presetClass="entr" presetSubtype="37" fill="hold" grpId="0" nodeType="withEffect">
                                  <p:stCondLst>
                                    <p:cond delay="0"/>
                                  </p:stCondLst>
                                  <p:childTnLst>
                                    <p:set>
                                      <p:cBhvr>
                                        <p:cTn id="221" dur="1" fill="hold">
                                          <p:stCondLst>
                                            <p:cond delay="0"/>
                                          </p:stCondLst>
                                        </p:cTn>
                                        <p:tgtEl>
                                          <p:spTgt spid="69662"/>
                                        </p:tgtEl>
                                        <p:attrNameLst>
                                          <p:attrName>style.visibility</p:attrName>
                                        </p:attrNameLst>
                                      </p:cBhvr>
                                      <p:to>
                                        <p:strVal val="visible"/>
                                      </p:to>
                                    </p:set>
                                    <p:animEffect transition="in" filter="barn(outVertical)">
                                      <p:cBhvr>
                                        <p:cTn id="222" dur="500"/>
                                        <p:tgtEl>
                                          <p:spTgt spid="69662"/>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xit" presetSubtype="0" fill="hold" nodeType="clickEffect">
                                  <p:stCondLst>
                                    <p:cond delay="0"/>
                                  </p:stCondLst>
                                  <p:childTnLst>
                                    <p:set>
                                      <p:cBhvr>
                                        <p:cTn id="226" dur="1" fill="hold">
                                          <p:stCondLst>
                                            <p:cond delay="0"/>
                                          </p:stCondLst>
                                        </p:cTn>
                                        <p:tgtEl>
                                          <p:spTgt spid="6964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69662"/>
                                        </p:tgtEl>
                                        <p:attrNameLst>
                                          <p:attrName>style.visibility</p:attrName>
                                        </p:attrNameLst>
                                      </p:cBhvr>
                                      <p:to>
                                        <p:strVal val="hidden"/>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35" presetClass="emph" presetSubtype="0" repeatCount="3000" fill="hold" nodeType="clickEffect">
                                  <p:stCondLst>
                                    <p:cond delay="0"/>
                                  </p:stCondLst>
                                  <p:childTnLst>
                                    <p:anim calcmode="discrete" valueType="str">
                                      <p:cBhvr>
                                        <p:cTn id="232" dur="500" fill="hold"/>
                                        <p:tgtEl>
                                          <p:spTgt spid="69643"/>
                                        </p:tgtEl>
                                        <p:attrNameLst>
                                          <p:attrName>style.visibility</p:attrName>
                                        </p:attrNameLst>
                                      </p:cBhvr>
                                      <p:tavLst>
                                        <p:tav tm="0">
                                          <p:val>
                                            <p:strVal val="hidden"/>
                                          </p:val>
                                        </p:tav>
                                        <p:tav tm="50000">
                                          <p:val>
                                            <p:strVal val="visible"/>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xit" presetSubtype="0" fill="hold" nodeType="clickEffect">
                                  <p:stCondLst>
                                    <p:cond delay="0"/>
                                  </p:stCondLst>
                                  <p:childTnLst>
                                    <p:set>
                                      <p:cBhvr>
                                        <p:cTn id="236" dur="1" fill="hold">
                                          <p:stCondLst>
                                            <p:cond delay="0"/>
                                          </p:stCondLst>
                                        </p:cTn>
                                        <p:tgtEl>
                                          <p:spTgt spid="69643"/>
                                        </p:tgtEl>
                                        <p:attrNameLst>
                                          <p:attrName>style.visibility</p:attrName>
                                        </p:attrNameLst>
                                      </p:cBhvr>
                                      <p:to>
                                        <p:strVal val="hidden"/>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35" presetClass="emph" presetSubtype="0" repeatCount="3000" fill="hold" nodeType="clickEffect">
                                  <p:stCondLst>
                                    <p:cond delay="0"/>
                                  </p:stCondLst>
                                  <p:childTnLst>
                                    <p:anim calcmode="discrete" valueType="str">
                                      <p:cBhvr>
                                        <p:cTn id="240" dur="500" fill="hold"/>
                                        <p:tgtEl>
                                          <p:spTgt spid="69641"/>
                                        </p:tgtEl>
                                        <p:attrNameLst>
                                          <p:attrName>style.visibility</p:attrName>
                                        </p:attrNameLst>
                                      </p:cBhvr>
                                      <p:tavLst>
                                        <p:tav tm="0">
                                          <p:val>
                                            <p:strVal val="hidden"/>
                                          </p:val>
                                        </p:tav>
                                        <p:tav tm="50000">
                                          <p:val>
                                            <p:strVal val="visible"/>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xit" presetSubtype="0" fill="hold" nodeType="clickEffect">
                                  <p:stCondLst>
                                    <p:cond delay="0"/>
                                  </p:stCondLst>
                                  <p:childTnLst>
                                    <p:set>
                                      <p:cBhvr>
                                        <p:cTn id="244" dur="1" fill="hold">
                                          <p:stCondLst>
                                            <p:cond delay="0"/>
                                          </p:stCondLst>
                                        </p:cTn>
                                        <p:tgtEl>
                                          <p:spTgt spid="69641"/>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35" presetClass="emph" presetSubtype="0" repeatCount="3000" fill="hold" nodeType="clickEffect">
                                  <p:stCondLst>
                                    <p:cond delay="0"/>
                                  </p:stCondLst>
                                  <p:childTnLst>
                                    <p:anim calcmode="discrete" valueType="str">
                                      <p:cBhvr>
                                        <p:cTn id="248" dur="500" fill="hold"/>
                                        <p:tgtEl>
                                          <p:spTgt spid="69639"/>
                                        </p:tgtEl>
                                        <p:attrNameLst>
                                          <p:attrName>style.visibility</p:attrName>
                                        </p:attrNameLst>
                                      </p:cBhvr>
                                      <p:tavLst>
                                        <p:tav tm="0">
                                          <p:val>
                                            <p:strVal val="hidden"/>
                                          </p:val>
                                        </p:tav>
                                        <p:tav tm="50000">
                                          <p:val>
                                            <p:strVal val="visible"/>
                                          </p:val>
                                        </p:tav>
                                      </p:tavLst>
                                    </p:anim>
                                  </p:childTnLst>
                                </p:cTn>
                              </p:par>
                              <p:par>
                                <p:cTn id="249" presetID="16" presetClass="entr" presetSubtype="37" fill="hold" grpId="2" nodeType="withEffect">
                                  <p:stCondLst>
                                    <p:cond delay="0"/>
                                  </p:stCondLst>
                                  <p:childTnLst>
                                    <p:set>
                                      <p:cBhvr>
                                        <p:cTn id="250" dur="1" fill="hold">
                                          <p:stCondLst>
                                            <p:cond delay="0"/>
                                          </p:stCondLst>
                                        </p:cTn>
                                        <p:tgtEl>
                                          <p:spTgt spid="69662"/>
                                        </p:tgtEl>
                                        <p:attrNameLst>
                                          <p:attrName>style.visibility</p:attrName>
                                        </p:attrNameLst>
                                      </p:cBhvr>
                                      <p:to>
                                        <p:strVal val="visible"/>
                                      </p:to>
                                    </p:set>
                                    <p:animEffect transition="in" filter="barn(outVertical)">
                                      <p:cBhvr>
                                        <p:cTn id="251" dur="500"/>
                                        <p:tgtEl>
                                          <p:spTgt spid="69662"/>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xit" presetSubtype="0" fill="hold" nodeType="clickEffect">
                                  <p:stCondLst>
                                    <p:cond delay="0"/>
                                  </p:stCondLst>
                                  <p:childTnLst>
                                    <p:set>
                                      <p:cBhvr>
                                        <p:cTn id="255" dur="1" fill="hold">
                                          <p:stCondLst>
                                            <p:cond delay="0"/>
                                          </p:stCondLst>
                                        </p:cTn>
                                        <p:tgtEl>
                                          <p:spTgt spid="69639"/>
                                        </p:tgtEl>
                                        <p:attrNameLst>
                                          <p:attrName>style.visibility</p:attrName>
                                        </p:attrNameLst>
                                      </p:cBhvr>
                                      <p:to>
                                        <p:strVal val="hidden"/>
                                      </p:to>
                                    </p:set>
                                  </p:childTnLst>
                                </p:cTn>
                              </p:par>
                              <p:par>
                                <p:cTn id="256" presetID="1" presetClass="exit" presetSubtype="0" fill="hold" grpId="3" nodeType="withEffect">
                                  <p:stCondLst>
                                    <p:cond delay="0"/>
                                  </p:stCondLst>
                                  <p:childTnLst>
                                    <p:set>
                                      <p:cBhvr>
                                        <p:cTn id="257" dur="1" fill="hold">
                                          <p:stCondLst>
                                            <p:cond delay="0"/>
                                          </p:stCondLst>
                                        </p:cTn>
                                        <p:tgtEl>
                                          <p:spTgt spid="69662"/>
                                        </p:tgtEl>
                                        <p:attrNameLst>
                                          <p:attrName>style.visibility</p:attrName>
                                        </p:attrNameLst>
                                      </p:cBhvr>
                                      <p:to>
                                        <p:strVal val="hidden"/>
                                      </p:to>
                                    </p:se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5" presetClass="emph" presetSubtype="0" repeatCount="3000" fill="hold" nodeType="clickEffect">
                                  <p:stCondLst>
                                    <p:cond delay="0"/>
                                  </p:stCondLst>
                                  <p:childTnLst>
                                    <p:anim calcmode="discrete" valueType="str">
                                      <p:cBhvr>
                                        <p:cTn id="261" dur="500" fill="hold"/>
                                        <p:tgtEl>
                                          <p:spTgt spid="69663"/>
                                        </p:tgtEl>
                                        <p:attrNameLst>
                                          <p:attrName>style.visibility</p:attrName>
                                        </p:attrNameLst>
                                      </p:cBhvr>
                                      <p:tavLst>
                                        <p:tav tm="0">
                                          <p:val>
                                            <p:strVal val="hidden"/>
                                          </p:val>
                                        </p:tav>
                                        <p:tav tm="50000">
                                          <p:val>
                                            <p:strVal val="visible"/>
                                          </p:val>
                                        </p:tav>
                                      </p:tavLst>
                                    </p:anim>
                                  </p:childTnLst>
                                </p:cTn>
                              </p:par>
                              <p:par>
                                <p:cTn id="262" presetID="16" presetClass="entr" presetSubtype="37" fill="hold" grpId="0" nodeType="withEffect">
                                  <p:stCondLst>
                                    <p:cond delay="0"/>
                                  </p:stCondLst>
                                  <p:childTnLst>
                                    <p:set>
                                      <p:cBhvr>
                                        <p:cTn id="263" dur="1" fill="hold">
                                          <p:stCondLst>
                                            <p:cond delay="0"/>
                                          </p:stCondLst>
                                        </p:cTn>
                                        <p:tgtEl>
                                          <p:spTgt spid="69665"/>
                                        </p:tgtEl>
                                        <p:attrNameLst>
                                          <p:attrName>style.visibility</p:attrName>
                                        </p:attrNameLst>
                                      </p:cBhvr>
                                      <p:to>
                                        <p:strVal val="visible"/>
                                      </p:to>
                                    </p:set>
                                    <p:animEffect transition="in" filter="barn(outVertical)">
                                      <p:cBhvr>
                                        <p:cTn id="264" dur="500"/>
                                        <p:tgtEl>
                                          <p:spTgt spid="69665"/>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xit" presetSubtype="0" fill="hold" nodeType="clickEffect">
                                  <p:stCondLst>
                                    <p:cond delay="0"/>
                                  </p:stCondLst>
                                  <p:childTnLst>
                                    <p:set>
                                      <p:cBhvr>
                                        <p:cTn id="268" dur="1" fill="hold">
                                          <p:stCondLst>
                                            <p:cond delay="0"/>
                                          </p:stCondLst>
                                        </p:cTn>
                                        <p:tgtEl>
                                          <p:spTgt spid="69663"/>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696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utoUpdateAnimBg="0"/>
      <p:bldP spid="69652" grpId="0" animBg="1" autoUpdateAnimBg="0"/>
      <p:bldP spid="69652" grpId="1" animBg="1" autoUpdateAnimBg="0"/>
      <p:bldP spid="69653" grpId="0" animBg="1" autoUpdateAnimBg="0"/>
      <p:bldP spid="69653" grpId="1" animBg="1" autoUpdateAnimBg="0"/>
      <p:bldP spid="69654" grpId="0" animBg="1" autoUpdateAnimBg="0"/>
      <p:bldP spid="69654" grpId="1" animBg="1" autoUpdateAnimBg="0"/>
      <p:bldP spid="69655" grpId="0" animBg="1" autoUpdateAnimBg="0"/>
      <p:bldP spid="69655" grpId="1" animBg="1" autoUpdateAnimBg="0"/>
      <p:bldP spid="69656" grpId="0" animBg="1" autoUpdateAnimBg="0"/>
      <p:bldP spid="69656" grpId="1" animBg="1" autoUpdateAnimBg="0"/>
      <p:bldP spid="69657" grpId="0" animBg="1" autoUpdateAnimBg="0"/>
      <p:bldP spid="69657" grpId="1" animBg="1" autoUpdateAnimBg="0"/>
      <p:bldP spid="69658" grpId="0" animBg="1" autoUpdateAnimBg="0"/>
      <p:bldP spid="69658" grpId="1" animBg="1" autoUpdateAnimBg="0"/>
      <p:bldP spid="69659" grpId="0" animBg="1" autoUpdateAnimBg="0"/>
      <p:bldP spid="69659" grpId="1" animBg="1" autoUpdateAnimBg="0"/>
      <p:bldP spid="69660" grpId="0" animBg="1" autoUpdateAnimBg="0"/>
      <p:bldP spid="69660" grpId="1" animBg="1" autoUpdateAnimBg="0"/>
      <p:bldP spid="69661" grpId="0" animBg="1" autoUpdateAnimBg="0"/>
      <p:bldP spid="69661" grpId="1" animBg="1" autoUpdateAnimBg="0"/>
      <p:bldP spid="69662" grpId="0" animBg="1" autoUpdateAnimBg="0"/>
      <p:bldP spid="69662" grpId="1" animBg="1" autoUpdateAnimBg="0"/>
      <p:bldP spid="69662" grpId="2" animBg="1" autoUpdateAnimBg="0"/>
      <p:bldP spid="69662" grpId="3" animBg="1" autoUpdateAnimBg="0"/>
      <p:bldP spid="69665" grpId="0" animBg="1" autoUpdateAnimBg="0"/>
      <p:bldP spid="69665" grpId="1"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391393DB-412A-4327-BCB0-CD855777EC2C}" type="slidenum">
              <a:rPr lang="zh-CN" altLang="en-US"/>
              <a:pPr>
                <a:defRPr/>
              </a:pPr>
              <a:t>38</a:t>
            </a:fld>
            <a:endParaRPr lang="en-US" altLang="zh-CN"/>
          </a:p>
        </p:txBody>
      </p:sp>
      <p:sp>
        <p:nvSpPr>
          <p:cNvPr id="79875" name="Rectangle 2"/>
          <p:cNvSpPr>
            <a:spLocks noGrp="1" noChangeArrowheads="1"/>
          </p:cNvSpPr>
          <p:nvPr>
            <p:ph type="title"/>
          </p:nvPr>
        </p:nvSpPr>
        <p:spPr>
          <a:xfrm>
            <a:off x="325438" y="188913"/>
            <a:ext cx="3886200" cy="381000"/>
          </a:xfrm>
        </p:spPr>
        <p:txBody>
          <a:bodyPr/>
          <a:lstStyle/>
          <a:p>
            <a:pPr algn="l" eaLnBrk="1" hangingPunct="1"/>
            <a:r>
              <a:rPr lang="en-US" altLang="zh-CN" sz="2400" smtClean="0">
                <a:solidFill>
                  <a:srgbClr val="990000"/>
                </a:solidFill>
                <a:latin typeface="黑体" panose="02010609060101010101" pitchFamily="49" charset="-122"/>
                <a:ea typeface="黑体" panose="02010609060101010101" pitchFamily="49" charset="-122"/>
              </a:rPr>
              <a:t>(d)</a:t>
            </a:r>
            <a:r>
              <a:rPr lang="en-US" altLang="zh-CN" sz="2400" smtClean="0">
                <a:solidFill>
                  <a:srgbClr val="990000"/>
                </a:solidFill>
                <a:latin typeface="华文行楷" panose="02010800040101010101" pitchFamily="2" charset="-122"/>
                <a:ea typeface="华文行楷" panose="02010800040101010101" pitchFamily="2" charset="-122"/>
              </a:rPr>
              <a:t> </a:t>
            </a:r>
            <a:r>
              <a:rPr lang="zh-CN" altLang="en-US" sz="2400" smtClean="0">
                <a:solidFill>
                  <a:srgbClr val="990000"/>
                </a:solidFill>
                <a:latin typeface="华文行楷" panose="02010800040101010101" pitchFamily="2" charset="-122"/>
                <a:ea typeface="华文行楷" panose="02010800040101010101" pitchFamily="2" charset="-122"/>
              </a:rPr>
              <a:t>语法制导翻译的过程</a:t>
            </a:r>
          </a:p>
        </p:txBody>
      </p:sp>
      <p:sp>
        <p:nvSpPr>
          <p:cNvPr id="79876" name="Rectangle 3"/>
          <p:cNvSpPr>
            <a:spLocks noChangeArrowheads="1"/>
          </p:cNvSpPr>
          <p:nvPr/>
        </p:nvSpPr>
        <p:spPr bwMode="auto">
          <a:xfrm>
            <a:off x="5302250" y="349250"/>
            <a:ext cx="373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proc sort;</a:t>
            </a:r>
          </a:p>
          <a:p>
            <a:pPr algn="just">
              <a:spcBef>
                <a:spcPct val="0"/>
              </a:spcBef>
              <a:buFontTx/>
              <a:buNone/>
            </a:pPr>
            <a:r>
              <a:rPr lang="en-US" altLang="zh-CN" sz="2400">
                <a:latin typeface="黑体" panose="02010609060101010101" pitchFamily="49" charset="-122"/>
                <a:ea typeface="黑体" panose="02010609060101010101" pitchFamily="49" charset="-122"/>
              </a:rPr>
              <a:t>  a : array[10] of int;</a:t>
            </a:r>
          </a:p>
          <a:p>
            <a:pPr algn="just">
              <a:spcBef>
                <a:spcPct val="0"/>
              </a:spcBef>
              <a:buFontTx/>
              <a:buNone/>
            </a:pPr>
            <a:r>
              <a:rPr lang="en-US" altLang="zh-CN" sz="2400">
                <a:latin typeface="黑体" panose="02010609060101010101" pitchFamily="49" charset="-122"/>
                <a:ea typeface="黑体" panose="02010609060101010101" pitchFamily="49" charset="-122"/>
              </a:rPr>
              <a:t>  x : int;</a:t>
            </a: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endParaRPr lang="en-US" altLang="zh-CN" sz="2400">
              <a:latin typeface="黑体" panose="02010609060101010101" pitchFamily="49" charset="-122"/>
              <a:ea typeface="黑体" panose="02010609060101010101" pitchFamily="49" charset="-122"/>
            </a:endParaRPr>
          </a:p>
          <a:p>
            <a:pPr>
              <a:spcBef>
                <a:spcPct val="0"/>
              </a:spcBef>
              <a:buFontTx/>
              <a:buNone/>
            </a:pPr>
            <a:r>
              <a:rPr lang="en-US" altLang="zh-CN" sz="2400">
                <a:latin typeface="黑体" panose="02010609060101010101" pitchFamily="49" charset="-122"/>
                <a:ea typeface="黑体" panose="02010609060101010101" pitchFamily="49" charset="-122"/>
              </a:rPr>
              <a:t>readarray </a:t>
            </a:r>
          </a:p>
        </p:txBody>
      </p:sp>
      <p:sp>
        <p:nvSpPr>
          <p:cNvPr id="79877" name="Rectangle 4"/>
          <p:cNvSpPr>
            <a:spLocks noChangeArrowheads="1"/>
          </p:cNvSpPr>
          <p:nvPr/>
        </p:nvSpPr>
        <p:spPr bwMode="auto">
          <a:xfrm>
            <a:off x="5683250" y="1549400"/>
            <a:ext cx="2438400" cy="10779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proc readarry;</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i : int;</a:t>
            </a:r>
          </a:p>
          <a:p>
            <a:pPr>
              <a:lnSpc>
                <a:spcPct val="90000"/>
              </a:lnSpc>
              <a:spcBef>
                <a:spcPct val="0"/>
              </a:spcBef>
              <a:buFontTx/>
              <a:buNone/>
            </a:pPr>
            <a:r>
              <a:rPr lang="en-US" altLang="zh-CN" sz="2400">
                <a:latin typeface="黑体" panose="02010609060101010101" pitchFamily="49" charset="-122"/>
                <a:ea typeface="黑体" panose="02010609060101010101" pitchFamily="49" charset="-122"/>
              </a:rPr>
              <a:t>    read(a);</a:t>
            </a:r>
          </a:p>
        </p:txBody>
      </p:sp>
      <p:graphicFrame>
        <p:nvGraphicFramePr>
          <p:cNvPr id="79878" name="Object 5"/>
          <p:cNvGraphicFramePr>
            <a:graphicFrameLocks noChangeAspect="1"/>
          </p:cNvGraphicFramePr>
          <p:nvPr/>
        </p:nvGraphicFramePr>
        <p:xfrm>
          <a:off x="250825" y="1412875"/>
          <a:ext cx="225425" cy="792163"/>
        </p:xfrm>
        <a:graphic>
          <a:graphicData uri="http://schemas.openxmlformats.org/presentationml/2006/ole">
            <mc:AlternateContent xmlns:mc="http://schemas.openxmlformats.org/markup-compatibility/2006">
              <mc:Choice xmlns:v="urn:schemas-microsoft-com:vml" Requires="v">
                <p:oleObj spid="_x0000_s80168" r:id="rId4" imgW="126720" imgH="444240" progId="Visio.Drawing.11">
                  <p:embed/>
                </p:oleObj>
              </mc:Choice>
              <mc:Fallback>
                <p:oleObj r:id="rId4" imgW="126720" imgH="44424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9" name="Object 6"/>
          <p:cNvGraphicFramePr>
            <a:graphicFrameLocks noChangeAspect="1"/>
          </p:cNvGraphicFramePr>
          <p:nvPr/>
        </p:nvGraphicFramePr>
        <p:xfrm>
          <a:off x="539750" y="1412875"/>
          <a:ext cx="4319588" cy="792163"/>
        </p:xfrm>
        <a:graphic>
          <a:graphicData uri="http://schemas.openxmlformats.org/presentationml/2006/ole">
            <mc:AlternateContent xmlns:mc="http://schemas.openxmlformats.org/markup-compatibility/2006">
              <mc:Choice xmlns:v="urn:schemas-microsoft-com:vml" Requires="v">
                <p:oleObj spid="_x0000_s80169" r:id="rId6" imgW="3319560" imgH="465120" progId="Visio.Drawing.11">
                  <p:embed/>
                </p:oleObj>
              </mc:Choice>
              <mc:Fallback>
                <p:oleObj r:id="rId6" imgW="3319560" imgH="46512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412875"/>
                        <a:ext cx="43195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0" name="Object 7"/>
          <p:cNvGraphicFramePr>
            <a:graphicFrameLocks noChangeAspect="1"/>
          </p:cNvGraphicFramePr>
          <p:nvPr/>
        </p:nvGraphicFramePr>
        <p:xfrm>
          <a:off x="1692275" y="2133600"/>
          <a:ext cx="225425" cy="792163"/>
        </p:xfrm>
        <a:graphic>
          <a:graphicData uri="http://schemas.openxmlformats.org/presentationml/2006/ole">
            <mc:AlternateContent xmlns:mc="http://schemas.openxmlformats.org/markup-compatibility/2006">
              <mc:Choice xmlns:v="urn:schemas-microsoft-com:vml" Requires="v">
                <p:oleObj spid="_x0000_s80170" r:id="rId8" imgW="126720" imgH="444240" progId="Visio.Drawing.11">
                  <p:embed/>
                </p:oleObj>
              </mc:Choice>
              <mc:Fallback>
                <p:oleObj r:id="rId8" imgW="126720" imgH="44424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1" name="Object 8"/>
          <p:cNvGraphicFramePr>
            <a:graphicFrameLocks noChangeAspect="1"/>
          </p:cNvGraphicFramePr>
          <p:nvPr/>
        </p:nvGraphicFramePr>
        <p:xfrm>
          <a:off x="2124075" y="2133600"/>
          <a:ext cx="2232025" cy="647700"/>
        </p:xfrm>
        <a:graphic>
          <a:graphicData uri="http://schemas.openxmlformats.org/presentationml/2006/ole">
            <mc:AlternateContent xmlns:mc="http://schemas.openxmlformats.org/markup-compatibility/2006">
              <mc:Choice xmlns:v="urn:schemas-microsoft-com:vml" Requires="v">
                <p:oleObj spid="_x0000_s80171" r:id="rId9" imgW="1704600" imgH="448560" progId="Visio.Drawing.11">
                  <p:embed/>
                </p:oleObj>
              </mc:Choice>
              <mc:Fallback>
                <p:oleObj r:id="rId9" imgW="1704600" imgH="448560" progId="Visio.Drawing.11">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133600"/>
                        <a:ext cx="22320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2" name="Object 9"/>
          <p:cNvGraphicFramePr>
            <a:graphicFrameLocks noChangeAspect="1"/>
          </p:cNvGraphicFramePr>
          <p:nvPr/>
        </p:nvGraphicFramePr>
        <p:xfrm>
          <a:off x="1547813" y="2708275"/>
          <a:ext cx="1150937" cy="684213"/>
        </p:xfrm>
        <a:graphic>
          <a:graphicData uri="http://schemas.openxmlformats.org/presentationml/2006/ole">
            <mc:AlternateContent xmlns:mc="http://schemas.openxmlformats.org/markup-compatibility/2006">
              <mc:Choice xmlns:v="urn:schemas-microsoft-com:vml" Requires="v">
                <p:oleObj spid="_x0000_s80172" r:id="rId11" imgW="631080" imgH="374760" progId="Visio.Drawing.11">
                  <p:embed/>
                </p:oleObj>
              </mc:Choice>
              <mc:Fallback>
                <p:oleObj r:id="rId11" imgW="631080" imgH="374760" progId="Visio.Drawing.11">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708275"/>
                        <a:ext cx="1150937"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3" name="Object 10"/>
          <p:cNvGraphicFramePr>
            <a:graphicFrameLocks noChangeAspect="1"/>
          </p:cNvGraphicFramePr>
          <p:nvPr/>
        </p:nvGraphicFramePr>
        <p:xfrm>
          <a:off x="3302000" y="2679700"/>
          <a:ext cx="2278063" cy="625475"/>
        </p:xfrm>
        <a:graphic>
          <a:graphicData uri="http://schemas.openxmlformats.org/presentationml/2006/ole">
            <mc:AlternateContent xmlns:mc="http://schemas.openxmlformats.org/markup-compatibility/2006">
              <mc:Choice xmlns:v="urn:schemas-microsoft-com:vml" Requires="v">
                <p:oleObj spid="_x0000_s80173" r:id="rId13" imgW="1624320" imgH="475200" progId="Visio.Drawing.11">
                  <p:embed/>
                </p:oleObj>
              </mc:Choice>
              <mc:Fallback>
                <p:oleObj r:id="rId13" imgW="1624320" imgH="475200" progId="Visio.Drawing.11">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000" y="2679700"/>
                        <a:ext cx="22780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4" name="Object 11"/>
          <p:cNvGraphicFramePr>
            <a:graphicFrameLocks noChangeAspect="1"/>
          </p:cNvGraphicFramePr>
          <p:nvPr/>
        </p:nvGraphicFramePr>
        <p:xfrm>
          <a:off x="684213" y="3284538"/>
          <a:ext cx="2232025" cy="674687"/>
        </p:xfrm>
        <a:graphic>
          <a:graphicData uri="http://schemas.openxmlformats.org/presentationml/2006/ole">
            <mc:AlternateContent xmlns:mc="http://schemas.openxmlformats.org/markup-compatibility/2006">
              <mc:Choice xmlns:v="urn:schemas-microsoft-com:vml" Requires="v">
                <p:oleObj spid="_x0000_s80174" r:id="rId15" imgW="1526400" imgH="462600" progId="Visio.Drawing.11">
                  <p:embed/>
                </p:oleObj>
              </mc:Choice>
              <mc:Fallback>
                <p:oleObj r:id="rId15" imgW="1526400" imgH="462600" progId="Visio.Drawing.11">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3284538"/>
                        <a:ext cx="2232025"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5" name="Object 12"/>
          <p:cNvGraphicFramePr>
            <a:graphicFrameLocks noChangeAspect="1"/>
          </p:cNvGraphicFramePr>
          <p:nvPr/>
        </p:nvGraphicFramePr>
        <p:xfrm>
          <a:off x="2541588" y="3860800"/>
          <a:ext cx="447675" cy="790575"/>
        </p:xfrm>
        <a:graphic>
          <a:graphicData uri="http://schemas.openxmlformats.org/presentationml/2006/ole">
            <mc:AlternateContent xmlns:mc="http://schemas.openxmlformats.org/markup-compatibility/2006">
              <mc:Choice xmlns:v="urn:schemas-microsoft-com:vml" Requires="v">
                <p:oleObj spid="_x0000_s80175" r:id="rId17" imgW="266400" imgH="470880" progId="Visio.Drawing.11">
                  <p:embed/>
                </p:oleObj>
              </mc:Choice>
              <mc:Fallback>
                <p:oleObj r:id="rId17" imgW="266400" imgH="470880" progId="Visio.Drawing.11">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1588" y="38608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6" name="Object 13"/>
          <p:cNvGraphicFramePr>
            <a:graphicFrameLocks noChangeAspect="1"/>
          </p:cNvGraphicFramePr>
          <p:nvPr/>
        </p:nvGraphicFramePr>
        <p:xfrm>
          <a:off x="2916238" y="3213100"/>
          <a:ext cx="1150937" cy="858838"/>
        </p:xfrm>
        <a:graphic>
          <a:graphicData uri="http://schemas.openxmlformats.org/presentationml/2006/ole">
            <mc:AlternateContent xmlns:mc="http://schemas.openxmlformats.org/markup-compatibility/2006">
              <mc:Choice xmlns:v="urn:schemas-microsoft-com:vml" Requires="v">
                <p:oleObj spid="_x0000_s80176" r:id="rId19" imgW="627120" imgH="468720" progId="Visio.Drawing.11">
                  <p:embed/>
                </p:oleObj>
              </mc:Choice>
              <mc:Fallback>
                <p:oleObj r:id="rId19" imgW="627120" imgH="468720" progId="Visio.Drawing.11">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3213100"/>
                        <a:ext cx="115093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7" name="Object 14"/>
          <p:cNvGraphicFramePr>
            <a:graphicFrameLocks noChangeAspect="1"/>
          </p:cNvGraphicFramePr>
          <p:nvPr/>
        </p:nvGraphicFramePr>
        <p:xfrm>
          <a:off x="3563938" y="3933825"/>
          <a:ext cx="447675" cy="790575"/>
        </p:xfrm>
        <a:graphic>
          <a:graphicData uri="http://schemas.openxmlformats.org/presentationml/2006/ole">
            <mc:AlternateContent xmlns:mc="http://schemas.openxmlformats.org/markup-compatibility/2006">
              <mc:Choice xmlns:v="urn:schemas-microsoft-com:vml" Requires="v">
                <p:oleObj spid="_x0000_s80177" r:id="rId21" imgW="266400" imgH="470880" progId="Visio.Drawing.11">
                  <p:embed/>
                </p:oleObj>
              </mc:Choice>
              <mc:Fallback>
                <p:oleObj r:id="rId21" imgW="266400" imgH="470880" progId="Visio.Drawing.11">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3933825"/>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8" name="Object 15"/>
          <p:cNvGraphicFramePr>
            <a:graphicFrameLocks noChangeAspect="1"/>
          </p:cNvGraphicFramePr>
          <p:nvPr/>
        </p:nvGraphicFramePr>
        <p:xfrm>
          <a:off x="4105275" y="3213100"/>
          <a:ext cx="4427538" cy="806450"/>
        </p:xfrm>
        <a:graphic>
          <a:graphicData uri="http://schemas.openxmlformats.org/presentationml/2006/ole">
            <mc:AlternateContent xmlns:mc="http://schemas.openxmlformats.org/markup-compatibility/2006">
              <mc:Choice xmlns:v="urn:schemas-microsoft-com:vml" Requires="v">
                <p:oleObj spid="_x0000_s80178" r:id="rId22" imgW="2793240" imgH="464760" progId="Visio.Drawing.11">
                  <p:embed/>
                </p:oleObj>
              </mc:Choice>
              <mc:Fallback>
                <p:oleObj r:id="rId22" imgW="2793240" imgH="464760" progId="Visio.Drawing.11">
                  <p:embed/>
                  <p:pic>
                    <p:nvPicPr>
                      <p:cNvPr id="0"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05275" y="3213100"/>
                        <a:ext cx="442753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9" name="Object 16"/>
          <p:cNvGraphicFramePr>
            <a:graphicFrameLocks noChangeAspect="1"/>
          </p:cNvGraphicFramePr>
          <p:nvPr/>
        </p:nvGraphicFramePr>
        <p:xfrm>
          <a:off x="6156325" y="3860800"/>
          <a:ext cx="225425" cy="792163"/>
        </p:xfrm>
        <a:graphic>
          <a:graphicData uri="http://schemas.openxmlformats.org/presentationml/2006/ole">
            <mc:AlternateContent xmlns:mc="http://schemas.openxmlformats.org/markup-compatibility/2006">
              <mc:Choice xmlns:v="urn:schemas-microsoft-com:vml" Requires="v">
                <p:oleObj spid="_x0000_s80179" r:id="rId24" imgW="126720" imgH="444240" progId="Visio.Drawing.11">
                  <p:embed/>
                </p:oleObj>
              </mc:Choice>
              <mc:Fallback>
                <p:oleObj r:id="rId24" imgW="126720" imgH="444240"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860800"/>
                        <a:ext cx="2254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0" name="Object 17"/>
          <p:cNvGraphicFramePr>
            <a:graphicFrameLocks noChangeAspect="1"/>
          </p:cNvGraphicFramePr>
          <p:nvPr/>
        </p:nvGraphicFramePr>
        <p:xfrm>
          <a:off x="6443663" y="3933825"/>
          <a:ext cx="936625" cy="669925"/>
        </p:xfrm>
        <a:graphic>
          <a:graphicData uri="http://schemas.openxmlformats.org/presentationml/2006/ole">
            <mc:AlternateContent xmlns:mc="http://schemas.openxmlformats.org/markup-compatibility/2006">
              <mc:Choice xmlns:v="urn:schemas-microsoft-com:vml" Requires="v">
                <p:oleObj spid="_x0000_s80180" r:id="rId25" imgW="665640" imgH="475200" progId="Visio.Drawing.11">
                  <p:embed/>
                </p:oleObj>
              </mc:Choice>
              <mc:Fallback>
                <p:oleObj r:id="rId25" imgW="665640" imgH="475200" progId="Visio.Drawing.11">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3663" y="3933825"/>
                        <a:ext cx="9366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1" name="Object 18"/>
          <p:cNvGraphicFramePr>
            <a:graphicFrameLocks noChangeAspect="1"/>
          </p:cNvGraphicFramePr>
          <p:nvPr/>
        </p:nvGraphicFramePr>
        <p:xfrm>
          <a:off x="7004050" y="4508500"/>
          <a:ext cx="447675" cy="790575"/>
        </p:xfrm>
        <a:graphic>
          <a:graphicData uri="http://schemas.openxmlformats.org/presentationml/2006/ole">
            <mc:AlternateContent xmlns:mc="http://schemas.openxmlformats.org/markup-compatibility/2006">
              <mc:Choice xmlns:v="urn:schemas-microsoft-com:vml" Requires="v">
                <p:oleObj spid="_x0000_s80181" r:id="rId27" imgW="266400" imgH="470880" progId="Visio.Drawing.11">
                  <p:embed/>
                </p:oleObj>
              </mc:Choice>
              <mc:Fallback>
                <p:oleObj r:id="rId27" imgW="266400" imgH="470880" progId="Visio.Drawing.11">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04050" y="4508500"/>
                        <a:ext cx="4476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99" name="Text Box 19"/>
          <p:cNvSpPr txBox="1">
            <a:spLocks noChangeArrowheads="1"/>
          </p:cNvSpPr>
          <p:nvPr/>
        </p:nvSpPr>
        <p:spPr bwMode="auto">
          <a:xfrm>
            <a:off x="450850" y="4556125"/>
            <a:ext cx="282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华文行楷" panose="02010800040101010101" pitchFamily="2" charset="-122"/>
              </a:rPr>
              <a:t>构造的符号表：</a:t>
            </a:r>
          </a:p>
        </p:txBody>
      </p:sp>
      <p:graphicFrame>
        <p:nvGraphicFramePr>
          <p:cNvPr id="71700" name="Object 20"/>
          <p:cNvGraphicFramePr>
            <a:graphicFrameLocks noChangeAspect="1"/>
          </p:cNvGraphicFramePr>
          <p:nvPr/>
        </p:nvGraphicFramePr>
        <p:xfrm>
          <a:off x="323850" y="5229225"/>
          <a:ext cx="7632700" cy="1249363"/>
        </p:xfrm>
        <a:graphic>
          <a:graphicData uri="http://schemas.openxmlformats.org/presentationml/2006/ole">
            <mc:AlternateContent xmlns:mc="http://schemas.openxmlformats.org/markup-compatibility/2006">
              <mc:Choice xmlns:v="urn:schemas-microsoft-com:vml" Requires="v">
                <p:oleObj spid="_x0000_s80182" r:id="rId28" imgW="4419720" imgH="723960" progId="Visio.Drawing.11">
                  <p:embed/>
                </p:oleObj>
              </mc:Choice>
              <mc:Fallback>
                <p:oleObj r:id="rId28" imgW="4419720" imgH="723960" progId="Visio.Drawing.11">
                  <p:embed/>
                  <p:pic>
                    <p:nvPicPr>
                      <p:cNvPr id="0" name="Object 2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850" y="5229225"/>
                        <a:ext cx="76327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4" name="Object 21"/>
          <p:cNvGraphicFramePr>
            <a:graphicFrameLocks noChangeAspect="1"/>
          </p:cNvGraphicFramePr>
          <p:nvPr/>
        </p:nvGraphicFramePr>
        <p:xfrm>
          <a:off x="323850" y="836613"/>
          <a:ext cx="2087563" cy="657225"/>
        </p:xfrm>
        <a:graphic>
          <a:graphicData uri="http://schemas.openxmlformats.org/presentationml/2006/ole">
            <mc:AlternateContent xmlns:mc="http://schemas.openxmlformats.org/markup-compatibility/2006">
              <mc:Choice xmlns:v="urn:schemas-microsoft-com:vml" Requires="v">
                <p:oleObj spid="_x0000_s80183" r:id="rId30" imgW="1838880" imgH="479520" progId="Visio.Drawing.11">
                  <p:embed/>
                </p:oleObj>
              </mc:Choice>
              <mc:Fallback>
                <p:oleObj r:id="rId30" imgW="1838880" imgH="479520" progId="Visio.Drawing.11">
                  <p:embed/>
                  <p:pic>
                    <p:nvPicPr>
                      <p:cNvPr id="0" name="Object 2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3850" y="836613"/>
                        <a:ext cx="2087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95" name="Object 22"/>
          <p:cNvGraphicFramePr>
            <a:graphicFrameLocks noChangeAspect="1"/>
          </p:cNvGraphicFramePr>
          <p:nvPr/>
        </p:nvGraphicFramePr>
        <p:xfrm>
          <a:off x="1187450" y="404813"/>
          <a:ext cx="330200" cy="576262"/>
        </p:xfrm>
        <a:graphic>
          <a:graphicData uri="http://schemas.openxmlformats.org/presentationml/2006/ole">
            <mc:AlternateContent xmlns:mc="http://schemas.openxmlformats.org/markup-compatibility/2006">
              <mc:Choice xmlns:v="urn:schemas-microsoft-com:vml" Requires="v">
                <p:oleObj spid="_x0000_s80184" r:id="rId32" imgW="154800" imgH="270000" progId="Visio.Drawing.11">
                  <p:embed/>
                </p:oleObj>
              </mc:Choice>
              <mc:Fallback>
                <p:oleObj r:id="rId32" imgW="154800" imgH="270000" progId="Visio.Drawing.11">
                  <p:embed/>
                  <p:pic>
                    <p:nvPicPr>
                      <p:cNvPr id="0" name="Object 2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87450" y="404813"/>
                        <a:ext cx="330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699"/>
                                        </p:tgtEl>
                                        <p:attrNameLst>
                                          <p:attrName>style.visibility</p:attrName>
                                        </p:attrNameLst>
                                      </p:cBhvr>
                                      <p:to>
                                        <p:strVal val="visible"/>
                                      </p:to>
                                    </p:set>
                                    <p:animEffect transition="in" filter="barn(outVertical)">
                                      <p:cBhvr>
                                        <p:cTn id="7" dur="500"/>
                                        <p:tgtEl>
                                          <p:spTgt spid="71699"/>
                                        </p:tgtEl>
                                      </p:cBhvr>
                                    </p:animEffect>
                                  </p:childTnLst>
                                </p:cTn>
                              </p:par>
                              <p:par>
                                <p:cTn id="8" presetID="16" presetClass="entr" presetSubtype="37" fill="hold" nodeType="withEffect">
                                  <p:stCondLst>
                                    <p:cond delay="0"/>
                                  </p:stCondLst>
                                  <p:childTnLst>
                                    <p:set>
                                      <p:cBhvr>
                                        <p:cTn id="9" dur="1" fill="hold">
                                          <p:stCondLst>
                                            <p:cond delay="0"/>
                                          </p:stCondLst>
                                        </p:cTn>
                                        <p:tgtEl>
                                          <p:spTgt spid="71700"/>
                                        </p:tgtEl>
                                        <p:attrNameLst>
                                          <p:attrName>style.visibility</p:attrName>
                                        </p:attrNameLst>
                                      </p:cBhvr>
                                      <p:to>
                                        <p:strVal val="visible"/>
                                      </p:to>
                                    </p:set>
                                    <p:animEffect transition="in" filter="barn(outVertical)">
                                      <p:cBhvr>
                                        <p:cTn id="10" dur="500"/>
                                        <p:tgtEl>
                                          <p:spTgt spid="7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A7F1739-8B06-46C0-9C6F-326BF59A1897}" type="slidenum">
              <a:rPr lang="zh-CN" altLang="en-US"/>
              <a:pPr>
                <a:defRPr/>
              </a:pPr>
              <a:t>39</a:t>
            </a:fld>
            <a:endParaRPr lang="en-US" altLang="zh-CN"/>
          </a:p>
        </p:txBody>
      </p:sp>
      <p:sp>
        <p:nvSpPr>
          <p:cNvPr id="81923" name="Rectangle 2"/>
          <p:cNvSpPr>
            <a:spLocks noGrp="1" noChangeArrowheads="1"/>
          </p:cNvSpPr>
          <p:nvPr>
            <p:ph type="title"/>
          </p:nvPr>
        </p:nvSpPr>
        <p:spPr>
          <a:xfrm>
            <a:off x="4343400" y="76200"/>
            <a:ext cx="4876800" cy="457200"/>
          </a:xfrm>
        </p:spPr>
        <p:txBody>
          <a:bodyPr/>
          <a:lstStyle/>
          <a:p>
            <a:pPr algn="r" eaLnBrk="1" hangingPunct="1"/>
            <a:r>
              <a:rPr lang="en-US" altLang="zh-CN" sz="2400" smtClean="0">
                <a:latin typeface="黑体" panose="02010609060101010101" pitchFamily="49" charset="-122"/>
                <a:ea typeface="黑体" panose="02010609060101010101" pitchFamily="49" charset="-122"/>
              </a:rPr>
              <a:t>(d)</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语法制导翻译的过程（续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81924" name="Rectangle 3"/>
          <p:cNvSpPr>
            <a:spLocks noChangeArrowheads="1"/>
          </p:cNvSpPr>
          <p:nvPr/>
        </p:nvSpPr>
        <p:spPr bwMode="auto">
          <a:xfrm>
            <a:off x="152400" y="836613"/>
            <a:ext cx="8991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序号 产 生 式	   语 义 处 理 结 果</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1)  M1→ε   </a:t>
            </a:r>
            <a:r>
              <a:rPr lang="en-US" altLang="zh-CN" sz="2400">
                <a:latin typeface="黑体" panose="02010609060101010101" pitchFamily="49" charset="-122"/>
                <a:ea typeface="黑体" panose="02010609060101010101" pitchFamily="49" charset="-122"/>
              </a:rPr>
              <a:t>t1 := mktable(null); push(t1, 0); </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  N1→ε	  </a:t>
            </a:r>
            <a:r>
              <a:rPr lang="en-US" altLang="zh-CN" sz="2400">
                <a:latin typeface="黑体" panose="02010609060101010101" pitchFamily="49" charset="-122"/>
                <a:ea typeface="黑体" panose="02010609060101010101" pitchFamily="49" charset="-122"/>
              </a:rPr>
              <a:t>t2 := mktable(top(tblptr));  push(t2, 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  T1→int</a:t>
            </a:r>
            <a:r>
              <a:rPr lang="en-US" altLang="zh-CN" sz="2400">
                <a:latin typeface="黑体" panose="02010609060101010101" pitchFamily="49" charset="-122"/>
                <a:ea typeface="黑体" panose="02010609060101010101" pitchFamily="49" charset="-122"/>
              </a:rPr>
              <a:t>  T1.type=integer,  T1.width=4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T2→array [10]of T2 </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T2.type=array(10,int),  T2.width=40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  D1→a:T2</a:t>
            </a:r>
            <a:r>
              <a:rPr lang="en-US" altLang="zh-CN" sz="2400">
                <a:latin typeface="黑体" panose="02010609060101010101" pitchFamily="49" charset="-122"/>
                <a:ea typeface="黑体" panose="02010609060101010101" pitchFamily="49" charset="-122"/>
              </a:rPr>
              <a:t> (a,arr,0)</a:t>
            </a:r>
            <a:r>
              <a:rPr lang="zh-CN" altLang="en-US" sz="2400">
                <a:latin typeface="华文行楷" panose="02010800040101010101" pitchFamily="2" charset="-122"/>
                <a:ea typeface="华文行楷" panose="02010800040101010101" pitchFamily="2" charset="-122"/>
              </a:rPr>
              <a:t>填进</a:t>
            </a:r>
            <a:r>
              <a:rPr lang="en-US" altLang="zh-CN" sz="2400">
                <a:latin typeface="黑体" panose="02010609060101010101" pitchFamily="49" charset="-122"/>
                <a:ea typeface="黑体" panose="02010609060101010101" pitchFamily="49" charset="-122"/>
              </a:rPr>
              <a:t>t2</a:t>
            </a:r>
            <a:r>
              <a:rPr lang="zh-CN" altLang="en-US" sz="2400">
                <a:latin typeface="华文行楷" panose="02010800040101010101" pitchFamily="2" charset="-122"/>
                <a:ea typeface="华文行楷" panose="02010800040101010101" pitchFamily="2" charset="-122"/>
              </a:rPr>
              <a:t>所指节点</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top(offset):=40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  T3→int  </a:t>
            </a:r>
            <a:r>
              <a:rPr lang="en-US" altLang="zh-CN" sz="2400">
                <a:latin typeface="黑体" panose="02010609060101010101" pitchFamily="49" charset="-122"/>
                <a:ea typeface="黑体" panose="02010609060101010101" pitchFamily="49" charset="-122"/>
              </a:rPr>
              <a:t>T2.type=integer,  T2.width=4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(7)  D2→x:T3	</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(x,int,40)</a:t>
            </a:r>
            <a:r>
              <a:rPr lang="zh-CN" altLang="en-US" sz="2400">
                <a:latin typeface="华文行楷" panose="02010800040101010101" pitchFamily="2" charset="-122"/>
                <a:ea typeface="华文行楷" panose="02010800040101010101" pitchFamily="2" charset="-122"/>
              </a:rPr>
              <a:t>填进</a:t>
            </a:r>
            <a:r>
              <a:rPr lang="en-US" altLang="zh-CN" sz="2400">
                <a:latin typeface="黑体" panose="02010609060101010101" pitchFamily="49" charset="-122"/>
                <a:ea typeface="黑体" panose="02010609060101010101" pitchFamily="49" charset="-122"/>
              </a:rPr>
              <a:t>t2</a:t>
            </a:r>
            <a:r>
              <a:rPr lang="zh-CN" altLang="en-US" sz="2400">
                <a:latin typeface="华文行楷" panose="02010800040101010101" pitchFamily="2" charset="-122"/>
                <a:ea typeface="华文行楷" panose="02010800040101010101" pitchFamily="2" charset="-122"/>
              </a:rPr>
              <a:t>所指节点</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top(offset):=44</a:t>
            </a:r>
          </a:p>
        </p:txBody>
      </p:sp>
      <p:sp>
        <p:nvSpPr>
          <p:cNvPr id="81925" name="Text Box 4"/>
          <p:cNvSpPr txBox="1">
            <a:spLocks noChangeArrowheads="1"/>
          </p:cNvSpPr>
          <p:nvPr/>
        </p:nvSpPr>
        <p:spPr bwMode="auto">
          <a:xfrm>
            <a:off x="250825" y="188913"/>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被剪的句柄和相应的语义动作</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415C137-6D70-486C-847C-0E8437BCEC19}" type="slidenum">
              <a:rPr lang="zh-CN" altLang="en-US"/>
              <a:pPr>
                <a:defRPr/>
              </a:pPr>
              <a:t>4</a:t>
            </a:fld>
            <a:endParaRPr lang="en-US" altLang="zh-CN"/>
          </a:p>
        </p:txBody>
      </p:sp>
      <p:sp>
        <p:nvSpPr>
          <p:cNvPr id="10243" name="Rectangle 2"/>
          <p:cNvSpPr>
            <a:spLocks noGrp="1" noChangeArrowheads="1"/>
          </p:cNvSpPr>
          <p:nvPr>
            <p:ph type="title"/>
          </p:nvPr>
        </p:nvSpPr>
        <p:spPr>
          <a:xfrm>
            <a:off x="381000" y="152400"/>
            <a:ext cx="4648200" cy="457200"/>
          </a:xfrm>
        </p:spPr>
        <p:txBody>
          <a:bodyPr/>
          <a:lstStyle/>
          <a:p>
            <a:pPr algn="l" eaLnBrk="1" hangingPunct="1"/>
            <a:r>
              <a:rPr lang="en-US" altLang="zh-CN" sz="2400" smtClean="0">
                <a:solidFill>
                  <a:srgbClr val="990000"/>
                </a:solidFill>
                <a:latin typeface="华文行楷" panose="02010800040101010101" pitchFamily="2" charset="-122"/>
                <a:ea typeface="华文行楷" panose="02010800040101010101" pitchFamily="2" charset="-122"/>
              </a:rPr>
              <a:t>&lt;2&gt; </a:t>
            </a:r>
            <a:r>
              <a:rPr lang="zh-CN" altLang="en-US" sz="2400" smtClean="0">
                <a:solidFill>
                  <a:srgbClr val="990000"/>
                </a:solidFill>
                <a:latin typeface="华文行楷" panose="02010800040101010101" pitchFamily="2" charset="-122"/>
                <a:ea typeface="华文行楷" panose="02010800040101010101" pitchFamily="2" charset="-122"/>
              </a:rPr>
              <a:t>变量声明的语法制导翻译</a:t>
            </a:r>
          </a:p>
        </p:txBody>
      </p:sp>
      <p:sp>
        <p:nvSpPr>
          <p:cNvPr id="18435" name="Rectangle 3"/>
          <p:cNvSpPr>
            <a:spLocks noChangeArrowheads="1"/>
          </p:cNvSpPr>
          <p:nvPr/>
        </p:nvSpPr>
        <p:spPr bwMode="auto">
          <a:xfrm>
            <a:off x="539750" y="533400"/>
            <a:ext cx="691197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 </a:t>
            </a:r>
            <a:r>
              <a:rPr lang="zh-CN" altLang="en-US" sz="2400">
                <a:solidFill>
                  <a:srgbClr val="990000"/>
                </a:solidFill>
                <a:latin typeface="华文行楷" panose="02010800040101010101" pitchFamily="2" charset="-122"/>
                <a:ea typeface="华文行楷" panose="02010800040101010101" pitchFamily="2" charset="-122"/>
              </a:rPr>
              <a:t>变量声明的文法：</a:t>
            </a:r>
          </a:p>
          <a:p>
            <a:pPr algn="just">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 → D ; D		(1)</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 id : T		(2)</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T → int 		 	(3)        </a:t>
            </a:r>
            <a:r>
              <a:rPr lang="en-US" altLang="zh-CN" sz="2400">
                <a:solidFill>
                  <a:srgbClr val="990000"/>
                </a:solidFill>
                <a:latin typeface="黑体" panose="02010609060101010101" pitchFamily="49" charset="-122"/>
                <a:ea typeface="黑体" panose="02010609060101010101" pitchFamily="49" charset="-122"/>
              </a:rPr>
              <a:t>G4.5</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 real 		(4)</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 array [num] of T (5)</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 ^T			(6)</a:t>
            </a:r>
          </a:p>
        </p:txBody>
      </p:sp>
      <p:sp>
        <p:nvSpPr>
          <p:cNvPr id="18436" name="Rectangle 4"/>
          <p:cNvSpPr>
            <a:spLocks noChangeArrowheads="1"/>
          </p:cNvSpPr>
          <p:nvPr/>
        </p:nvSpPr>
        <p:spPr bwMode="auto">
          <a:xfrm>
            <a:off x="323850" y="3810000"/>
            <a:ext cx="8458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产生式</a:t>
            </a:r>
            <a:r>
              <a:rPr lang="en-US" altLang="zh-CN" sz="2400">
                <a:latin typeface="华文行楷" panose="02010800040101010101" pitchFamily="2" charset="-122"/>
                <a:ea typeface="华文行楷" panose="02010800040101010101" pitchFamily="2" charset="-122"/>
              </a:rPr>
              <a:t>(5)</a:t>
            </a:r>
            <a:r>
              <a:rPr lang="zh-CN" altLang="en-US" sz="2400">
                <a:latin typeface="华文行楷" panose="02010800040101010101" pitchFamily="2" charset="-122"/>
                <a:ea typeface="华文行楷" panose="02010800040101010101" pitchFamily="2" charset="-122"/>
              </a:rPr>
              <a:t>是数组类型的声明，其中的数组元素个数由</a:t>
            </a:r>
            <a:r>
              <a:rPr lang="en-US" altLang="zh-CN" sz="2400">
                <a:latin typeface="黑体" panose="02010609060101010101" pitchFamily="49" charset="-122"/>
                <a:ea typeface="黑体" panose="02010609060101010101" pitchFamily="49" charset="-122"/>
              </a:rPr>
              <a:t>num</a:t>
            </a:r>
            <a:r>
              <a:rPr lang="zh-CN" altLang="en-US" sz="2400">
                <a:latin typeface="华文行楷" panose="02010800040101010101" pitchFamily="2" charset="-122"/>
                <a:ea typeface="华文行楷" panose="02010800040101010101" pitchFamily="2" charset="-122"/>
              </a:rPr>
              <a:t>表示，如</a:t>
            </a:r>
            <a:r>
              <a:rPr lang="en-US" altLang="zh-CN" sz="2400">
                <a:latin typeface="黑体" panose="02010609060101010101" pitchFamily="49" charset="-122"/>
                <a:ea typeface="黑体" panose="02010609060101010101" pitchFamily="49" charset="-122"/>
              </a:rPr>
              <a:t>num</a:t>
            </a:r>
            <a:r>
              <a:rPr lang="zh-CN" altLang="en-US" sz="2400">
                <a:latin typeface="华文行楷" panose="02010800040101010101" pitchFamily="2" charset="-122"/>
                <a:ea typeface="华文行楷" panose="02010800040101010101" pitchFamily="2" charset="-122"/>
              </a:rPr>
              <a:t>可以是</a:t>
            </a:r>
            <a:r>
              <a:rPr lang="en-US" altLang="zh-CN" sz="2400">
                <a:latin typeface="黑体" panose="02010609060101010101" pitchFamily="49" charset="-122"/>
                <a:ea typeface="黑体" panose="02010609060101010101" pitchFamily="49" charset="-122"/>
              </a:rPr>
              <a:t>5</a:t>
            </a:r>
            <a:r>
              <a:rPr lang="zh-CN" altLang="en-US" sz="2400">
                <a:latin typeface="华文行楷" panose="02010800040101010101" pitchFamily="2" charset="-122"/>
                <a:ea typeface="华文行楷" panose="02010800040101010101" pitchFamily="2" charset="-122"/>
              </a:rPr>
              <a:t>或</a:t>
            </a:r>
            <a:r>
              <a:rPr lang="en-US" altLang="zh-CN" sz="2400">
                <a:latin typeface="黑体" panose="02010609060101010101" pitchFamily="49" charset="-122"/>
                <a:ea typeface="黑体" panose="02010609060101010101" pitchFamily="49" charset="-122"/>
              </a:rPr>
              <a:t>10</a:t>
            </a:r>
            <a:r>
              <a:rPr lang="zh-CN" altLang="en-US" sz="2400">
                <a:latin typeface="华文行楷" panose="02010800040101010101" pitchFamily="2" charset="-122"/>
                <a:ea typeface="华文行楷" panose="02010800040101010101" pitchFamily="2" charset="-122"/>
              </a:rPr>
              <a:t>等，这是一个简化了的表示方法，它等价于</a:t>
            </a:r>
            <a:r>
              <a:rPr lang="en-US" altLang="zh-CN" sz="2400">
                <a:latin typeface="黑体" panose="02010609060101010101" pitchFamily="49" charset="-122"/>
                <a:ea typeface="黑体" panose="02010609060101010101" pitchFamily="49" charset="-122"/>
              </a:rPr>
              <a:t>1..5</a:t>
            </a:r>
            <a:r>
              <a:rPr lang="zh-CN" altLang="en-US" sz="2400">
                <a:latin typeface="华文行楷" panose="02010800040101010101" pitchFamily="2" charset="-122"/>
                <a:ea typeface="华文行楷" panose="02010800040101010101" pitchFamily="2" charset="-122"/>
              </a:rPr>
              <a:t>或</a:t>
            </a:r>
            <a:r>
              <a:rPr lang="en-US" altLang="zh-CN" sz="2400">
                <a:latin typeface="黑体" panose="02010609060101010101" pitchFamily="49" charset="-122"/>
                <a:ea typeface="黑体" panose="02010609060101010101" pitchFamily="49" charset="-122"/>
              </a:rPr>
              <a:t>1..10</a:t>
            </a:r>
            <a:r>
              <a:rPr lang="zh-CN" altLang="en-US" sz="2400">
                <a:latin typeface="华文行楷" panose="02010800040101010101" pitchFamily="2" charset="-122"/>
                <a:ea typeface="华文行楷" panose="02010800040101010101" pitchFamily="2" charset="-122"/>
              </a:rPr>
              <a:t>。</a:t>
            </a:r>
          </a:p>
          <a:p>
            <a:pPr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产生式</a:t>
            </a:r>
            <a:r>
              <a:rPr lang="en-US" altLang="zh-CN" sz="2400">
                <a:latin typeface="华文行楷" panose="02010800040101010101" pitchFamily="2" charset="-122"/>
                <a:ea typeface="华文行楷" panose="02010800040101010101" pitchFamily="2" charset="-122"/>
              </a:rPr>
              <a:t>(6)</a:t>
            </a:r>
            <a:r>
              <a:rPr lang="zh-CN" altLang="en-US" sz="2400">
                <a:latin typeface="华文行楷" panose="02010800040101010101" pitchFamily="2" charset="-122"/>
                <a:ea typeface="华文行楷" panose="02010800040101010101" pitchFamily="2" charset="-122"/>
              </a:rPr>
              <a:t>是指针类型的声明，其宽度</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大小</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是一个常量。数组元素的类型和指针所指对象的类型可以是任意合法类型。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987D769-5E1B-4017-9B6A-B511FF0467CA}" type="slidenum">
              <a:rPr lang="zh-CN" altLang="en-US"/>
              <a:pPr>
                <a:defRPr/>
              </a:pPr>
              <a:t>40</a:t>
            </a:fld>
            <a:endParaRPr lang="en-US" altLang="zh-CN"/>
          </a:p>
        </p:txBody>
      </p:sp>
      <p:sp>
        <p:nvSpPr>
          <p:cNvPr id="83971" name="Rectangle 2"/>
          <p:cNvSpPr>
            <a:spLocks noGrp="1" noChangeArrowheads="1"/>
          </p:cNvSpPr>
          <p:nvPr>
            <p:ph type="title"/>
          </p:nvPr>
        </p:nvSpPr>
        <p:spPr>
          <a:xfrm>
            <a:off x="1187450" y="260350"/>
            <a:ext cx="7772400" cy="442913"/>
          </a:xfrm>
        </p:spPr>
        <p:txBody>
          <a:bodyPr/>
          <a:lstStyle/>
          <a:p>
            <a:pPr algn="r" eaLnBrk="1" hangingPunct="1"/>
            <a:r>
              <a:rPr lang="en-US" altLang="zh-CN" sz="2400" smtClean="0">
                <a:latin typeface="黑体" panose="02010609060101010101" pitchFamily="49" charset="-122"/>
                <a:ea typeface="黑体" panose="02010609060101010101" pitchFamily="49" charset="-122"/>
              </a:rPr>
              <a:t>(d)</a:t>
            </a:r>
            <a:r>
              <a:rPr lang="en-US" altLang="zh-CN" sz="2400" smtClean="0">
                <a:latin typeface="华文行楷" panose="02010800040101010101" pitchFamily="2" charset="-122"/>
                <a:ea typeface="华文行楷" panose="02010800040101010101" pitchFamily="2" charset="-122"/>
              </a:rPr>
              <a:t> </a:t>
            </a:r>
            <a:r>
              <a:rPr lang="zh-CN" altLang="en-US" sz="2400" smtClean="0">
                <a:latin typeface="华文行楷" panose="02010800040101010101" pitchFamily="2" charset="-122"/>
                <a:ea typeface="华文行楷" panose="02010800040101010101" pitchFamily="2" charset="-122"/>
              </a:rPr>
              <a:t>语法制导翻译的过程（续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83972" name="Rectangle 3"/>
          <p:cNvSpPr>
            <a:spLocks noChangeArrowheads="1"/>
          </p:cNvSpPr>
          <p:nvPr/>
        </p:nvSpPr>
        <p:spPr bwMode="auto">
          <a:xfrm>
            <a:off x="250825" y="836613"/>
            <a:ext cx="8713788"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(8)  N2→ε</a:t>
            </a:r>
            <a:r>
              <a:rPr lang="en-US" altLang="zh-CN" sz="2400">
                <a:latin typeface="黑体" panose="02010609060101010101" pitchFamily="49" charset="-122"/>
                <a:ea typeface="黑体" panose="02010609060101010101" pitchFamily="49" charset="-122"/>
              </a:rPr>
              <a:t>	  t3:=mktable(top(tblptr));  push(t3,0);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(9)  T4→int  </a:t>
            </a:r>
            <a:r>
              <a:rPr lang="en-US" altLang="zh-CN" sz="2400">
                <a:latin typeface="黑体" panose="02010609060101010101" pitchFamily="49" charset="-122"/>
                <a:ea typeface="黑体" panose="02010609060101010101" pitchFamily="49" charset="-122"/>
              </a:rPr>
              <a:t>T4.type=integer,  T4.width=4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(10) D3→i:T4 </a:t>
            </a:r>
            <a:r>
              <a:rPr lang="en-US" altLang="zh-CN" sz="2400">
                <a:latin typeface="黑体" panose="02010609060101010101" pitchFamily="49" charset="-122"/>
                <a:ea typeface="黑体" panose="02010609060101010101" pitchFamily="49" charset="-122"/>
              </a:rPr>
              <a:t>(i,int,0)</a:t>
            </a:r>
            <a:r>
              <a:rPr lang="zh-CN" altLang="en-US" sz="2400">
                <a:latin typeface="华文行楷" panose="02010800040101010101" pitchFamily="2" charset="-122"/>
                <a:ea typeface="华文行楷" panose="02010800040101010101" pitchFamily="2" charset="-122"/>
              </a:rPr>
              <a:t>填进</a:t>
            </a:r>
            <a:r>
              <a:rPr lang="en-US" altLang="zh-CN" sz="2400">
                <a:latin typeface="黑体" panose="02010609060101010101" pitchFamily="49" charset="-122"/>
                <a:ea typeface="黑体" panose="02010609060101010101" pitchFamily="49" charset="-122"/>
              </a:rPr>
              <a:t>t3</a:t>
            </a:r>
            <a:r>
              <a:rPr lang="zh-CN" altLang="en-US" sz="2400">
                <a:latin typeface="华文行楷" panose="02010800040101010101" pitchFamily="2" charset="-122"/>
                <a:ea typeface="华文行楷" panose="02010800040101010101" pitchFamily="2" charset="-122"/>
              </a:rPr>
              <a:t>所指节点</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top(offset):=4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(11) D4→proc readarray N2 D3 ; S</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t:=top(tblptr); addwidth(t,top(offset)); </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pop; enterproc(top(tblptr),readarray,t);</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(12) D5→D2;D4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(12) D6→D1;D5</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(14) D7→proc sort N1 D6 ; S</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t:=top(tblptr); addwidth(t,top(offset));</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pop; enterproc(top(tblptr),sort,t);</a:t>
            </a:r>
          </a:p>
          <a:p>
            <a:pPr>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(15) P→M1 D7 </a:t>
            </a:r>
            <a:r>
              <a:rPr lang="en-US" altLang="zh-CN" sz="2400">
                <a:latin typeface="黑体" panose="02010609060101010101" pitchFamily="49" charset="-122"/>
                <a:ea typeface="黑体" panose="02010609060101010101" pitchFamily="49" charset="-122"/>
              </a:rPr>
              <a:t>addwidth(top(tblptr),top(offset)); pop;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5243C21D-D0C3-4B81-A823-ABAEAC35100F}" type="slidenum">
              <a:rPr lang="zh-CN" altLang="en-US"/>
              <a:pPr>
                <a:defRPr/>
              </a:pPr>
              <a:t>41</a:t>
            </a:fld>
            <a:endParaRPr lang="en-US" altLang="zh-CN"/>
          </a:p>
        </p:txBody>
      </p:sp>
      <p:sp>
        <p:nvSpPr>
          <p:cNvPr id="86019" name="Rectangle 2"/>
          <p:cNvSpPr>
            <a:spLocks noGrp="1" noChangeArrowheads="1"/>
          </p:cNvSpPr>
          <p:nvPr>
            <p:ph type="title"/>
          </p:nvPr>
        </p:nvSpPr>
        <p:spPr>
          <a:xfrm>
            <a:off x="533400" y="228600"/>
            <a:ext cx="7423150" cy="685800"/>
          </a:xfrm>
        </p:spPr>
        <p:txBody>
          <a:bodyPr/>
          <a:lstStyle/>
          <a:p>
            <a:pPr algn="l" eaLnBrk="1" hangingPunct="1"/>
            <a:r>
              <a:rPr lang="en-US" altLang="zh-CN" sz="4000" smtClean="0">
                <a:solidFill>
                  <a:srgbClr val="990000"/>
                </a:solidFill>
                <a:latin typeface="黑体" panose="02010609060101010101" pitchFamily="49" charset="-122"/>
                <a:ea typeface="黑体" panose="02010609060101010101" pitchFamily="49" charset="-122"/>
              </a:rPr>
              <a:t>4.6 </a:t>
            </a:r>
            <a:r>
              <a:rPr lang="zh-CN" altLang="en-US" sz="4000" smtClean="0">
                <a:solidFill>
                  <a:srgbClr val="990000"/>
                </a:solidFill>
                <a:latin typeface="隶书" panose="02010509060101010101" pitchFamily="49" charset="-122"/>
                <a:ea typeface="隶书" panose="02010509060101010101" pitchFamily="49" charset="-122"/>
              </a:rPr>
              <a:t>简单算术表达式与赋值句 </a:t>
            </a:r>
          </a:p>
        </p:txBody>
      </p:sp>
      <p:sp>
        <p:nvSpPr>
          <p:cNvPr id="74755" name="Rectangle 3"/>
          <p:cNvSpPr>
            <a:spLocks noChangeArrowheads="1"/>
          </p:cNvSpPr>
          <p:nvPr/>
        </p:nvSpPr>
        <p:spPr bwMode="auto">
          <a:xfrm>
            <a:off x="381000" y="1235075"/>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华文行楷" panose="02010800040101010101" pitchFamily="2" charset="-122"/>
                <a:ea typeface="华文行楷" panose="02010800040101010101" pitchFamily="2" charset="-122"/>
              </a:rPr>
              <a:t>        简单算术表达式和赋值句，是指表达式和赋值句中变量是不可再分的简单变量。 </a:t>
            </a:r>
          </a:p>
        </p:txBody>
      </p:sp>
      <p:sp>
        <p:nvSpPr>
          <p:cNvPr id="74756" name="Rectangle 4"/>
          <p:cNvSpPr>
            <a:spLocks noChangeArrowheads="1"/>
          </p:cNvSpPr>
          <p:nvPr/>
        </p:nvSpPr>
        <p:spPr bwMode="auto">
          <a:xfrm>
            <a:off x="1049338" y="2205038"/>
            <a:ext cx="4675187"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latin typeface="华文楷体" panose="02010600040101010101" pitchFamily="2" charset="-122"/>
                <a:ea typeface="华文行楷" panose="02010800040101010101" pitchFamily="2" charset="-122"/>
              </a:rPr>
              <a:t>讨论所基于的文法：</a:t>
            </a:r>
            <a:endParaRPr lang="zh-CN" altLang="en-US" sz="2400">
              <a:ea typeface="华文行楷" panose="02010800040101010101" pitchFamily="2" charset="-122"/>
            </a:endParaRPr>
          </a:p>
          <a:p>
            <a:pPr algn="just" eaLnBrk="1" hangingPunct="1">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A → id:=E</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E → E + E</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 E * E    </a:t>
            </a:r>
            <a:r>
              <a:rPr lang="en-US" altLang="zh-CN" sz="2400">
                <a:solidFill>
                  <a:srgbClr val="990000"/>
                </a:solidFill>
                <a:latin typeface="黑体" panose="02010609060101010101" pitchFamily="49" charset="-122"/>
                <a:ea typeface="黑体" panose="02010609060101010101" pitchFamily="49" charset="-122"/>
              </a:rPr>
              <a:t>G4.9</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 - E</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 ( E )</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	   | 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Vertical)">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barn(outVertical)">
                                      <p:cBhvr>
                                        <p:cTn id="12"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704F8683-AF83-4B5D-88EC-DCE1D4A14DDC}" type="slidenum">
              <a:rPr lang="zh-CN" altLang="en-US"/>
              <a:pPr>
                <a:defRPr/>
              </a:pPr>
              <a:t>42</a:t>
            </a:fld>
            <a:endParaRPr lang="en-US" altLang="zh-CN"/>
          </a:p>
        </p:txBody>
      </p:sp>
      <p:sp>
        <p:nvSpPr>
          <p:cNvPr id="88067" name="Rectangle 2"/>
          <p:cNvSpPr>
            <a:spLocks noGrp="1" noChangeArrowheads="1"/>
          </p:cNvSpPr>
          <p:nvPr>
            <p:ph type="title"/>
          </p:nvPr>
        </p:nvSpPr>
        <p:spPr>
          <a:xfrm>
            <a:off x="323850" y="155575"/>
            <a:ext cx="7931150" cy="609600"/>
          </a:xfrm>
        </p:spPr>
        <p:txBody>
          <a:bodyPr/>
          <a:lstStyle/>
          <a:p>
            <a:pPr algn="l" eaLnBrk="1" hangingPunct="1"/>
            <a:r>
              <a:rPr lang="en-US" altLang="zh-CN" sz="3200" smtClean="0">
                <a:solidFill>
                  <a:srgbClr val="990000"/>
                </a:solidFill>
                <a:latin typeface="黑体" panose="02010609060101010101" pitchFamily="49" charset="-122"/>
                <a:ea typeface="黑体" panose="02010609060101010101" pitchFamily="49" charset="-122"/>
              </a:rPr>
              <a:t>4.6.1 </a:t>
            </a:r>
            <a:r>
              <a:rPr lang="zh-CN" altLang="en-US" sz="3200" smtClean="0">
                <a:solidFill>
                  <a:srgbClr val="990000"/>
                </a:solidFill>
                <a:latin typeface="隶书" panose="02010509060101010101" pitchFamily="49" charset="-122"/>
                <a:ea typeface="隶书" panose="02010509060101010101" pitchFamily="49" charset="-122"/>
              </a:rPr>
              <a:t>简单算术表达式的语法制导翻译 </a:t>
            </a:r>
          </a:p>
        </p:txBody>
      </p:sp>
      <p:sp>
        <p:nvSpPr>
          <p:cNvPr id="75779" name="Rectangle 3"/>
          <p:cNvSpPr>
            <a:spLocks noChangeArrowheads="1"/>
          </p:cNvSpPr>
          <p:nvPr/>
        </p:nvSpPr>
        <p:spPr bwMode="auto">
          <a:xfrm>
            <a:off x="457200" y="7620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属性</a:t>
            </a:r>
            <a:r>
              <a:rPr lang="en-US" altLang="zh-CN" sz="2400">
                <a:solidFill>
                  <a:schemeClr val="accent2"/>
                </a:solidFill>
                <a:latin typeface="黑体" panose="02010609060101010101" pitchFamily="49" charset="-122"/>
                <a:ea typeface="黑体" panose="02010609060101010101" pitchFamily="49" charset="-122"/>
              </a:rPr>
              <a:t>.place</a:t>
            </a:r>
            <a:r>
              <a:rPr lang="zh-CN" altLang="en-US" sz="2400">
                <a:solidFill>
                  <a:schemeClr val="tx2"/>
                </a:solidFill>
                <a:latin typeface="华文行楷" panose="02010800040101010101" pitchFamily="2" charset="-122"/>
                <a:ea typeface="华文行楷" panose="02010800040101010101" pitchFamily="2" charset="-122"/>
              </a:rPr>
              <a:t>：</a:t>
            </a:r>
          </a:p>
          <a:p>
            <a:pPr algn="just" eaLnBrk="1" hangingPunct="1">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存放</a:t>
            </a:r>
            <a:r>
              <a:rPr lang="en-US" altLang="zh-CN" sz="2400">
                <a:latin typeface="黑体" panose="02010609060101010101" pitchFamily="49" charset="-122"/>
                <a:ea typeface="黑体" panose="02010609060101010101" pitchFamily="49" charset="-122"/>
              </a:rPr>
              <a:t>E</a:t>
            </a:r>
            <a:r>
              <a:rPr lang="zh-CN" altLang="en-US" sz="2400">
                <a:latin typeface="华文行楷" panose="02010800040101010101" pitchFamily="2" charset="-122"/>
                <a:ea typeface="华文行楷" panose="02010800040101010101" pitchFamily="2" charset="-122"/>
              </a:rPr>
              <a:t>的变量地址</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符号表中地址或临时变量的地址</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a:t>
            </a:r>
          </a:p>
          <a:p>
            <a:pPr algn="just">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emit(result ':=' arg1 'op' arg2)</a:t>
            </a:r>
            <a:r>
              <a:rPr lang="zh-CN" altLang="en-US" sz="2400">
                <a:solidFill>
                  <a:schemeClr val="tx2"/>
                </a:solidFill>
                <a:latin typeface="华文行楷" panose="02010800040101010101" pitchFamily="2" charset="-122"/>
                <a:ea typeface="华文行楷" panose="02010800040101010101" pitchFamily="2" charset="-122"/>
              </a:rPr>
              <a:t>：</a:t>
            </a:r>
          </a:p>
          <a:p>
            <a:pPr algn="just">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生成</a:t>
            </a:r>
            <a:r>
              <a:rPr lang="zh-CN" altLang="en-US" sz="2400">
                <a:ea typeface="华文行楷" panose="02010800040101010101" pitchFamily="2" charset="-122"/>
              </a:rPr>
              <a:t>“</a:t>
            </a:r>
            <a:r>
              <a:rPr lang="en-US" altLang="zh-CN" sz="2400">
                <a:latin typeface="黑体" panose="02010609060101010101" pitchFamily="49" charset="-122"/>
                <a:ea typeface="黑体" panose="02010609060101010101" pitchFamily="49" charset="-122"/>
              </a:rPr>
              <a:t>result:= arg1 op arg2</a:t>
            </a:r>
            <a:r>
              <a:rPr lang="en-US" altLang="zh-CN" sz="2400">
                <a:ea typeface="黑体" panose="02010609060101010101" pitchFamily="49" charset="-122"/>
              </a:rPr>
              <a:t>”</a:t>
            </a:r>
            <a:r>
              <a:rPr lang="zh-CN" altLang="en-US" sz="2400">
                <a:latin typeface="华文行楷" panose="02010800040101010101" pitchFamily="2" charset="-122"/>
                <a:ea typeface="华文行楷" panose="02010800040101010101" pitchFamily="2" charset="-122"/>
              </a:rPr>
              <a:t>的三地址码。</a:t>
            </a:r>
          </a:p>
        </p:txBody>
      </p:sp>
      <p:sp>
        <p:nvSpPr>
          <p:cNvPr id="75780" name="Rectangle 4"/>
          <p:cNvSpPr>
            <a:spLocks noChangeArrowheads="1"/>
          </p:cNvSpPr>
          <p:nvPr/>
        </p:nvSpPr>
        <p:spPr bwMode="auto">
          <a:xfrm>
            <a:off x="304800" y="2273300"/>
            <a:ext cx="24384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 A→id:=E</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 E→E1+E2</a:t>
            </a:r>
          </a:p>
          <a:p>
            <a:pPr algn="just">
              <a:lnSpc>
                <a:spcPct val="120000"/>
              </a:lnSpc>
              <a:spcBef>
                <a:spcPct val="0"/>
              </a:spcBef>
              <a:buFontTx/>
              <a:buNone/>
            </a:pPr>
            <a:r>
              <a:rPr lang="en-US" altLang="zh-CN" sz="2400">
                <a:solidFill>
                  <a:schemeClr val="accent2"/>
                </a:solidFill>
                <a:latin typeface="华文楷体" panose="02010600040101010101" pitchFamily="2" charset="-122"/>
                <a:ea typeface="黑体" panose="02010609060101010101" pitchFamily="49" charset="-122"/>
              </a:rPr>
              <a:t> </a:t>
            </a:r>
            <a:endParaRPr lang="en-US" altLang="zh-CN" sz="2400">
              <a:solidFill>
                <a:schemeClr val="accent2"/>
              </a:solidFill>
              <a:latin typeface="黑体" panose="02010609060101010101" pitchFamily="49" charset="-122"/>
              <a:ea typeface="黑体" panose="02010609060101010101" pitchFamily="49" charset="-122"/>
            </a:endParaRP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 E→E1*E2</a:t>
            </a:r>
          </a:p>
          <a:p>
            <a:pPr algn="just">
              <a:lnSpc>
                <a:spcPct val="120000"/>
              </a:lnSpc>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E→-E1</a:t>
            </a:r>
          </a:p>
          <a:p>
            <a:pPr algn="just">
              <a:lnSpc>
                <a:spcPct val="120000"/>
              </a:lnSpc>
              <a:spcBef>
                <a:spcPct val="0"/>
              </a:spcBef>
              <a:buFontTx/>
              <a:buNone/>
            </a:pPr>
            <a:r>
              <a:rPr lang="en-US" altLang="zh-CN" sz="2400">
                <a:solidFill>
                  <a:schemeClr val="accent2"/>
                </a:solidFill>
                <a:latin typeface="华文楷体" panose="02010600040101010101" pitchFamily="2" charset="-122"/>
                <a:ea typeface="黑体" panose="02010609060101010101" pitchFamily="49" charset="-122"/>
              </a:rPr>
              <a:t> </a:t>
            </a:r>
            <a:endParaRPr lang="en-US" altLang="zh-CN" sz="2400">
              <a:solidFill>
                <a:schemeClr val="accent2"/>
              </a:solidFill>
              <a:latin typeface="黑体" panose="02010609060101010101" pitchFamily="49" charset="-122"/>
              <a:ea typeface="黑体" panose="02010609060101010101" pitchFamily="49" charset="-122"/>
            </a:endParaRP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 E→(E1)</a:t>
            </a:r>
          </a:p>
          <a:p>
            <a:pPr>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 E→id </a:t>
            </a:r>
          </a:p>
        </p:txBody>
      </p:sp>
      <p:sp>
        <p:nvSpPr>
          <p:cNvPr id="75781" name="Rectangle 5"/>
          <p:cNvSpPr>
            <a:spLocks noChangeArrowheads="1"/>
          </p:cNvSpPr>
          <p:nvPr/>
        </p:nvSpPr>
        <p:spPr bwMode="auto">
          <a:xfrm>
            <a:off x="2286000" y="58356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{E.place:=entry(id.name)} </a:t>
            </a:r>
          </a:p>
        </p:txBody>
      </p:sp>
      <p:sp>
        <p:nvSpPr>
          <p:cNvPr id="75782" name="Rectangle 6"/>
          <p:cNvSpPr>
            <a:spLocks noChangeArrowheads="1"/>
          </p:cNvSpPr>
          <p:nvPr/>
        </p:nvSpPr>
        <p:spPr bwMode="auto">
          <a:xfrm>
            <a:off x="2286000" y="2733675"/>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{E.place:=newtemp</a:t>
            </a:r>
            <a:r>
              <a:rPr lang="zh-CN" altLang="en-US" sz="2400">
                <a:latin typeface="黑体" panose="02010609060101010101" pitchFamily="49" charset="-122"/>
                <a:ea typeface="黑体" panose="02010609060101010101" pitchFamily="49" charset="-122"/>
              </a:rPr>
              <a:t>； </a:t>
            </a:r>
          </a:p>
          <a:p>
            <a:pPr>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emit(E.place ':=' E1.place '+' E2.place)} </a:t>
            </a:r>
          </a:p>
        </p:txBody>
      </p:sp>
      <p:sp>
        <p:nvSpPr>
          <p:cNvPr id="75783" name="Rectangle 7"/>
          <p:cNvSpPr>
            <a:spLocks noChangeArrowheads="1"/>
          </p:cNvSpPr>
          <p:nvPr/>
        </p:nvSpPr>
        <p:spPr bwMode="auto">
          <a:xfrm>
            <a:off x="2286000" y="3627438"/>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{E.place:=newtemp</a:t>
            </a:r>
            <a:r>
              <a:rPr lang="zh-CN" altLang="en-US" sz="2400">
                <a:latin typeface="黑体" panose="02010609060101010101" pitchFamily="49" charset="-122"/>
                <a:ea typeface="黑体" panose="02010609060101010101" pitchFamily="49" charset="-122"/>
              </a:rPr>
              <a:t>； </a:t>
            </a:r>
          </a:p>
          <a:p>
            <a:pPr>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emit(E.place ':=' E1.place '*' E2.place)} </a:t>
            </a:r>
          </a:p>
        </p:txBody>
      </p:sp>
      <p:sp>
        <p:nvSpPr>
          <p:cNvPr id="75784" name="Rectangle 8"/>
          <p:cNvSpPr>
            <a:spLocks noChangeArrowheads="1"/>
          </p:cNvSpPr>
          <p:nvPr/>
        </p:nvSpPr>
        <p:spPr bwMode="auto">
          <a:xfrm>
            <a:off x="2286000" y="4492625"/>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{E.place:=newtemp</a:t>
            </a:r>
            <a:r>
              <a:rPr lang="zh-CN" altLang="en-US" sz="2400">
                <a:latin typeface="黑体" panose="02010609060101010101" pitchFamily="49" charset="-122"/>
                <a:ea typeface="黑体" panose="02010609060101010101" pitchFamily="49" charset="-122"/>
              </a:rPr>
              <a:t>； </a:t>
            </a:r>
          </a:p>
          <a:p>
            <a:pPr>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emit(E.place ':=' '-' E1.place)} </a:t>
            </a:r>
          </a:p>
        </p:txBody>
      </p:sp>
      <p:sp>
        <p:nvSpPr>
          <p:cNvPr id="75785" name="Rectangle 9"/>
          <p:cNvSpPr>
            <a:spLocks noChangeArrowheads="1"/>
          </p:cNvSpPr>
          <p:nvPr/>
        </p:nvSpPr>
        <p:spPr bwMode="auto">
          <a:xfrm>
            <a:off x="2286000" y="54038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{E.place:= E1.place} </a:t>
            </a:r>
          </a:p>
        </p:txBody>
      </p:sp>
      <p:sp>
        <p:nvSpPr>
          <p:cNvPr id="75786" name="Rectangle 10"/>
          <p:cNvSpPr>
            <a:spLocks noChangeArrowheads="1"/>
          </p:cNvSpPr>
          <p:nvPr/>
        </p:nvSpPr>
        <p:spPr bwMode="auto">
          <a:xfrm>
            <a:off x="2286000" y="2378075"/>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latin typeface="黑体" panose="02010609060101010101" pitchFamily="49" charset="-122"/>
                <a:ea typeface="黑体" panose="02010609060101010101" pitchFamily="49" charset="-122"/>
              </a:rPr>
              <a:t>{emit(entry(id.name) ':=' E.place)}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arn(outVertical)">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arn(outVertical)">
                                      <p:cBhvr>
                                        <p:cTn id="12" dur="500"/>
                                        <p:tgtEl>
                                          <p:spTgt spid="75779">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arn(outVertical)">
                                      <p:cBhvr>
                                        <p:cTn id="15" dur="500"/>
                                        <p:tgtEl>
                                          <p:spTgt spid="757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5779">
                                            <p:txEl>
                                              <p:pRg st="2" end="2"/>
                                            </p:txEl>
                                          </p:spTgt>
                                        </p:tgtEl>
                                        <p:attrNameLst>
                                          <p:attrName>style.visibility</p:attrName>
                                        </p:attrNameLst>
                                      </p:cBhvr>
                                      <p:to>
                                        <p:strVal val="visible"/>
                                      </p:to>
                                    </p:set>
                                    <p:animEffect transition="in" filter="barn(outVertical)">
                                      <p:cBhvr>
                                        <p:cTn id="20" dur="500"/>
                                        <p:tgtEl>
                                          <p:spTgt spid="75779">
                                            <p:txEl>
                                              <p:pRg st="2" end="2"/>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animEffect transition="in" filter="barn(outVertical)">
                                      <p:cBhvr>
                                        <p:cTn id="23" dur="500"/>
                                        <p:tgtEl>
                                          <p:spTgt spid="7577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5781"/>
                                        </p:tgtEl>
                                        <p:attrNameLst>
                                          <p:attrName>style.visibility</p:attrName>
                                        </p:attrNameLst>
                                      </p:cBhvr>
                                      <p:to>
                                        <p:strVal val="visible"/>
                                      </p:to>
                                    </p:set>
                                    <p:animEffect transition="in" filter="barn(outVertical)">
                                      <p:cBhvr>
                                        <p:cTn id="28" dur="500"/>
                                        <p:tgtEl>
                                          <p:spTgt spid="757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75785"/>
                                        </p:tgtEl>
                                        <p:attrNameLst>
                                          <p:attrName>style.visibility</p:attrName>
                                        </p:attrNameLst>
                                      </p:cBhvr>
                                      <p:to>
                                        <p:strVal val="visible"/>
                                      </p:to>
                                    </p:set>
                                    <p:animEffect transition="in" filter="barn(outVertical)">
                                      <p:cBhvr>
                                        <p:cTn id="33" dur="500"/>
                                        <p:tgtEl>
                                          <p:spTgt spid="757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75784"/>
                                        </p:tgtEl>
                                        <p:attrNameLst>
                                          <p:attrName>style.visibility</p:attrName>
                                        </p:attrNameLst>
                                      </p:cBhvr>
                                      <p:to>
                                        <p:strVal val="visible"/>
                                      </p:to>
                                    </p:set>
                                    <p:animEffect transition="in" filter="barn(outVertical)">
                                      <p:cBhvr>
                                        <p:cTn id="38" dur="500"/>
                                        <p:tgtEl>
                                          <p:spTgt spid="757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75783"/>
                                        </p:tgtEl>
                                        <p:attrNameLst>
                                          <p:attrName>style.visibility</p:attrName>
                                        </p:attrNameLst>
                                      </p:cBhvr>
                                      <p:to>
                                        <p:strVal val="visible"/>
                                      </p:to>
                                    </p:set>
                                    <p:animEffect transition="in" filter="barn(outVertical)">
                                      <p:cBhvr>
                                        <p:cTn id="43" dur="500"/>
                                        <p:tgtEl>
                                          <p:spTgt spid="757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75782"/>
                                        </p:tgtEl>
                                        <p:attrNameLst>
                                          <p:attrName>style.visibility</p:attrName>
                                        </p:attrNameLst>
                                      </p:cBhvr>
                                      <p:to>
                                        <p:strVal val="visible"/>
                                      </p:to>
                                    </p:set>
                                    <p:animEffect transition="in" filter="barn(outVertical)">
                                      <p:cBhvr>
                                        <p:cTn id="48" dur="500"/>
                                        <p:tgtEl>
                                          <p:spTgt spid="757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75786"/>
                                        </p:tgtEl>
                                        <p:attrNameLst>
                                          <p:attrName>style.visibility</p:attrName>
                                        </p:attrNameLst>
                                      </p:cBhvr>
                                      <p:to>
                                        <p:strVal val="visible"/>
                                      </p:to>
                                    </p:set>
                                    <p:animEffect transition="in" filter="barn(outVertical)">
                                      <p:cBhvr>
                                        <p:cTn id="53" dur="500"/>
                                        <p:tgtEl>
                                          <p:spTgt spid="7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80" grpId="0" autoUpdateAnimBg="0"/>
      <p:bldP spid="75781" grpId="0" autoUpdateAnimBg="0"/>
      <p:bldP spid="75782" grpId="0" autoUpdateAnimBg="0"/>
      <p:bldP spid="75783" grpId="0" autoUpdateAnimBg="0"/>
      <p:bldP spid="75784" grpId="0" autoUpdateAnimBg="0"/>
      <p:bldP spid="75785" grpId="0" autoUpdateAnimBg="0"/>
      <p:bldP spid="7578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D0EC51F1-FA4A-4A65-9729-FB71EA8DB88C}" type="slidenum">
              <a:rPr lang="zh-CN" altLang="en-US"/>
              <a:pPr>
                <a:defRPr/>
              </a:pPr>
              <a:t>43</a:t>
            </a:fld>
            <a:endParaRPr lang="en-US" altLang="zh-CN"/>
          </a:p>
        </p:txBody>
      </p:sp>
      <p:sp>
        <p:nvSpPr>
          <p:cNvPr id="90115" name="Rectangle 2"/>
          <p:cNvSpPr>
            <a:spLocks noGrp="1" noChangeArrowheads="1"/>
          </p:cNvSpPr>
          <p:nvPr>
            <p:ph type="title"/>
          </p:nvPr>
        </p:nvSpPr>
        <p:spPr>
          <a:xfrm>
            <a:off x="533400" y="76200"/>
            <a:ext cx="6248400" cy="609600"/>
          </a:xfrm>
        </p:spPr>
        <p:txBody>
          <a:bodyPr/>
          <a:lstStyle/>
          <a:p>
            <a:pPr algn="l" eaLnBrk="1" hangingPunct="1"/>
            <a:r>
              <a:rPr lang="en-US" altLang="zh-CN" sz="3200" smtClean="0">
                <a:solidFill>
                  <a:srgbClr val="990000"/>
                </a:solidFill>
                <a:latin typeface="隶书" panose="02010509060101010101" pitchFamily="49" charset="-122"/>
                <a:ea typeface="隶书" panose="02010509060101010101" pitchFamily="49" charset="-122"/>
              </a:rPr>
              <a:t>4.6.2 </a:t>
            </a:r>
            <a:r>
              <a:rPr lang="zh-CN" altLang="en-US" sz="3200" smtClean="0">
                <a:solidFill>
                  <a:srgbClr val="990000"/>
                </a:solidFill>
                <a:latin typeface="隶书" panose="02010509060101010101" pitchFamily="49" charset="-122"/>
                <a:ea typeface="隶书" panose="02010509060101010101" pitchFamily="49" charset="-122"/>
              </a:rPr>
              <a:t>变量的（内部）类型转换 </a:t>
            </a:r>
          </a:p>
        </p:txBody>
      </p:sp>
      <p:sp>
        <p:nvSpPr>
          <p:cNvPr id="77827" name="Rectangle 3"/>
          <p:cNvSpPr>
            <a:spLocks noChangeArrowheads="1"/>
          </p:cNvSpPr>
          <p:nvPr/>
        </p:nvSpPr>
        <p:spPr bwMode="auto">
          <a:xfrm>
            <a:off x="395288" y="660400"/>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强制（</a:t>
            </a:r>
            <a:r>
              <a:rPr lang="en-US" altLang="zh-CN" sz="2400">
                <a:solidFill>
                  <a:srgbClr val="990000"/>
                </a:solidFill>
                <a:latin typeface="黑体" panose="02010609060101010101" pitchFamily="49" charset="-122"/>
                <a:ea typeface="黑体" panose="02010609060101010101" pitchFamily="49" charset="-122"/>
              </a:rPr>
              <a:t>coercion</a:t>
            </a:r>
            <a:r>
              <a:rPr lang="zh-CN" altLang="en-US" sz="2400">
                <a:solidFill>
                  <a:srgbClr val="990000"/>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按照一定的原则，将不同类型的变量在内部转换为相同的类型，然后进行同类型变量的计算。 </a:t>
            </a:r>
          </a:p>
        </p:txBody>
      </p:sp>
      <p:sp>
        <p:nvSpPr>
          <p:cNvPr id="77828" name="Rectangle 4"/>
          <p:cNvSpPr>
            <a:spLocks noChangeArrowheads="1"/>
          </p:cNvSpPr>
          <p:nvPr/>
        </p:nvSpPr>
        <p:spPr bwMode="auto">
          <a:xfrm>
            <a:off x="611188" y="17478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ea typeface="华文行楷" panose="02010800040101010101" pitchFamily="2" charset="-122"/>
              </a:rPr>
              <a:t>运算的转换原则：</a:t>
            </a:r>
          </a:p>
        </p:txBody>
      </p:sp>
      <p:sp>
        <p:nvSpPr>
          <p:cNvPr id="77829" name="Rectangle 5"/>
          <p:cNvSpPr>
            <a:spLocks noChangeArrowheads="1"/>
          </p:cNvSpPr>
          <p:nvPr/>
        </p:nvSpPr>
        <p:spPr bwMode="auto">
          <a:xfrm>
            <a:off x="4787900" y="1700213"/>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赋值的转换原则： </a:t>
            </a:r>
          </a:p>
        </p:txBody>
      </p:sp>
      <p:sp>
        <p:nvSpPr>
          <p:cNvPr id="77830" name="Rectangle 6"/>
          <p:cNvSpPr>
            <a:spLocks noChangeArrowheads="1"/>
          </p:cNvSpPr>
          <p:nvPr/>
        </p:nvSpPr>
        <p:spPr bwMode="auto">
          <a:xfrm>
            <a:off x="323850" y="3943350"/>
            <a:ext cx="4114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表达式的类型判定树：</a:t>
            </a:r>
          </a:p>
        </p:txBody>
      </p:sp>
      <p:graphicFrame>
        <p:nvGraphicFramePr>
          <p:cNvPr id="77831" name="Object 7"/>
          <p:cNvGraphicFramePr>
            <a:graphicFrameLocks noChangeAspect="1"/>
          </p:cNvGraphicFramePr>
          <p:nvPr/>
        </p:nvGraphicFramePr>
        <p:xfrm>
          <a:off x="611188" y="2271713"/>
          <a:ext cx="3455987" cy="1589087"/>
        </p:xfrm>
        <a:graphic>
          <a:graphicData uri="http://schemas.openxmlformats.org/presentationml/2006/ole">
            <mc:AlternateContent xmlns:mc="http://schemas.openxmlformats.org/markup-compatibility/2006">
              <mc:Choice xmlns:v="urn:schemas-microsoft-com:vml" Requires="v">
                <p:oleObj spid="_x0000_s90176" r:id="rId4" imgW="1833840" imgH="709200" progId="Visio.Drawing.11">
                  <p:embed/>
                </p:oleObj>
              </mc:Choice>
              <mc:Fallback>
                <p:oleObj r:id="rId4" imgW="1833840" imgH="70920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271713"/>
                        <a:ext cx="345598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2" name="Object 8"/>
          <p:cNvGraphicFramePr>
            <a:graphicFrameLocks noChangeAspect="1"/>
          </p:cNvGraphicFramePr>
          <p:nvPr/>
        </p:nvGraphicFramePr>
        <p:xfrm>
          <a:off x="4643438" y="2138363"/>
          <a:ext cx="3816350" cy="1577975"/>
        </p:xfrm>
        <a:graphic>
          <a:graphicData uri="http://schemas.openxmlformats.org/presentationml/2006/ole">
            <mc:AlternateContent xmlns:mc="http://schemas.openxmlformats.org/markup-compatibility/2006">
              <mc:Choice xmlns:v="urn:schemas-microsoft-com:vml" Requires="v">
                <p:oleObj spid="_x0000_s90177" r:id="rId6" imgW="1846440" imgH="679680" progId="Visio.Drawing.11">
                  <p:embed/>
                </p:oleObj>
              </mc:Choice>
              <mc:Fallback>
                <p:oleObj r:id="rId6" imgW="1846440" imgH="679680" progId="Visio.Drawing.11">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2138363"/>
                        <a:ext cx="38163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3" name="Object 9"/>
          <p:cNvGraphicFramePr>
            <a:graphicFrameLocks noChangeAspect="1"/>
          </p:cNvGraphicFramePr>
          <p:nvPr/>
        </p:nvGraphicFramePr>
        <p:xfrm>
          <a:off x="1908175" y="4030663"/>
          <a:ext cx="7092950" cy="2351087"/>
        </p:xfrm>
        <a:graphic>
          <a:graphicData uri="http://schemas.openxmlformats.org/presentationml/2006/ole">
            <mc:AlternateContent xmlns:mc="http://schemas.openxmlformats.org/markup-compatibility/2006">
              <mc:Choice xmlns:v="urn:schemas-microsoft-com:vml" Requires="v">
                <p:oleObj spid="_x0000_s90178" r:id="rId8" imgW="3754080" imgH="1244520" progId="Visio.Drawing.11">
                  <p:embed/>
                </p:oleObj>
              </mc:Choice>
              <mc:Fallback>
                <p:oleObj r:id="rId8" imgW="3754080" imgH="1244520" progId="Visio.Drawing.11">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030663"/>
                        <a:ext cx="70929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4" name="Oval 10"/>
          <p:cNvSpPr>
            <a:spLocks noChangeArrowheads="1"/>
          </p:cNvSpPr>
          <p:nvPr/>
        </p:nvSpPr>
        <p:spPr bwMode="auto">
          <a:xfrm>
            <a:off x="7092950" y="2565400"/>
            <a:ext cx="574675" cy="503238"/>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77835" name="Oval 11"/>
          <p:cNvSpPr>
            <a:spLocks noChangeArrowheads="1"/>
          </p:cNvSpPr>
          <p:nvPr/>
        </p:nvSpPr>
        <p:spPr bwMode="auto">
          <a:xfrm>
            <a:off x="4529138"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77836" name="Oval 12"/>
          <p:cNvSpPr>
            <a:spLocks noChangeArrowheads="1"/>
          </p:cNvSpPr>
          <p:nvPr/>
        </p:nvSpPr>
        <p:spPr bwMode="auto">
          <a:xfrm>
            <a:off x="8388350"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77837" name="Oval 13"/>
          <p:cNvSpPr>
            <a:spLocks noChangeArrowheads="1"/>
          </p:cNvSpPr>
          <p:nvPr/>
        </p:nvSpPr>
        <p:spPr bwMode="auto">
          <a:xfrm>
            <a:off x="6532563" y="5589588"/>
            <a:ext cx="574675" cy="503237"/>
          </a:xfrm>
          <a:prstGeom prst="ellipse">
            <a:avLst/>
          </a:prstGeom>
          <a:noFill/>
          <a:ln w="254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en-US" sz="2400">
              <a:latin typeface="隶书" panose="02010509060101010101" pitchFamily="49" charset="-122"/>
              <a:ea typeface="隶书" panose="02010509060101010101" pitchFamily="49" charset="-122"/>
            </a:endParaRPr>
          </a:p>
        </p:txBody>
      </p:sp>
      <p:sp>
        <p:nvSpPr>
          <p:cNvPr id="77838" name="Rectangle 14"/>
          <p:cNvSpPr>
            <a:spLocks noChangeArrowheads="1"/>
          </p:cNvSpPr>
          <p:nvPr/>
        </p:nvSpPr>
        <p:spPr bwMode="auto">
          <a:xfrm>
            <a:off x="250825" y="4364038"/>
            <a:ext cx="19446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属性</a:t>
            </a:r>
            <a:r>
              <a:rPr lang="en-US" altLang="zh-CN" sz="2400">
                <a:solidFill>
                  <a:srgbClr val="990000"/>
                </a:solidFill>
                <a:latin typeface="黑体" panose="02010609060101010101" pitchFamily="49" charset="-122"/>
                <a:ea typeface="黑体" panose="02010609060101010101" pitchFamily="49" charset="-122"/>
              </a:rPr>
              <a:t>.type</a:t>
            </a:r>
            <a:r>
              <a:rPr lang="zh-CN" altLang="en-US" sz="2400">
                <a:solidFill>
                  <a:schemeClr val="tx2"/>
                </a:solidFill>
                <a:latin typeface="华文行楷" panose="02010800040101010101" pitchFamily="2" charset="-122"/>
                <a:ea typeface="华文行楷" panose="02010800040101010101" pitchFamily="2" charset="-122"/>
              </a:rPr>
              <a:t>：</a:t>
            </a:r>
          </a:p>
          <a:p>
            <a:pPr algn="just" eaLnBrk="1" hangingPunct="1">
              <a:lnSpc>
                <a:spcPct val="110000"/>
              </a:lnSpc>
              <a:spcBef>
                <a:spcPct val="0"/>
              </a:spcBef>
              <a:buFontTx/>
              <a:buNone/>
            </a:pPr>
            <a:r>
              <a:rPr lang="zh-CN" altLang="en-US" sz="2400">
                <a:latin typeface="华文行楷" panose="02010800040101010101" pitchFamily="2" charset="-122"/>
                <a:ea typeface="华文行楷" panose="02010800040101010101" pitchFamily="2" charset="-122"/>
              </a:rPr>
              <a:t>取值</a:t>
            </a:r>
            <a:r>
              <a:rPr lang="en-US" altLang="zh-CN" sz="2400">
                <a:latin typeface="黑体" panose="02010609060101010101" pitchFamily="49" charset="-122"/>
                <a:ea typeface="黑体" panose="02010609060101010101" pitchFamily="49" charset="-122"/>
              </a:rPr>
              <a:t>int</a:t>
            </a:r>
            <a:r>
              <a:rPr lang="zh-CN" altLang="en-US" sz="2400">
                <a:latin typeface="华文行楷" panose="02010800040101010101" pitchFamily="2" charset="-122"/>
                <a:ea typeface="华文行楷" panose="02010800040101010101" pitchFamily="2" charset="-122"/>
              </a:rPr>
              <a:t>或</a:t>
            </a:r>
          </a:p>
          <a:p>
            <a:pPr algn="just" eaLnBrk="1" hangingPunct="1">
              <a:lnSpc>
                <a:spcPct val="110000"/>
              </a:lnSpc>
              <a:spcBef>
                <a:spcPct val="0"/>
              </a:spcBef>
              <a:buFontTx/>
              <a:buNone/>
            </a:pPr>
            <a:r>
              <a:rPr lang="en-US" altLang="zh-CN" sz="2400">
                <a:latin typeface="黑体" panose="02010609060101010101" pitchFamily="49" charset="-122"/>
                <a:ea typeface="黑体" panose="02010609060101010101" pitchFamily="49" charset="-122"/>
              </a:rPr>
              <a:t>real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arn(outVertical)">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barn(outVertical)">
                                      <p:cBhvr>
                                        <p:cTn id="12" dur="500"/>
                                        <p:tgtEl>
                                          <p:spTgt spid="77829"/>
                                        </p:tgtEl>
                                      </p:cBhvr>
                                    </p:animEffect>
                                  </p:childTnLst>
                                </p:cTn>
                              </p:par>
                              <p:par>
                                <p:cTn id="13" presetID="16" presetClass="entr" presetSubtype="37" fill="hold" nodeType="withEffect">
                                  <p:stCondLst>
                                    <p:cond delay="0"/>
                                  </p:stCondLst>
                                  <p:childTnLst>
                                    <p:set>
                                      <p:cBhvr>
                                        <p:cTn id="14" dur="1" fill="hold">
                                          <p:stCondLst>
                                            <p:cond delay="0"/>
                                          </p:stCondLst>
                                        </p:cTn>
                                        <p:tgtEl>
                                          <p:spTgt spid="77832"/>
                                        </p:tgtEl>
                                        <p:attrNameLst>
                                          <p:attrName>style.visibility</p:attrName>
                                        </p:attrNameLst>
                                      </p:cBhvr>
                                      <p:to>
                                        <p:strVal val="visible"/>
                                      </p:to>
                                    </p:set>
                                    <p:animEffect transition="in" filter="barn(outVertical)">
                                      <p:cBhvr>
                                        <p:cTn id="15" dur="500"/>
                                        <p:tgtEl>
                                          <p:spTgt spid="778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7828"/>
                                        </p:tgtEl>
                                        <p:attrNameLst>
                                          <p:attrName>style.visibility</p:attrName>
                                        </p:attrNameLst>
                                      </p:cBhvr>
                                      <p:to>
                                        <p:strVal val="visible"/>
                                      </p:to>
                                    </p:set>
                                    <p:animEffect transition="in" filter="barn(outVertical)">
                                      <p:cBhvr>
                                        <p:cTn id="20" dur="500"/>
                                        <p:tgtEl>
                                          <p:spTgt spid="77828"/>
                                        </p:tgtEl>
                                      </p:cBhvr>
                                    </p:animEffect>
                                  </p:childTnLst>
                                </p:cTn>
                              </p:par>
                              <p:par>
                                <p:cTn id="21" presetID="16" presetClass="entr" presetSubtype="37" fill="hold" nodeType="withEffect">
                                  <p:stCondLst>
                                    <p:cond delay="0"/>
                                  </p:stCondLst>
                                  <p:childTnLst>
                                    <p:set>
                                      <p:cBhvr>
                                        <p:cTn id="22" dur="1" fill="hold">
                                          <p:stCondLst>
                                            <p:cond delay="0"/>
                                          </p:stCondLst>
                                        </p:cTn>
                                        <p:tgtEl>
                                          <p:spTgt spid="77831"/>
                                        </p:tgtEl>
                                        <p:attrNameLst>
                                          <p:attrName>style.visibility</p:attrName>
                                        </p:attrNameLst>
                                      </p:cBhvr>
                                      <p:to>
                                        <p:strVal val="visible"/>
                                      </p:to>
                                    </p:set>
                                    <p:animEffect transition="in" filter="barn(outVertical)">
                                      <p:cBhvr>
                                        <p:cTn id="23" dur="500"/>
                                        <p:tgtEl>
                                          <p:spTgt spid="778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7830">
                                            <p:txEl>
                                              <p:pRg st="0" end="0"/>
                                            </p:txEl>
                                          </p:spTgt>
                                        </p:tgtEl>
                                        <p:attrNameLst>
                                          <p:attrName>style.visibility</p:attrName>
                                        </p:attrNameLst>
                                      </p:cBhvr>
                                      <p:to>
                                        <p:strVal val="visible"/>
                                      </p:to>
                                    </p:set>
                                    <p:animEffect transition="in" filter="barn(outVertical)">
                                      <p:cBhvr>
                                        <p:cTn id="28" dur="500"/>
                                        <p:tgtEl>
                                          <p:spTgt spid="77830">
                                            <p:txEl>
                                              <p:pRg st="0" end="0"/>
                                            </p:txEl>
                                          </p:spTgt>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77838"/>
                                        </p:tgtEl>
                                        <p:attrNameLst>
                                          <p:attrName>style.visibility</p:attrName>
                                        </p:attrNameLst>
                                      </p:cBhvr>
                                      <p:to>
                                        <p:strVal val="visible"/>
                                      </p:to>
                                    </p:set>
                                    <p:animEffect transition="in" filter="barn(outVertical)">
                                      <p:cBhvr>
                                        <p:cTn id="31" dur="500"/>
                                        <p:tgtEl>
                                          <p:spTgt spid="778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77833"/>
                                        </p:tgtEl>
                                        <p:attrNameLst>
                                          <p:attrName>style.visibility</p:attrName>
                                        </p:attrNameLst>
                                      </p:cBhvr>
                                      <p:to>
                                        <p:strVal val="visible"/>
                                      </p:to>
                                    </p:set>
                                    <p:animEffect transition="in" filter="slide(fromBottom)">
                                      <p:cBhvr>
                                        <p:cTn id="36" dur="500"/>
                                        <p:tgtEl>
                                          <p:spTgt spid="778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9" presetClass="entr" presetSubtype="10" repeatCount="indefinite" fill="hold" grpId="0" nodeType="clickEffect">
                                  <p:stCondLst>
                                    <p:cond delay="0"/>
                                  </p:stCondLst>
                                  <p:endCondLst>
                                    <p:cond evt="onNext" delay="0">
                                      <p:tgtEl>
                                        <p:sldTgt/>
                                      </p:tgtEl>
                                    </p:cond>
                                  </p:endCondLst>
                                  <p:childTnLst>
                                    <p:set>
                                      <p:cBhvr>
                                        <p:cTn id="40" dur="1" fill="hold">
                                          <p:stCondLst>
                                            <p:cond delay="0"/>
                                          </p:stCondLst>
                                        </p:cTn>
                                        <p:tgtEl>
                                          <p:spTgt spid="77834"/>
                                        </p:tgtEl>
                                        <p:attrNameLst>
                                          <p:attrName>style.visibility</p:attrName>
                                        </p:attrNameLst>
                                      </p:cBhvr>
                                      <p:to>
                                        <p:strVal val="visible"/>
                                      </p:to>
                                    </p:set>
                                    <p:anim calcmode="lin" valueType="num">
                                      <p:cBhvr>
                                        <p:cTn id="41" dur="3000" fill="hold"/>
                                        <p:tgtEl>
                                          <p:spTgt spid="77834"/>
                                        </p:tgtEl>
                                        <p:attrNameLst>
                                          <p:attrName>ppt_w</p:attrName>
                                        </p:attrNameLst>
                                      </p:cBhvr>
                                      <p:tavLst>
                                        <p:tav tm="0" fmla="#ppt_w*sin(2.5*pi*$)">
                                          <p:val>
                                            <p:fltVal val="0"/>
                                          </p:val>
                                        </p:tav>
                                        <p:tav tm="100000">
                                          <p:val>
                                            <p:fltVal val="1"/>
                                          </p:val>
                                        </p:tav>
                                      </p:tavLst>
                                    </p:anim>
                                    <p:anim calcmode="lin" valueType="num">
                                      <p:cBhvr>
                                        <p:cTn id="42" dur="3000" fill="hold"/>
                                        <p:tgtEl>
                                          <p:spTgt spid="7783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4"/>
                                        </p:tgtEl>
                                        <p:attrNameLst>
                                          <p:attrName>style.visibility</p:attrName>
                                        </p:attrNameLst>
                                      </p:cBhvr>
                                      <p:to>
                                        <p:strVal val="hidden"/>
                                      </p:to>
                                    </p:set>
                                  </p:subTnLst>
                                </p:cTn>
                              </p:par>
                              <p:par>
                                <p:cTn id="43" presetID="19" presetClass="entr" presetSubtype="10" repeatCount="indefinite" fill="hold" grpId="0" nodeType="withEffect">
                                  <p:stCondLst>
                                    <p:cond delay="0"/>
                                  </p:stCondLst>
                                  <p:endCondLst>
                                    <p:cond evt="onNext" delay="0">
                                      <p:tgtEl>
                                        <p:sldTgt/>
                                      </p:tgtEl>
                                    </p:cond>
                                  </p:endCondLst>
                                  <p:childTnLst>
                                    <p:set>
                                      <p:cBhvr>
                                        <p:cTn id="44" dur="1" fill="hold">
                                          <p:stCondLst>
                                            <p:cond delay="0"/>
                                          </p:stCondLst>
                                        </p:cTn>
                                        <p:tgtEl>
                                          <p:spTgt spid="77835"/>
                                        </p:tgtEl>
                                        <p:attrNameLst>
                                          <p:attrName>style.visibility</p:attrName>
                                        </p:attrNameLst>
                                      </p:cBhvr>
                                      <p:to>
                                        <p:strVal val="visible"/>
                                      </p:to>
                                    </p:set>
                                    <p:anim calcmode="lin" valueType="num">
                                      <p:cBhvr>
                                        <p:cTn id="45" dur="3000" fill="hold"/>
                                        <p:tgtEl>
                                          <p:spTgt spid="77835"/>
                                        </p:tgtEl>
                                        <p:attrNameLst>
                                          <p:attrName>ppt_w</p:attrName>
                                        </p:attrNameLst>
                                      </p:cBhvr>
                                      <p:tavLst>
                                        <p:tav tm="0" fmla="#ppt_w*sin(2.5*pi*$)">
                                          <p:val>
                                            <p:fltVal val="0"/>
                                          </p:val>
                                        </p:tav>
                                        <p:tav tm="100000">
                                          <p:val>
                                            <p:fltVal val="1"/>
                                          </p:val>
                                        </p:tav>
                                      </p:tavLst>
                                    </p:anim>
                                    <p:anim calcmode="lin" valueType="num">
                                      <p:cBhvr>
                                        <p:cTn id="46" dur="3000" fill="hold"/>
                                        <p:tgtEl>
                                          <p:spTgt spid="778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5"/>
                                        </p:tgtEl>
                                        <p:attrNameLst>
                                          <p:attrName>style.visibility</p:attrName>
                                        </p:attrNameLst>
                                      </p:cBhvr>
                                      <p:to>
                                        <p:strVal val="hidden"/>
                                      </p:to>
                                    </p:set>
                                  </p:subTnLst>
                                </p:cTn>
                              </p:par>
                              <p:par>
                                <p:cTn id="47" presetID="19" presetClass="entr" presetSubtype="10" repeatCount="indefinite" fill="hold" grpId="0" nodeType="withEffect">
                                  <p:stCondLst>
                                    <p:cond delay="0"/>
                                  </p:stCondLst>
                                  <p:endCondLst>
                                    <p:cond evt="onNext" delay="0">
                                      <p:tgtEl>
                                        <p:sldTgt/>
                                      </p:tgtEl>
                                    </p:cond>
                                  </p:endCondLst>
                                  <p:childTnLst>
                                    <p:set>
                                      <p:cBhvr>
                                        <p:cTn id="48" dur="1" fill="hold">
                                          <p:stCondLst>
                                            <p:cond delay="0"/>
                                          </p:stCondLst>
                                        </p:cTn>
                                        <p:tgtEl>
                                          <p:spTgt spid="77837"/>
                                        </p:tgtEl>
                                        <p:attrNameLst>
                                          <p:attrName>style.visibility</p:attrName>
                                        </p:attrNameLst>
                                      </p:cBhvr>
                                      <p:to>
                                        <p:strVal val="visible"/>
                                      </p:to>
                                    </p:set>
                                    <p:anim calcmode="lin" valueType="num">
                                      <p:cBhvr>
                                        <p:cTn id="49" dur="3000" fill="hold"/>
                                        <p:tgtEl>
                                          <p:spTgt spid="77837"/>
                                        </p:tgtEl>
                                        <p:attrNameLst>
                                          <p:attrName>ppt_w</p:attrName>
                                        </p:attrNameLst>
                                      </p:cBhvr>
                                      <p:tavLst>
                                        <p:tav tm="0" fmla="#ppt_w*sin(2.5*pi*$)">
                                          <p:val>
                                            <p:fltVal val="0"/>
                                          </p:val>
                                        </p:tav>
                                        <p:tav tm="100000">
                                          <p:val>
                                            <p:fltVal val="1"/>
                                          </p:val>
                                        </p:tav>
                                      </p:tavLst>
                                    </p:anim>
                                    <p:anim calcmode="lin" valueType="num">
                                      <p:cBhvr>
                                        <p:cTn id="50" dur="3000" fill="hold"/>
                                        <p:tgtEl>
                                          <p:spTgt spid="778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7"/>
                                        </p:tgtEl>
                                        <p:attrNameLst>
                                          <p:attrName>style.visibility</p:attrName>
                                        </p:attrNameLst>
                                      </p:cBhvr>
                                      <p:to>
                                        <p:strVal val="hidden"/>
                                      </p:to>
                                    </p:set>
                                  </p:subTnLst>
                                </p:cTn>
                              </p:par>
                              <p:par>
                                <p:cTn id="51" presetID="19" presetClass="entr" presetSubtype="10" repeatCount="indefinite" fill="hold" grpId="0" nodeType="withEffect">
                                  <p:stCondLst>
                                    <p:cond delay="0"/>
                                  </p:stCondLst>
                                  <p:endCondLst>
                                    <p:cond evt="onNext" delay="0">
                                      <p:tgtEl>
                                        <p:sldTgt/>
                                      </p:tgtEl>
                                    </p:cond>
                                  </p:endCondLst>
                                  <p:childTnLst>
                                    <p:set>
                                      <p:cBhvr>
                                        <p:cTn id="52" dur="1" fill="hold">
                                          <p:stCondLst>
                                            <p:cond delay="0"/>
                                          </p:stCondLst>
                                        </p:cTn>
                                        <p:tgtEl>
                                          <p:spTgt spid="77836"/>
                                        </p:tgtEl>
                                        <p:attrNameLst>
                                          <p:attrName>style.visibility</p:attrName>
                                        </p:attrNameLst>
                                      </p:cBhvr>
                                      <p:to>
                                        <p:strVal val="visible"/>
                                      </p:to>
                                    </p:set>
                                    <p:anim calcmode="lin" valueType="num">
                                      <p:cBhvr>
                                        <p:cTn id="53" dur="3000" fill="hold"/>
                                        <p:tgtEl>
                                          <p:spTgt spid="77836"/>
                                        </p:tgtEl>
                                        <p:attrNameLst>
                                          <p:attrName>ppt_w</p:attrName>
                                        </p:attrNameLst>
                                      </p:cBhvr>
                                      <p:tavLst>
                                        <p:tav tm="0" fmla="#ppt_w*sin(2.5*pi*$)">
                                          <p:val>
                                            <p:fltVal val="0"/>
                                          </p:val>
                                        </p:tav>
                                        <p:tav tm="100000">
                                          <p:val>
                                            <p:fltVal val="1"/>
                                          </p:val>
                                        </p:tav>
                                      </p:tavLst>
                                    </p:anim>
                                    <p:anim calcmode="lin" valueType="num">
                                      <p:cBhvr>
                                        <p:cTn id="54" dur="3000" fill="hold"/>
                                        <p:tgtEl>
                                          <p:spTgt spid="778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78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P spid="77829" grpId="0" autoUpdateAnimBg="0"/>
      <p:bldP spid="77830" grpId="0" build="p" autoUpdateAnimBg="0"/>
      <p:bldP spid="77834" grpId="0" animBg="1"/>
      <p:bldP spid="77835" grpId="0" animBg="1"/>
      <p:bldP spid="77836" grpId="0" animBg="1"/>
      <p:bldP spid="77837" grpId="0" animBg="1"/>
      <p:bldP spid="778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8015DBF8-D525-4B10-AF1F-E3C57F31BB5A}" type="slidenum">
              <a:rPr lang="zh-CN" altLang="en-US"/>
              <a:pPr>
                <a:defRPr/>
              </a:pPr>
              <a:t>44</a:t>
            </a:fld>
            <a:endParaRPr lang="en-US" altLang="zh-CN"/>
          </a:p>
        </p:txBody>
      </p:sp>
      <p:graphicFrame>
        <p:nvGraphicFramePr>
          <p:cNvPr id="78856" name="Object 8"/>
          <p:cNvGraphicFramePr>
            <a:graphicFrameLocks noChangeAspect="1"/>
          </p:cNvGraphicFramePr>
          <p:nvPr/>
        </p:nvGraphicFramePr>
        <p:xfrm>
          <a:off x="-396875" y="3363913"/>
          <a:ext cx="3600450" cy="1577975"/>
        </p:xfrm>
        <a:graphic>
          <a:graphicData uri="http://schemas.openxmlformats.org/presentationml/2006/ole">
            <mc:AlternateContent xmlns:mc="http://schemas.openxmlformats.org/markup-compatibility/2006">
              <mc:Choice xmlns:v="urn:schemas-microsoft-com:vml" Requires="v">
                <p:oleObj spid="_x0000_s92186" r:id="rId4" imgW="1846440" imgH="679680" progId="Visio.Drawing.11">
                  <p:embed/>
                </p:oleObj>
              </mc:Choice>
              <mc:Fallback>
                <p:oleObj r:id="rId4" imgW="1846440" imgH="679680"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3363913"/>
                        <a:ext cx="36004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4" name="Rectangle 2"/>
          <p:cNvSpPr>
            <a:spLocks noGrp="1" noChangeArrowheads="1"/>
          </p:cNvSpPr>
          <p:nvPr>
            <p:ph type="title"/>
          </p:nvPr>
        </p:nvSpPr>
        <p:spPr>
          <a:xfrm>
            <a:off x="1524000" y="0"/>
            <a:ext cx="77724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92165" name="Rectangle 3"/>
          <p:cNvSpPr>
            <a:spLocks noChangeArrowheads="1"/>
          </p:cNvSpPr>
          <p:nvPr/>
        </p:nvSpPr>
        <p:spPr bwMode="auto">
          <a:xfrm>
            <a:off x="358775" y="641350"/>
            <a:ext cx="8534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三地址码：	</a:t>
            </a:r>
            <a:r>
              <a:rPr lang="en-US" altLang="zh-CN" sz="2400">
                <a:latin typeface="黑体" panose="02010609060101010101" pitchFamily="49" charset="-122"/>
                <a:ea typeface="黑体" panose="02010609060101010101" pitchFamily="49" charset="-122"/>
              </a:rPr>
              <a:t>T := </a:t>
            </a:r>
            <a:r>
              <a:rPr lang="en-US" altLang="zh-CN" sz="2400">
                <a:solidFill>
                  <a:srgbClr val="990000"/>
                </a:solidFill>
                <a:latin typeface="黑体" panose="02010609060101010101" pitchFamily="49" charset="-122"/>
                <a:ea typeface="黑体" panose="02010609060101010101" pitchFamily="49" charset="-122"/>
              </a:rPr>
              <a:t>itr</a:t>
            </a:r>
            <a:r>
              <a:rPr lang="en-US" altLang="zh-CN" sz="2400">
                <a:latin typeface="黑体" panose="02010609060101010101" pitchFamily="49" charset="-122"/>
                <a:ea typeface="黑体" panose="02010609060101010101" pitchFamily="49" charset="-122"/>
              </a:rPr>
              <a:t> E</a:t>
            </a:r>
            <a:r>
              <a:rPr lang="zh-CN" altLang="en-US" sz="2400">
                <a:latin typeface="华文行楷" panose="02010800040101010101" pitchFamily="2" charset="-122"/>
                <a:ea typeface="华文行楷" panose="02010800040101010101" pitchFamily="2" charset="-122"/>
              </a:rPr>
              <a:t>：将</a:t>
            </a:r>
            <a:r>
              <a:rPr lang="en-US" altLang="zh-CN" sz="2400">
                <a:latin typeface="黑体" panose="02010609060101010101" pitchFamily="49" charset="-122"/>
                <a:ea typeface="黑体" panose="02010609060101010101" pitchFamily="49" charset="-122"/>
              </a:rPr>
              <a:t>E</a:t>
            </a:r>
            <a:r>
              <a:rPr lang="zh-CN" altLang="en-US" sz="2400">
                <a:latin typeface="华文行楷" panose="02010800040101010101" pitchFamily="2" charset="-122"/>
                <a:ea typeface="华文行楷" panose="02010800040101010101" pitchFamily="2" charset="-122"/>
              </a:rPr>
              <a:t>从整型变为实型，结果存放</a:t>
            </a:r>
            <a:r>
              <a:rPr lang="en-US" altLang="zh-CN" sz="2400">
                <a:latin typeface="黑体" panose="02010609060101010101" pitchFamily="49" charset="-122"/>
                <a:ea typeface="黑体" panose="02010609060101010101" pitchFamily="49" charset="-122"/>
              </a:rPr>
              <a:t>T</a:t>
            </a:r>
            <a:r>
              <a:rPr lang="zh-CN" altLang="en-US" sz="2400">
                <a:latin typeface="华文行楷" panose="02010800040101010101" pitchFamily="2" charset="-122"/>
                <a:ea typeface="华文行楷" panose="02010800040101010101" pitchFamily="2" charset="-122"/>
              </a:rPr>
              <a:t>中</a:t>
            </a:r>
          </a:p>
          <a:p>
            <a:pPr algn="just">
              <a:lnSpc>
                <a:spcPct val="120000"/>
              </a:lnSpc>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T := </a:t>
            </a:r>
            <a:r>
              <a:rPr lang="en-US" altLang="zh-CN" sz="2400">
                <a:solidFill>
                  <a:srgbClr val="990000"/>
                </a:solidFill>
                <a:latin typeface="黑体" panose="02010609060101010101" pitchFamily="49" charset="-122"/>
                <a:ea typeface="黑体" panose="02010609060101010101" pitchFamily="49" charset="-122"/>
              </a:rPr>
              <a:t>rti</a:t>
            </a:r>
            <a:r>
              <a:rPr lang="en-US" altLang="zh-CN" sz="2400">
                <a:latin typeface="黑体" panose="02010609060101010101" pitchFamily="49" charset="-122"/>
                <a:ea typeface="黑体" panose="02010609060101010101" pitchFamily="49" charset="-122"/>
              </a:rPr>
              <a:t> E</a:t>
            </a:r>
            <a:r>
              <a:rPr lang="zh-CN" altLang="en-US" sz="2400">
                <a:latin typeface="华文行楷" panose="02010800040101010101" pitchFamily="2" charset="-122"/>
                <a:ea typeface="华文行楷" panose="02010800040101010101" pitchFamily="2" charset="-122"/>
              </a:rPr>
              <a:t>：将</a:t>
            </a:r>
            <a:r>
              <a:rPr lang="en-US" altLang="zh-CN" sz="2400">
                <a:latin typeface="黑体" panose="02010609060101010101" pitchFamily="49" charset="-122"/>
                <a:ea typeface="黑体" panose="02010609060101010101" pitchFamily="49" charset="-122"/>
              </a:rPr>
              <a:t>E</a:t>
            </a:r>
            <a:r>
              <a:rPr lang="zh-CN" altLang="en-US" sz="2400">
                <a:latin typeface="华文行楷" panose="02010800040101010101" pitchFamily="2" charset="-122"/>
                <a:ea typeface="华文行楷" panose="02010800040101010101" pitchFamily="2" charset="-122"/>
              </a:rPr>
              <a:t>从实型变为整型，结果存放</a:t>
            </a:r>
            <a:r>
              <a:rPr lang="en-US" altLang="zh-CN" sz="2400">
                <a:latin typeface="黑体" panose="02010609060101010101" pitchFamily="49" charset="-122"/>
                <a:ea typeface="黑体" panose="02010609060101010101" pitchFamily="49" charset="-122"/>
              </a:rPr>
              <a:t>T</a:t>
            </a:r>
            <a:r>
              <a:rPr lang="zh-CN" altLang="en-US" sz="2400">
                <a:latin typeface="华文行楷" panose="02010800040101010101" pitchFamily="2" charset="-122"/>
                <a:ea typeface="华文行楷" panose="02010800040101010101" pitchFamily="2" charset="-122"/>
              </a:rPr>
              <a:t>中</a:t>
            </a:r>
          </a:p>
        </p:txBody>
      </p:sp>
      <p:sp>
        <p:nvSpPr>
          <p:cNvPr id="78852" name="Rectangle 4"/>
          <p:cNvSpPr>
            <a:spLocks noChangeArrowheads="1"/>
          </p:cNvSpPr>
          <p:nvPr/>
        </p:nvSpPr>
        <p:spPr bwMode="auto">
          <a:xfrm>
            <a:off x="468313" y="1412875"/>
            <a:ext cx="2286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accent2"/>
                </a:solidFill>
                <a:latin typeface="华文行楷" panose="02010800040101010101" pitchFamily="2" charset="-122"/>
                <a:ea typeface="华文行楷" panose="02010800040101010101" pitchFamily="2" charset="-122"/>
              </a:rPr>
              <a:t>语义规则：</a:t>
            </a:r>
            <a:r>
              <a:rPr lang="zh-CN" altLang="en-US" sz="2400">
                <a:solidFill>
                  <a:srgbClr val="990000"/>
                </a:solidFill>
                <a:latin typeface="黑体" panose="02010609060101010101" pitchFamily="49" charset="-122"/>
                <a:ea typeface="黑体" panose="02010609060101010101" pitchFamily="49" charset="-122"/>
              </a:rPr>
              <a:t> </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A → id := E </a:t>
            </a:r>
          </a:p>
        </p:txBody>
      </p:sp>
      <p:sp>
        <p:nvSpPr>
          <p:cNvPr id="78853" name="Rectangle 5"/>
          <p:cNvSpPr>
            <a:spLocks noChangeArrowheads="1"/>
          </p:cNvSpPr>
          <p:nvPr/>
        </p:nvSpPr>
        <p:spPr bwMode="auto">
          <a:xfrm>
            <a:off x="2514600" y="1835150"/>
            <a:ext cx="6781800" cy="4108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t_type:=entry(id.name).type;</a:t>
            </a:r>
          </a:p>
          <a:p>
            <a:pPr algn="just">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if</a:t>
            </a:r>
            <a:r>
              <a:rPr lang="en-US" altLang="zh-CN" sz="2400">
                <a:latin typeface="黑体" panose="02010609060101010101" pitchFamily="49" charset="-122"/>
                <a:ea typeface="黑体" panose="02010609060101010101" pitchFamily="49" charset="-122"/>
              </a:rPr>
              <a:t>   t_type=E.type</a:t>
            </a:r>
          </a:p>
          <a:p>
            <a:pPr algn="just">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then</a:t>
            </a:r>
            <a:r>
              <a:rPr lang="en-US" altLang="zh-CN" sz="2400">
                <a:latin typeface="黑体" panose="02010609060101010101" pitchFamily="49" charset="-122"/>
                <a:ea typeface="黑体" panose="02010609060101010101" pitchFamily="49" charset="-122"/>
              </a:rPr>
              <a:t> emit(entry(id.name) ':=' E.place);</a:t>
            </a:r>
          </a:p>
          <a:p>
            <a:pPr algn="just">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else</a:t>
            </a: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latin typeface="黑体" panose="02010609060101010101" pitchFamily="49" charset="-122"/>
                <a:ea typeface="黑体" panose="02010609060101010101" pitchFamily="49" charset="-122"/>
              </a:rPr>
              <a:t>       </a:t>
            </a: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latin typeface="黑体" panose="02010609060101010101" pitchFamily="49" charset="-122"/>
                <a:ea typeface="黑体" panose="02010609060101010101" pitchFamily="49" charset="-122"/>
              </a:rPr>
              <a:t>       </a:t>
            </a:r>
          </a:p>
          <a:p>
            <a:pPr algn="just">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latin typeface="黑体" panose="02010609060101010101" pitchFamily="49" charset="-122"/>
                <a:ea typeface="黑体" panose="02010609060101010101" pitchFamily="49" charset="-122"/>
              </a:rPr>
              <a:t>;</a:t>
            </a:r>
          </a:p>
          <a:p>
            <a:pPr>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a:t>
            </a:r>
          </a:p>
        </p:txBody>
      </p:sp>
      <p:sp>
        <p:nvSpPr>
          <p:cNvPr id="78854" name="Rectangle 6"/>
          <p:cNvSpPr>
            <a:spLocks noChangeArrowheads="1"/>
          </p:cNvSpPr>
          <p:nvPr/>
        </p:nvSpPr>
        <p:spPr bwMode="auto">
          <a:xfrm>
            <a:off x="3581400" y="2997200"/>
            <a:ext cx="5410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T := newtemp;</a:t>
            </a:r>
            <a:r>
              <a:rPr lang="en-US" altLang="zh-CN" sz="2400">
                <a:solidFill>
                  <a:srgbClr val="0000FF"/>
                </a:solidFill>
                <a:latin typeface="黑体" panose="02010609060101010101" pitchFamily="49" charset="-122"/>
                <a:ea typeface="黑体" panose="02010609060101010101" pitchFamily="49" charset="-122"/>
              </a:rPr>
              <a:t> </a:t>
            </a:r>
          </a:p>
          <a:p>
            <a:pPr algn="just" eaLnBrk="1" hangingPunct="1">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if</a:t>
            </a:r>
            <a:r>
              <a:rPr lang="en-US" altLang="zh-CN" sz="2400">
                <a:latin typeface="黑体" panose="02010609060101010101" pitchFamily="49" charset="-122"/>
                <a:ea typeface="黑体" panose="02010609060101010101" pitchFamily="49" charset="-122"/>
              </a:rPr>
              <a:t>   t_type=int </a:t>
            </a:r>
          </a:p>
          <a:p>
            <a:pPr algn="just">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then</a:t>
            </a:r>
            <a:r>
              <a:rPr lang="en-US" altLang="zh-CN" sz="2400">
                <a:latin typeface="黑体" panose="02010609060101010101" pitchFamily="49" charset="-122"/>
                <a:ea typeface="黑体" panose="02010609060101010101" pitchFamily="49" charset="-122"/>
              </a:rPr>
              <a:t> emit(T  ':=' rti E.place); </a:t>
            </a:r>
          </a:p>
          <a:p>
            <a:pPr algn="just">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else</a:t>
            </a:r>
            <a:r>
              <a:rPr lang="en-US" altLang="zh-CN" sz="2400">
                <a:latin typeface="黑体" panose="02010609060101010101" pitchFamily="49" charset="-122"/>
                <a:ea typeface="黑体" panose="02010609060101010101" pitchFamily="49" charset="-122"/>
              </a:rPr>
              <a:t> emit(T  ':=' itr E.place);</a:t>
            </a:r>
          </a:p>
          <a:p>
            <a:pPr algn="just">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latin typeface="黑体" panose="02010609060101010101" pitchFamily="49" charset="-122"/>
                <a:ea typeface="黑体" panose="02010609060101010101" pitchFamily="49" charset="-122"/>
              </a:rPr>
              <a:t>;</a:t>
            </a:r>
          </a:p>
          <a:p>
            <a:pPr algn="just">
              <a:spcBef>
                <a:spcPct val="0"/>
              </a:spcBef>
              <a:buFontTx/>
              <a:buNone/>
            </a:pPr>
            <a:r>
              <a:rPr lang="en-US" altLang="zh-CN" sz="2400">
                <a:latin typeface="黑体" panose="02010609060101010101" pitchFamily="49" charset="-122"/>
                <a:ea typeface="黑体" panose="02010609060101010101" pitchFamily="49" charset="-122"/>
              </a:rPr>
              <a:t>emit(entry(id.name) ':=' T);</a:t>
            </a:r>
          </a:p>
        </p:txBody>
      </p:sp>
      <p:sp>
        <p:nvSpPr>
          <p:cNvPr id="78855" name="Rectangle 7"/>
          <p:cNvSpPr>
            <a:spLocks noChangeArrowheads="1"/>
          </p:cNvSpPr>
          <p:nvPr/>
        </p:nvSpPr>
        <p:spPr bwMode="auto">
          <a:xfrm>
            <a:off x="34925" y="2925763"/>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赋值的转换原则：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arn(outVertical)">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arn(outVertical)">
                                      <p:cBhvr>
                                        <p:cTn id="12" dur="500"/>
                                        <p:tgtEl>
                                          <p:spTgt spid="78855"/>
                                        </p:tgtEl>
                                      </p:cBhvr>
                                    </p:animEffect>
                                  </p:childTnLst>
                                </p:cTn>
                              </p:par>
                              <p:par>
                                <p:cTn id="13" presetID="16" presetClass="entr" presetSubtype="37" fill="hold" nodeType="withEffect">
                                  <p:stCondLst>
                                    <p:cond delay="0"/>
                                  </p:stCondLst>
                                  <p:childTnLst>
                                    <p:set>
                                      <p:cBhvr>
                                        <p:cTn id="14" dur="1" fill="hold">
                                          <p:stCondLst>
                                            <p:cond delay="0"/>
                                          </p:stCondLst>
                                        </p:cTn>
                                        <p:tgtEl>
                                          <p:spTgt spid="78856"/>
                                        </p:tgtEl>
                                        <p:attrNameLst>
                                          <p:attrName>style.visibility</p:attrName>
                                        </p:attrNameLst>
                                      </p:cBhvr>
                                      <p:to>
                                        <p:strVal val="visible"/>
                                      </p:to>
                                    </p:set>
                                    <p:animEffect transition="in" filter="barn(outVertical)">
                                      <p:cBhvr>
                                        <p:cTn id="15" dur="500"/>
                                        <p:tgtEl>
                                          <p:spTgt spid="788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8853"/>
                                        </p:tgtEl>
                                        <p:attrNameLst>
                                          <p:attrName>style.visibility</p:attrName>
                                        </p:attrNameLst>
                                      </p:cBhvr>
                                      <p:to>
                                        <p:strVal val="visible"/>
                                      </p:to>
                                    </p:set>
                                    <p:animEffect transition="in" filter="barn(outVertical)">
                                      <p:cBhvr>
                                        <p:cTn id="20" dur="500"/>
                                        <p:tgtEl>
                                          <p:spTgt spid="788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8854"/>
                                        </p:tgtEl>
                                        <p:attrNameLst>
                                          <p:attrName>style.visibility</p:attrName>
                                        </p:attrNameLst>
                                      </p:cBhvr>
                                      <p:to>
                                        <p:strVal val="visible"/>
                                      </p:to>
                                    </p:set>
                                    <p:animEffect transition="in" filter="barn(outVertical)">
                                      <p:cBhvr>
                                        <p:cTn id="2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animBg="1" autoUpdateAnimBg="0"/>
      <p:bldP spid="78854" grpId="0" autoUpdateAnimBg="0"/>
      <p:bldP spid="7885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B8780FD-BB0B-4278-9BAD-444C3D03EC53}" type="slidenum">
              <a:rPr lang="zh-CN" altLang="en-US"/>
              <a:pPr>
                <a:defRPr/>
              </a:pPr>
              <a:t>45</a:t>
            </a:fld>
            <a:endParaRPr lang="en-US" altLang="zh-CN"/>
          </a:p>
        </p:txBody>
      </p:sp>
      <p:sp>
        <p:nvSpPr>
          <p:cNvPr id="79874" name="Rectangle 2"/>
          <p:cNvSpPr>
            <a:spLocks noGrp="1" noChangeArrowheads="1"/>
          </p:cNvSpPr>
          <p:nvPr>
            <p:ph type="title"/>
          </p:nvPr>
        </p:nvSpPr>
        <p:spPr>
          <a:xfrm>
            <a:off x="3505200" y="76200"/>
            <a:ext cx="5715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p>
        </p:txBody>
      </p:sp>
      <p:sp>
        <p:nvSpPr>
          <p:cNvPr id="94212" name="Rectangle 3"/>
          <p:cNvSpPr>
            <a:spLocks noChangeArrowheads="1"/>
          </p:cNvSpPr>
          <p:nvPr/>
        </p:nvSpPr>
        <p:spPr bwMode="auto">
          <a:xfrm>
            <a:off x="228600" y="1524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latin typeface="黑体" panose="02010609060101010101" pitchFamily="49" charset="-122"/>
                <a:ea typeface="黑体" panose="02010609060101010101" pitchFamily="49" charset="-122"/>
              </a:rPr>
              <a:t>E→E1 </a:t>
            </a:r>
            <a:r>
              <a:rPr lang="en-US" altLang="zh-CN" sz="2400">
                <a:solidFill>
                  <a:srgbClr val="990000"/>
                </a:solidFill>
                <a:latin typeface="黑体" panose="02010609060101010101" pitchFamily="49" charset="-122"/>
                <a:ea typeface="黑体" panose="02010609060101010101" pitchFamily="49" charset="-122"/>
              </a:rPr>
              <a:t>op</a:t>
            </a:r>
            <a:r>
              <a:rPr lang="en-US" altLang="zh-CN" sz="2400">
                <a:latin typeface="黑体" panose="02010609060101010101" pitchFamily="49" charset="-122"/>
                <a:ea typeface="黑体" panose="02010609060101010101" pitchFamily="49" charset="-122"/>
              </a:rPr>
              <a:t> E2</a:t>
            </a:r>
          </a:p>
        </p:txBody>
      </p:sp>
      <p:sp>
        <p:nvSpPr>
          <p:cNvPr id="79876" name="Rectangle 4"/>
          <p:cNvSpPr>
            <a:spLocks noChangeArrowheads="1"/>
          </p:cNvSpPr>
          <p:nvPr/>
        </p:nvSpPr>
        <p:spPr bwMode="auto">
          <a:xfrm>
            <a:off x="1295400" y="609600"/>
            <a:ext cx="74676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 T:=newtemp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E.type:=real;</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if</a:t>
            </a:r>
            <a:r>
              <a:rPr lang="en-US" altLang="zh-CN" sz="2400">
                <a:latin typeface="黑体" panose="02010609060101010101" pitchFamily="49" charset="-122"/>
                <a:ea typeface="黑体" panose="02010609060101010101" pitchFamily="49" charset="-122"/>
              </a:rPr>
              <a:t>   </a:t>
            </a:r>
            <a:r>
              <a:rPr lang="en-US" altLang="zh-CN" sz="2400">
                <a:solidFill>
                  <a:schemeClr val="tx2"/>
                </a:solidFill>
                <a:latin typeface="黑体" panose="02010609060101010101" pitchFamily="49" charset="-122"/>
                <a:ea typeface="黑体" panose="02010609060101010101" pitchFamily="49" charset="-122"/>
              </a:rPr>
              <a:t>E1.type=int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then</a:t>
            </a: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else</a:t>
            </a:r>
            <a:r>
              <a:rPr lang="en-US" altLang="zh-CN" sz="2400">
                <a:latin typeface="黑体" panose="02010609060101010101" pitchFamily="49" charset="-122"/>
                <a:ea typeface="黑体" panose="02010609060101010101" pitchFamily="49" charset="-122"/>
              </a:rPr>
              <a:t> </a:t>
            </a: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endParaRPr lang="en-US" altLang="zh-CN" sz="2400">
              <a:latin typeface="黑体" panose="02010609060101010101" pitchFamily="49" charset="-122"/>
              <a:ea typeface="黑体" panose="02010609060101010101" pitchFamily="49" charset="-122"/>
            </a:endParaRP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a:t>
            </a:r>
            <a:r>
              <a:rPr lang="en-US" altLang="zh-CN" sz="2400">
                <a:solidFill>
                  <a:srgbClr val="0000FF"/>
                </a:solidFill>
                <a:latin typeface="黑体" panose="02010609060101010101" pitchFamily="49" charset="-122"/>
                <a:ea typeface="黑体" panose="02010609060101010101" pitchFamily="49" charset="-122"/>
              </a:rPr>
              <a:t>end if</a:t>
            </a:r>
            <a:r>
              <a:rPr lang="en-US" altLang="zh-CN" sz="2400">
                <a:latin typeface="黑体" panose="02010609060101010101" pitchFamily="49" charset="-122"/>
                <a:ea typeface="黑体" panose="02010609060101010101" pitchFamily="49" charset="-122"/>
              </a:rPr>
              <a: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E.place:=T;</a:t>
            </a:r>
          </a:p>
          <a:p>
            <a:pPr algn="just">
              <a:lnSpc>
                <a:spcPct val="90000"/>
              </a:lnSpc>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a:t>
            </a:r>
          </a:p>
        </p:txBody>
      </p:sp>
      <p:sp>
        <p:nvSpPr>
          <p:cNvPr id="79877" name="Text Box 5"/>
          <p:cNvSpPr txBox="1">
            <a:spLocks noChangeArrowheads="1"/>
          </p:cNvSpPr>
          <p:nvPr/>
        </p:nvSpPr>
        <p:spPr bwMode="auto">
          <a:xfrm>
            <a:off x="3779838" y="6092825"/>
            <a:ext cx="3671887"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华文行楷" panose="02010800040101010101" pitchFamily="2" charset="-122"/>
              </a:rPr>
              <a:t>其他语义规则看教材</a:t>
            </a:r>
            <a:r>
              <a:rPr lang="en-US" altLang="zh-CN" sz="2400">
                <a:solidFill>
                  <a:srgbClr val="FF0000"/>
                </a:solidFill>
                <a:latin typeface="黑体" panose="02010609060101010101" pitchFamily="49" charset="-122"/>
                <a:ea typeface="黑体" panose="02010609060101010101" pitchFamily="49" charset="-122"/>
              </a:rPr>
              <a:t>P197</a:t>
            </a:r>
          </a:p>
        </p:txBody>
      </p:sp>
      <p:sp>
        <p:nvSpPr>
          <p:cNvPr id="79878" name="Rectangle 6"/>
          <p:cNvSpPr>
            <a:spLocks noChangeArrowheads="1"/>
          </p:cNvSpPr>
          <p:nvPr/>
        </p:nvSpPr>
        <p:spPr bwMode="auto">
          <a:xfrm>
            <a:off x="2362200" y="1265238"/>
            <a:ext cx="64008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FontTx/>
              <a:buNone/>
            </a:pPr>
            <a:r>
              <a:rPr lang="en-US" altLang="zh-CN" sz="2400">
                <a:latin typeface="黑体" panose="02010609060101010101" pitchFamily="49" charset="-122"/>
                <a:ea typeface="黑体" panose="02010609060101010101" pitchFamily="49" charset="-122"/>
              </a:rPr>
              <a:t>if   </a:t>
            </a:r>
            <a:r>
              <a:rPr lang="en-US" altLang="zh-CN" sz="2400">
                <a:solidFill>
                  <a:schemeClr val="tx2"/>
                </a:solidFill>
                <a:latin typeface="黑体" panose="02010609060101010101" pitchFamily="49" charset="-122"/>
                <a:ea typeface="黑体" panose="02010609060101010101" pitchFamily="49" charset="-122"/>
              </a:rPr>
              <a:t>E2.type=int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then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i</a:t>
            </a:r>
            <a:r>
              <a:rPr lang="en-US" altLang="zh-CN" sz="2400">
                <a:solidFill>
                  <a:srgbClr val="FF0000"/>
                </a:solidFill>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E2.place);</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E.type := int;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else U:=newtemp; </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emit(U ':=' itr E1.place);</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emit(T ':=' U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latin typeface="黑体" panose="02010609060101010101" pitchFamily="49" charset="-122"/>
                <a:ea typeface="黑体" panose="02010609060101010101" pitchFamily="49" charset="-122"/>
              </a:rPr>
              <a:t> E2.place);</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end if;</a:t>
            </a:r>
          </a:p>
        </p:txBody>
      </p:sp>
      <p:sp>
        <p:nvSpPr>
          <p:cNvPr id="79879" name="Rectangle 7"/>
          <p:cNvSpPr>
            <a:spLocks noChangeArrowheads="1"/>
          </p:cNvSpPr>
          <p:nvPr/>
        </p:nvSpPr>
        <p:spPr bwMode="auto">
          <a:xfrm>
            <a:off x="2362200" y="3581400"/>
            <a:ext cx="64008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FontTx/>
              <a:buNone/>
            </a:pPr>
            <a:r>
              <a:rPr lang="en-US" altLang="zh-CN" sz="2400">
                <a:latin typeface="黑体" panose="02010609060101010101" pitchFamily="49" charset="-122"/>
                <a:ea typeface="黑体" panose="02010609060101010101" pitchFamily="49" charset="-122"/>
              </a:rPr>
              <a:t>if   </a:t>
            </a:r>
            <a:r>
              <a:rPr lang="en-US" altLang="zh-CN" sz="2400">
                <a:solidFill>
                  <a:schemeClr val="tx2"/>
                </a:solidFill>
                <a:latin typeface="黑体" panose="02010609060101010101" pitchFamily="49" charset="-122"/>
                <a:ea typeface="黑体" panose="02010609060101010101" pitchFamily="49" charset="-122"/>
              </a:rPr>
              <a:t>E2.type=int</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then U:=newtemp;</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emit(U ':=' itr E2.place);</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latin typeface="黑体" panose="02010609060101010101" pitchFamily="49" charset="-122"/>
                <a:ea typeface="黑体" panose="02010609060101010101" pitchFamily="49" charset="-122"/>
              </a:rPr>
              <a:t> U);</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else emit(T ':=' E1.place </a:t>
            </a:r>
            <a:r>
              <a:rPr lang="en-US" altLang="zh-CN" sz="2400">
                <a:solidFill>
                  <a:srgbClr val="FF0000"/>
                </a:solidFill>
                <a:latin typeface="黑体" panose="02010609060101010101" pitchFamily="49" charset="-122"/>
                <a:ea typeface="黑体" panose="02010609060101010101" pitchFamily="49" charset="-122"/>
              </a:rPr>
              <a:t>OP</a:t>
            </a:r>
            <a:r>
              <a:rPr lang="en-US" altLang="zh-CN" sz="2400" baseline="30000">
                <a:solidFill>
                  <a:srgbClr val="FF0000"/>
                </a:solidFill>
                <a:latin typeface="黑体" panose="02010609060101010101" pitchFamily="49" charset="-122"/>
                <a:ea typeface="黑体" panose="02010609060101010101" pitchFamily="49" charset="-122"/>
              </a:rPr>
              <a:t>r</a:t>
            </a:r>
            <a:r>
              <a:rPr lang="en-US" altLang="zh-CN" sz="2400">
                <a:latin typeface="黑体" panose="02010609060101010101" pitchFamily="49" charset="-122"/>
                <a:ea typeface="黑体" panose="02010609060101010101" pitchFamily="49" charset="-122"/>
              </a:rPr>
              <a:t> E2.place);</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end if;</a:t>
            </a:r>
          </a:p>
        </p:txBody>
      </p:sp>
      <p:sp>
        <p:nvSpPr>
          <p:cNvPr id="94217" name="Text Box 8">
            <a:hlinkClick r:id="rId4" action="ppaction://hlinksldjump"/>
          </p:cNvPr>
          <p:cNvSpPr txBox="1">
            <a:spLocks noChangeArrowheads="1"/>
          </p:cNvSpPr>
          <p:nvPr/>
        </p:nvSpPr>
        <p:spPr bwMode="auto">
          <a:xfrm>
            <a:off x="8135938" y="371633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u="sng">
                <a:solidFill>
                  <a:srgbClr val="FF33CC"/>
                </a:solidFill>
                <a:ea typeface="华文行楷" panose="02010800040101010101" pitchFamily="2" charset="-122"/>
              </a:rPr>
              <a:t>前页</a:t>
            </a:r>
          </a:p>
        </p:txBody>
      </p:sp>
      <p:sp>
        <p:nvSpPr>
          <p:cNvPr id="94218" name="Text Box 9">
            <a:hlinkClick r:id="rId5" action="ppaction://hlinksldjump"/>
          </p:cNvPr>
          <p:cNvSpPr txBox="1">
            <a:spLocks noChangeArrowheads="1"/>
          </p:cNvSpPr>
          <p:nvPr/>
        </p:nvSpPr>
        <p:spPr bwMode="auto">
          <a:xfrm>
            <a:off x="323850" y="6067425"/>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u="sng">
                <a:solidFill>
                  <a:srgbClr val="FF33CC"/>
                </a:solidFill>
                <a:ea typeface="华文行楷" panose="02010800040101010101" pitchFamily="2" charset="-122"/>
              </a:rPr>
              <a:t>结果</a:t>
            </a:r>
          </a:p>
        </p:txBody>
      </p:sp>
      <p:graphicFrame>
        <p:nvGraphicFramePr>
          <p:cNvPr id="79882" name="Object 10"/>
          <p:cNvGraphicFramePr>
            <a:graphicFrameLocks noChangeAspect="1"/>
          </p:cNvGraphicFramePr>
          <p:nvPr/>
        </p:nvGraphicFramePr>
        <p:xfrm>
          <a:off x="5688013" y="0"/>
          <a:ext cx="3455987" cy="1589088"/>
        </p:xfrm>
        <a:graphic>
          <a:graphicData uri="http://schemas.openxmlformats.org/presentationml/2006/ole">
            <mc:AlternateContent xmlns:mc="http://schemas.openxmlformats.org/markup-compatibility/2006">
              <mc:Choice xmlns:v="urn:schemas-microsoft-com:vml" Requires="v">
                <p:oleObj spid="_x0000_s94236" r:id="rId6" imgW="1833840" imgH="709200" progId="Visio.Drawing.11">
                  <p:embed/>
                </p:oleObj>
              </mc:Choice>
              <mc:Fallback>
                <p:oleObj r:id="rId6" imgW="1833840" imgH="709200" progId="Visio.Drawing.11">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013" y="0"/>
                        <a:ext cx="3455987" cy="1589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79882"/>
                                        </p:tgtEl>
                                        <p:attrNameLst>
                                          <p:attrName>style.visibility</p:attrName>
                                        </p:attrNameLst>
                                      </p:cBhvr>
                                      <p:to>
                                        <p:strVal val="visible"/>
                                      </p:to>
                                    </p:set>
                                    <p:animEffect transition="in" filter="barn(outVertical)">
                                      <p:cBhvr>
                                        <p:cTn id="7" dur="500"/>
                                        <p:tgtEl>
                                          <p:spTgt spid="79882"/>
                                        </p:tgtEl>
                                      </p:cBhvr>
                                    </p:animEffect>
                                  </p:childTnLst>
                                </p:cTn>
                              </p:par>
                              <p:par>
                                <p:cTn id="8" presetID="10" presetClass="exit" presetSubtype="0" fill="hold" grpId="0" nodeType="withEffect">
                                  <p:stCondLst>
                                    <p:cond delay="0"/>
                                  </p:stCondLst>
                                  <p:childTnLst>
                                    <p:animEffect transition="out" filter="fade">
                                      <p:cBhvr>
                                        <p:cTn id="9" dur="500"/>
                                        <p:tgtEl>
                                          <p:spTgt spid="79874"/>
                                        </p:tgtEl>
                                      </p:cBhvr>
                                    </p:animEffect>
                                    <p:set>
                                      <p:cBhvr>
                                        <p:cTn id="10" dur="1" fill="hold">
                                          <p:stCondLst>
                                            <p:cond delay="499"/>
                                          </p:stCondLst>
                                        </p:cTn>
                                        <p:tgtEl>
                                          <p:spTgt spid="79874"/>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9876"/>
                                        </p:tgtEl>
                                        <p:attrNameLst>
                                          <p:attrName>style.visibility</p:attrName>
                                        </p:attrNameLst>
                                      </p:cBhvr>
                                      <p:to>
                                        <p:strVal val="visible"/>
                                      </p:to>
                                    </p:set>
                                    <p:animEffect transition="in" filter="barn(outVertical)">
                                      <p:cBhvr>
                                        <p:cTn id="15" dur="500"/>
                                        <p:tgtEl>
                                          <p:spTgt spid="798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79878"/>
                                        </p:tgtEl>
                                        <p:attrNameLst>
                                          <p:attrName>style.visibility</p:attrName>
                                        </p:attrNameLst>
                                      </p:cBhvr>
                                      <p:to>
                                        <p:strVal val="visible"/>
                                      </p:to>
                                    </p:set>
                                    <p:animEffect transition="in" filter="barn(outVertical)">
                                      <p:cBhvr>
                                        <p:cTn id="20" dur="500"/>
                                        <p:tgtEl>
                                          <p:spTgt spid="798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79879"/>
                                        </p:tgtEl>
                                        <p:attrNameLst>
                                          <p:attrName>style.visibility</p:attrName>
                                        </p:attrNameLst>
                                      </p:cBhvr>
                                      <p:to>
                                        <p:strVal val="visible"/>
                                      </p:to>
                                    </p:set>
                                    <p:animEffect transition="in" filter="barn(outVertical)">
                                      <p:cBhvr>
                                        <p:cTn id="25" dur="500"/>
                                        <p:tgtEl>
                                          <p:spTgt spid="798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79877"/>
                                        </p:tgtEl>
                                        <p:attrNameLst>
                                          <p:attrName>style.visibility</p:attrName>
                                        </p:attrNameLst>
                                      </p:cBhvr>
                                      <p:to>
                                        <p:strVal val="visible"/>
                                      </p:to>
                                    </p:set>
                                    <p:animEffect transition="in" filter="barn(outVertical)">
                                      <p:cBhvr>
                                        <p:cTn id="30" dur="500"/>
                                        <p:tgtEl>
                                          <p:spTgt spid="79877"/>
                                        </p:tgtEl>
                                      </p:cBhvr>
                                    </p:animEffect>
                                  </p:childTnLst>
                                </p:cTn>
                              </p:par>
                              <p:par>
                                <p:cTn id="31" presetID="5" presetClass="exit" presetSubtype="10" fill="hold" nodeType="withEffect">
                                  <p:stCondLst>
                                    <p:cond delay="0"/>
                                  </p:stCondLst>
                                  <p:childTnLst>
                                    <p:animEffect transition="out" filter="checkerboard(across)">
                                      <p:cBhvr>
                                        <p:cTn id="32" dur="500"/>
                                        <p:tgtEl>
                                          <p:spTgt spid="79882"/>
                                        </p:tgtEl>
                                      </p:cBhvr>
                                    </p:animEffect>
                                    <p:set>
                                      <p:cBhvr>
                                        <p:cTn id="33" dur="1" fill="hold">
                                          <p:stCondLst>
                                            <p:cond delay="499"/>
                                          </p:stCondLst>
                                        </p:cTn>
                                        <p:tgtEl>
                                          <p:spTgt spid="798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autoUpdateAnimBg="0"/>
      <p:bldP spid="79877" grpId="0" animBg="1" autoUpdateAnimBg="0"/>
      <p:bldP spid="79878" grpId="0" autoUpdateAnimBg="0"/>
      <p:bldP spid="7987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3CF42AF0-E317-4947-8F73-34C03503B5D1}" type="slidenum">
              <a:rPr lang="zh-CN" altLang="en-US"/>
              <a:pPr>
                <a:defRPr/>
              </a:pPr>
              <a:t>46</a:t>
            </a:fld>
            <a:endParaRPr lang="en-US" altLang="zh-CN"/>
          </a:p>
        </p:txBody>
      </p:sp>
      <p:sp>
        <p:nvSpPr>
          <p:cNvPr id="96259" name="Rectangle 2"/>
          <p:cNvSpPr>
            <a:spLocks noGrp="1" noChangeArrowheads="1"/>
          </p:cNvSpPr>
          <p:nvPr>
            <p:ph type="title"/>
          </p:nvPr>
        </p:nvSpPr>
        <p:spPr>
          <a:xfrm>
            <a:off x="3429000" y="0"/>
            <a:ext cx="57912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4.6.2 </a:t>
            </a:r>
            <a:r>
              <a:rPr lang="zh-CN" altLang="en-US" sz="2400" smtClean="0">
                <a:latin typeface="华文行楷" panose="02010800040101010101" pitchFamily="2" charset="-122"/>
                <a:ea typeface="华文行楷" panose="02010800040101010101" pitchFamily="2" charset="-122"/>
              </a:rPr>
              <a:t>变量的（内部）类型转换（续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96260" name="Rectangle 3"/>
          <p:cNvSpPr>
            <a:spLocks noChangeArrowheads="1"/>
          </p:cNvSpPr>
          <p:nvPr/>
        </p:nvSpPr>
        <p:spPr bwMode="auto">
          <a:xfrm>
            <a:off x="36513" y="668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990000"/>
                </a:solidFill>
                <a:latin typeface="黑体" panose="02010609060101010101" pitchFamily="49" charset="-122"/>
                <a:ea typeface="黑体" panose="02010609060101010101" pitchFamily="49" charset="-122"/>
              </a:rPr>
              <a:t>例</a:t>
            </a:r>
            <a:r>
              <a:rPr lang="en-US" altLang="zh-CN" sz="2400">
                <a:solidFill>
                  <a:srgbClr val="990000"/>
                </a:solidFill>
                <a:latin typeface="黑体" panose="02010609060101010101" pitchFamily="49" charset="-122"/>
                <a:ea typeface="黑体" panose="02010609060101010101" pitchFamily="49" charset="-122"/>
              </a:rPr>
              <a:t>4.36</a:t>
            </a:r>
            <a:r>
              <a:rPr lang="en-US" altLang="zh-CN" sz="2400">
                <a:solidFill>
                  <a:schemeClr val="tx2"/>
                </a:solidFill>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x:=-a*b+c</a:t>
            </a:r>
            <a:r>
              <a:rPr lang="zh-CN" altLang="en-US" sz="2400">
                <a:latin typeface="华文行楷" panose="02010800040101010101" pitchFamily="2" charset="-122"/>
                <a:ea typeface="华文行楷" panose="02010800040101010101" pitchFamily="2" charset="-122"/>
              </a:rPr>
              <a:t>的语法制导翻译，</a:t>
            </a:r>
            <a:r>
              <a:rPr lang="en-US" altLang="zh-CN" sz="2400">
                <a:latin typeface="黑体" panose="02010609060101010101" pitchFamily="49" charset="-122"/>
                <a:ea typeface="黑体" panose="02010609060101010101" pitchFamily="49" charset="-122"/>
              </a:rPr>
              <a:t>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a:t>
            </a:r>
            <a:r>
              <a:rPr lang="zh-CN" altLang="en-US" sz="2400">
                <a:latin typeface="华文行楷" panose="02010800040101010101" pitchFamily="2" charset="-122"/>
                <a:ea typeface="华文行楷" panose="02010800040101010101" pitchFamily="2" charset="-122"/>
              </a:rPr>
              <a:t>是整型，</a:t>
            </a:r>
            <a:r>
              <a:rPr lang="en-US" altLang="zh-CN" sz="2400">
                <a:latin typeface="黑体" panose="02010609060101010101" pitchFamily="49" charset="-122"/>
                <a:ea typeface="黑体" panose="02010609060101010101" pitchFamily="49" charset="-122"/>
              </a:rPr>
              <a:t>c</a:t>
            </a:r>
            <a:r>
              <a:rPr lang="zh-CN" altLang="en-US" sz="2400">
                <a:latin typeface="华文行楷" panose="02010800040101010101" pitchFamily="2" charset="-122"/>
                <a:ea typeface="华文行楷" panose="02010800040101010101" pitchFamily="2" charset="-122"/>
              </a:rPr>
              <a:t>是实型。</a:t>
            </a:r>
          </a:p>
        </p:txBody>
      </p:sp>
      <p:graphicFrame>
        <p:nvGraphicFramePr>
          <p:cNvPr id="80901" name="Object 5"/>
          <p:cNvGraphicFramePr>
            <a:graphicFrameLocks noChangeAspect="1"/>
          </p:cNvGraphicFramePr>
          <p:nvPr/>
        </p:nvGraphicFramePr>
        <p:xfrm>
          <a:off x="2366963" y="1341438"/>
          <a:ext cx="260350" cy="442912"/>
        </p:xfrm>
        <a:graphic>
          <a:graphicData uri="http://schemas.openxmlformats.org/presentationml/2006/ole">
            <mc:AlternateContent xmlns:mc="http://schemas.openxmlformats.org/markup-compatibility/2006">
              <mc:Choice xmlns:v="urn:schemas-microsoft-com:vml" Requires="v">
                <p:oleObj spid="_x0000_s96504" r:id="rId4" imgW="142200" imgH="244800" progId="Visio.Drawing.11">
                  <p:embed/>
                </p:oleObj>
              </mc:Choice>
              <mc:Fallback>
                <p:oleObj r:id="rId4" imgW="142200" imgH="24480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1341438"/>
                        <a:ext cx="2603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2" name="Object 6"/>
          <p:cNvGraphicFramePr>
            <a:graphicFrameLocks noChangeAspect="1"/>
          </p:cNvGraphicFramePr>
          <p:nvPr/>
        </p:nvGraphicFramePr>
        <p:xfrm>
          <a:off x="1690688" y="1700213"/>
          <a:ext cx="1584325" cy="833437"/>
        </p:xfrm>
        <a:graphic>
          <a:graphicData uri="http://schemas.openxmlformats.org/presentationml/2006/ole">
            <mc:AlternateContent xmlns:mc="http://schemas.openxmlformats.org/markup-compatibility/2006">
              <mc:Choice xmlns:v="urn:schemas-microsoft-com:vml" Requires="v">
                <p:oleObj spid="_x0000_s96505" r:id="rId6" imgW="779040" imgH="448920" progId="Visio.Drawing.11">
                  <p:embed/>
                </p:oleObj>
              </mc:Choice>
              <mc:Fallback>
                <p:oleObj r:id="rId6" imgW="779040" imgH="44892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688" y="1700213"/>
                        <a:ext cx="1584325"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3" name="Object 7"/>
          <p:cNvGraphicFramePr>
            <a:graphicFrameLocks noChangeAspect="1"/>
          </p:cNvGraphicFramePr>
          <p:nvPr/>
        </p:nvGraphicFramePr>
        <p:xfrm>
          <a:off x="1835150" y="2447925"/>
          <a:ext cx="2376488" cy="693738"/>
        </p:xfrm>
        <a:graphic>
          <a:graphicData uri="http://schemas.openxmlformats.org/presentationml/2006/ole">
            <mc:AlternateContent xmlns:mc="http://schemas.openxmlformats.org/markup-compatibility/2006">
              <mc:Choice xmlns:v="urn:schemas-microsoft-com:vml" Requires="v">
                <p:oleObj spid="_x0000_s96506" r:id="rId8" imgW="1401480" imgH="451080" progId="Visio.Drawing.11">
                  <p:embed/>
                </p:oleObj>
              </mc:Choice>
              <mc:Fallback>
                <p:oleObj r:id="rId8" imgW="1401480" imgH="451080"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2447925"/>
                        <a:ext cx="237648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8"/>
          <p:cNvGraphicFramePr>
            <a:graphicFrameLocks noChangeAspect="1"/>
          </p:cNvGraphicFramePr>
          <p:nvPr/>
        </p:nvGraphicFramePr>
        <p:xfrm>
          <a:off x="539750" y="3068638"/>
          <a:ext cx="2447925" cy="725487"/>
        </p:xfrm>
        <a:graphic>
          <a:graphicData uri="http://schemas.openxmlformats.org/presentationml/2006/ole">
            <mc:AlternateContent xmlns:mc="http://schemas.openxmlformats.org/markup-compatibility/2006">
              <mc:Choice xmlns:v="urn:schemas-microsoft-com:vml" Requires="v">
                <p:oleObj spid="_x0000_s96507" r:id="rId10" imgW="1093680" imgH="440280" progId="Visio.Drawing.11">
                  <p:embed/>
                </p:oleObj>
              </mc:Choice>
              <mc:Fallback>
                <p:oleObj r:id="rId10" imgW="1093680" imgH="440280" progId="Visio.Drawing.11">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3068638"/>
                        <a:ext cx="244792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5" name="Object 9"/>
          <p:cNvGraphicFramePr>
            <a:graphicFrameLocks noChangeAspect="1"/>
          </p:cNvGraphicFramePr>
          <p:nvPr/>
        </p:nvGraphicFramePr>
        <p:xfrm>
          <a:off x="3933825" y="3068638"/>
          <a:ext cx="206375" cy="719137"/>
        </p:xfrm>
        <a:graphic>
          <a:graphicData uri="http://schemas.openxmlformats.org/presentationml/2006/ole">
            <mc:AlternateContent xmlns:mc="http://schemas.openxmlformats.org/markup-compatibility/2006">
              <mc:Choice xmlns:v="urn:schemas-microsoft-com:vml" Requires="v">
                <p:oleObj spid="_x0000_s96508" r:id="rId12" imgW="117360" imgH="408960" progId="Visio.Drawing.11">
                  <p:embed/>
                </p:oleObj>
              </mc:Choice>
              <mc:Fallback>
                <p:oleObj r:id="rId12" imgW="117360" imgH="408960" progId="Visio.Drawing.11">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3825" y="3068638"/>
                        <a:ext cx="2063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6" name="Object 10"/>
          <p:cNvGraphicFramePr>
            <a:graphicFrameLocks noChangeAspect="1"/>
          </p:cNvGraphicFramePr>
          <p:nvPr/>
        </p:nvGraphicFramePr>
        <p:xfrm>
          <a:off x="2659063" y="3716338"/>
          <a:ext cx="257175" cy="863600"/>
        </p:xfrm>
        <a:graphic>
          <a:graphicData uri="http://schemas.openxmlformats.org/presentationml/2006/ole">
            <mc:AlternateContent xmlns:mc="http://schemas.openxmlformats.org/markup-compatibility/2006">
              <mc:Choice xmlns:v="urn:schemas-microsoft-com:vml" Requires="v">
                <p:oleObj spid="_x0000_s96509" r:id="rId14" imgW="125640" imgH="426600" progId="Visio.Drawing.11">
                  <p:embed/>
                </p:oleObj>
              </mc:Choice>
              <mc:Fallback>
                <p:oleObj r:id="rId14" imgW="125640" imgH="426600" progId="Visio.Drawing.11">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9063" y="3716338"/>
                        <a:ext cx="257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7" name="Object 11"/>
          <p:cNvGraphicFramePr>
            <a:graphicFrameLocks noChangeAspect="1"/>
          </p:cNvGraphicFramePr>
          <p:nvPr/>
        </p:nvGraphicFramePr>
        <p:xfrm>
          <a:off x="107950" y="3716338"/>
          <a:ext cx="1152525" cy="782637"/>
        </p:xfrm>
        <a:graphic>
          <a:graphicData uri="http://schemas.openxmlformats.org/presentationml/2006/ole">
            <mc:AlternateContent xmlns:mc="http://schemas.openxmlformats.org/markup-compatibility/2006">
              <mc:Choice xmlns:v="urn:schemas-microsoft-com:vml" Requires="v">
                <p:oleObj spid="_x0000_s96510" r:id="rId16" imgW="624960" imgH="424440" progId="Visio.Drawing.11">
                  <p:embed/>
                </p:oleObj>
              </mc:Choice>
              <mc:Fallback>
                <p:oleObj r:id="rId16" imgW="624960" imgH="424440" progId="Visio.Drawing.11">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0" y="3716338"/>
                        <a:ext cx="11525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8" name="Object 12"/>
          <p:cNvGraphicFramePr>
            <a:graphicFrameLocks noChangeAspect="1"/>
          </p:cNvGraphicFramePr>
          <p:nvPr/>
        </p:nvGraphicFramePr>
        <p:xfrm>
          <a:off x="900113" y="4365625"/>
          <a:ext cx="317500" cy="936625"/>
        </p:xfrm>
        <a:graphic>
          <a:graphicData uri="http://schemas.openxmlformats.org/presentationml/2006/ole">
            <mc:AlternateContent xmlns:mc="http://schemas.openxmlformats.org/markup-compatibility/2006">
              <mc:Choice xmlns:v="urn:schemas-microsoft-com:vml" Requires="v">
                <p:oleObj spid="_x0000_s96511" r:id="rId18" imgW="125640" imgH="373680" progId="Visio.Drawing.11">
                  <p:embed/>
                </p:oleObj>
              </mc:Choice>
              <mc:Fallback>
                <p:oleObj r:id="rId18" imgW="125640" imgH="373680" progId="Visio.Drawing.11">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0113" y="4365625"/>
                        <a:ext cx="3175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9" name="Rectangle 13"/>
          <p:cNvSpPr>
            <a:spLocks noChangeArrowheads="1"/>
          </p:cNvSpPr>
          <p:nvPr/>
        </p:nvSpPr>
        <p:spPr bwMode="auto">
          <a:xfrm>
            <a:off x="1042988" y="5661025"/>
            <a:ext cx="62468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E→id </a:t>
            </a:r>
            <a:r>
              <a:rPr lang="en-US" altLang="zh-CN" sz="2400">
                <a:latin typeface="黑体" panose="02010609060101010101" pitchFamily="49" charset="-122"/>
                <a:ea typeface="黑体" panose="02010609060101010101" pitchFamily="49" charset="-122"/>
              </a:rPr>
              <a:t>{ E.type:=entry(id.name).type;</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E.place:=entry(id.name)} </a:t>
            </a:r>
          </a:p>
        </p:txBody>
      </p:sp>
      <p:graphicFrame>
        <p:nvGraphicFramePr>
          <p:cNvPr id="80910" name="Object 14"/>
          <p:cNvGraphicFramePr>
            <a:graphicFrameLocks noChangeAspect="1"/>
          </p:cNvGraphicFramePr>
          <p:nvPr/>
        </p:nvGraphicFramePr>
        <p:xfrm>
          <a:off x="1187450" y="3933825"/>
          <a:ext cx="1081088" cy="641350"/>
        </p:xfrm>
        <a:graphic>
          <a:graphicData uri="http://schemas.openxmlformats.org/presentationml/2006/ole">
            <mc:AlternateContent xmlns:mc="http://schemas.openxmlformats.org/markup-compatibility/2006">
              <mc:Choice xmlns:v="urn:schemas-microsoft-com:vml" Requires="v">
                <p:oleObj spid="_x0000_s96512" r:id="rId20" imgW="946080" imgH="367200" progId="Visio.Drawing.11">
                  <p:embed/>
                </p:oleObj>
              </mc:Choice>
              <mc:Fallback>
                <p:oleObj r:id="rId20" imgW="946080" imgH="367200" progId="Visio.Drawing.11">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r="22472"/>
                      <a:stretch>
                        <a:fillRect/>
                      </a:stretch>
                    </p:blipFill>
                    <p:spPr bwMode="auto">
                      <a:xfrm>
                        <a:off x="1187450" y="393382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1" name="Rectangle 15"/>
          <p:cNvSpPr>
            <a:spLocks noChangeArrowheads="1"/>
          </p:cNvSpPr>
          <p:nvPr/>
        </p:nvSpPr>
        <p:spPr bwMode="auto">
          <a:xfrm>
            <a:off x="1187450" y="5373688"/>
            <a:ext cx="72723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E→-E1 </a:t>
            </a:r>
            <a:r>
              <a:rPr lang="en-US" altLang="zh-CN" sz="2400">
                <a:latin typeface="黑体" panose="02010609060101010101" pitchFamily="49" charset="-122"/>
                <a:ea typeface="黑体" panose="02010609060101010101" pitchFamily="49" charset="-122"/>
              </a:rPr>
              <a:t>{ E.type:=E1.type; E.place:=newtemp;</a:t>
            </a:r>
          </a:p>
          <a:p>
            <a:pPr eaLnBrk="1" hangingPunct="1">
              <a:spcBef>
                <a:spcPct val="0"/>
              </a:spcBef>
              <a:buFontTx/>
              <a:buNone/>
            </a:pPr>
            <a:r>
              <a:rPr lang="en-US" altLang="zh-CN" sz="2400">
                <a:latin typeface="黑体" panose="02010609060101010101" pitchFamily="49" charset="-122"/>
                <a:ea typeface="黑体" panose="02010609060101010101" pitchFamily="49" charset="-122"/>
              </a:rPr>
              <a:t>        emit(E.place </a:t>
            </a:r>
            <a:r>
              <a:rPr lang="en-US" altLang="zh-CN" sz="2400">
                <a:latin typeface="Arial" panose="020B0604020202020204" pitchFamily="34" charset="0"/>
                <a:ea typeface="黑体" panose="02010609060101010101" pitchFamily="49" charset="-122"/>
              </a:rPr>
              <a:t>‘:=‘ ‘-’</a:t>
            </a:r>
            <a:r>
              <a:rPr lang="en-US" altLang="zh-CN" sz="2400">
                <a:latin typeface="黑体" panose="02010609060101010101" pitchFamily="49" charset="-122"/>
                <a:ea typeface="黑体" panose="02010609060101010101" pitchFamily="49" charset="-122"/>
              </a:rPr>
              <a:t> E1.place} </a:t>
            </a:r>
          </a:p>
        </p:txBody>
      </p:sp>
      <p:graphicFrame>
        <p:nvGraphicFramePr>
          <p:cNvPr id="80912" name="Object 16"/>
          <p:cNvGraphicFramePr>
            <a:graphicFrameLocks noChangeAspect="1"/>
          </p:cNvGraphicFramePr>
          <p:nvPr/>
        </p:nvGraphicFramePr>
        <p:xfrm>
          <a:off x="919163" y="3357563"/>
          <a:ext cx="1131887" cy="608012"/>
        </p:xfrm>
        <a:graphic>
          <a:graphicData uri="http://schemas.openxmlformats.org/presentationml/2006/ole">
            <mc:AlternateContent xmlns:mc="http://schemas.openxmlformats.org/markup-compatibility/2006">
              <mc:Choice xmlns:v="urn:schemas-microsoft-com:vml" Requires="v">
                <p:oleObj spid="_x0000_s96513" r:id="rId22" imgW="946080" imgH="367200" progId="Visio.Drawing.11">
                  <p:embed/>
                </p:oleObj>
              </mc:Choice>
              <mc:Fallback>
                <p:oleObj r:id="rId22" imgW="946080" imgH="367200" progId="Visio.Drawing.11">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r="16853"/>
                      <a:stretch>
                        <a:fillRect/>
                      </a:stretch>
                    </p:blipFill>
                    <p:spPr bwMode="auto">
                      <a:xfrm>
                        <a:off x="919163" y="3357563"/>
                        <a:ext cx="1131887"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3" name="Object 17"/>
          <p:cNvGraphicFramePr>
            <a:graphicFrameLocks noChangeAspect="1"/>
          </p:cNvGraphicFramePr>
          <p:nvPr/>
        </p:nvGraphicFramePr>
        <p:xfrm>
          <a:off x="2843213" y="3429000"/>
          <a:ext cx="1081087" cy="604838"/>
        </p:xfrm>
        <a:graphic>
          <a:graphicData uri="http://schemas.openxmlformats.org/presentationml/2006/ole">
            <mc:AlternateContent xmlns:mc="http://schemas.openxmlformats.org/markup-compatibility/2006">
              <mc:Choice xmlns:v="urn:schemas-microsoft-com:vml" Requires="v">
                <p:oleObj spid="_x0000_s96514" r:id="rId24" imgW="946080" imgH="367200" progId="Visio.Drawing.11">
                  <p:embed/>
                </p:oleObj>
              </mc:Choice>
              <mc:Fallback>
                <p:oleObj r:id="rId24" imgW="946080" imgH="367200" progId="Visio.Drawing.11">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r="22472"/>
                      <a:stretch>
                        <a:fillRect/>
                      </a:stretch>
                    </p:blipFill>
                    <p:spPr bwMode="auto">
                      <a:xfrm>
                        <a:off x="2843213" y="3429000"/>
                        <a:ext cx="10810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4" name="Rectangle 18"/>
          <p:cNvSpPr>
            <a:spLocks noChangeArrowheads="1"/>
          </p:cNvSpPr>
          <p:nvPr/>
        </p:nvSpPr>
        <p:spPr bwMode="auto">
          <a:xfrm>
            <a:off x="6010275" y="1268413"/>
            <a:ext cx="2665413" cy="23923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0"/>
              </a:spcBef>
              <a:buFontTx/>
              <a:buNone/>
            </a:pPr>
            <a:r>
              <a:rPr lang="zh-CN" altLang="en-US" sz="2400">
                <a:solidFill>
                  <a:srgbClr val="FF0000"/>
                </a:solidFill>
                <a:latin typeface="华文行楷" panose="02010800040101010101" pitchFamily="2" charset="-122"/>
                <a:ea typeface="华文行楷" panose="02010800040101010101" pitchFamily="2" charset="-122"/>
              </a:rPr>
              <a:t>生成的三地址码</a:t>
            </a:r>
            <a:r>
              <a:rPr lang="zh-CN" altLang="en-US" sz="2400">
                <a:solidFill>
                  <a:schemeClr val="hlink"/>
                </a:solidFill>
                <a:latin typeface="华文行楷" panose="02010800040101010101" pitchFamily="2" charset="-122"/>
                <a:ea typeface="华文行楷" panose="02010800040101010101" pitchFamily="2" charset="-122"/>
              </a:rPr>
              <a:t> </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t1:=-a</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t2:=t1 *</a:t>
            </a:r>
            <a:r>
              <a:rPr lang="en-US" altLang="zh-CN" sz="2400" baseline="30000">
                <a:latin typeface="黑体" panose="02010609060101010101" pitchFamily="49" charset="-122"/>
                <a:ea typeface="黑体" panose="02010609060101010101" pitchFamily="49" charset="-122"/>
              </a:rPr>
              <a:t>i </a:t>
            </a:r>
            <a:r>
              <a:rPr lang="en-US" altLang="zh-CN" sz="2400">
                <a:latin typeface="黑体" panose="02010609060101010101" pitchFamily="49" charset="-122"/>
                <a:ea typeface="黑体" panose="02010609060101010101" pitchFamily="49" charset="-122"/>
              </a:rPr>
              <a:t>b</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t4:=itr t2</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t3:=t4 +</a:t>
            </a:r>
            <a:r>
              <a:rPr lang="en-US" altLang="zh-CN" sz="2400" baseline="30000">
                <a:latin typeface="黑体" panose="02010609060101010101" pitchFamily="49" charset="-122"/>
                <a:ea typeface="黑体" panose="02010609060101010101" pitchFamily="49" charset="-122"/>
              </a:rPr>
              <a:t>r </a:t>
            </a:r>
            <a:r>
              <a:rPr lang="en-US" altLang="zh-CN" sz="2400">
                <a:latin typeface="黑体" panose="02010609060101010101" pitchFamily="49" charset="-122"/>
                <a:ea typeface="黑体" panose="02010609060101010101" pitchFamily="49" charset="-122"/>
              </a:rPr>
              <a:t>c</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t5:=rti t3</a:t>
            </a:r>
          </a:p>
          <a:p>
            <a:pPr algn="just">
              <a:lnSpc>
                <a:spcPct val="90000"/>
              </a:lnSpc>
              <a:spcBef>
                <a:spcPct val="0"/>
              </a:spcBef>
              <a:buFontTx/>
              <a:buNone/>
            </a:pPr>
            <a:r>
              <a:rPr lang="en-US" altLang="zh-CN" sz="2400">
                <a:latin typeface="黑体" panose="02010609060101010101" pitchFamily="49" charset="-122"/>
                <a:ea typeface="黑体" panose="02010609060101010101" pitchFamily="49" charset="-122"/>
              </a:rPr>
              <a:t>x := t5</a:t>
            </a:r>
          </a:p>
        </p:txBody>
      </p:sp>
      <p:graphicFrame>
        <p:nvGraphicFramePr>
          <p:cNvPr id="80915" name="Object 19"/>
          <p:cNvGraphicFramePr>
            <a:graphicFrameLocks noChangeAspect="1"/>
          </p:cNvGraphicFramePr>
          <p:nvPr/>
        </p:nvGraphicFramePr>
        <p:xfrm>
          <a:off x="2195513" y="2789238"/>
          <a:ext cx="1081087" cy="568325"/>
        </p:xfrm>
        <a:graphic>
          <a:graphicData uri="http://schemas.openxmlformats.org/presentationml/2006/ole">
            <mc:AlternateContent xmlns:mc="http://schemas.openxmlformats.org/markup-compatibility/2006">
              <mc:Choice xmlns:v="urn:schemas-microsoft-com:vml" Requires="v">
                <p:oleObj spid="_x0000_s96515" r:id="rId26" imgW="946080" imgH="367200" progId="Visio.Drawing.11">
                  <p:embed/>
                </p:oleObj>
              </mc:Choice>
              <mc:Fallback>
                <p:oleObj r:id="rId26" imgW="946080" imgH="367200" progId="Visio.Drawing.11">
                  <p:embed/>
                  <p:pic>
                    <p:nvPicPr>
                      <p:cNvPr id="0" name="Object 19"/>
                      <p:cNvPicPr>
                        <a:picLocks noChangeAspect="1" noChangeArrowheads="1"/>
                      </p:cNvPicPr>
                      <p:nvPr/>
                    </p:nvPicPr>
                    <p:blipFill>
                      <a:blip r:embed="rId27">
                        <a:extLst>
                          <a:ext uri="{28A0092B-C50C-407E-A947-70E740481C1C}">
                            <a14:useLocalDpi xmlns:a14="http://schemas.microsoft.com/office/drawing/2010/main" val="0"/>
                          </a:ext>
                        </a:extLst>
                      </a:blip>
                      <a:srcRect r="22472"/>
                      <a:stretch>
                        <a:fillRect/>
                      </a:stretch>
                    </p:blipFill>
                    <p:spPr bwMode="auto">
                      <a:xfrm>
                        <a:off x="2195513" y="2789238"/>
                        <a:ext cx="10810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6" name="Object 20"/>
          <p:cNvGraphicFramePr>
            <a:graphicFrameLocks noChangeAspect="1"/>
          </p:cNvGraphicFramePr>
          <p:nvPr/>
        </p:nvGraphicFramePr>
        <p:xfrm>
          <a:off x="4140200" y="2774950"/>
          <a:ext cx="1152525" cy="620713"/>
        </p:xfrm>
        <a:graphic>
          <a:graphicData uri="http://schemas.openxmlformats.org/presentationml/2006/ole">
            <mc:AlternateContent xmlns:mc="http://schemas.openxmlformats.org/markup-compatibility/2006">
              <mc:Choice xmlns:v="urn:schemas-microsoft-com:vml" Requires="v">
                <p:oleObj spid="_x0000_s96516" r:id="rId28" imgW="946080" imgH="367200" progId="Visio.Drawing.11">
                  <p:embed/>
                </p:oleObj>
              </mc:Choice>
              <mc:Fallback>
                <p:oleObj r:id="rId28" imgW="946080" imgH="367200" progId="Visio.Drawing.11">
                  <p:embed/>
                  <p:pic>
                    <p:nvPicPr>
                      <p:cNvPr id="0" name="Object 20"/>
                      <p:cNvPicPr>
                        <a:picLocks noChangeAspect="1" noChangeArrowheads="1"/>
                      </p:cNvPicPr>
                      <p:nvPr/>
                    </p:nvPicPr>
                    <p:blipFill>
                      <a:blip r:embed="rId29">
                        <a:extLst>
                          <a:ext uri="{28A0092B-C50C-407E-A947-70E740481C1C}">
                            <a14:useLocalDpi xmlns:a14="http://schemas.microsoft.com/office/drawing/2010/main" val="0"/>
                          </a:ext>
                        </a:extLst>
                      </a:blip>
                      <a:srcRect r="11235"/>
                      <a:stretch>
                        <a:fillRect/>
                      </a:stretch>
                    </p:blipFill>
                    <p:spPr bwMode="auto">
                      <a:xfrm>
                        <a:off x="4140200" y="2774950"/>
                        <a:ext cx="1152525"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17" name="Object 21"/>
          <p:cNvGraphicFramePr>
            <a:graphicFrameLocks noChangeAspect="1"/>
          </p:cNvGraphicFramePr>
          <p:nvPr/>
        </p:nvGraphicFramePr>
        <p:xfrm>
          <a:off x="3203575" y="1989138"/>
          <a:ext cx="1152525" cy="615950"/>
        </p:xfrm>
        <a:graphic>
          <a:graphicData uri="http://schemas.openxmlformats.org/presentationml/2006/ole">
            <mc:AlternateContent xmlns:mc="http://schemas.openxmlformats.org/markup-compatibility/2006">
              <mc:Choice xmlns:v="urn:schemas-microsoft-com:vml" Requires="v">
                <p:oleObj spid="_x0000_s96517" r:id="rId30" imgW="946080" imgH="367200" progId="Visio.Drawing.11">
                  <p:embed/>
                </p:oleObj>
              </mc:Choice>
              <mc:Fallback>
                <p:oleObj r:id="rId30" imgW="946080" imgH="367200" progId="Visio.Drawing.11">
                  <p:embed/>
                  <p:pic>
                    <p:nvPicPr>
                      <p:cNvPr id="0" name="Object 21"/>
                      <p:cNvPicPr>
                        <a:picLocks noChangeAspect="1" noChangeArrowheads="1"/>
                      </p:cNvPicPr>
                      <p:nvPr/>
                    </p:nvPicPr>
                    <p:blipFill>
                      <a:blip r:embed="rId31">
                        <a:extLst>
                          <a:ext uri="{28A0092B-C50C-407E-A947-70E740481C1C}">
                            <a14:useLocalDpi xmlns:a14="http://schemas.microsoft.com/office/drawing/2010/main" val="0"/>
                          </a:ext>
                        </a:extLst>
                      </a:blip>
                      <a:srcRect r="16853"/>
                      <a:stretch>
                        <a:fillRect/>
                      </a:stretch>
                    </p:blipFill>
                    <p:spPr bwMode="auto">
                      <a:xfrm>
                        <a:off x="3203575" y="1989138"/>
                        <a:ext cx="1152525"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78" name="Text Box 22">
            <a:hlinkClick r:id="rId32" action="ppaction://hlinksldjump"/>
          </p:cNvPr>
          <p:cNvSpPr txBox="1">
            <a:spLocks noChangeArrowheads="1"/>
          </p:cNvSpPr>
          <p:nvPr/>
        </p:nvSpPr>
        <p:spPr bwMode="auto">
          <a:xfrm>
            <a:off x="7164388" y="4221163"/>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u="sng">
                <a:solidFill>
                  <a:srgbClr val="FF33CC"/>
                </a:solidFill>
                <a:ea typeface="华文行楷" panose="02010800040101010101" pitchFamily="2" charset="-122"/>
              </a:rPr>
              <a:t>E1 op E2</a:t>
            </a:r>
          </a:p>
        </p:txBody>
      </p:sp>
      <p:sp>
        <p:nvSpPr>
          <p:cNvPr id="80919" name="Rectangle 23"/>
          <p:cNvSpPr>
            <a:spLocks noChangeArrowheads="1"/>
          </p:cNvSpPr>
          <p:nvPr/>
        </p:nvSpPr>
        <p:spPr bwMode="auto">
          <a:xfrm>
            <a:off x="250825" y="2411413"/>
            <a:ext cx="6781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solidFill>
                  <a:srgbClr val="0000FF"/>
                </a:solidFill>
                <a:latin typeface="黑体" panose="02010609060101010101" pitchFamily="49" charset="-122"/>
                <a:ea typeface="黑体" panose="02010609060101010101" pitchFamily="49" charset="-122"/>
              </a:rPr>
              <a:t>A</a:t>
            </a:r>
            <a:r>
              <a:rPr lang="en-US" altLang="zh-CN" sz="2400">
                <a:solidFill>
                  <a:srgbClr val="0000FF"/>
                </a:solidFill>
                <a:latin typeface="黑体" panose="02010609060101010101" pitchFamily="49" charset="-122"/>
                <a:ea typeface="黑体" panose="02010609060101010101" pitchFamily="49" charset="-122"/>
                <a:sym typeface="Wingdings" panose="05000000000000000000" pitchFamily="2" charset="2"/>
              </a:rPr>
              <a:t>id:=E</a:t>
            </a:r>
            <a:endParaRPr lang="en-US" altLang="zh-CN" sz="2400">
              <a:solidFill>
                <a:srgbClr val="0000FF"/>
              </a:solidFill>
              <a:latin typeface="黑体" panose="02010609060101010101" pitchFamily="49" charset="-122"/>
              <a:ea typeface="黑体" panose="02010609060101010101" pitchFamily="49" charset="-122"/>
            </a:endParaRP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t_type:=entry(id.name).type;</a:t>
            </a:r>
          </a:p>
          <a:p>
            <a:pPr algn="just">
              <a:spcBef>
                <a:spcPct val="0"/>
              </a:spcBef>
              <a:buFontTx/>
              <a:buNone/>
            </a:pPr>
            <a:r>
              <a:rPr lang="en-US" altLang="zh-CN" sz="2400">
                <a:latin typeface="黑体" panose="02010609060101010101" pitchFamily="49" charset="-122"/>
                <a:ea typeface="黑体" panose="02010609060101010101" pitchFamily="49" charset="-122"/>
              </a:rPr>
              <a:t>  if   t_type=E.type</a:t>
            </a:r>
          </a:p>
          <a:p>
            <a:pPr algn="just">
              <a:spcBef>
                <a:spcPct val="0"/>
              </a:spcBef>
              <a:buFontTx/>
              <a:buNone/>
            </a:pPr>
            <a:r>
              <a:rPr lang="en-US" altLang="zh-CN" sz="2400">
                <a:latin typeface="黑体" panose="02010609060101010101" pitchFamily="49" charset="-122"/>
                <a:ea typeface="黑体" panose="02010609060101010101" pitchFamily="49" charset="-122"/>
              </a:rPr>
              <a:t>  then emit(entry(id.name) ':=' E.place);</a:t>
            </a:r>
          </a:p>
          <a:p>
            <a:pPr algn="just">
              <a:spcBef>
                <a:spcPct val="0"/>
              </a:spcBef>
              <a:buFontTx/>
              <a:buNone/>
            </a:pPr>
            <a:r>
              <a:rPr lang="en-US" altLang="zh-CN" sz="2400">
                <a:latin typeface="黑体" panose="02010609060101010101" pitchFamily="49" charset="-122"/>
                <a:ea typeface="黑体" panose="02010609060101010101" pitchFamily="49" charset="-122"/>
              </a:rPr>
              <a:t>  else T := newtemp;</a:t>
            </a:r>
          </a:p>
          <a:p>
            <a:pPr algn="just" eaLnBrk="1" hangingPunct="1">
              <a:spcBef>
                <a:spcPct val="0"/>
              </a:spcBef>
              <a:buFontTx/>
              <a:buNone/>
            </a:pPr>
            <a:r>
              <a:rPr lang="en-US" altLang="zh-CN" sz="2400">
                <a:latin typeface="黑体" panose="02010609060101010101" pitchFamily="49" charset="-122"/>
                <a:ea typeface="黑体" panose="02010609060101010101" pitchFamily="49" charset="-122"/>
              </a:rPr>
              <a:t>       if   t_type=int </a:t>
            </a:r>
          </a:p>
          <a:p>
            <a:pPr algn="just">
              <a:spcBef>
                <a:spcPct val="0"/>
              </a:spcBef>
              <a:buFontTx/>
              <a:buNone/>
            </a:pPr>
            <a:r>
              <a:rPr lang="en-US" altLang="zh-CN" sz="2400">
                <a:latin typeface="黑体" panose="02010609060101010101" pitchFamily="49" charset="-122"/>
                <a:ea typeface="黑体" panose="02010609060101010101" pitchFamily="49" charset="-122"/>
              </a:rPr>
              <a:t>       then emit(T  ':=' rti E.place); </a:t>
            </a:r>
          </a:p>
          <a:p>
            <a:pPr algn="just">
              <a:spcBef>
                <a:spcPct val="0"/>
              </a:spcBef>
              <a:buFontTx/>
              <a:buNone/>
            </a:pPr>
            <a:r>
              <a:rPr lang="en-US" altLang="zh-CN" sz="2400">
                <a:latin typeface="黑体" panose="02010609060101010101" pitchFamily="49" charset="-122"/>
                <a:ea typeface="黑体" panose="02010609060101010101" pitchFamily="49" charset="-122"/>
              </a:rPr>
              <a:t>       else emit(T  ':=' itr E.place);</a:t>
            </a:r>
          </a:p>
          <a:p>
            <a:pPr algn="just">
              <a:spcBef>
                <a:spcPct val="0"/>
              </a:spcBef>
              <a:buFontTx/>
              <a:buNone/>
            </a:pPr>
            <a:r>
              <a:rPr lang="en-US" altLang="zh-CN" sz="2400">
                <a:latin typeface="黑体" panose="02010609060101010101" pitchFamily="49" charset="-122"/>
                <a:ea typeface="黑体" panose="02010609060101010101" pitchFamily="49" charset="-122"/>
              </a:rPr>
              <a:t>       end if;</a:t>
            </a:r>
          </a:p>
          <a:p>
            <a:pPr algn="just">
              <a:spcBef>
                <a:spcPct val="0"/>
              </a:spcBef>
              <a:buFontTx/>
              <a:buNone/>
            </a:pPr>
            <a:r>
              <a:rPr lang="en-US" altLang="zh-CN" sz="2400">
                <a:latin typeface="黑体" panose="02010609060101010101" pitchFamily="49" charset="-122"/>
                <a:ea typeface="黑体" panose="02010609060101010101" pitchFamily="49" charset="-122"/>
              </a:rPr>
              <a:t>       emit(entry(id.name) ':=' T);</a:t>
            </a:r>
          </a:p>
          <a:p>
            <a:pPr algn="just">
              <a:spcBef>
                <a:spcPct val="0"/>
              </a:spcBef>
              <a:buFontTx/>
              <a:buNone/>
            </a:pPr>
            <a:r>
              <a:rPr lang="en-US" altLang="zh-CN" sz="2400">
                <a:latin typeface="黑体" panose="02010609060101010101" pitchFamily="49" charset="-122"/>
                <a:ea typeface="黑体" panose="02010609060101010101" pitchFamily="49" charset="-122"/>
              </a:rPr>
              <a:t>  end if;</a:t>
            </a:r>
          </a:p>
          <a:p>
            <a:pPr>
              <a:spcBef>
                <a:spcPct val="0"/>
              </a:spcBef>
              <a:buFontTx/>
              <a:buNone/>
            </a:pPr>
            <a:r>
              <a:rPr lang="en-US" altLang="zh-CN" sz="240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9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9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9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5" presetClass="emph" presetSubtype="0" repeatCount="3000" fill="hold" nodeType="clickEffect">
                                  <p:stCondLst>
                                    <p:cond delay="0"/>
                                  </p:stCondLst>
                                  <p:childTnLst>
                                    <p:anim calcmode="discrete" valueType="str">
                                      <p:cBhvr>
                                        <p:cTn id="24" dur="500" fill="hold"/>
                                        <p:tgtEl>
                                          <p:spTgt spid="80908"/>
                                        </p:tgtEl>
                                        <p:attrNameLst>
                                          <p:attrName>style.visibility</p:attrName>
                                        </p:attrNameLst>
                                      </p:cBhvr>
                                      <p:tavLst>
                                        <p:tav tm="0">
                                          <p:val>
                                            <p:strVal val="hidden"/>
                                          </p:val>
                                        </p:tav>
                                        <p:tav tm="50000">
                                          <p:val>
                                            <p:strVal val="visible"/>
                                          </p:val>
                                        </p:tav>
                                      </p:tavLst>
                                    </p:anim>
                                  </p:childTnLst>
                                </p:cTn>
                              </p:par>
                              <p:par>
                                <p:cTn id="25" presetID="16" presetClass="entr" presetSubtype="37" fill="hold" grpId="0" nodeType="withEffect">
                                  <p:stCondLst>
                                    <p:cond delay="0"/>
                                  </p:stCondLst>
                                  <p:childTnLst>
                                    <p:set>
                                      <p:cBhvr>
                                        <p:cTn id="26" dur="1" fill="hold">
                                          <p:stCondLst>
                                            <p:cond delay="0"/>
                                          </p:stCondLst>
                                        </p:cTn>
                                        <p:tgtEl>
                                          <p:spTgt spid="80909"/>
                                        </p:tgtEl>
                                        <p:attrNameLst>
                                          <p:attrName>style.visibility</p:attrName>
                                        </p:attrNameLst>
                                      </p:cBhvr>
                                      <p:to>
                                        <p:strVal val="visible"/>
                                      </p:to>
                                    </p:set>
                                    <p:animEffect transition="in" filter="barn(outVertical)">
                                      <p:cBhvr>
                                        <p:cTn id="27" dur="500"/>
                                        <p:tgtEl>
                                          <p:spTgt spid="809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091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80908"/>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090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5" presetClass="emph" presetSubtype="0" repeatCount="3000" fill="hold" nodeType="clickEffect">
                                  <p:stCondLst>
                                    <p:cond delay="0"/>
                                  </p:stCondLst>
                                  <p:childTnLst>
                                    <p:anim calcmode="discrete" valueType="str">
                                      <p:cBhvr>
                                        <p:cTn id="41" dur="500" fill="hold"/>
                                        <p:tgtEl>
                                          <p:spTgt spid="80907"/>
                                        </p:tgtEl>
                                        <p:attrNameLst>
                                          <p:attrName>style.visibility</p:attrName>
                                        </p:attrNameLst>
                                      </p:cBhvr>
                                      <p:tavLst>
                                        <p:tav tm="0">
                                          <p:val>
                                            <p:strVal val="hidden"/>
                                          </p:val>
                                        </p:tav>
                                        <p:tav tm="50000">
                                          <p:val>
                                            <p:strVal val="visible"/>
                                          </p:val>
                                        </p:tav>
                                      </p:tavLst>
                                    </p:anim>
                                  </p:childTnLst>
                                </p:cTn>
                              </p:par>
                              <p:par>
                                <p:cTn id="42" presetID="16" presetClass="entr" presetSubtype="37" fill="hold" grpId="0" nodeType="withEffect">
                                  <p:stCondLst>
                                    <p:cond delay="0"/>
                                  </p:stCondLst>
                                  <p:childTnLst>
                                    <p:set>
                                      <p:cBhvr>
                                        <p:cTn id="43" dur="1" fill="hold">
                                          <p:stCondLst>
                                            <p:cond delay="0"/>
                                          </p:stCondLst>
                                        </p:cTn>
                                        <p:tgtEl>
                                          <p:spTgt spid="80911"/>
                                        </p:tgtEl>
                                        <p:attrNameLst>
                                          <p:attrName>style.visibility</p:attrName>
                                        </p:attrNameLst>
                                      </p:cBhvr>
                                      <p:to>
                                        <p:strVal val="visible"/>
                                      </p:to>
                                    </p:set>
                                    <p:animEffect transition="in" filter="barn(outVertical)">
                                      <p:cBhvr>
                                        <p:cTn id="44" dur="500"/>
                                        <p:tgtEl>
                                          <p:spTgt spid="809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091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80914">
                                            <p:txEl>
                                              <p:pRg st="1" end="1"/>
                                            </p:txEl>
                                          </p:spTgt>
                                        </p:tgtEl>
                                        <p:attrNameLst>
                                          <p:attrName>style.visibility</p:attrName>
                                        </p:attrNameLst>
                                      </p:cBhvr>
                                      <p:to>
                                        <p:strVal val="visible"/>
                                      </p:to>
                                    </p:set>
                                    <p:animEffect transition="in" filter="barn(outVertical)">
                                      <p:cBhvr>
                                        <p:cTn id="53" dur="500"/>
                                        <p:tgtEl>
                                          <p:spTgt spid="80914">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80907"/>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8091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8091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5" presetClass="emph" presetSubtype="0" repeatCount="3000" fill="hold" nodeType="clickEffect">
                                  <p:stCondLst>
                                    <p:cond delay="0"/>
                                  </p:stCondLst>
                                  <p:childTnLst>
                                    <p:anim calcmode="discrete" valueType="str">
                                      <p:cBhvr>
                                        <p:cTn id="65" dur="500" fill="hold"/>
                                        <p:tgtEl>
                                          <p:spTgt spid="80906"/>
                                        </p:tgtEl>
                                        <p:attrNameLst>
                                          <p:attrName>style.visibility</p:attrName>
                                        </p:attrNameLst>
                                      </p:cBhvr>
                                      <p:tavLst>
                                        <p:tav tm="0">
                                          <p:val>
                                            <p:strVal val="hidden"/>
                                          </p:val>
                                        </p:tav>
                                        <p:tav tm="50000">
                                          <p:val>
                                            <p:strVal val="visible"/>
                                          </p:val>
                                        </p:tav>
                                      </p:tavLst>
                                    </p:anim>
                                  </p:childTnLst>
                                </p:cTn>
                              </p:par>
                              <p:par>
                                <p:cTn id="66" presetID="16" presetClass="entr" presetSubtype="37" fill="hold" grpId="2" nodeType="withEffect">
                                  <p:stCondLst>
                                    <p:cond delay="0"/>
                                  </p:stCondLst>
                                  <p:childTnLst>
                                    <p:set>
                                      <p:cBhvr>
                                        <p:cTn id="67" dur="1" fill="hold">
                                          <p:stCondLst>
                                            <p:cond delay="0"/>
                                          </p:stCondLst>
                                        </p:cTn>
                                        <p:tgtEl>
                                          <p:spTgt spid="80909"/>
                                        </p:tgtEl>
                                        <p:attrNameLst>
                                          <p:attrName>style.visibility</p:attrName>
                                        </p:attrNameLst>
                                      </p:cBhvr>
                                      <p:to>
                                        <p:strVal val="visible"/>
                                      </p:to>
                                    </p:set>
                                    <p:animEffect transition="in" filter="barn(outVertical)">
                                      <p:cBhvr>
                                        <p:cTn id="68" dur="500"/>
                                        <p:tgtEl>
                                          <p:spTgt spid="8090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8091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nodeType="clickEffect">
                                  <p:stCondLst>
                                    <p:cond delay="0"/>
                                  </p:stCondLst>
                                  <p:childTnLst>
                                    <p:set>
                                      <p:cBhvr>
                                        <p:cTn id="76" dur="1" fill="hold">
                                          <p:stCondLst>
                                            <p:cond delay="0"/>
                                          </p:stCondLst>
                                        </p:cTn>
                                        <p:tgtEl>
                                          <p:spTgt spid="80906"/>
                                        </p:tgtEl>
                                        <p:attrNameLst>
                                          <p:attrName>style.visibility</p:attrName>
                                        </p:attrNameLst>
                                      </p:cBhvr>
                                      <p:to>
                                        <p:strVal val="hidden"/>
                                      </p:to>
                                    </p:set>
                                  </p:childTnLst>
                                </p:cTn>
                              </p:par>
                              <p:par>
                                <p:cTn id="77" presetID="1" presetClass="exit" presetSubtype="0" fill="hold" grpId="3" nodeType="withEffect">
                                  <p:stCondLst>
                                    <p:cond delay="0"/>
                                  </p:stCondLst>
                                  <p:childTnLst>
                                    <p:set>
                                      <p:cBhvr>
                                        <p:cTn id="78" dur="1" fill="hold">
                                          <p:stCondLst>
                                            <p:cond delay="0"/>
                                          </p:stCondLst>
                                        </p:cTn>
                                        <p:tgtEl>
                                          <p:spTgt spid="8090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35" presetClass="emph" presetSubtype="0" repeatCount="3000" fill="hold" nodeType="clickEffect">
                                  <p:stCondLst>
                                    <p:cond delay="0"/>
                                  </p:stCondLst>
                                  <p:childTnLst>
                                    <p:anim calcmode="discrete" valueType="str">
                                      <p:cBhvr>
                                        <p:cTn id="82" dur="500" fill="hold"/>
                                        <p:tgtEl>
                                          <p:spTgt spid="80904"/>
                                        </p:tgtEl>
                                        <p:attrNameLst>
                                          <p:attrName>style.visibility</p:attrName>
                                        </p:attrNameLst>
                                      </p:cBhvr>
                                      <p:tavLst>
                                        <p:tav tm="0">
                                          <p:val>
                                            <p:strVal val="hidden"/>
                                          </p:val>
                                        </p:tav>
                                        <p:tav tm="50000">
                                          <p:val>
                                            <p:strVal val="visible"/>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8091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grpId="0" nodeType="clickEffect">
                                  <p:stCondLst>
                                    <p:cond delay="0"/>
                                  </p:stCondLst>
                                  <p:childTnLst>
                                    <p:set>
                                      <p:cBhvr>
                                        <p:cTn id="90" dur="1" fill="hold">
                                          <p:stCondLst>
                                            <p:cond delay="0"/>
                                          </p:stCondLst>
                                        </p:cTn>
                                        <p:tgtEl>
                                          <p:spTgt spid="80914">
                                            <p:txEl>
                                              <p:pRg st="2" end="2"/>
                                            </p:txEl>
                                          </p:spTgt>
                                        </p:tgtEl>
                                        <p:attrNameLst>
                                          <p:attrName>style.visibility</p:attrName>
                                        </p:attrNameLst>
                                      </p:cBhvr>
                                      <p:to>
                                        <p:strVal val="visible"/>
                                      </p:to>
                                    </p:set>
                                    <p:animEffect transition="in" filter="barn(outVertical)">
                                      <p:cBhvr>
                                        <p:cTn id="91" dur="500"/>
                                        <p:tgtEl>
                                          <p:spTgt spid="80914">
                                            <p:txEl>
                                              <p:pRg st="2" end="2"/>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8090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80912"/>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80913"/>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5" presetClass="emph" presetSubtype="0" repeatCount="3000" fill="hold" nodeType="clickEffect">
                                  <p:stCondLst>
                                    <p:cond delay="0"/>
                                  </p:stCondLst>
                                  <p:childTnLst>
                                    <p:anim calcmode="discrete" valueType="str">
                                      <p:cBhvr>
                                        <p:cTn id="103" dur="500" fill="hold"/>
                                        <p:tgtEl>
                                          <p:spTgt spid="80905"/>
                                        </p:tgtEl>
                                        <p:attrNameLst>
                                          <p:attrName>style.visibility</p:attrName>
                                        </p:attrNameLst>
                                      </p:cBhvr>
                                      <p:tavLst>
                                        <p:tav tm="0">
                                          <p:val>
                                            <p:strVal val="hidden"/>
                                          </p:val>
                                        </p:tav>
                                        <p:tav tm="50000">
                                          <p:val>
                                            <p:strVal val="visible"/>
                                          </p:val>
                                        </p:tav>
                                      </p:tavLst>
                                    </p:anim>
                                  </p:childTnLst>
                                </p:cTn>
                              </p:par>
                              <p:par>
                                <p:cTn id="104" presetID="16" presetClass="entr" presetSubtype="37" fill="hold" grpId="4" nodeType="withEffect">
                                  <p:stCondLst>
                                    <p:cond delay="0"/>
                                  </p:stCondLst>
                                  <p:childTnLst>
                                    <p:set>
                                      <p:cBhvr>
                                        <p:cTn id="105" dur="1" fill="hold">
                                          <p:stCondLst>
                                            <p:cond delay="0"/>
                                          </p:stCondLst>
                                        </p:cTn>
                                        <p:tgtEl>
                                          <p:spTgt spid="80909"/>
                                        </p:tgtEl>
                                        <p:attrNameLst>
                                          <p:attrName>style.visibility</p:attrName>
                                        </p:attrNameLst>
                                      </p:cBhvr>
                                      <p:to>
                                        <p:strVal val="visible"/>
                                      </p:to>
                                    </p:set>
                                    <p:animEffect transition="in" filter="barn(outVertical)">
                                      <p:cBhvr>
                                        <p:cTn id="106" dur="500"/>
                                        <p:tgtEl>
                                          <p:spTgt spid="8090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80916"/>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nodeType="clickEffect">
                                  <p:stCondLst>
                                    <p:cond delay="0"/>
                                  </p:stCondLst>
                                  <p:childTnLst>
                                    <p:set>
                                      <p:cBhvr>
                                        <p:cTn id="114" dur="1" fill="hold">
                                          <p:stCondLst>
                                            <p:cond delay="0"/>
                                          </p:stCondLst>
                                        </p:cTn>
                                        <p:tgtEl>
                                          <p:spTgt spid="80905"/>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80909"/>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5" presetClass="emph" presetSubtype="0" repeatCount="3000" fill="hold" nodeType="clickEffect">
                                  <p:stCondLst>
                                    <p:cond delay="0"/>
                                  </p:stCondLst>
                                  <p:childTnLst>
                                    <p:anim calcmode="discrete" valueType="str">
                                      <p:cBhvr>
                                        <p:cTn id="120" dur="500" fill="hold"/>
                                        <p:tgtEl>
                                          <p:spTgt spid="80903"/>
                                        </p:tgtEl>
                                        <p:attrNameLst>
                                          <p:attrName>style.visibility</p:attrName>
                                        </p:attrNameLst>
                                      </p:cBhvr>
                                      <p:tavLst>
                                        <p:tav tm="0">
                                          <p:val>
                                            <p:strVal val="hidden"/>
                                          </p:val>
                                        </p:tav>
                                        <p:tav tm="50000">
                                          <p:val>
                                            <p:strVal val="visible"/>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8091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grpId="0" nodeType="clickEffect">
                                  <p:stCondLst>
                                    <p:cond delay="0"/>
                                  </p:stCondLst>
                                  <p:childTnLst>
                                    <p:set>
                                      <p:cBhvr>
                                        <p:cTn id="128" dur="1" fill="hold">
                                          <p:stCondLst>
                                            <p:cond delay="0"/>
                                          </p:stCondLst>
                                        </p:cTn>
                                        <p:tgtEl>
                                          <p:spTgt spid="80914">
                                            <p:txEl>
                                              <p:pRg st="3" end="3"/>
                                            </p:txEl>
                                          </p:spTgt>
                                        </p:tgtEl>
                                        <p:attrNameLst>
                                          <p:attrName>style.visibility</p:attrName>
                                        </p:attrNameLst>
                                      </p:cBhvr>
                                      <p:to>
                                        <p:strVal val="visible"/>
                                      </p:to>
                                    </p:set>
                                    <p:animEffect transition="in" filter="barn(outVertical)">
                                      <p:cBhvr>
                                        <p:cTn id="129" dur="500"/>
                                        <p:tgtEl>
                                          <p:spTgt spid="80914">
                                            <p:txEl>
                                              <p:pRg st="3" end="3"/>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6" presetClass="entr" presetSubtype="37" fill="hold" grpId="0" nodeType="clickEffect">
                                  <p:stCondLst>
                                    <p:cond delay="0"/>
                                  </p:stCondLst>
                                  <p:childTnLst>
                                    <p:set>
                                      <p:cBhvr>
                                        <p:cTn id="133" dur="1" fill="hold">
                                          <p:stCondLst>
                                            <p:cond delay="0"/>
                                          </p:stCondLst>
                                        </p:cTn>
                                        <p:tgtEl>
                                          <p:spTgt spid="80914">
                                            <p:txEl>
                                              <p:pRg st="4" end="4"/>
                                            </p:txEl>
                                          </p:spTgt>
                                        </p:tgtEl>
                                        <p:attrNameLst>
                                          <p:attrName>style.visibility</p:attrName>
                                        </p:attrNameLst>
                                      </p:cBhvr>
                                      <p:to>
                                        <p:strVal val="visible"/>
                                      </p:to>
                                    </p:set>
                                    <p:animEffect transition="in" filter="barn(outVertical)">
                                      <p:cBhvr>
                                        <p:cTn id="134" dur="500"/>
                                        <p:tgtEl>
                                          <p:spTgt spid="80914">
                                            <p:txEl>
                                              <p:pRg st="4" end="4"/>
                                            </p:txEl>
                                          </p:spTgt>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nodeType="clickEffect">
                                  <p:stCondLst>
                                    <p:cond delay="0"/>
                                  </p:stCondLst>
                                  <p:childTnLst>
                                    <p:set>
                                      <p:cBhvr>
                                        <p:cTn id="138" dur="1" fill="hold">
                                          <p:stCondLst>
                                            <p:cond delay="0"/>
                                          </p:stCondLst>
                                        </p:cTn>
                                        <p:tgtEl>
                                          <p:spTgt spid="80903"/>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80915"/>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916"/>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5" presetClass="emph" presetSubtype="0" repeatCount="3000" fill="hold" nodeType="clickEffect">
                                  <p:stCondLst>
                                    <p:cond delay="0"/>
                                  </p:stCondLst>
                                  <p:childTnLst>
                                    <p:anim calcmode="discrete" valueType="str">
                                      <p:cBhvr>
                                        <p:cTn id="146" dur="500" fill="hold"/>
                                        <p:tgtEl>
                                          <p:spTgt spid="80902"/>
                                        </p:tgtEl>
                                        <p:attrNameLst>
                                          <p:attrName>style.visibility</p:attrName>
                                        </p:attrNameLst>
                                      </p:cBhvr>
                                      <p:tavLst>
                                        <p:tav tm="0">
                                          <p:val>
                                            <p:strVal val="hidden"/>
                                          </p:val>
                                        </p:tav>
                                        <p:tav tm="50000">
                                          <p:val>
                                            <p:strVal val="visible"/>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09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grpId="0" nodeType="clickEffect">
                                  <p:stCondLst>
                                    <p:cond delay="0"/>
                                  </p:stCondLst>
                                  <p:childTnLst>
                                    <p:set>
                                      <p:cBhvr>
                                        <p:cTn id="154" dur="1" fill="hold">
                                          <p:stCondLst>
                                            <p:cond delay="0"/>
                                          </p:stCondLst>
                                        </p:cTn>
                                        <p:tgtEl>
                                          <p:spTgt spid="80914">
                                            <p:txEl>
                                              <p:pRg st="5" end="5"/>
                                            </p:txEl>
                                          </p:spTgt>
                                        </p:tgtEl>
                                        <p:attrNameLst>
                                          <p:attrName>style.visibility</p:attrName>
                                        </p:attrNameLst>
                                      </p:cBhvr>
                                      <p:to>
                                        <p:strVal val="visible"/>
                                      </p:to>
                                    </p:set>
                                    <p:animEffect transition="in" filter="barn(outVertical)">
                                      <p:cBhvr>
                                        <p:cTn id="155" dur="500"/>
                                        <p:tgtEl>
                                          <p:spTgt spid="80914">
                                            <p:txEl>
                                              <p:pRg st="5" end="5"/>
                                            </p:txEl>
                                          </p:spTgt>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6" presetClass="entr" presetSubtype="37" fill="hold" grpId="0" nodeType="clickEffect">
                                  <p:stCondLst>
                                    <p:cond delay="0"/>
                                  </p:stCondLst>
                                  <p:childTnLst>
                                    <p:set>
                                      <p:cBhvr>
                                        <p:cTn id="159" dur="1" fill="hold">
                                          <p:stCondLst>
                                            <p:cond delay="0"/>
                                          </p:stCondLst>
                                        </p:cTn>
                                        <p:tgtEl>
                                          <p:spTgt spid="80914">
                                            <p:txEl>
                                              <p:pRg st="6" end="6"/>
                                            </p:txEl>
                                          </p:spTgt>
                                        </p:tgtEl>
                                        <p:attrNameLst>
                                          <p:attrName>style.visibility</p:attrName>
                                        </p:attrNameLst>
                                      </p:cBhvr>
                                      <p:to>
                                        <p:strVal val="visible"/>
                                      </p:to>
                                    </p:set>
                                    <p:animEffect transition="in" filter="barn(outVertical)">
                                      <p:cBhvr>
                                        <p:cTn id="160" dur="500"/>
                                        <p:tgtEl>
                                          <p:spTgt spid="80914">
                                            <p:txEl>
                                              <p:pRg st="6" end="6"/>
                                            </p:txEl>
                                          </p:spTgt>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nodeType="clickEffect">
                                  <p:stCondLst>
                                    <p:cond delay="0"/>
                                  </p:stCondLst>
                                  <p:childTnLst>
                                    <p:set>
                                      <p:cBhvr>
                                        <p:cTn id="164" dur="1" fill="hold">
                                          <p:stCondLst>
                                            <p:cond delay="0"/>
                                          </p:stCondLst>
                                        </p:cTn>
                                        <p:tgtEl>
                                          <p:spTgt spid="80902"/>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8091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809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9" grpId="0" autoUpdateAnimBg="0"/>
      <p:bldP spid="80909" grpId="1" autoUpdateAnimBg="0"/>
      <p:bldP spid="80909" grpId="2" autoUpdateAnimBg="0"/>
      <p:bldP spid="80909" grpId="3" autoUpdateAnimBg="0"/>
      <p:bldP spid="80909" grpId="4" autoUpdateAnimBg="0"/>
      <p:bldP spid="80909" grpId="5" autoUpdateAnimBg="0"/>
      <p:bldP spid="80911" grpId="0" autoUpdateAnimBg="0"/>
      <p:bldP spid="80911" grpId="1" autoUpdateAnimBg="0"/>
      <p:bldP spid="80914" grpId="0" build="allAtOnce" autoUpdateAnimBg="0"/>
      <p:bldP spid="80919" grpId="0" autoUpdateAnimBg="0"/>
      <p:bldP spid="80919"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CF606547-8B42-4965-8FAF-A1CF1BFC6172}" type="slidenum">
              <a:rPr lang="zh-CN" altLang="en-US"/>
              <a:pPr>
                <a:defRPr/>
              </a:pPr>
              <a:t>5</a:t>
            </a:fld>
            <a:endParaRPr lang="en-US" altLang="zh-CN" dirty="0"/>
          </a:p>
        </p:txBody>
      </p:sp>
      <p:sp>
        <p:nvSpPr>
          <p:cNvPr id="12291" name="Rectangle 2"/>
          <p:cNvSpPr>
            <a:spLocks noGrp="1" noChangeArrowheads="1"/>
          </p:cNvSpPr>
          <p:nvPr>
            <p:ph type="title"/>
          </p:nvPr>
        </p:nvSpPr>
        <p:spPr>
          <a:xfrm>
            <a:off x="685800" y="260350"/>
            <a:ext cx="7772400" cy="515938"/>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1</a:t>
            </a:r>
            <a:r>
              <a:rPr lang="zh-CN" altLang="en-US" sz="2400" smtClean="0">
                <a:latin typeface="华文行楷" panose="02010800040101010101" pitchFamily="2" charset="-122"/>
                <a:ea typeface="华文行楷" panose="02010800040101010101" pitchFamily="2" charset="-122"/>
              </a:rPr>
              <a:t>）</a:t>
            </a:r>
          </a:p>
        </p:txBody>
      </p:sp>
      <p:sp>
        <p:nvSpPr>
          <p:cNvPr id="19459" name="Rectangle 3"/>
          <p:cNvSpPr>
            <a:spLocks noChangeArrowheads="1"/>
          </p:cNvSpPr>
          <p:nvPr/>
        </p:nvSpPr>
        <p:spPr bwMode="auto">
          <a:xfrm>
            <a:off x="468313" y="1773238"/>
            <a:ext cx="3816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A : 	array [d</a:t>
            </a:r>
            <a:r>
              <a:rPr lang="en-US" altLang="zh-CN" sz="2400" baseline="-30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 of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	array [d</a:t>
            </a:r>
            <a:r>
              <a:rPr lang="en-US" altLang="zh-CN" sz="2400" baseline="-30000">
                <a:latin typeface="黑体" panose="02010609060101010101" pitchFamily="49" charset="-122"/>
                <a:ea typeface="黑体" panose="02010609060101010101" pitchFamily="49" charset="-122"/>
              </a:rPr>
              <a:t>2</a:t>
            </a:r>
            <a:r>
              <a:rPr lang="en-US" altLang="zh-CN" sz="2400">
                <a:latin typeface="黑体" panose="02010609060101010101" pitchFamily="49" charset="-122"/>
                <a:ea typeface="黑体" panose="02010609060101010101" pitchFamily="49" charset="-122"/>
              </a:rPr>
              <a:t>] of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	...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	array [d</a:t>
            </a:r>
            <a:r>
              <a:rPr lang="en-US" altLang="zh-CN" sz="2400" baseline="-30000">
                <a:latin typeface="黑体" panose="02010609060101010101" pitchFamily="49" charset="-122"/>
                <a:ea typeface="黑体" panose="02010609060101010101" pitchFamily="49" charset="-122"/>
              </a:rPr>
              <a:t>n</a:t>
            </a:r>
            <a:r>
              <a:rPr lang="en-US" altLang="zh-CN" sz="2400">
                <a:latin typeface="黑体" panose="02010609060101010101" pitchFamily="49" charset="-122"/>
                <a:ea typeface="黑体" panose="02010609060101010101" pitchFamily="49" charset="-122"/>
              </a:rPr>
              <a:t>] of int</a:t>
            </a:r>
          </a:p>
        </p:txBody>
      </p:sp>
      <p:sp>
        <p:nvSpPr>
          <p:cNvPr id="12293" name="Rectangle 4"/>
          <p:cNvSpPr>
            <a:spLocks noChangeArrowheads="1"/>
          </p:cNvSpPr>
          <p:nvPr/>
        </p:nvSpPr>
        <p:spPr bwMode="auto">
          <a:xfrm>
            <a:off x="576263" y="884238"/>
            <a:ext cx="45720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latin typeface="黑体" panose="02010609060101010101" pitchFamily="49" charset="-122"/>
                <a:ea typeface="黑体" panose="02010609060101010101" pitchFamily="49" charset="-122"/>
              </a:rPr>
              <a:t>T →  array [num] of T (5)</a:t>
            </a:r>
          </a:p>
        </p:txBody>
      </p:sp>
      <p:sp>
        <p:nvSpPr>
          <p:cNvPr id="19461" name="Rectangle 5"/>
          <p:cNvSpPr>
            <a:spLocks noChangeArrowheads="1"/>
          </p:cNvSpPr>
          <p:nvPr/>
        </p:nvSpPr>
        <p:spPr bwMode="auto">
          <a:xfrm>
            <a:off x="611188" y="3789363"/>
            <a:ext cx="4897437" cy="2282825"/>
          </a:xfrm>
          <a:prstGeom prst="rect">
            <a:avLst/>
          </a:prstGeom>
          <a:solidFill>
            <a:srgbClr val="FFFF99"/>
          </a:solidFill>
          <a:ln>
            <a:noFill/>
          </a:ln>
          <a:effec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此多维数组</a:t>
            </a:r>
            <a:r>
              <a:rPr lang="zh-CN" altLang="en-US" sz="2400" dirty="0">
                <a:solidFill>
                  <a:srgbClr val="FF0000"/>
                </a:solidFill>
                <a:latin typeface="华文行楷" panose="02010800040101010101" pitchFamily="2" charset="-122"/>
                <a:ea typeface="华文行楷" panose="02010800040101010101" pitchFamily="2" charset="-122"/>
              </a:rPr>
              <a:t>以行为主</a:t>
            </a:r>
            <a:r>
              <a:rPr lang="zh-CN" altLang="en-US" sz="2400" dirty="0">
                <a:latin typeface="华文行楷" panose="02010800040101010101" pitchFamily="2" charset="-122"/>
                <a:ea typeface="华文行楷" panose="02010800040101010101" pitchFamily="2" charset="-122"/>
              </a:rPr>
              <a:t>存储。</a:t>
            </a:r>
          </a:p>
          <a:p>
            <a:pPr eaLnBrk="1" hangingPunct="1">
              <a:lnSpc>
                <a:spcPct val="120000"/>
              </a:lnSpc>
              <a:spcBef>
                <a:spcPct val="0"/>
              </a:spcBef>
              <a:buFontTx/>
              <a:buNone/>
            </a:pPr>
            <a:r>
              <a:rPr lang="zh-CN" altLang="en-US" sz="2400" dirty="0">
                <a:solidFill>
                  <a:srgbClr val="FF0000"/>
                </a:solidFill>
                <a:latin typeface="华文行楷" panose="02010800040101010101" pitchFamily="2" charset="-122"/>
                <a:ea typeface="华文行楷" panose="02010800040101010101" pitchFamily="2" charset="-122"/>
              </a:rPr>
              <a:t>因为：</a:t>
            </a:r>
          </a:p>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第一维是有</a:t>
            </a:r>
            <a:r>
              <a:rPr lang="en-US" altLang="zh-CN" sz="2400" dirty="0">
                <a:solidFill>
                  <a:srgbClr val="FF0000"/>
                </a:solidFill>
                <a:latin typeface="黑体" panose="02010609060101010101" pitchFamily="49" charset="-122"/>
                <a:ea typeface="黑体" panose="02010609060101010101" pitchFamily="49" charset="-122"/>
              </a:rPr>
              <a:t>d</a:t>
            </a:r>
            <a:r>
              <a:rPr lang="en-US" altLang="zh-CN" sz="2400" baseline="-30000" dirty="0">
                <a:solidFill>
                  <a:srgbClr val="FF0000"/>
                </a:solidFill>
                <a:latin typeface="黑体" panose="02010609060101010101" pitchFamily="49" charset="-122"/>
                <a:ea typeface="黑体" panose="02010609060101010101" pitchFamily="49" charset="-122"/>
              </a:rPr>
              <a:t>1</a:t>
            </a:r>
            <a:r>
              <a:rPr lang="zh-CN" altLang="en-US" sz="2400" dirty="0">
                <a:latin typeface="华文行楷" panose="02010800040101010101" pitchFamily="2" charset="-122"/>
                <a:ea typeface="华文行楷" panose="02010800040101010101" pitchFamily="2" charset="-122"/>
              </a:rPr>
              <a:t>个元素的一维数组，</a:t>
            </a:r>
          </a:p>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每个元素又是一个</a:t>
            </a:r>
            <a:r>
              <a:rPr lang="en-US" altLang="zh-CN" sz="2400" dirty="0">
                <a:solidFill>
                  <a:srgbClr val="FF0000"/>
                </a:solidFill>
                <a:latin typeface="黑体" panose="02010609060101010101" pitchFamily="49" charset="-122"/>
                <a:ea typeface="黑体" panose="02010609060101010101" pitchFamily="49" charset="-122"/>
              </a:rPr>
              <a:t>n-1</a:t>
            </a:r>
            <a:r>
              <a:rPr lang="zh-CN" altLang="en-US" sz="2400" dirty="0">
                <a:latin typeface="华文行楷" panose="02010800040101010101" pitchFamily="2" charset="-122"/>
                <a:ea typeface="华文行楷" panose="02010800040101010101" pitchFamily="2" charset="-122"/>
              </a:rPr>
              <a:t>维的数组；</a:t>
            </a:r>
          </a:p>
          <a:p>
            <a:pPr eaLnBrk="1" hangingPunct="1">
              <a:lnSpc>
                <a:spcPct val="120000"/>
              </a:lnSpc>
              <a:spcBef>
                <a:spcPct val="0"/>
              </a:spcBef>
              <a:buFontTx/>
              <a:buNone/>
            </a:pPr>
            <a:r>
              <a:rPr lang="zh-CN" altLang="en-US" sz="2400" dirty="0">
                <a:latin typeface="华文行楷" panose="02010800040101010101" pitchFamily="2" charset="-122"/>
                <a:ea typeface="华文行楷" panose="02010800040101010101" pitchFamily="2" charset="-122"/>
              </a:rPr>
              <a:t>依此类推。 </a:t>
            </a:r>
          </a:p>
        </p:txBody>
      </p:sp>
      <p:sp>
        <p:nvSpPr>
          <p:cNvPr id="12295" name="Rectangle 6"/>
          <p:cNvSpPr>
            <a:spLocks noChangeArrowheads="1"/>
          </p:cNvSpPr>
          <p:nvPr/>
        </p:nvSpPr>
        <p:spPr bwMode="auto">
          <a:xfrm>
            <a:off x="539750" y="1341438"/>
            <a:ext cx="7651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此文法可以声明多维数组，如数组</a:t>
            </a:r>
            <a:r>
              <a:rPr lang="en-US" altLang="zh-CN" sz="2400">
                <a:latin typeface="黑体" panose="02010609060101010101" pitchFamily="49" charset="-122"/>
                <a:ea typeface="黑体" panose="02010609060101010101" pitchFamily="49" charset="-122"/>
              </a:rPr>
              <a:t>A</a:t>
            </a:r>
            <a:r>
              <a:rPr lang="zh-CN" altLang="en-US" sz="2400">
                <a:latin typeface="华文行楷" panose="02010800040101010101" pitchFamily="2" charset="-122"/>
                <a:ea typeface="华文行楷" panose="02010800040101010101" pitchFamily="2" charset="-122"/>
              </a:rPr>
              <a:t>的声明形式可以是：</a:t>
            </a:r>
          </a:p>
        </p:txBody>
      </p:sp>
      <p:sp>
        <p:nvSpPr>
          <p:cNvPr id="19463" name="Rectangle 7"/>
          <p:cNvSpPr>
            <a:spLocks noChangeArrowheads="1"/>
          </p:cNvSpPr>
          <p:nvPr/>
        </p:nvSpPr>
        <p:spPr bwMode="auto">
          <a:xfrm>
            <a:off x="4572000" y="1844675"/>
            <a:ext cx="38163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A2 : 	array [2] of </a:t>
            </a:r>
          </a:p>
          <a:p>
            <a:pPr eaLnBrk="1" hangingPunct="1">
              <a:lnSpc>
                <a:spcPct val="120000"/>
              </a:lnSpc>
              <a:spcBef>
                <a:spcPct val="0"/>
              </a:spcBef>
              <a:buFontTx/>
              <a:buNone/>
            </a:pPr>
            <a:r>
              <a:rPr lang="en-US" altLang="zh-CN" sz="2400">
                <a:latin typeface="黑体" panose="02010609060101010101" pitchFamily="49" charset="-122"/>
                <a:ea typeface="黑体" panose="02010609060101010101" pitchFamily="49" charset="-122"/>
              </a:rPr>
              <a:t>	array [3] of int</a:t>
            </a:r>
          </a:p>
        </p:txBody>
      </p:sp>
      <p:sp>
        <p:nvSpPr>
          <p:cNvPr id="2" name="矩形 1"/>
          <p:cNvSpPr>
            <a:spLocks noChangeArrowheads="1"/>
          </p:cNvSpPr>
          <p:nvPr/>
        </p:nvSpPr>
        <p:spPr bwMode="auto">
          <a:xfrm>
            <a:off x="6870700" y="3252788"/>
            <a:ext cx="981075" cy="1112837"/>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endParaRPr lang="zh-CN" altLang="en-US"/>
          </a:p>
        </p:txBody>
      </p:sp>
      <p:sp>
        <p:nvSpPr>
          <p:cNvPr id="3" name="文本框 2"/>
          <p:cNvSpPr txBox="1">
            <a:spLocks noChangeArrowheads="1"/>
          </p:cNvSpPr>
          <p:nvPr/>
        </p:nvSpPr>
        <p:spPr bwMode="auto">
          <a:xfrm>
            <a:off x="5945188" y="3221038"/>
            <a:ext cx="954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r>
              <a:rPr lang="en-US" altLang="zh-CN">
                <a:solidFill>
                  <a:srgbClr val="0000FF"/>
                </a:solidFill>
                <a:latin typeface="黑体" panose="02010609060101010101" pitchFamily="49" charset="-122"/>
                <a:ea typeface="黑体" panose="02010609060101010101" pitchFamily="49" charset="-122"/>
              </a:rPr>
              <a:t>A2[1]</a:t>
            </a:r>
            <a:endParaRPr lang="zh-CN" altLang="en-US">
              <a:solidFill>
                <a:srgbClr val="0000FF"/>
              </a:solidFill>
              <a:latin typeface="黑体" panose="02010609060101010101" pitchFamily="49" charset="-122"/>
              <a:ea typeface="黑体" panose="02010609060101010101" pitchFamily="49" charset="-122"/>
            </a:endParaRPr>
          </a:p>
        </p:txBody>
      </p:sp>
      <p:sp>
        <p:nvSpPr>
          <p:cNvPr id="12" name="文本框 11"/>
          <p:cNvSpPr txBox="1">
            <a:spLocks noChangeArrowheads="1"/>
          </p:cNvSpPr>
          <p:nvPr/>
        </p:nvSpPr>
        <p:spPr bwMode="auto">
          <a:xfrm>
            <a:off x="5883275" y="4292600"/>
            <a:ext cx="954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r>
              <a:rPr lang="en-US" altLang="zh-CN">
                <a:solidFill>
                  <a:srgbClr val="0000FF"/>
                </a:solidFill>
                <a:latin typeface="黑体" panose="02010609060101010101" pitchFamily="49" charset="-122"/>
                <a:ea typeface="黑体" panose="02010609060101010101" pitchFamily="49" charset="-122"/>
              </a:rPr>
              <a:t>A2[2]</a:t>
            </a:r>
            <a:endParaRPr lang="zh-CN" altLang="en-US">
              <a:solidFill>
                <a:srgbClr val="0000FF"/>
              </a:solidFill>
              <a:latin typeface="黑体" panose="02010609060101010101" pitchFamily="49" charset="-122"/>
              <a:ea typeface="黑体" panose="02010609060101010101" pitchFamily="49" charset="-122"/>
            </a:endParaRPr>
          </a:p>
        </p:txBody>
      </p:sp>
      <p:sp>
        <p:nvSpPr>
          <p:cNvPr id="13" name="矩形 12"/>
          <p:cNvSpPr>
            <a:spLocks noChangeArrowheads="1"/>
          </p:cNvSpPr>
          <p:nvPr/>
        </p:nvSpPr>
        <p:spPr bwMode="auto">
          <a:xfrm>
            <a:off x="6902450" y="3281363"/>
            <a:ext cx="914400" cy="350837"/>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t>A2[1,1]</a:t>
            </a:r>
            <a:endParaRPr lang="zh-CN" altLang="en-US" sz="1600" b="1"/>
          </a:p>
        </p:txBody>
      </p:sp>
      <p:sp>
        <p:nvSpPr>
          <p:cNvPr id="14" name="矩形 13"/>
          <p:cNvSpPr>
            <a:spLocks noChangeArrowheads="1"/>
          </p:cNvSpPr>
          <p:nvPr/>
        </p:nvSpPr>
        <p:spPr bwMode="auto">
          <a:xfrm>
            <a:off x="6904038" y="3632200"/>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solidFill>
                  <a:srgbClr val="000000"/>
                </a:solidFill>
              </a:rPr>
              <a:t>A2[1,2]</a:t>
            </a:r>
            <a:endParaRPr lang="zh-CN" altLang="en-US"/>
          </a:p>
        </p:txBody>
      </p:sp>
      <p:sp>
        <p:nvSpPr>
          <p:cNvPr id="15" name="矩形 14"/>
          <p:cNvSpPr>
            <a:spLocks noChangeArrowheads="1"/>
          </p:cNvSpPr>
          <p:nvPr/>
        </p:nvSpPr>
        <p:spPr bwMode="auto">
          <a:xfrm>
            <a:off x="6904038" y="3992563"/>
            <a:ext cx="914400" cy="350837"/>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solidFill>
                  <a:srgbClr val="000000"/>
                </a:solidFill>
              </a:rPr>
              <a:t>A2[1,3]</a:t>
            </a:r>
            <a:endParaRPr lang="zh-CN" altLang="en-US" sz="1600" b="1">
              <a:solidFill>
                <a:srgbClr val="000000"/>
              </a:solidFill>
            </a:endParaRPr>
          </a:p>
        </p:txBody>
      </p:sp>
      <p:sp>
        <p:nvSpPr>
          <p:cNvPr id="16" name="矩形 15"/>
          <p:cNvSpPr>
            <a:spLocks noChangeArrowheads="1"/>
          </p:cNvSpPr>
          <p:nvPr/>
        </p:nvSpPr>
        <p:spPr bwMode="auto">
          <a:xfrm>
            <a:off x="6870700" y="4365625"/>
            <a:ext cx="981075" cy="1112838"/>
          </a:xfrm>
          <a:prstGeom prst="rect">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endParaRPr lang="zh-CN" altLang="en-US"/>
          </a:p>
        </p:txBody>
      </p:sp>
      <p:sp>
        <p:nvSpPr>
          <p:cNvPr id="17" name="矩形 16"/>
          <p:cNvSpPr>
            <a:spLocks noChangeArrowheads="1"/>
          </p:cNvSpPr>
          <p:nvPr/>
        </p:nvSpPr>
        <p:spPr bwMode="auto">
          <a:xfrm>
            <a:off x="6902450" y="4392613"/>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solidFill>
                  <a:srgbClr val="000000"/>
                </a:solidFill>
              </a:rPr>
              <a:t>A2[2,1]</a:t>
            </a:r>
            <a:endParaRPr lang="zh-CN" altLang="en-US" sz="1600" b="1">
              <a:solidFill>
                <a:srgbClr val="000000"/>
              </a:solidFill>
            </a:endParaRPr>
          </a:p>
        </p:txBody>
      </p:sp>
      <p:sp>
        <p:nvSpPr>
          <p:cNvPr id="18" name="矩形 17"/>
          <p:cNvSpPr>
            <a:spLocks noChangeArrowheads="1"/>
          </p:cNvSpPr>
          <p:nvPr/>
        </p:nvSpPr>
        <p:spPr bwMode="auto">
          <a:xfrm>
            <a:off x="6904038" y="4745038"/>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solidFill>
                  <a:srgbClr val="000000"/>
                </a:solidFill>
              </a:rPr>
              <a:t>A2[2,2]</a:t>
            </a:r>
            <a:endParaRPr lang="zh-CN" altLang="en-US"/>
          </a:p>
        </p:txBody>
      </p:sp>
      <p:sp>
        <p:nvSpPr>
          <p:cNvPr id="19" name="矩形 18"/>
          <p:cNvSpPr>
            <a:spLocks noChangeArrowheads="1"/>
          </p:cNvSpPr>
          <p:nvPr/>
        </p:nvSpPr>
        <p:spPr bwMode="auto">
          <a:xfrm>
            <a:off x="6904038" y="5103813"/>
            <a:ext cx="914400" cy="352425"/>
          </a:xfrm>
          <a:prstGeom prst="rect">
            <a:avLst/>
          </a:prstGeom>
          <a:noFill/>
          <a:ln w="222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隶书" panose="02010509060101010101" pitchFamily="49" charset="-122"/>
                <a:ea typeface="隶书" panose="02010509060101010101" pitchFamily="49" charset="-122"/>
              </a:defRPr>
            </a:lvl1pPr>
            <a:lvl2pPr marL="742950" indent="-285750">
              <a:defRPr sz="2400">
                <a:solidFill>
                  <a:schemeClr val="tx1"/>
                </a:solidFill>
                <a:latin typeface="隶书" panose="02010509060101010101" pitchFamily="49" charset="-122"/>
                <a:ea typeface="隶书" panose="02010509060101010101" pitchFamily="49" charset="-122"/>
              </a:defRPr>
            </a:lvl2pPr>
            <a:lvl3pPr marL="1143000" indent="-228600">
              <a:defRPr sz="2400">
                <a:solidFill>
                  <a:schemeClr val="tx1"/>
                </a:solidFill>
                <a:latin typeface="隶书" panose="02010509060101010101" pitchFamily="49" charset="-122"/>
                <a:ea typeface="隶书" panose="02010509060101010101" pitchFamily="49" charset="-122"/>
              </a:defRPr>
            </a:lvl3pPr>
            <a:lvl4pPr marL="1600200" indent="-228600">
              <a:defRPr sz="2400">
                <a:solidFill>
                  <a:schemeClr val="tx1"/>
                </a:solidFill>
                <a:latin typeface="隶书" panose="02010509060101010101" pitchFamily="49" charset="-122"/>
                <a:ea typeface="隶书" panose="02010509060101010101" pitchFamily="49" charset="-122"/>
              </a:defRPr>
            </a:lvl4pPr>
            <a:lvl5pPr marL="2057400" indent="-228600">
              <a:defRPr sz="24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algn="just"/>
            <a:r>
              <a:rPr lang="en-US" altLang="zh-CN" sz="1400" b="1">
                <a:solidFill>
                  <a:srgbClr val="000000"/>
                </a:solidFill>
              </a:rPr>
              <a:t>A2[2,3]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outVertical)">
                                      <p:cBhvr>
                                        <p:cTn id="7" dur="500"/>
                                        <p:tgtEl>
                                          <p:spTgt spid="19459"/>
                                        </p:tgtEl>
                                      </p:cBhvr>
                                    </p:animEffect>
                                  </p:childTnLst>
                                </p:cTn>
                              </p:par>
                            </p:childTnLst>
                          </p:cTn>
                        </p:par>
                        <p:par>
                          <p:cTn id="8" fill="hold" nodeType="with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barn(outVertical)">
                                      <p:cBhvr>
                                        <p:cTn id="11" dur="500"/>
                                        <p:tgtEl>
                                          <p:spTgt spid="194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19463"/>
                                        </p:tgtEl>
                                        <p:attrNameLst>
                                          <p:attrName>style.visibility</p:attrName>
                                        </p:attrNameLst>
                                      </p:cBhvr>
                                      <p:to>
                                        <p:strVal val="visible"/>
                                      </p:to>
                                    </p:set>
                                    <p:animEffect transition="in" filter="barn(outVertical)">
                                      <p:cBhvr>
                                        <p:cTn id="16" dur="500"/>
                                        <p:tgtEl>
                                          <p:spTgt spid="194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nodeType="afterGroup">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par>
                          <p:cTn id="44" fill="hold" nodeType="afterGroup">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par>
                          <p:cTn id="48" fill="hold" nodeType="afterGroup">
                            <p:stCondLst>
                              <p:cond delay="200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nodeType="afterGroup">
                            <p:stCondLst>
                              <p:cond delay="2500"/>
                            </p:stCondLst>
                            <p:childTnLst>
                              <p:par>
                                <p:cTn id="53" presetID="22" presetClass="entr" presetSubtype="1"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1" grpId="0" animBg="1" autoUpdateAnimBg="0"/>
      <p:bldP spid="19463" grpId="0" autoUpdateAnimBg="0"/>
      <p:bldP spid="2" grpId="0" animBg="1"/>
      <p:bldP spid="3" grpId="0"/>
      <p:bldP spid="12" grpId="0"/>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393356F8-D165-45F2-974F-B851E5558291}" type="slidenum">
              <a:rPr lang="zh-CN" altLang="en-US"/>
              <a:pPr>
                <a:defRPr/>
              </a:pPr>
              <a:t>6</a:t>
            </a:fld>
            <a:endParaRPr lang="en-US" altLang="zh-CN"/>
          </a:p>
        </p:txBody>
      </p:sp>
      <p:sp>
        <p:nvSpPr>
          <p:cNvPr id="14339" name="Rectangle 2"/>
          <p:cNvSpPr>
            <a:spLocks noGrp="1" noChangeArrowheads="1"/>
          </p:cNvSpPr>
          <p:nvPr>
            <p:ph type="title"/>
          </p:nvPr>
        </p:nvSpPr>
        <p:spPr>
          <a:xfrm>
            <a:off x="0" y="76200"/>
            <a:ext cx="9144000" cy="5334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2</a:t>
            </a:r>
            <a:r>
              <a:rPr lang="zh-CN" altLang="en-US" sz="2400" smtClean="0">
                <a:latin typeface="华文行楷" panose="02010800040101010101" pitchFamily="2" charset="-122"/>
                <a:ea typeface="华文行楷" panose="02010800040101010101" pitchFamily="2" charset="-122"/>
              </a:rPr>
              <a:t>）</a:t>
            </a:r>
            <a:endParaRPr lang="zh-CN" altLang="en-US" smtClean="0"/>
          </a:p>
        </p:txBody>
      </p:sp>
      <p:sp>
        <p:nvSpPr>
          <p:cNvPr id="20483" name="Rectangle 3"/>
          <p:cNvSpPr>
            <a:spLocks noChangeArrowheads="1"/>
          </p:cNvSpPr>
          <p:nvPr/>
        </p:nvSpPr>
        <p:spPr bwMode="auto">
          <a:xfrm>
            <a:off x="123825" y="457200"/>
            <a:ext cx="567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rPr>
              <a:t>(b)</a:t>
            </a:r>
            <a:r>
              <a:rPr lang="en-US" altLang="zh-CN">
                <a:solidFill>
                  <a:srgbClr val="990000"/>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t>
            </a:r>
            <a:r>
              <a:rPr lang="zh-CN" altLang="en-US">
                <a:solidFill>
                  <a:srgbClr val="990000"/>
                </a:solidFill>
                <a:effectLst>
                  <a:outerShdw blurRad="38100" dist="38100" dir="2700000" algn="tl">
                    <a:srgbClr val="C0C0C0"/>
                  </a:outerShdw>
                </a:effectLst>
                <a:latin typeface="华文行楷" panose="02010800040101010101" pitchFamily="2" charset="-122"/>
                <a:ea typeface="华文行楷" panose="02010800040101010101" pitchFamily="2" charset="-122"/>
              </a:rPr>
              <a:t>填写符号表信息的语法制导翻译 </a:t>
            </a:r>
          </a:p>
        </p:txBody>
      </p:sp>
      <p:sp>
        <p:nvSpPr>
          <p:cNvPr id="20484" name="Rectangle 4"/>
          <p:cNvSpPr>
            <a:spLocks noChangeArrowheads="1"/>
          </p:cNvSpPr>
          <p:nvPr/>
        </p:nvSpPr>
        <p:spPr bwMode="auto">
          <a:xfrm>
            <a:off x="179388" y="914400"/>
            <a:ext cx="89439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8288" indent="-268288">
              <a:spcBef>
                <a:spcPct val="20000"/>
              </a:spcBef>
              <a:buChar char="•"/>
              <a:tabLst>
                <a:tab pos="3200400" algn="l"/>
              </a:tabLst>
              <a:defRPr sz="3200">
                <a:solidFill>
                  <a:schemeClr val="tx1"/>
                </a:solidFill>
                <a:latin typeface="Times New Roman" panose="02020603050405020304" pitchFamily="18" charset="0"/>
                <a:ea typeface="宋体" panose="02010600030101010101" pitchFamily="2" charset="-122"/>
              </a:defRPr>
            </a:lvl1pPr>
            <a:lvl2pPr marL="1093788" indent="-457200">
              <a:spcBef>
                <a:spcPct val="20000"/>
              </a:spcBef>
              <a:buChar char="–"/>
              <a:tabLst>
                <a:tab pos="3200400" algn="l"/>
              </a:tabLst>
              <a:defRPr sz="2800">
                <a:solidFill>
                  <a:schemeClr val="tx1"/>
                </a:solidFill>
                <a:latin typeface="Times New Roman" panose="02020603050405020304" pitchFamily="18" charset="0"/>
                <a:ea typeface="宋体" panose="02010600030101010101" pitchFamily="2" charset="-122"/>
              </a:defRPr>
            </a:lvl2pPr>
            <a:lvl3pPr marL="1730375" indent="-457200">
              <a:spcBef>
                <a:spcPct val="20000"/>
              </a:spcBef>
              <a:buChar char="•"/>
              <a:tabLst>
                <a:tab pos="3200400" algn="l"/>
              </a:tabLst>
              <a:defRPr sz="2400">
                <a:solidFill>
                  <a:schemeClr val="tx1"/>
                </a:solidFill>
                <a:latin typeface="Times New Roman" panose="02020603050405020304" pitchFamily="18" charset="0"/>
                <a:ea typeface="宋体" panose="02010600030101010101" pitchFamily="2" charset="-122"/>
              </a:defRPr>
            </a:lvl3pPr>
            <a:lvl4pPr marL="2366963" indent="-457200">
              <a:spcBef>
                <a:spcPct val="20000"/>
              </a:spcBef>
              <a:buChar char="–"/>
              <a:tabLst>
                <a:tab pos="3200400" algn="l"/>
              </a:tabLst>
              <a:defRPr sz="2000">
                <a:solidFill>
                  <a:schemeClr val="tx1"/>
                </a:solidFill>
                <a:latin typeface="Times New Roman" panose="02020603050405020304" pitchFamily="18" charset="0"/>
                <a:ea typeface="宋体" panose="02010600030101010101" pitchFamily="2" charset="-122"/>
              </a:defRPr>
            </a:lvl4pPr>
            <a:lvl5pPr marL="3003550" indent="-457200">
              <a:spcBef>
                <a:spcPct val="20000"/>
              </a:spcBef>
              <a:buChar char="»"/>
              <a:tabLst>
                <a:tab pos="3200400" algn="l"/>
              </a:tabLst>
              <a:defRPr sz="2000">
                <a:solidFill>
                  <a:schemeClr val="tx1"/>
                </a:solidFill>
                <a:latin typeface="Times New Roman" panose="02020603050405020304" pitchFamily="18" charset="0"/>
                <a:ea typeface="宋体" panose="02010600030101010101" pitchFamily="2" charset="-122"/>
              </a:defRPr>
            </a:lvl5pPr>
            <a:lvl6pPr marL="34607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6pPr>
            <a:lvl7pPr marL="39179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7pPr>
            <a:lvl8pPr marL="43751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8pPr>
            <a:lvl9pPr marL="4832350" indent="-457200" eaLnBrk="0" fontAlgn="base" hangingPunct="0">
              <a:spcBef>
                <a:spcPct val="20000"/>
              </a:spcBef>
              <a:spcAft>
                <a:spcPct val="0"/>
              </a:spcAft>
              <a:buChar char="»"/>
              <a:tabLst>
                <a:tab pos="3200400" algn="l"/>
              </a:tabLst>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AutoNum type="arabicPeriod"/>
            </a:pPr>
            <a:r>
              <a:rPr lang="zh-CN" altLang="en-US" sz="2400">
                <a:solidFill>
                  <a:schemeClr val="tx2"/>
                </a:solidFill>
                <a:latin typeface="华文行楷" panose="02010800040101010101" pitchFamily="2" charset="-122"/>
                <a:ea typeface="华文行楷" panose="02010800040101010101" pitchFamily="2" charset="-122"/>
              </a:rPr>
              <a:t>全局量</a:t>
            </a:r>
            <a:r>
              <a:rPr lang="en-US" altLang="zh-CN" sz="2400">
                <a:solidFill>
                  <a:schemeClr val="accent2"/>
                </a:solidFill>
                <a:latin typeface="黑体" panose="02010609060101010101" pitchFamily="49" charset="-122"/>
                <a:ea typeface="黑体" panose="02010609060101010101" pitchFamily="49" charset="-122"/>
              </a:rPr>
              <a:t>offset</a:t>
            </a:r>
            <a:r>
              <a:rPr lang="zh-CN" altLang="en-US" sz="2400">
                <a:latin typeface="华文行楷" panose="02010800040101010101" pitchFamily="2" charset="-122"/>
                <a:ea typeface="华文行楷" panose="02010800040101010101" pitchFamily="2" charset="-122"/>
              </a:rPr>
              <a:t>：记录当前符号存储地址</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偏移量，初值设为</a:t>
            </a:r>
            <a:r>
              <a:rPr lang="en-US" altLang="zh-CN" sz="2400">
                <a:latin typeface="黑体" panose="02010609060101010101" pitchFamily="49" charset="-122"/>
                <a:ea typeface="黑体" panose="02010609060101010101" pitchFamily="49" charset="-122"/>
              </a:rPr>
              <a:t>0)</a:t>
            </a:r>
          </a:p>
          <a:p>
            <a:pPr algn="just">
              <a:lnSpc>
                <a:spcPct val="120000"/>
              </a:lnSpc>
              <a:spcBef>
                <a:spcPct val="0"/>
              </a:spcBef>
              <a:buFontTx/>
              <a:buAutoNum type="arabicPeriod"/>
            </a:pPr>
            <a:r>
              <a:rPr lang="zh-CN" altLang="en-US" sz="2400">
                <a:solidFill>
                  <a:schemeClr val="tx2"/>
                </a:solidFill>
                <a:latin typeface="华文行楷" panose="02010800040101010101" pitchFamily="2" charset="-122"/>
                <a:ea typeface="华文行楷" panose="02010800040101010101" pitchFamily="2" charset="-122"/>
              </a:rPr>
              <a:t>属性</a:t>
            </a:r>
            <a:r>
              <a:rPr lang="en-US" altLang="zh-CN" sz="2400">
                <a:solidFill>
                  <a:schemeClr val="accent2"/>
                </a:solidFill>
                <a:latin typeface="黑体" panose="02010609060101010101" pitchFamily="49" charset="-122"/>
                <a:ea typeface="黑体" panose="02010609060101010101" pitchFamily="49" charset="-122"/>
              </a:rPr>
              <a:t>.type</a:t>
            </a:r>
            <a:r>
              <a:rPr lang="zh-CN" altLang="en-US" sz="2400">
                <a:latin typeface="华文行楷" panose="02010800040101010101" pitchFamily="2" charset="-122"/>
                <a:ea typeface="华文行楷" panose="02010800040101010101" pitchFamily="2" charset="-122"/>
              </a:rPr>
              <a:t>和</a:t>
            </a:r>
            <a:r>
              <a:rPr lang="en-US" altLang="zh-CN" sz="2400">
                <a:solidFill>
                  <a:schemeClr val="accent2"/>
                </a:solidFill>
                <a:latin typeface="黑体" panose="02010609060101010101" pitchFamily="49" charset="-122"/>
                <a:ea typeface="黑体" panose="02010609060101010101" pitchFamily="49" charset="-122"/>
              </a:rPr>
              <a:t>.width</a:t>
            </a:r>
            <a:r>
              <a:rPr lang="zh-CN" altLang="en-US" sz="2400">
                <a:latin typeface="华文行楷" panose="02010800040101010101" pitchFamily="2" charset="-122"/>
                <a:ea typeface="华文行楷" panose="02010800040101010101" pitchFamily="2" charset="-122"/>
              </a:rPr>
              <a:t>：变量的类型和所占据的存储空间大小</a:t>
            </a:r>
          </a:p>
          <a:p>
            <a:pPr>
              <a:lnSpc>
                <a:spcPct val="120000"/>
              </a:lnSpc>
              <a:spcBef>
                <a:spcPct val="0"/>
              </a:spcBef>
              <a:buFontTx/>
              <a:buAutoNum type="arabicPeriod"/>
            </a:pPr>
            <a:r>
              <a:rPr lang="zh-CN" altLang="en-US" sz="2400">
                <a:solidFill>
                  <a:schemeClr val="tx2"/>
                </a:solidFill>
                <a:latin typeface="华文行楷" panose="02010800040101010101" pitchFamily="2" charset="-122"/>
                <a:ea typeface="华文行楷" panose="02010800040101010101" pitchFamily="2" charset="-122"/>
              </a:rPr>
              <a:t>过程</a:t>
            </a:r>
            <a:r>
              <a:rPr lang="en-US" altLang="zh-CN" sz="2400">
                <a:solidFill>
                  <a:schemeClr val="accent2"/>
                </a:solidFill>
                <a:latin typeface="黑体" panose="02010609060101010101" pitchFamily="49" charset="-122"/>
                <a:ea typeface="黑体" panose="02010609060101010101" pitchFamily="49" charset="-122"/>
              </a:rPr>
              <a:t>enter(name, type, offset)</a:t>
            </a:r>
            <a:r>
              <a:rPr lang="zh-CN" altLang="en-US" sz="2400">
                <a:latin typeface="华文行楷" panose="02010800040101010101" pitchFamily="2" charset="-122"/>
                <a:ea typeface="华文行楷" panose="02010800040101010101" pitchFamily="2" charset="-122"/>
              </a:rPr>
              <a:t>：为</a:t>
            </a:r>
            <a:r>
              <a:rPr lang="en-US" altLang="zh-CN" sz="2400">
                <a:solidFill>
                  <a:schemeClr val="accent2"/>
                </a:solidFill>
                <a:latin typeface="黑体" panose="02010609060101010101" pitchFamily="49" charset="-122"/>
                <a:ea typeface="黑体" panose="02010609060101010101" pitchFamily="49" charset="-122"/>
              </a:rPr>
              <a:t>type</a:t>
            </a:r>
            <a:r>
              <a:rPr lang="zh-CN" altLang="en-US" sz="2400">
                <a:latin typeface="华文行楷" panose="02010800040101010101" pitchFamily="2" charset="-122"/>
                <a:ea typeface="华文行楷" panose="02010800040101010101" pitchFamily="2" charset="-122"/>
              </a:rPr>
              <a:t>类型的变量</a:t>
            </a:r>
            <a:r>
              <a:rPr lang="en-US" altLang="zh-CN" sz="2400">
                <a:solidFill>
                  <a:schemeClr val="accent2"/>
                </a:solidFill>
                <a:latin typeface="黑体" panose="02010609060101010101" pitchFamily="49" charset="-122"/>
                <a:ea typeface="黑体" panose="02010609060101010101" pitchFamily="49" charset="-122"/>
              </a:rPr>
              <a:t>name</a:t>
            </a:r>
            <a:br>
              <a:rPr lang="en-US" altLang="zh-CN" sz="2400">
                <a:solidFill>
                  <a:schemeClr val="accent2"/>
                </a:solidFill>
                <a:latin typeface="黑体" panose="02010609060101010101" pitchFamily="49" charset="-122"/>
                <a:ea typeface="黑体" panose="02010609060101010101" pitchFamily="49" charset="-122"/>
              </a:rPr>
            </a:br>
            <a:r>
              <a:rPr lang="zh-CN" altLang="en-US" sz="2400">
                <a:latin typeface="华文行楷" panose="02010800040101010101" pitchFamily="2" charset="-122"/>
                <a:ea typeface="华文行楷" panose="02010800040101010101" pitchFamily="2" charset="-122"/>
              </a:rPr>
              <a:t>建立符号表条目，并为其分配存储空间</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位置</a:t>
            </a:r>
            <a:r>
              <a:rPr lang="en-US" altLang="zh-CN" sz="2400">
                <a:latin typeface="华文行楷" panose="02010800040101010101" pitchFamily="2" charset="-122"/>
                <a:ea typeface="华文行楷" panose="02010800040101010101" pitchFamily="2" charset="-122"/>
              </a:rPr>
              <a:t>)</a:t>
            </a:r>
            <a:r>
              <a:rPr lang="en-US" altLang="zh-CN" sz="2400">
                <a:solidFill>
                  <a:schemeClr val="accent2"/>
                </a:solidFill>
                <a:latin typeface="黑体" panose="02010609060101010101" pitchFamily="49" charset="-122"/>
                <a:ea typeface="黑体" panose="02010609060101010101" pitchFamily="49" charset="-122"/>
              </a:rPr>
              <a:t>offset</a:t>
            </a:r>
          </a:p>
          <a:p>
            <a:pPr>
              <a:lnSpc>
                <a:spcPct val="120000"/>
              </a:lnSpc>
              <a:spcBef>
                <a:spcPct val="0"/>
              </a:spcBef>
              <a:buFontTx/>
              <a:buAutoNum type="arabicPeriod"/>
            </a:pPr>
            <a:r>
              <a:rPr lang="en-US" altLang="zh-CN" sz="2400">
                <a:solidFill>
                  <a:schemeClr val="accent2"/>
                </a:solidFill>
                <a:latin typeface="华文行楷" panose="02010800040101010101" pitchFamily="2" charset="-122"/>
                <a:ea typeface="华文行楷" panose="02010800040101010101" pitchFamily="2" charset="-122"/>
              </a:rPr>
              <a:t> </a:t>
            </a:r>
            <a:r>
              <a:rPr lang="en-US" altLang="zh-CN" sz="2400">
                <a:solidFill>
                  <a:schemeClr val="accent2"/>
                </a:solidFill>
                <a:latin typeface="黑体" panose="02010609060101010101" pitchFamily="49" charset="-122"/>
                <a:ea typeface="黑体" panose="02010609060101010101" pitchFamily="49" charset="-122"/>
              </a:rPr>
              <a:t>array(n,type)</a:t>
            </a:r>
            <a:r>
              <a:rPr lang="zh-CN" altLang="en-US" sz="2400">
                <a:latin typeface="华文行楷" panose="02010800040101010101" pitchFamily="2" charset="-122"/>
                <a:ea typeface="华文行楷" panose="02010800040101010101" pitchFamily="2" charset="-122"/>
              </a:rPr>
              <a:t>生成数组类型</a:t>
            </a:r>
            <a:r>
              <a:rPr lang="zh-CN" altLang="en-US" sz="2400">
                <a:solidFill>
                  <a:schemeClr val="accent2"/>
                </a:solidFill>
                <a:latin typeface="黑体" panose="02010609060101010101" pitchFamily="49" charset="-122"/>
                <a:ea typeface="黑体" panose="02010609060101010101" pitchFamily="49" charset="-122"/>
              </a:rPr>
              <a:t>，</a:t>
            </a:r>
            <a:r>
              <a:rPr lang="en-US" altLang="zh-CN" sz="2400">
                <a:solidFill>
                  <a:schemeClr val="accent2"/>
                </a:solidFill>
                <a:latin typeface="黑体" panose="02010609060101010101" pitchFamily="49" charset="-122"/>
                <a:ea typeface="黑体" panose="02010609060101010101" pitchFamily="49" charset="-122"/>
              </a:rPr>
              <a:t>pointer(type)</a:t>
            </a:r>
            <a:r>
              <a:rPr lang="zh-CN" altLang="en-US" sz="2400">
                <a:latin typeface="华文行楷" panose="02010800040101010101" pitchFamily="2" charset="-122"/>
                <a:ea typeface="华文行楷" panose="02010800040101010101" pitchFamily="2" charset="-122"/>
              </a:rPr>
              <a:t>生成指针类型</a:t>
            </a:r>
          </a:p>
        </p:txBody>
      </p:sp>
      <p:sp>
        <p:nvSpPr>
          <p:cNvPr id="14342" name="Rectangle 5"/>
          <p:cNvSpPr>
            <a:spLocks noChangeArrowheads="1"/>
          </p:cNvSpPr>
          <p:nvPr/>
        </p:nvSpPr>
        <p:spPr bwMode="auto">
          <a:xfrm>
            <a:off x="304800" y="3203575"/>
            <a:ext cx="3886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(1)D→D;D</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(2)D→id:T</a:t>
            </a:r>
          </a:p>
          <a:p>
            <a:pPr algn="just">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(3)T→int</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(4)T→real</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(5)T→array [num] of T1</a:t>
            </a:r>
          </a:p>
          <a:p>
            <a:pPr algn="just">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(6)T→^T1</a:t>
            </a:r>
          </a:p>
        </p:txBody>
      </p:sp>
      <p:sp>
        <p:nvSpPr>
          <p:cNvPr id="20486" name="Rectangle 6"/>
          <p:cNvSpPr>
            <a:spLocks noChangeArrowheads="1"/>
          </p:cNvSpPr>
          <p:nvPr/>
        </p:nvSpPr>
        <p:spPr bwMode="auto">
          <a:xfrm>
            <a:off x="1981200" y="3584575"/>
            <a:ext cx="6553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{enter(id.name, T.type, offset);</a:t>
            </a: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 offset:=offset+T.width;}</a:t>
            </a:r>
          </a:p>
          <a:p>
            <a:pPr algn="just">
              <a:spcBef>
                <a:spcPct val="0"/>
              </a:spcBef>
              <a:buFontTx/>
              <a:buNone/>
            </a:pPr>
            <a:r>
              <a:rPr lang="en-US" altLang="zh-CN" sz="2400">
                <a:latin typeface="黑体" panose="02010609060101010101" pitchFamily="49" charset="-122"/>
                <a:ea typeface="黑体" panose="02010609060101010101" pitchFamily="49" charset="-122"/>
              </a:rPr>
              <a:t>{T.type:=integer; T.width:=4;}</a:t>
            </a:r>
          </a:p>
          <a:p>
            <a:pPr algn="just">
              <a:spcBef>
                <a:spcPct val="0"/>
              </a:spcBef>
              <a:buFontTx/>
              <a:buNone/>
            </a:pPr>
            <a:r>
              <a:rPr lang="en-US" altLang="zh-CN" sz="2400">
                <a:latin typeface="黑体" panose="02010609060101010101" pitchFamily="49" charset="-122"/>
                <a:ea typeface="黑体" panose="02010609060101010101" pitchFamily="49" charset="-122"/>
              </a:rPr>
              <a:t>{T.type:=real; T.width:=8;}</a:t>
            </a: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{T.type:=array(num.val, T1.type);</a:t>
            </a: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 T.width:=num.val*T1.width;}</a:t>
            </a:r>
          </a:p>
          <a:p>
            <a:pPr>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{T.type:=pointer(T1.type); T.width:=4;}</a:t>
            </a:r>
            <a:r>
              <a:rPr lang="en-US" altLang="zh-CN" sz="240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up)">
                                      <p:cBhvr>
                                        <p:cTn id="7" dur="5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up)">
                                      <p:cBhvr>
                                        <p:cTn id="12" dur="500"/>
                                        <p:tgtEl>
                                          <p:spTgt spid="204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wipe(up)">
                                      <p:cBhvr>
                                        <p:cTn id="17" dur="500"/>
                                        <p:tgtEl>
                                          <p:spTgt spid="204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wipe(up)">
                                      <p:cBhvr>
                                        <p:cTn id="22" dur="500"/>
                                        <p:tgtEl>
                                          <p:spTgt spid="204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20486">
                                            <p:txEl>
                                              <p:pRg st="2" end="2"/>
                                            </p:txEl>
                                          </p:spTgt>
                                        </p:tgtEl>
                                        <p:attrNameLst>
                                          <p:attrName>style.visibility</p:attrName>
                                        </p:attrNameLst>
                                      </p:cBhvr>
                                      <p:to>
                                        <p:strVal val="visible"/>
                                      </p:to>
                                    </p:set>
                                    <p:animEffect transition="in" filter="barn(outVertical)">
                                      <p:cBhvr>
                                        <p:cTn id="27" dur="500"/>
                                        <p:tgtEl>
                                          <p:spTgt spid="2048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20486">
                                            <p:txEl>
                                              <p:pRg st="3" end="3"/>
                                            </p:txEl>
                                          </p:spTgt>
                                        </p:tgtEl>
                                        <p:attrNameLst>
                                          <p:attrName>style.visibility</p:attrName>
                                        </p:attrNameLst>
                                      </p:cBhvr>
                                      <p:to>
                                        <p:strVal val="visible"/>
                                      </p:to>
                                    </p:set>
                                    <p:animEffect transition="in" filter="barn(outVertical)">
                                      <p:cBhvr>
                                        <p:cTn id="32" dur="500"/>
                                        <p:tgtEl>
                                          <p:spTgt spid="2048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20486">
                                            <p:txEl>
                                              <p:pRg st="5" end="5"/>
                                            </p:txEl>
                                          </p:spTgt>
                                        </p:tgtEl>
                                        <p:attrNameLst>
                                          <p:attrName>style.visibility</p:attrName>
                                        </p:attrNameLst>
                                      </p:cBhvr>
                                      <p:to>
                                        <p:strVal val="visible"/>
                                      </p:to>
                                    </p:set>
                                    <p:animEffect transition="in" filter="barn(outVertical)">
                                      <p:cBhvr>
                                        <p:cTn id="37" dur="500"/>
                                        <p:tgtEl>
                                          <p:spTgt spid="20486">
                                            <p:txEl>
                                              <p:pRg st="5" end="5"/>
                                            </p:txEl>
                                          </p:spTgt>
                                        </p:tgtEl>
                                      </p:cBhvr>
                                    </p:animEffect>
                                  </p:childTnLst>
                                </p:cTn>
                              </p:par>
                              <p:par>
                                <p:cTn id="38" presetID="16" presetClass="entr" presetSubtype="37" fill="hold" nodeType="withEffect">
                                  <p:stCondLst>
                                    <p:cond delay="0"/>
                                  </p:stCondLst>
                                  <p:childTnLst>
                                    <p:set>
                                      <p:cBhvr>
                                        <p:cTn id="39" dur="1" fill="hold">
                                          <p:stCondLst>
                                            <p:cond delay="0"/>
                                          </p:stCondLst>
                                        </p:cTn>
                                        <p:tgtEl>
                                          <p:spTgt spid="20486">
                                            <p:txEl>
                                              <p:pRg st="6" end="6"/>
                                            </p:txEl>
                                          </p:spTgt>
                                        </p:tgtEl>
                                        <p:attrNameLst>
                                          <p:attrName>style.visibility</p:attrName>
                                        </p:attrNameLst>
                                      </p:cBhvr>
                                      <p:to>
                                        <p:strVal val="visible"/>
                                      </p:to>
                                    </p:set>
                                    <p:animEffect transition="in" filter="barn(outVertical)">
                                      <p:cBhvr>
                                        <p:cTn id="40" dur="500"/>
                                        <p:tgtEl>
                                          <p:spTgt spid="20486">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nodeType="clickEffect">
                                  <p:stCondLst>
                                    <p:cond delay="0"/>
                                  </p:stCondLst>
                                  <p:childTnLst>
                                    <p:set>
                                      <p:cBhvr>
                                        <p:cTn id="44" dur="1" fill="hold">
                                          <p:stCondLst>
                                            <p:cond delay="0"/>
                                          </p:stCondLst>
                                        </p:cTn>
                                        <p:tgtEl>
                                          <p:spTgt spid="20486">
                                            <p:txEl>
                                              <p:pRg st="7" end="7"/>
                                            </p:txEl>
                                          </p:spTgt>
                                        </p:tgtEl>
                                        <p:attrNameLst>
                                          <p:attrName>style.visibility</p:attrName>
                                        </p:attrNameLst>
                                      </p:cBhvr>
                                      <p:to>
                                        <p:strVal val="visible"/>
                                      </p:to>
                                    </p:set>
                                    <p:animEffect transition="in" filter="barn(outVertical)">
                                      <p:cBhvr>
                                        <p:cTn id="45" dur="500"/>
                                        <p:tgtEl>
                                          <p:spTgt spid="20486">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nodeType="clickEffect">
                                  <p:stCondLst>
                                    <p:cond delay="0"/>
                                  </p:stCondLst>
                                  <p:childTnLst>
                                    <p:set>
                                      <p:cBhvr>
                                        <p:cTn id="49" dur="1" fill="hold">
                                          <p:stCondLst>
                                            <p:cond delay="0"/>
                                          </p:stCondLst>
                                        </p:cTn>
                                        <p:tgtEl>
                                          <p:spTgt spid="20486">
                                            <p:txEl>
                                              <p:pRg st="0" end="0"/>
                                            </p:txEl>
                                          </p:spTgt>
                                        </p:tgtEl>
                                        <p:attrNameLst>
                                          <p:attrName>style.visibility</p:attrName>
                                        </p:attrNameLst>
                                      </p:cBhvr>
                                      <p:to>
                                        <p:strVal val="visible"/>
                                      </p:to>
                                    </p:set>
                                    <p:animEffect transition="in" filter="barn(outVertical)">
                                      <p:cBhvr>
                                        <p:cTn id="50" dur="500"/>
                                        <p:tgtEl>
                                          <p:spTgt spid="20486">
                                            <p:txEl>
                                              <p:pRg st="0" end="0"/>
                                            </p:txEl>
                                          </p:spTgt>
                                        </p:tgtEl>
                                      </p:cBhvr>
                                    </p:animEffect>
                                  </p:childTnLst>
                                </p:cTn>
                              </p:par>
                              <p:par>
                                <p:cTn id="51" presetID="16" presetClass="entr" presetSubtype="37" fill="hold" nodeType="withEffect">
                                  <p:stCondLst>
                                    <p:cond delay="0"/>
                                  </p:stCondLst>
                                  <p:childTnLst>
                                    <p:set>
                                      <p:cBhvr>
                                        <p:cTn id="52" dur="1" fill="hold">
                                          <p:stCondLst>
                                            <p:cond delay="0"/>
                                          </p:stCondLst>
                                        </p:cTn>
                                        <p:tgtEl>
                                          <p:spTgt spid="20486">
                                            <p:txEl>
                                              <p:pRg st="1" end="1"/>
                                            </p:txEl>
                                          </p:spTgt>
                                        </p:tgtEl>
                                        <p:attrNameLst>
                                          <p:attrName>style.visibility</p:attrName>
                                        </p:attrNameLst>
                                      </p:cBhvr>
                                      <p:to>
                                        <p:strVal val="visible"/>
                                      </p:to>
                                    </p:set>
                                    <p:animEffect transition="in" filter="barn(outVertical)">
                                      <p:cBhvr>
                                        <p:cTn id="53" dur="500"/>
                                        <p:tgtEl>
                                          <p:spTgt spid="204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77DFB888-1684-4849-9666-58DCCC31421C}" type="slidenum">
              <a:rPr lang="zh-CN" altLang="en-US"/>
              <a:pPr>
                <a:defRPr/>
              </a:pPr>
              <a:t>7</a:t>
            </a:fld>
            <a:endParaRPr lang="en-US" altLang="zh-CN"/>
          </a:p>
        </p:txBody>
      </p:sp>
      <p:sp>
        <p:nvSpPr>
          <p:cNvPr id="16387" name="Rectangle 2"/>
          <p:cNvSpPr>
            <a:spLocks noChangeArrowheads="1"/>
          </p:cNvSpPr>
          <p:nvPr/>
        </p:nvSpPr>
        <p:spPr bwMode="auto">
          <a:xfrm>
            <a:off x="304800" y="3203575"/>
            <a:ext cx="3886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(1)D→D;D</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(2)D→id:T</a:t>
            </a:r>
          </a:p>
          <a:p>
            <a:pPr algn="just">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(3)T→int</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(4)T→real</a:t>
            </a:r>
          </a:p>
          <a:p>
            <a:pPr algn="just">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(5)T→array [num] of T1</a:t>
            </a:r>
          </a:p>
          <a:p>
            <a:pPr algn="just">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spcBef>
                <a:spcPct val="0"/>
              </a:spcBef>
              <a:buFontTx/>
              <a:buNone/>
            </a:pPr>
            <a:endParaRPr lang="en-US" altLang="zh-CN" sz="2400">
              <a:solidFill>
                <a:schemeClr val="accent2"/>
              </a:solidFill>
              <a:latin typeface="黑体" panose="02010609060101010101" pitchFamily="49" charset="-122"/>
              <a:ea typeface="黑体" panose="02010609060101010101" pitchFamily="49" charset="-122"/>
            </a:endParaRPr>
          </a:p>
          <a:p>
            <a:pPr>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(6)T→^T1</a:t>
            </a:r>
          </a:p>
        </p:txBody>
      </p:sp>
      <p:sp>
        <p:nvSpPr>
          <p:cNvPr id="16388" name="Rectangle 3"/>
          <p:cNvSpPr>
            <a:spLocks noChangeArrowheads="1"/>
          </p:cNvSpPr>
          <p:nvPr/>
        </p:nvSpPr>
        <p:spPr bwMode="auto">
          <a:xfrm>
            <a:off x="1981200" y="3584575"/>
            <a:ext cx="6553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{enter(id.name, T.type, offset);</a:t>
            </a: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 offset:=offset+T.width;}</a:t>
            </a:r>
          </a:p>
          <a:p>
            <a:pPr algn="just">
              <a:spcBef>
                <a:spcPct val="0"/>
              </a:spcBef>
              <a:buFontTx/>
              <a:buNone/>
            </a:pPr>
            <a:r>
              <a:rPr lang="en-US" altLang="zh-CN" sz="2400">
                <a:latin typeface="黑体" panose="02010609060101010101" pitchFamily="49" charset="-122"/>
                <a:ea typeface="黑体" panose="02010609060101010101" pitchFamily="49" charset="-122"/>
              </a:rPr>
              <a:t>{T.type:=integer; T.width:=4;}</a:t>
            </a:r>
          </a:p>
          <a:p>
            <a:pPr algn="just">
              <a:spcBef>
                <a:spcPct val="0"/>
              </a:spcBef>
              <a:buFontTx/>
              <a:buNone/>
            </a:pPr>
            <a:r>
              <a:rPr lang="en-US" altLang="zh-CN" sz="2400">
                <a:latin typeface="黑体" panose="02010609060101010101" pitchFamily="49" charset="-122"/>
                <a:ea typeface="黑体" panose="02010609060101010101" pitchFamily="49" charset="-122"/>
              </a:rPr>
              <a:t>{T.type:=real; T.width:=8;}</a:t>
            </a:r>
          </a:p>
          <a:p>
            <a:pPr algn="just">
              <a:spcBef>
                <a:spcPct val="0"/>
              </a:spcBef>
              <a:buFontTx/>
              <a:buNone/>
            </a:pPr>
            <a:endParaRPr lang="en-US" altLang="zh-CN" sz="2400">
              <a:latin typeface="黑体" panose="02010609060101010101" pitchFamily="49" charset="-122"/>
              <a:ea typeface="黑体" panose="02010609060101010101" pitchFamily="49" charset="-122"/>
            </a:endParaRP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{T.type:=array(num.val, T1.type);</a:t>
            </a:r>
          </a:p>
          <a:p>
            <a:pPr algn="just">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 T.width:=num.val*T1.width;}</a:t>
            </a:r>
          </a:p>
          <a:p>
            <a:pPr>
              <a:spcBef>
                <a:spcPct val="0"/>
              </a:spcBef>
              <a:buFontTx/>
              <a:buNone/>
            </a:pPr>
            <a:r>
              <a:rPr lang="en-US" altLang="zh-CN" sz="2400">
                <a:solidFill>
                  <a:srgbClr val="990000"/>
                </a:solidFill>
                <a:latin typeface="黑体" panose="02010609060101010101" pitchFamily="49" charset="-122"/>
                <a:ea typeface="黑体" panose="02010609060101010101" pitchFamily="49" charset="-122"/>
              </a:rPr>
              <a:t>{T.type:=pointer(T1.type); T.width:=4;}</a:t>
            </a:r>
            <a:r>
              <a:rPr lang="en-US" altLang="zh-CN" sz="2400">
                <a:latin typeface="黑体" panose="02010609060101010101" pitchFamily="49" charset="-122"/>
                <a:ea typeface="黑体" panose="02010609060101010101" pitchFamily="49" charset="-122"/>
              </a:rPr>
              <a:t> </a:t>
            </a:r>
          </a:p>
        </p:txBody>
      </p:sp>
      <p:sp>
        <p:nvSpPr>
          <p:cNvPr id="16389" name="Rectangle 4"/>
          <p:cNvSpPr>
            <a:spLocks noGrp="1" noChangeArrowheads="1"/>
          </p:cNvSpPr>
          <p:nvPr>
            <p:ph type="title"/>
          </p:nvPr>
        </p:nvSpPr>
        <p:spPr>
          <a:xfrm>
            <a:off x="3962400" y="76200"/>
            <a:ext cx="5334000" cy="457200"/>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3</a:t>
            </a:r>
            <a:r>
              <a:rPr lang="zh-CN" altLang="en-US" sz="2400" smtClean="0">
                <a:latin typeface="华文行楷" panose="02010800040101010101" pitchFamily="2" charset="-122"/>
                <a:ea typeface="华文行楷" panose="02010800040101010101" pitchFamily="2" charset="-122"/>
              </a:rPr>
              <a:t>）</a:t>
            </a:r>
          </a:p>
        </p:txBody>
      </p:sp>
      <p:sp>
        <p:nvSpPr>
          <p:cNvPr id="16390" name="Rectangle 5"/>
          <p:cNvSpPr>
            <a:spLocks noChangeArrowheads="1"/>
          </p:cNvSpPr>
          <p:nvPr/>
        </p:nvSpPr>
        <p:spPr bwMode="auto">
          <a:xfrm>
            <a:off x="381000" y="168275"/>
            <a:ext cx="624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rgbClr val="990000"/>
                </a:solidFill>
                <a:latin typeface="华文行楷" panose="02010800040101010101" pitchFamily="2" charset="-122"/>
                <a:ea typeface="华文行楷" panose="02010800040101010101" pitchFamily="2" charset="-122"/>
              </a:rPr>
              <a:t>例 </a:t>
            </a:r>
            <a:r>
              <a:rPr lang="zh-CN" altLang="en-US" sz="2400">
                <a:latin typeface="华文行楷" panose="02010800040101010101" pitchFamily="2" charset="-122"/>
                <a:ea typeface="华文行楷" panose="02010800040101010101" pitchFamily="2" charset="-122"/>
              </a:rPr>
              <a:t>声明的语法制导翻译：</a:t>
            </a:r>
          </a:p>
          <a:p>
            <a:pPr algn="just">
              <a:spcBef>
                <a:spcPct val="0"/>
              </a:spcBef>
              <a:buFontTx/>
              <a:buNone/>
            </a:pPr>
            <a:r>
              <a:rPr lang="zh-CN" altLang="en-US" sz="2400">
                <a:latin typeface="黑体" panose="02010609060101010101" pitchFamily="49" charset="-122"/>
                <a:ea typeface="黑体" panose="02010609060101010101" pitchFamily="49" charset="-122"/>
              </a:rPr>
              <a:t>   </a:t>
            </a:r>
            <a:r>
              <a:rPr lang="en-US" altLang="zh-CN" sz="2400">
                <a:solidFill>
                  <a:schemeClr val="accent2"/>
                </a:solidFill>
                <a:latin typeface="黑体" panose="02010609060101010101" pitchFamily="49" charset="-122"/>
                <a:ea typeface="黑体" panose="02010609060101010101" pitchFamily="49" charset="-122"/>
              </a:rPr>
              <a:t>a : array [10] of int;   x : int</a:t>
            </a:r>
            <a:endParaRPr lang="en-US" altLang="zh-CN" sz="2400">
              <a:solidFill>
                <a:schemeClr val="accent2"/>
              </a:solidFill>
              <a:latin typeface="华文行楷" panose="02010800040101010101" pitchFamily="2" charset="-122"/>
              <a:ea typeface="华文行楷" panose="02010800040101010101" pitchFamily="2" charset="-122"/>
            </a:endParaRPr>
          </a:p>
        </p:txBody>
      </p:sp>
      <p:graphicFrame>
        <p:nvGraphicFramePr>
          <p:cNvPr id="21510" name="Object 6"/>
          <p:cNvGraphicFramePr>
            <a:graphicFrameLocks noChangeAspect="1"/>
          </p:cNvGraphicFramePr>
          <p:nvPr/>
        </p:nvGraphicFramePr>
        <p:xfrm>
          <a:off x="4787900" y="1381125"/>
          <a:ext cx="4211638" cy="1471613"/>
        </p:xfrm>
        <a:graphic>
          <a:graphicData uri="http://schemas.openxmlformats.org/presentationml/2006/ole">
            <mc:AlternateContent xmlns:mc="http://schemas.openxmlformats.org/markup-compatibility/2006">
              <mc:Choice xmlns:v="urn:schemas-microsoft-com:vml" Requires="v">
                <p:oleObj spid="_x0000_s16530" r:id="rId4" imgW="2172600" imgH="834480" progId="Visio.Drawing.11">
                  <p:embed/>
                </p:oleObj>
              </mc:Choice>
              <mc:Fallback>
                <p:oleObj r:id="rId4" imgW="2172600" imgH="83448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381125"/>
                        <a:ext cx="4211638"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7"/>
          <p:cNvSpPr txBox="1">
            <a:spLocks noChangeArrowheads="1"/>
          </p:cNvSpPr>
          <p:nvPr/>
        </p:nvSpPr>
        <p:spPr bwMode="auto">
          <a:xfrm>
            <a:off x="5940425" y="981075"/>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2400">
                <a:latin typeface="隶书" panose="02010509060101010101" pitchFamily="49" charset="-122"/>
                <a:ea typeface="隶书" panose="02010509060101010101" pitchFamily="49" charset="-122"/>
              </a:rPr>
              <a:t>符号表</a:t>
            </a:r>
          </a:p>
        </p:txBody>
      </p:sp>
      <p:sp>
        <p:nvSpPr>
          <p:cNvPr id="21512" name="Text Box 8"/>
          <p:cNvSpPr txBox="1">
            <a:spLocks noChangeArrowheads="1"/>
          </p:cNvSpPr>
          <p:nvPr/>
        </p:nvSpPr>
        <p:spPr bwMode="auto">
          <a:xfrm>
            <a:off x="4968875" y="1412875"/>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en-US" altLang="zh-CN" sz="2400">
                <a:latin typeface="黑体" panose="02010609060101010101" pitchFamily="49" charset="-122"/>
                <a:ea typeface="黑体" panose="02010609060101010101" pitchFamily="49" charset="-122"/>
              </a:rPr>
              <a:t>a  array(10,integer)  0</a:t>
            </a:r>
          </a:p>
        </p:txBody>
      </p:sp>
      <p:sp>
        <p:nvSpPr>
          <p:cNvPr id="21513" name="Text Box 9"/>
          <p:cNvSpPr txBox="1">
            <a:spLocks noChangeArrowheads="1"/>
          </p:cNvSpPr>
          <p:nvPr/>
        </p:nvSpPr>
        <p:spPr bwMode="auto">
          <a:xfrm>
            <a:off x="4932363" y="1916113"/>
            <a:ext cx="421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en-US" altLang="zh-CN" sz="2400">
                <a:latin typeface="黑体" panose="02010609060101010101" pitchFamily="49" charset="-122"/>
                <a:ea typeface="黑体" panose="02010609060101010101" pitchFamily="49" charset="-122"/>
              </a:rPr>
              <a:t>x  integer            40</a:t>
            </a:r>
          </a:p>
        </p:txBody>
      </p:sp>
      <p:graphicFrame>
        <p:nvGraphicFramePr>
          <p:cNvPr id="21514" name="Object 10"/>
          <p:cNvGraphicFramePr>
            <a:graphicFrameLocks noChangeAspect="1"/>
          </p:cNvGraphicFramePr>
          <p:nvPr/>
        </p:nvGraphicFramePr>
        <p:xfrm>
          <a:off x="2141538" y="882650"/>
          <a:ext cx="414337" cy="431800"/>
        </p:xfrm>
        <a:graphic>
          <a:graphicData uri="http://schemas.openxmlformats.org/presentationml/2006/ole">
            <mc:AlternateContent xmlns:mc="http://schemas.openxmlformats.org/markup-compatibility/2006">
              <mc:Choice xmlns:v="urn:schemas-microsoft-com:vml" Requires="v">
                <p:oleObj spid="_x0000_s16531" r:id="rId6" imgW="258120" imgH="270000" progId="Visio.Drawing.11">
                  <p:embed/>
                </p:oleObj>
              </mc:Choice>
              <mc:Fallback>
                <p:oleObj r:id="rId6" imgW="258120" imgH="270000" progId="Visio.Drawing.11">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1538" y="882650"/>
                        <a:ext cx="4143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5" name="Object 11"/>
          <p:cNvGraphicFramePr>
            <a:graphicFrameLocks noChangeAspect="1"/>
          </p:cNvGraphicFramePr>
          <p:nvPr/>
        </p:nvGraphicFramePr>
        <p:xfrm>
          <a:off x="971550" y="1243013"/>
          <a:ext cx="2432050" cy="647700"/>
        </p:xfrm>
        <a:graphic>
          <a:graphicData uri="http://schemas.openxmlformats.org/presentationml/2006/ole">
            <mc:AlternateContent xmlns:mc="http://schemas.openxmlformats.org/markup-compatibility/2006">
              <mc:Choice xmlns:v="urn:schemas-microsoft-com:vml" Requires="v">
                <p:oleObj spid="_x0000_s16532" r:id="rId8" imgW="1865160" imgH="535680" progId="Visio.Drawing.11">
                  <p:embed/>
                </p:oleObj>
              </mc:Choice>
              <mc:Fallback>
                <p:oleObj r:id="rId8" imgW="1865160" imgH="535680" progId="Visio.Drawing.11">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243013"/>
                        <a:ext cx="2432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6" name="Object 12"/>
          <p:cNvGraphicFramePr>
            <a:graphicFrameLocks noChangeAspect="1"/>
          </p:cNvGraphicFramePr>
          <p:nvPr/>
        </p:nvGraphicFramePr>
        <p:xfrm>
          <a:off x="88900" y="1890713"/>
          <a:ext cx="1890713" cy="576262"/>
        </p:xfrm>
        <a:graphic>
          <a:graphicData uri="http://schemas.openxmlformats.org/presentationml/2006/ole">
            <mc:AlternateContent xmlns:mc="http://schemas.openxmlformats.org/markup-compatibility/2006">
              <mc:Choice xmlns:v="urn:schemas-microsoft-com:vml" Requires="v">
                <p:oleObj spid="_x0000_s16533" r:id="rId10" imgW="1334520" imgH="566280" progId="Visio.Drawing.11">
                  <p:embed/>
                </p:oleObj>
              </mc:Choice>
              <mc:Fallback>
                <p:oleObj r:id="rId10" imgW="1334520" imgH="566280" progId="Visio.Drawing.11">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00" y="1890713"/>
                        <a:ext cx="18907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7" name="Object 13"/>
          <p:cNvGraphicFramePr>
            <a:graphicFrameLocks noChangeAspect="1"/>
          </p:cNvGraphicFramePr>
          <p:nvPr/>
        </p:nvGraphicFramePr>
        <p:xfrm>
          <a:off x="2339975" y="1819275"/>
          <a:ext cx="1830388" cy="576263"/>
        </p:xfrm>
        <a:graphic>
          <a:graphicData uri="http://schemas.openxmlformats.org/presentationml/2006/ole">
            <mc:AlternateContent xmlns:mc="http://schemas.openxmlformats.org/markup-compatibility/2006">
              <mc:Choice xmlns:v="urn:schemas-microsoft-com:vml" Requires="v">
                <p:oleObj spid="_x0000_s16534" r:id="rId12" imgW="1365480" imgH="566280" progId="Visio.Drawing.11">
                  <p:embed/>
                </p:oleObj>
              </mc:Choice>
              <mc:Fallback>
                <p:oleObj r:id="rId12" imgW="1365480" imgH="566280" progId="Visio.Drawing.11">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975" y="1819275"/>
                        <a:ext cx="18303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323850" y="2395538"/>
          <a:ext cx="2908300" cy="746125"/>
        </p:xfrm>
        <a:graphic>
          <a:graphicData uri="http://schemas.openxmlformats.org/presentationml/2006/ole">
            <mc:AlternateContent xmlns:mc="http://schemas.openxmlformats.org/markup-compatibility/2006">
              <mc:Choice xmlns:v="urn:schemas-microsoft-com:vml" Requires="v">
                <p:oleObj spid="_x0000_s16535" r:id="rId14" imgW="2210760" imgH="566280" progId="Visio.Drawing.11">
                  <p:embed/>
                </p:oleObj>
              </mc:Choice>
              <mc:Fallback>
                <p:oleObj r:id="rId14" imgW="2210760" imgH="566280" progId="Visio.Drawing.11">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2395538"/>
                        <a:ext cx="29083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15"/>
          <p:cNvGraphicFramePr>
            <a:graphicFrameLocks noChangeAspect="1"/>
          </p:cNvGraphicFramePr>
          <p:nvPr/>
        </p:nvGraphicFramePr>
        <p:xfrm>
          <a:off x="2843213" y="2997200"/>
          <a:ext cx="446087" cy="768350"/>
        </p:xfrm>
        <a:graphic>
          <a:graphicData uri="http://schemas.openxmlformats.org/presentationml/2006/ole">
            <mc:AlternateContent xmlns:mc="http://schemas.openxmlformats.org/markup-compatibility/2006">
              <mc:Choice xmlns:v="urn:schemas-microsoft-com:vml" Requires="v">
                <p:oleObj spid="_x0000_s16536" r:id="rId16" imgW="221760" imgH="566280" progId="Visio.Drawing.11">
                  <p:embed/>
                </p:oleObj>
              </mc:Choice>
              <mc:Fallback>
                <p:oleObj r:id="rId16" imgW="221760" imgH="566280" progId="Visio.Drawing.11">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3213" y="2997200"/>
                        <a:ext cx="4460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16"/>
          <p:cNvGraphicFramePr>
            <a:graphicFrameLocks noChangeAspect="1"/>
          </p:cNvGraphicFramePr>
          <p:nvPr/>
        </p:nvGraphicFramePr>
        <p:xfrm>
          <a:off x="3794125" y="2349500"/>
          <a:ext cx="446088" cy="768350"/>
        </p:xfrm>
        <a:graphic>
          <a:graphicData uri="http://schemas.openxmlformats.org/presentationml/2006/ole">
            <mc:AlternateContent xmlns:mc="http://schemas.openxmlformats.org/markup-compatibility/2006">
              <mc:Choice xmlns:v="urn:schemas-microsoft-com:vml" Requires="v">
                <p:oleObj spid="_x0000_s16537" r:id="rId18" imgW="221760" imgH="566280" progId="Visio.Drawing.11">
                  <p:embed/>
                </p:oleObj>
              </mc:Choice>
              <mc:Fallback>
                <p:oleObj r:id="rId18" imgW="221760" imgH="566280" progId="Visio.Drawing.11">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4125" y="2349500"/>
                        <a:ext cx="44608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1515"/>
                                        </p:tgtEl>
                                        <p:attrNameLst>
                                          <p:attrName>style.visibility</p:attrName>
                                        </p:attrNameLst>
                                      </p:cBhvr>
                                      <p:to>
                                        <p:strVal val="visible"/>
                                      </p:to>
                                    </p:set>
                                    <p:anim calcmode="lin" valueType="num">
                                      <p:cBhvr>
                                        <p:cTn id="7" dur="500" fill="hold"/>
                                        <p:tgtEl>
                                          <p:spTgt spid="21515"/>
                                        </p:tgtEl>
                                        <p:attrNameLst>
                                          <p:attrName>ppt_w</p:attrName>
                                        </p:attrNameLst>
                                      </p:cBhvr>
                                      <p:tavLst>
                                        <p:tav tm="0">
                                          <p:val>
                                            <p:fltVal val="0"/>
                                          </p:val>
                                        </p:tav>
                                        <p:tav tm="100000">
                                          <p:val>
                                            <p:strVal val="#ppt_w"/>
                                          </p:val>
                                        </p:tav>
                                      </p:tavLst>
                                    </p:anim>
                                    <p:anim calcmode="lin" valueType="num">
                                      <p:cBhvr>
                                        <p:cTn id="8" dur="500" fill="hold"/>
                                        <p:tgtEl>
                                          <p:spTgt spid="21515"/>
                                        </p:tgtEl>
                                        <p:attrNameLst>
                                          <p:attrName>ppt_h</p:attrName>
                                        </p:attrNameLst>
                                      </p:cBhvr>
                                      <p:tavLst>
                                        <p:tav tm="0">
                                          <p:val>
                                            <p:fltVal val="0"/>
                                          </p:val>
                                        </p:tav>
                                        <p:tav tm="100000">
                                          <p:val>
                                            <p:strVal val="#ppt_h"/>
                                          </p:val>
                                        </p:tav>
                                      </p:tavLst>
                                    </p:anim>
                                    <p:animEffect transition="in" filter="fade">
                                      <p:cBhvr>
                                        <p:cTn id="9" dur="500"/>
                                        <p:tgtEl>
                                          <p:spTgt spid="21515"/>
                                        </p:tgtEl>
                                      </p:cBhvr>
                                    </p:animEffect>
                                  </p:childTnLst>
                                </p:cTn>
                              </p:par>
                              <p:par>
                                <p:cTn id="10" presetID="53" presetClass="entr" presetSubtype="0" fill="hold" nodeType="withEffect">
                                  <p:stCondLst>
                                    <p:cond delay="0"/>
                                  </p:stCondLst>
                                  <p:childTnLst>
                                    <p:set>
                                      <p:cBhvr>
                                        <p:cTn id="11" dur="1" fill="hold">
                                          <p:stCondLst>
                                            <p:cond delay="0"/>
                                          </p:stCondLst>
                                        </p:cTn>
                                        <p:tgtEl>
                                          <p:spTgt spid="21516"/>
                                        </p:tgtEl>
                                        <p:attrNameLst>
                                          <p:attrName>style.visibility</p:attrName>
                                        </p:attrNameLst>
                                      </p:cBhvr>
                                      <p:to>
                                        <p:strVal val="visible"/>
                                      </p:to>
                                    </p:set>
                                    <p:anim calcmode="lin" valueType="num">
                                      <p:cBhvr>
                                        <p:cTn id="12" dur="500" fill="hold"/>
                                        <p:tgtEl>
                                          <p:spTgt spid="21516"/>
                                        </p:tgtEl>
                                        <p:attrNameLst>
                                          <p:attrName>ppt_w</p:attrName>
                                        </p:attrNameLst>
                                      </p:cBhvr>
                                      <p:tavLst>
                                        <p:tav tm="0">
                                          <p:val>
                                            <p:fltVal val="0"/>
                                          </p:val>
                                        </p:tav>
                                        <p:tav tm="100000">
                                          <p:val>
                                            <p:strVal val="#ppt_w"/>
                                          </p:val>
                                        </p:tav>
                                      </p:tavLst>
                                    </p:anim>
                                    <p:anim calcmode="lin" valueType="num">
                                      <p:cBhvr>
                                        <p:cTn id="13" dur="500" fill="hold"/>
                                        <p:tgtEl>
                                          <p:spTgt spid="21516"/>
                                        </p:tgtEl>
                                        <p:attrNameLst>
                                          <p:attrName>ppt_h</p:attrName>
                                        </p:attrNameLst>
                                      </p:cBhvr>
                                      <p:tavLst>
                                        <p:tav tm="0">
                                          <p:val>
                                            <p:fltVal val="0"/>
                                          </p:val>
                                        </p:tav>
                                        <p:tav tm="100000">
                                          <p:val>
                                            <p:strVal val="#ppt_h"/>
                                          </p:val>
                                        </p:tav>
                                      </p:tavLst>
                                    </p:anim>
                                    <p:animEffect transition="in" filter="fade">
                                      <p:cBhvr>
                                        <p:cTn id="14" dur="500"/>
                                        <p:tgtEl>
                                          <p:spTgt spid="21516"/>
                                        </p:tgtEl>
                                      </p:cBhvr>
                                    </p:animEffect>
                                  </p:childTnLst>
                                </p:cTn>
                              </p:par>
                              <p:par>
                                <p:cTn id="15" presetID="53" presetClass="entr" presetSubtype="0" fill="hold" nodeType="withEffect">
                                  <p:stCondLst>
                                    <p:cond delay="0"/>
                                  </p:stCondLst>
                                  <p:childTnLst>
                                    <p:set>
                                      <p:cBhvr>
                                        <p:cTn id="16" dur="1" fill="hold">
                                          <p:stCondLst>
                                            <p:cond delay="0"/>
                                          </p:stCondLst>
                                        </p:cTn>
                                        <p:tgtEl>
                                          <p:spTgt spid="21517"/>
                                        </p:tgtEl>
                                        <p:attrNameLst>
                                          <p:attrName>style.visibility</p:attrName>
                                        </p:attrNameLst>
                                      </p:cBhvr>
                                      <p:to>
                                        <p:strVal val="visible"/>
                                      </p:to>
                                    </p:set>
                                    <p:anim calcmode="lin" valueType="num">
                                      <p:cBhvr>
                                        <p:cTn id="17" dur="500" fill="hold"/>
                                        <p:tgtEl>
                                          <p:spTgt spid="21517"/>
                                        </p:tgtEl>
                                        <p:attrNameLst>
                                          <p:attrName>ppt_w</p:attrName>
                                        </p:attrNameLst>
                                      </p:cBhvr>
                                      <p:tavLst>
                                        <p:tav tm="0">
                                          <p:val>
                                            <p:fltVal val="0"/>
                                          </p:val>
                                        </p:tav>
                                        <p:tav tm="100000">
                                          <p:val>
                                            <p:strVal val="#ppt_w"/>
                                          </p:val>
                                        </p:tav>
                                      </p:tavLst>
                                    </p:anim>
                                    <p:anim calcmode="lin" valueType="num">
                                      <p:cBhvr>
                                        <p:cTn id="18" dur="500" fill="hold"/>
                                        <p:tgtEl>
                                          <p:spTgt spid="21517"/>
                                        </p:tgtEl>
                                        <p:attrNameLst>
                                          <p:attrName>ppt_h</p:attrName>
                                        </p:attrNameLst>
                                      </p:cBhvr>
                                      <p:tavLst>
                                        <p:tav tm="0">
                                          <p:val>
                                            <p:fltVal val="0"/>
                                          </p:val>
                                        </p:tav>
                                        <p:tav tm="100000">
                                          <p:val>
                                            <p:strVal val="#ppt_h"/>
                                          </p:val>
                                        </p:tav>
                                      </p:tavLst>
                                    </p:anim>
                                    <p:animEffect transition="in" filter="fade">
                                      <p:cBhvr>
                                        <p:cTn id="19" dur="500"/>
                                        <p:tgtEl>
                                          <p:spTgt spid="21517"/>
                                        </p:tgtEl>
                                      </p:cBhvr>
                                    </p:animEffect>
                                  </p:childTnLst>
                                </p:cTn>
                              </p:par>
                              <p:par>
                                <p:cTn id="20" presetID="53" presetClass="entr" presetSubtype="0" fill="hold" nodeType="withEffect">
                                  <p:stCondLst>
                                    <p:cond delay="0"/>
                                  </p:stCondLst>
                                  <p:childTnLst>
                                    <p:set>
                                      <p:cBhvr>
                                        <p:cTn id="21" dur="1" fill="hold">
                                          <p:stCondLst>
                                            <p:cond delay="0"/>
                                          </p:stCondLst>
                                        </p:cTn>
                                        <p:tgtEl>
                                          <p:spTgt spid="21518"/>
                                        </p:tgtEl>
                                        <p:attrNameLst>
                                          <p:attrName>style.visibility</p:attrName>
                                        </p:attrNameLst>
                                      </p:cBhvr>
                                      <p:to>
                                        <p:strVal val="visible"/>
                                      </p:to>
                                    </p:set>
                                    <p:anim calcmode="lin" valueType="num">
                                      <p:cBhvr>
                                        <p:cTn id="22" dur="500" fill="hold"/>
                                        <p:tgtEl>
                                          <p:spTgt spid="21518"/>
                                        </p:tgtEl>
                                        <p:attrNameLst>
                                          <p:attrName>ppt_w</p:attrName>
                                        </p:attrNameLst>
                                      </p:cBhvr>
                                      <p:tavLst>
                                        <p:tav tm="0">
                                          <p:val>
                                            <p:fltVal val="0"/>
                                          </p:val>
                                        </p:tav>
                                        <p:tav tm="100000">
                                          <p:val>
                                            <p:strVal val="#ppt_w"/>
                                          </p:val>
                                        </p:tav>
                                      </p:tavLst>
                                    </p:anim>
                                    <p:anim calcmode="lin" valueType="num">
                                      <p:cBhvr>
                                        <p:cTn id="23" dur="500" fill="hold"/>
                                        <p:tgtEl>
                                          <p:spTgt spid="21518"/>
                                        </p:tgtEl>
                                        <p:attrNameLst>
                                          <p:attrName>ppt_h</p:attrName>
                                        </p:attrNameLst>
                                      </p:cBhvr>
                                      <p:tavLst>
                                        <p:tav tm="0">
                                          <p:val>
                                            <p:fltVal val="0"/>
                                          </p:val>
                                        </p:tav>
                                        <p:tav tm="100000">
                                          <p:val>
                                            <p:strVal val="#ppt_h"/>
                                          </p:val>
                                        </p:tav>
                                      </p:tavLst>
                                    </p:anim>
                                    <p:animEffect transition="in" filter="fade">
                                      <p:cBhvr>
                                        <p:cTn id="24" dur="500"/>
                                        <p:tgtEl>
                                          <p:spTgt spid="21518"/>
                                        </p:tgtEl>
                                      </p:cBhvr>
                                    </p:animEffect>
                                  </p:childTnLst>
                                </p:cTn>
                              </p:par>
                              <p:par>
                                <p:cTn id="25" presetID="53" presetClass="entr" presetSubtype="0" fill="hold" nodeType="withEffect">
                                  <p:stCondLst>
                                    <p:cond delay="0"/>
                                  </p:stCondLst>
                                  <p:childTnLst>
                                    <p:set>
                                      <p:cBhvr>
                                        <p:cTn id="26" dur="1" fill="hold">
                                          <p:stCondLst>
                                            <p:cond delay="0"/>
                                          </p:stCondLst>
                                        </p:cTn>
                                        <p:tgtEl>
                                          <p:spTgt spid="21519"/>
                                        </p:tgtEl>
                                        <p:attrNameLst>
                                          <p:attrName>style.visibility</p:attrName>
                                        </p:attrNameLst>
                                      </p:cBhvr>
                                      <p:to>
                                        <p:strVal val="visible"/>
                                      </p:to>
                                    </p:set>
                                    <p:anim calcmode="lin" valueType="num">
                                      <p:cBhvr>
                                        <p:cTn id="27" dur="500" fill="hold"/>
                                        <p:tgtEl>
                                          <p:spTgt spid="21519"/>
                                        </p:tgtEl>
                                        <p:attrNameLst>
                                          <p:attrName>ppt_w</p:attrName>
                                        </p:attrNameLst>
                                      </p:cBhvr>
                                      <p:tavLst>
                                        <p:tav tm="0">
                                          <p:val>
                                            <p:fltVal val="0"/>
                                          </p:val>
                                        </p:tav>
                                        <p:tav tm="100000">
                                          <p:val>
                                            <p:strVal val="#ppt_w"/>
                                          </p:val>
                                        </p:tav>
                                      </p:tavLst>
                                    </p:anim>
                                    <p:anim calcmode="lin" valueType="num">
                                      <p:cBhvr>
                                        <p:cTn id="28" dur="500" fill="hold"/>
                                        <p:tgtEl>
                                          <p:spTgt spid="21519"/>
                                        </p:tgtEl>
                                        <p:attrNameLst>
                                          <p:attrName>ppt_h</p:attrName>
                                        </p:attrNameLst>
                                      </p:cBhvr>
                                      <p:tavLst>
                                        <p:tav tm="0">
                                          <p:val>
                                            <p:fltVal val="0"/>
                                          </p:val>
                                        </p:tav>
                                        <p:tav tm="100000">
                                          <p:val>
                                            <p:strVal val="#ppt_h"/>
                                          </p:val>
                                        </p:tav>
                                      </p:tavLst>
                                    </p:anim>
                                    <p:animEffect transition="in" filter="fade">
                                      <p:cBhvr>
                                        <p:cTn id="29" dur="500"/>
                                        <p:tgtEl>
                                          <p:spTgt spid="21519"/>
                                        </p:tgtEl>
                                      </p:cBhvr>
                                    </p:animEffect>
                                  </p:childTnLst>
                                </p:cTn>
                              </p:par>
                              <p:par>
                                <p:cTn id="30" presetID="53" presetClass="entr" presetSubtype="0" fill="hold" nodeType="withEffect">
                                  <p:stCondLst>
                                    <p:cond delay="0"/>
                                  </p:stCondLst>
                                  <p:childTnLst>
                                    <p:set>
                                      <p:cBhvr>
                                        <p:cTn id="31" dur="1" fill="hold">
                                          <p:stCondLst>
                                            <p:cond delay="0"/>
                                          </p:stCondLst>
                                        </p:cTn>
                                        <p:tgtEl>
                                          <p:spTgt spid="21520"/>
                                        </p:tgtEl>
                                        <p:attrNameLst>
                                          <p:attrName>style.visibility</p:attrName>
                                        </p:attrNameLst>
                                      </p:cBhvr>
                                      <p:to>
                                        <p:strVal val="visible"/>
                                      </p:to>
                                    </p:set>
                                    <p:anim calcmode="lin" valueType="num">
                                      <p:cBhvr>
                                        <p:cTn id="32" dur="500" fill="hold"/>
                                        <p:tgtEl>
                                          <p:spTgt spid="21520"/>
                                        </p:tgtEl>
                                        <p:attrNameLst>
                                          <p:attrName>ppt_w</p:attrName>
                                        </p:attrNameLst>
                                      </p:cBhvr>
                                      <p:tavLst>
                                        <p:tav tm="0">
                                          <p:val>
                                            <p:fltVal val="0"/>
                                          </p:val>
                                        </p:tav>
                                        <p:tav tm="100000">
                                          <p:val>
                                            <p:strVal val="#ppt_w"/>
                                          </p:val>
                                        </p:tav>
                                      </p:tavLst>
                                    </p:anim>
                                    <p:anim calcmode="lin" valueType="num">
                                      <p:cBhvr>
                                        <p:cTn id="33" dur="500" fill="hold"/>
                                        <p:tgtEl>
                                          <p:spTgt spid="21520"/>
                                        </p:tgtEl>
                                        <p:attrNameLst>
                                          <p:attrName>ppt_h</p:attrName>
                                        </p:attrNameLst>
                                      </p:cBhvr>
                                      <p:tavLst>
                                        <p:tav tm="0">
                                          <p:val>
                                            <p:fltVal val="0"/>
                                          </p:val>
                                        </p:tav>
                                        <p:tav tm="100000">
                                          <p:val>
                                            <p:strVal val="#ppt_h"/>
                                          </p:val>
                                        </p:tav>
                                      </p:tavLst>
                                    </p:anim>
                                    <p:animEffect transition="in" filter="fade">
                                      <p:cBhvr>
                                        <p:cTn id="34" dur="500"/>
                                        <p:tgtEl>
                                          <p:spTgt spid="21520"/>
                                        </p:tgtEl>
                                      </p:cBhvr>
                                    </p:animEffect>
                                  </p:childTnLst>
                                </p:cTn>
                              </p:par>
                              <p:par>
                                <p:cTn id="35" presetID="53" presetClass="entr" presetSubtype="0" fill="hold" nodeType="withEffect">
                                  <p:stCondLst>
                                    <p:cond delay="0"/>
                                  </p:stCondLst>
                                  <p:childTnLst>
                                    <p:set>
                                      <p:cBhvr>
                                        <p:cTn id="36" dur="1" fill="hold">
                                          <p:stCondLst>
                                            <p:cond delay="0"/>
                                          </p:stCondLst>
                                        </p:cTn>
                                        <p:tgtEl>
                                          <p:spTgt spid="21514"/>
                                        </p:tgtEl>
                                        <p:attrNameLst>
                                          <p:attrName>style.visibility</p:attrName>
                                        </p:attrNameLst>
                                      </p:cBhvr>
                                      <p:to>
                                        <p:strVal val="visible"/>
                                      </p:to>
                                    </p:set>
                                    <p:anim calcmode="lin" valueType="num">
                                      <p:cBhvr>
                                        <p:cTn id="37" dur="500" fill="hold"/>
                                        <p:tgtEl>
                                          <p:spTgt spid="21514"/>
                                        </p:tgtEl>
                                        <p:attrNameLst>
                                          <p:attrName>ppt_w</p:attrName>
                                        </p:attrNameLst>
                                      </p:cBhvr>
                                      <p:tavLst>
                                        <p:tav tm="0">
                                          <p:val>
                                            <p:fltVal val="0"/>
                                          </p:val>
                                        </p:tav>
                                        <p:tav tm="100000">
                                          <p:val>
                                            <p:strVal val="#ppt_w"/>
                                          </p:val>
                                        </p:tav>
                                      </p:tavLst>
                                    </p:anim>
                                    <p:anim calcmode="lin" valueType="num">
                                      <p:cBhvr>
                                        <p:cTn id="38" dur="500" fill="hold"/>
                                        <p:tgtEl>
                                          <p:spTgt spid="21514"/>
                                        </p:tgtEl>
                                        <p:attrNameLst>
                                          <p:attrName>ppt_h</p:attrName>
                                        </p:attrNameLst>
                                      </p:cBhvr>
                                      <p:tavLst>
                                        <p:tav tm="0">
                                          <p:val>
                                            <p:fltVal val="0"/>
                                          </p:val>
                                        </p:tav>
                                        <p:tav tm="100000">
                                          <p:val>
                                            <p:strVal val="#ppt_h"/>
                                          </p:val>
                                        </p:tav>
                                      </p:tavLst>
                                    </p:anim>
                                    <p:animEffect transition="in" filter="fade">
                                      <p:cBhvr>
                                        <p:cTn id="39" dur="500"/>
                                        <p:tgtEl>
                                          <p:spTgt spid="215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5" presetClass="emph" presetSubtype="0" repeatCount="2000" fill="hold" nodeType="clickEffect">
                                  <p:stCondLst>
                                    <p:cond delay="0"/>
                                  </p:stCondLst>
                                  <p:childTnLst>
                                    <p:anim calcmode="discrete" valueType="str">
                                      <p:cBhvr>
                                        <p:cTn id="43" dur="500" fill="hold"/>
                                        <p:tgtEl>
                                          <p:spTgt spid="21519"/>
                                        </p:tgtEl>
                                        <p:attrNameLst>
                                          <p:attrName>style.visibility</p:attrName>
                                        </p:attrNameLst>
                                      </p:cBhvr>
                                      <p:tavLst>
                                        <p:tav tm="0">
                                          <p:val>
                                            <p:strVal val="hidden"/>
                                          </p:val>
                                        </p:tav>
                                        <p:tav tm="50000">
                                          <p:val>
                                            <p:strVal val="visible"/>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xit" presetSubtype="4" fill="hold" nodeType="clickEffect">
                                  <p:stCondLst>
                                    <p:cond delay="0"/>
                                  </p:stCondLst>
                                  <p:childTnLst>
                                    <p:anim calcmode="lin" valueType="num">
                                      <p:cBhvr additive="base">
                                        <p:cTn id="47" dur="500"/>
                                        <p:tgtEl>
                                          <p:spTgt spid="21519"/>
                                        </p:tgtEl>
                                        <p:attrNameLst>
                                          <p:attrName>ppt_x</p:attrName>
                                        </p:attrNameLst>
                                      </p:cBhvr>
                                      <p:tavLst>
                                        <p:tav tm="0">
                                          <p:val>
                                            <p:strVal val="ppt_x"/>
                                          </p:val>
                                        </p:tav>
                                        <p:tav tm="100000">
                                          <p:val>
                                            <p:strVal val="ppt_x"/>
                                          </p:val>
                                        </p:tav>
                                      </p:tavLst>
                                    </p:anim>
                                    <p:anim calcmode="lin" valueType="num">
                                      <p:cBhvr additive="base">
                                        <p:cTn id="48" dur="500"/>
                                        <p:tgtEl>
                                          <p:spTgt spid="21519"/>
                                        </p:tgtEl>
                                        <p:attrNameLst>
                                          <p:attrName>ppt_y</p:attrName>
                                        </p:attrNameLst>
                                      </p:cBhvr>
                                      <p:tavLst>
                                        <p:tav tm="0">
                                          <p:val>
                                            <p:strVal val="ppt_y"/>
                                          </p:val>
                                        </p:tav>
                                        <p:tav tm="100000">
                                          <p:val>
                                            <p:strVal val="1+ppt_h/2"/>
                                          </p:val>
                                        </p:tav>
                                      </p:tavLst>
                                    </p:anim>
                                    <p:set>
                                      <p:cBhvr>
                                        <p:cTn id="49" dur="1" fill="hold">
                                          <p:stCondLst>
                                            <p:cond delay="499"/>
                                          </p:stCondLst>
                                        </p:cTn>
                                        <p:tgtEl>
                                          <p:spTgt spid="2151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5" presetClass="emph" presetSubtype="0" repeatCount="2000" fill="hold" nodeType="clickEffect">
                                  <p:stCondLst>
                                    <p:cond delay="0"/>
                                  </p:stCondLst>
                                  <p:childTnLst>
                                    <p:anim calcmode="discrete" valueType="str">
                                      <p:cBhvr>
                                        <p:cTn id="53" dur="500" fill="hold"/>
                                        <p:tgtEl>
                                          <p:spTgt spid="21518"/>
                                        </p:tgtEl>
                                        <p:attrNameLst>
                                          <p:attrName>style.visibility</p:attrName>
                                        </p:attrNameLst>
                                      </p:cBhvr>
                                      <p:tavLst>
                                        <p:tav tm="0">
                                          <p:val>
                                            <p:strVal val="hidden"/>
                                          </p:val>
                                        </p:tav>
                                        <p:tav tm="50000">
                                          <p:val>
                                            <p:strVal val="visible"/>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xit" presetSubtype="4" fill="hold" nodeType="clickEffect">
                                  <p:stCondLst>
                                    <p:cond delay="0"/>
                                  </p:stCondLst>
                                  <p:childTnLst>
                                    <p:anim calcmode="lin" valueType="num">
                                      <p:cBhvr additive="base">
                                        <p:cTn id="57" dur="500"/>
                                        <p:tgtEl>
                                          <p:spTgt spid="21518"/>
                                        </p:tgtEl>
                                        <p:attrNameLst>
                                          <p:attrName>ppt_x</p:attrName>
                                        </p:attrNameLst>
                                      </p:cBhvr>
                                      <p:tavLst>
                                        <p:tav tm="0">
                                          <p:val>
                                            <p:strVal val="ppt_x"/>
                                          </p:val>
                                        </p:tav>
                                        <p:tav tm="100000">
                                          <p:val>
                                            <p:strVal val="ppt_x"/>
                                          </p:val>
                                        </p:tav>
                                      </p:tavLst>
                                    </p:anim>
                                    <p:anim calcmode="lin" valueType="num">
                                      <p:cBhvr additive="base">
                                        <p:cTn id="58" dur="500"/>
                                        <p:tgtEl>
                                          <p:spTgt spid="21518"/>
                                        </p:tgtEl>
                                        <p:attrNameLst>
                                          <p:attrName>ppt_y</p:attrName>
                                        </p:attrNameLst>
                                      </p:cBhvr>
                                      <p:tavLst>
                                        <p:tav tm="0">
                                          <p:val>
                                            <p:strVal val="ppt_y"/>
                                          </p:val>
                                        </p:tav>
                                        <p:tav tm="100000">
                                          <p:val>
                                            <p:strVal val="1+ppt_h/2"/>
                                          </p:val>
                                        </p:tav>
                                      </p:tavLst>
                                    </p:anim>
                                    <p:set>
                                      <p:cBhvr>
                                        <p:cTn id="59" dur="1" fill="hold">
                                          <p:stCondLst>
                                            <p:cond delay="499"/>
                                          </p:stCondLst>
                                        </p:cTn>
                                        <p:tgtEl>
                                          <p:spTgt spid="21518"/>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5" presetClass="emph" presetSubtype="0" repeatCount="2000" fill="hold" nodeType="clickEffect">
                                  <p:stCondLst>
                                    <p:cond delay="0"/>
                                  </p:stCondLst>
                                  <p:childTnLst>
                                    <p:anim calcmode="discrete" valueType="str">
                                      <p:cBhvr>
                                        <p:cTn id="63" dur="500" fill="hold"/>
                                        <p:tgtEl>
                                          <p:spTgt spid="21516"/>
                                        </p:tgtEl>
                                        <p:attrNameLst>
                                          <p:attrName>style.visibility</p:attrName>
                                        </p:attrNameLst>
                                      </p:cBhvr>
                                      <p:tavLst>
                                        <p:tav tm="0">
                                          <p:val>
                                            <p:strVal val="hidden"/>
                                          </p:val>
                                        </p:tav>
                                        <p:tav tm="50000">
                                          <p:val>
                                            <p:strVal val="visible"/>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21511"/>
                                        </p:tgtEl>
                                        <p:attrNameLst>
                                          <p:attrName>style.visibility</p:attrName>
                                        </p:attrNameLst>
                                      </p:cBhvr>
                                      <p:to>
                                        <p:strVal val="visible"/>
                                      </p:to>
                                    </p:set>
                                    <p:animEffect transition="in" filter="barn(inHorizontal)">
                                      <p:cBhvr>
                                        <p:cTn id="68" dur="500"/>
                                        <p:tgtEl>
                                          <p:spTgt spid="21511"/>
                                        </p:tgtEl>
                                      </p:cBhvr>
                                    </p:animEffect>
                                  </p:childTnLst>
                                </p:cTn>
                              </p:par>
                              <p:par>
                                <p:cTn id="69" presetID="16" presetClass="entr" presetSubtype="26" fill="hold" nodeType="withEffect">
                                  <p:stCondLst>
                                    <p:cond delay="0"/>
                                  </p:stCondLst>
                                  <p:childTnLst>
                                    <p:set>
                                      <p:cBhvr>
                                        <p:cTn id="70" dur="1" fill="hold">
                                          <p:stCondLst>
                                            <p:cond delay="0"/>
                                          </p:stCondLst>
                                        </p:cTn>
                                        <p:tgtEl>
                                          <p:spTgt spid="21510"/>
                                        </p:tgtEl>
                                        <p:attrNameLst>
                                          <p:attrName>style.visibility</p:attrName>
                                        </p:attrNameLst>
                                      </p:cBhvr>
                                      <p:to>
                                        <p:strVal val="visible"/>
                                      </p:to>
                                    </p:set>
                                    <p:animEffect transition="in" filter="barn(inHorizontal)">
                                      <p:cBhvr>
                                        <p:cTn id="71" dur="500"/>
                                        <p:tgtEl>
                                          <p:spTgt spid="21510"/>
                                        </p:tgtEl>
                                      </p:cBhvr>
                                    </p:animEffect>
                                  </p:childTnLst>
                                </p:cTn>
                              </p:par>
                            </p:childTnLst>
                          </p:cTn>
                        </p:par>
                        <p:par>
                          <p:cTn id="72" fill="hold" nodeType="afterGroup">
                            <p:stCondLst>
                              <p:cond delay="500"/>
                            </p:stCondLst>
                            <p:childTnLst>
                              <p:par>
                                <p:cTn id="73" presetID="2" presetClass="entr" presetSubtype="4" fill="hold" grpId="0" nodeType="afterEffect">
                                  <p:stCondLst>
                                    <p:cond delay="0"/>
                                  </p:stCondLst>
                                  <p:childTnLst>
                                    <p:set>
                                      <p:cBhvr>
                                        <p:cTn id="74" dur="1" fill="hold">
                                          <p:stCondLst>
                                            <p:cond delay="0"/>
                                          </p:stCondLst>
                                        </p:cTn>
                                        <p:tgtEl>
                                          <p:spTgt spid="21512"/>
                                        </p:tgtEl>
                                        <p:attrNameLst>
                                          <p:attrName>style.visibility</p:attrName>
                                        </p:attrNameLst>
                                      </p:cBhvr>
                                      <p:to>
                                        <p:strVal val="visible"/>
                                      </p:to>
                                    </p:set>
                                    <p:anim calcmode="lin" valueType="num">
                                      <p:cBhvr additive="base">
                                        <p:cTn id="75" dur="500" fill="hold"/>
                                        <p:tgtEl>
                                          <p:spTgt spid="21512"/>
                                        </p:tgtEl>
                                        <p:attrNameLst>
                                          <p:attrName>ppt_x</p:attrName>
                                        </p:attrNameLst>
                                      </p:cBhvr>
                                      <p:tavLst>
                                        <p:tav tm="0">
                                          <p:val>
                                            <p:strVal val="#ppt_x"/>
                                          </p:val>
                                        </p:tav>
                                        <p:tav tm="100000">
                                          <p:val>
                                            <p:strVal val="#ppt_x"/>
                                          </p:val>
                                        </p:tav>
                                      </p:tavLst>
                                    </p:anim>
                                    <p:anim calcmode="lin" valueType="num">
                                      <p:cBhvr additive="base">
                                        <p:cTn id="76"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xit" presetSubtype="4" fill="hold" nodeType="clickEffect">
                                  <p:stCondLst>
                                    <p:cond delay="0"/>
                                  </p:stCondLst>
                                  <p:childTnLst>
                                    <p:anim calcmode="lin" valueType="num">
                                      <p:cBhvr additive="base">
                                        <p:cTn id="80" dur="500"/>
                                        <p:tgtEl>
                                          <p:spTgt spid="21516"/>
                                        </p:tgtEl>
                                        <p:attrNameLst>
                                          <p:attrName>ppt_x</p:attrName>
                                        </p:attrNameLst>
                                      </p:cBhvr>
                                      <p:tavLst>
                                        <p:tav tm="0">
                                          <p:val>
                                            <p:strVal val="ppt_x"/>
                                          </p:val>
                                        </p:tav>
                                        <p:tav tm="100000">
                                          <p:val>
                                            <p:strVal val="ppt_x"/>
                                          </p:val>
                                        </p:tav>
                                      </p:tavLst>
                                    </p:anim>
                                    <p:anim calcmode="lin" valueType="num">
                                      <p:cBhvr additive="base">
                                        <p:cTn id="81" dur="500"/>
                                        <p:tgtEl>
                                          <p:spTgt spid="21516"/>
                                        </p:tgtEl>
                                        <p:attrNameLst>
                                          <p:attrName>ppt_y</p:attrName>
                                        </p:attrNameLst>
                                      </p:cBhvr>
                                      <p:tavLst>
                                        <p:tav tm="0">
                                          <p:val>
                                            <p:strVal val="ppt_y"/>
                                          </p:val>
                                        </p:tav>
                                        <p:tav tm="100000">
                                          <p:val>
                                            <p:strVal val="1+ppt_h/2"/>
                                          </p:val>
                                        </p:tav>
                                      </p:tavLst>
                                    </p:anim>
                                    <p:set>
                                      <p:cBhvr>
                                        <p:cTn id="82" dur="1" fill="hold">
                                          <p:stCondLst>
                                            <p:cond delay="499"/>
                                          </p:stCondLst>
                                        </p:cTn>
                                        <p:tgtEl>
                                          <p:spTgt spid="21516"/>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5" presetClass="emph" presetSubtype="0" repeatCount="2000" fill="hold" nodeType="clickEffect">
                                  <p:stCondLst>
                                    <p:cond delay="0"/>
                                  </p:stCondLst>
                                  <p:childTnLst>
                                    <p:anim calcmode="discrete" valueType="str">
                                      <p:cBhvr>
                                        <p:cTn id="86" dur="500" fill="hold"/>
                                        <p:tgtEl>
                                          <p:spTgt spid="21520"/>
                                        </p:tgtEl>
                                        <p:attrNameLst>
                                          <p:attrName>style.visibility</p:attrName>
                                        </p:attrNameLst>
                                      </p:cBhvr>
                                      <p:tavLst>
                                        <p:tav tm="0">
                                          <p:val>
                                            <p:strVal val="hidden"/>
                                          </p:val>
                                        </p:tav>
                                        <p:tav tm="50000">
                                          <p:val>
                                            <p:strVal val="visible"/>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4" fill="hold" nodeType="clickEffect">
                                  <p:stCondLst>
                                    <p:cond delay="0"/>
                                  </p:stCondLst>
                                  <p:childTnLst>
                                    <p:anim calcmode="lin" valueType="num">
                                      <p:cBhvr additive="base">
                                        <p:cTn id="90" dur="500"/>
                                        <p:tgtEl>
                                          <p:spTgt spid="21520"/>
                                        </p:tgtEl>
                                        <p:attrNameLst>
                                          <p:attrName>ppt_x</p:attrName>
                                        </p:attrNameLst>
                                      </p:cBhvr>
                                      <p:tavLst>
                                        <p:tav tm="0">
                                          <p:val>
                                            <p:strVal val="ppt_x"/>
                                          </p:val>
                                        </p:tav>
                                        <p:tav tm="100000">
                                          <p:val>
                                            <p:strVal val="ppt_x"/>
                                          </p:val>
                                        </p:tav>
                                      </p:tavLst>
                                    </p:anim>
                                    <p:anim calcmode="lin" valueType="num">
                                      <p:cBhvr additive="base">
                                        <p:cTn id="91" dur="500"/>
                                        <p:tgtEl>
                                          <p:spTgt spid="21520"/>
                                        </p:tgtEl>
                                        <p:attrNameLst>
                                          <p:attrName>ppt_y</p:attrName>
                                        </p:attrNameLst>
                                      </p:cBhvr>
                                      <p:tavLst>
                                        <p:tav tm="0">
                                          <p:val>
                                            <p:strVal val="ppt_y"/>
                                          </p:val>
                                        </p:tav>
                                        <p:tav tm="100000">
                                          <p:val>
                                            <p:strVal val="1+ppt_h/2"/>
                                          </p:val>
                                        </p:tav>
                                      </p:tavLst>
                                    </p:anim>
                                    <p:set>
                                      <p:cBhvr>
                                        <p:cTn id="92" dur="1" fill="hold">
                                          <p:stCondLst>
                                            <p:cond delay="499"/>
                                          </p:stCondLst>
                                        </p:cTn>
                                        <p:tgtEl>
                                          <p:spTgt spid="21520"/>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35" presetClass="emph" presetSubtype="0" repeatCount="2000" fill="hold" nodeType="clickEffect">
                                  <p:stCondLst>
                                    <p:cond delay="0"/>
                                  </p:stCondLst>
                                  <p:childTnLst>
                                    <p:anim calcmode="discrete" valueType="str">
                                      <p:cBhvr>
                                        <p:cTn id="96" dur="500" fill="hold"/>
                                        <p:tgtEl>
                                          <p:spTgt spid="21517"/>
                                        </p:tgtEl>
                                        <p:attrNameLst>
                                          <p:attrName>style.visibility</p:attrName>
                                        </p:attrNameLst>
                                      </p:cBhvr>
                                      <p:tavLst>
                                        <p:tav tm="0">
                                          <p:val>
                                            <p:strVal val="hidden"/>
                                          </p:val>
                                        </p:tav>
                                        <p:tav tm="50000">
                                          <p:val>
                                            <p:strVal val="visible"/>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1513"/>
                                        </p:tgtEl>
                                        <p:attrNameLst>
                                          <p:attrName>style.visibility</p:attrName>
                                        </p:attrNameLst>
                                      </p:cBhvr>
                                      <p:to>
                                        <p:strVal val="visible"/>
                                      </p:to>
                                    </p:set>
                                    <p:anim calcmode="lin" valueType="num">
                                      <p:cBhvr additive="base">
                                        <p:cTn id="101" dur="500" fill="hold"/>
                                        <p:tgtEl>
                                          <p:spTgt spid="21513"/>
                                        </p:tgtEl>
                                        <p:attrNameLst>
                                          <p:attrName>ppt_x</p:attrName>
                                        </p:attrNameLst>
                                      </p:cBhvr>
                                      <p:tavLst>
                                        <p:tav tm="0">
                                          <p:val>
                                            <p:strVal val="#ppt_x"/>
                                          </p:val>
                                        </p:tav>
                                        <p:tav tm="100000">
                                          <p:val>
                                            <p:strVal val="#ppt_x"/>
                                          </p:val>
                                        </p:tav>
                                      </p:tavLst>
                                    </p:anim>
                                    <p:anim calcmode="lin" valueType="num">
                                      <p:cBhvr additive="base">
                                        <p:cTn id="102"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xit" presetSubtype="4" fill="hold" nodeType="clickEffect">
                                  <p:stCondLst>
                                    <p:cond delay="0"/>
                                  </p:stCondLst>
                                  <p:childTnLst>
                                    <p:anim calcmode="lin" valueType="num">
                                      <p:cBhvr additive="base">
                                        <p:cTn id="106" dur="500"/>
                                        <p:tgtEl>
                                          <p:spTgt spid="21517"/>
                                        </p:tgtEl>
                                        <p:attrNameLst>
                                          <p:attrName>ppt_x</p:attrName>
                                        </p:attrNameLst>
                                      </p:cBhvr>
                                      <p:tavLst>
                                        <p:tav tm="0">
                                          <p:val>
                                            <p:strVal val="ppt_x"/>
                                          </p:val>
                                        </p:tav>
                                        <p:tav tm="100000">
                                          <p:val>
                                            <p:strVal val="ppt_x"/>
                                          </p:val>
                                        </p:tav>
                                      </p:tavLst>
                                    </p:anim>
                                    <p:anim calcmode="lin" valueType="num">
                                      <p:cBhvr additive="base">
                                        <p:cTn id="107" dur="500"/>
                                        <p:tgtEl>
                                          <p:spTgt spid="21517"/>
                                        </p:tgtEl>
                                        <p:attrNameLst>
                                          <p:attrName>ppt_y</p:attrName>
                                        </p:attrNameLst>
                                      </p:cBhvr>
                                      <p:tavLst>
                                        <p:tav tm="0">
                                          <p:val>
                                            <p:strVal val="ppt_y"/>
                                          </p:val>
                                        </p:tav>
                                        <p:tav tm="100000">
                                          <p:val>
                                            <p:strVal val="1+ppt_h/2"/>
                                          </p:val>
                                        </p:tav>
                                      </p:tavLst>
                                    </p:anim>
                                    <p:set>
                                      <p:cBhvr>
                                        <p:cTn id="108" dur="1" fill="hold">
                                          <p:stCondLst>
                                            <p:cond delay="499"/>
                                          </p:stCondLst>
                                        </p:cTn>
                                        <p:tgtEl>
                                          <p:spTgt spid="21517"/>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5" presetClass="emph" presetSubtype="0" repeatCount="2000" fill="hold" nodeType="clickEffect">
                                  <p:stCondLst>
                                    <p:cond delay="0"/>
                                  </p:stCondLst>
                                  <p:childTnLst>
                                    <p:anim calcmode="discrete" valueType="str">
                                      <p:cBhvr>
                                        <p:cTn id="112" dur="500" fill="hold"/>
                                        <p:tgtEl>
                                          <p:spTgt spid="21515"/>
                                        </p:tgtEl>
                                        <p:attrNameLst>
                                          <p:attrName>style.visibility</p:attrName>
                                        </p:attrNameLst>
                                      </p:cBhvr>
                                      <p:tavLst>
                                        <p:tav tm="0">
                                          <p:val>
                                            <p:strVal val="hidden"/>
                                          </p:val>
                                        </p:tav>
                                        <p:tav tm="50000">
                                          <p:val>
                                            <p:strVal val="visible"/>
                                          </p:val>
                                        </p:tav>
                                      </p:tavLst>
                                    </p:anim>
                                  </p:childTnLst>
                                </p:cTn>
                              </p:par>
                            </p:childTnLst>
                          </p:cTn>
                        </p:par>
                        <p:par>
                          <p:cTn id="113" fill="hold" nodeType="afterGroup">
                            <p:stCondLst>
                              <p:cond delay="1000"/>
                            </p:stCondLst>
                            <p:childTnLst>
                              <p:par>
                                <p:cTn id="114" presetID="2" presetClass="exit" presetSubtype="4" fill="hold" nodeType="afterEffect">
                                  <p:stCondLst>
                                    <p:cond delay="0"/>
                                  </p:stCondLst>
                                  <p:childTnLst>
                                    <p:anim calcmode="lin" valueType="num">
                                      <p:cBhvr additive="base">
                                        <p:cTn id="115" dur="500"/>
                                        <p:tgtEl>
                                          <p:spTgt spid="21515"/>
                                        </p:tgtEl>
                                        <p:attrNameLst>
                                          <p:attrName>ppt_x</p:attrName>
                                        </p:attrNameLst>
                                      </p:cBhvr>
                                      <p:tavLst>
                                        <p:tav tm="0">
                                          <p:val>
                                            <p:strVal val="ppt_x"/>
                                          </p:val>
                                        </p:tav>
                                        <p:tav tm="100000">
                                          <p:val>
                                            <p:strVal val="ppt_x"/>
                                          </p:val>
                                        </p:tav>
                                      </p:tavLst>
                                    </p:anim>
                                    <p:anim calcmode="lin" valueType="num">
                                      <p:cBhvr additive="base">
                                        <p:cTn id="116" dur="500"/>
                                        <p:tgtEl>
                                          <p:spTgt spid="21515"/>
                                        </p:tgtEl>
                                        <p:attrNameLst>
                                          <p:attrName>ppt_y</p:attrName>
                                        </p:attrNameLst>
                                      </p:cBhvr>
                                      <p:tavLst>
                                        <p:tav tm="0">
                                          <p:val>
                                            <p:strVal val="ppt_y"/>
                                          </p:val>
                                        </p:tav>
                                        <p:tav tm="100000">
                                          <p:val>
                                            <p:strVal val="1+ppt_h/2"/>
                                          </p:val>
                                        </p:tav>
                                      </p:tavLst>
                                    </p:anim>
                                    <p:set>
                                      <p:cBhvr>
                                        <p:cTn id="117" dur="1" fill="hold">
                                          <p:stCondLst>
                                            <p:cond delay="499"/>
                                          </p:stCondLst>
                                        </p:cTn>
                                        <p:tgtEl>
                                          <p:spTgt spid="21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utoUpdateAnimBg="0"/>
      <p:bldP spid="21512" grpId="0" autoUpdateAnimBg="0"/>
      <p:bldP spid="2151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A70C00C-E95F-4136-982B-9C11A10ECD34}" type="slidenum">
              <a:rPr lang="zh-CN" altLang="en-US"/>
              <a:pPr>
                <a:defRPr/>
              </a:pPr>
              <a:t>8</a:t>
            </a:fld>
            <a:endParaRPr lang="en-US" altLang="zh-CN"/>
          </a:p>
        </p:txBody>
      </p:sp>
      <p:sp>
        <p:nvSpPr>
          <p:cNvPr id="18435" name="Rectangle 2"/>
          <p:cNvSpPr>
            <a:spLocks noGrp="1" noChangeArrowheads="1"/>
          </p:cNvSpPr>
          <p:nvPr>
            <p:ph type="title"/>
          </p:nvPr>
        </p:nvSpPr>
        <p:spPr>
          <a:xfrm>
            <a:off x="687388" y="115888"/>
            <a:ext cx="7772400" cy="658812"/>
          </a:xfrm>
        </p:spPr>
        <p:txBody>
          <a:bodyPr/>
          <a:lstStyle/>
          <a:p>
            <a:pPr algn="r" eaLnBrk="1" hangingPunct="1"/>
            <a:r>
              <a:rPr lang="en-US" altLang="zh-CN" sz="2400" smtClean="0">
                <a:latin typeface="华文行楷" panose="02010800040101010101" pitchFamily="2" charset="-122"/>
                <a:ea typeface="华文行楷" panose="02010800040101010101" pitchFamily="2" charset="-122"/>
              </a:rPr>
              <a:t>&lt;2&gt; </a:t>
            </a:r>
            <a:r>
              <a:rPr lang="zh-CN" altLang="en-US" sz="2400" smtClean="0">
                <a:latin typeface="华文行楷" panose="02010800040101010101" pitchFamily="2" charset="-122"/>
                <a:ea typeface="华文行楷" panose="02010800040101010101" pitchFamily="2" charset="-122"/>
              </a:rPr>
              <a:t>变量声明的语法制导翻译（续</a:t>
            </a:r>
            <a:r>
              <a:rPr lang="en-US" altLang="zh-CN" sz="2400" smtClean="0">
                <a:latin typeface="华文行楷" panose="02010800040101010101" pitchFamily="2" charset="-122"/>
                <a:ea typeface="华文行楷" panose="02010800040101010101" pitchFamily="2" charset="-122"/>
              </a:rPr>
              <a:t>4</a:t>
            </a:r>
            <a:r>
              <a:rPr lang="zh-CN" altLang="en-US" sz="2400" smtClean="0">
                <a:latin typeface="华文行楷" panose="02010800040101010101" pitchFamily="2" charset="-122"/>
                <a:ea typeface="华文行楷" panose="02010800040101010101" pitchFamily="2" charset="-122"/>
              </a:rPr>
              <a:t>）</a:t>
            </a:r>
          </a:p>
        </p:txBody>
      </p:sp>
      <p:sp>
        <p:nvSpPr>
          <p:cNvPr id="18436" name="Rectangle 3"/>
          <p:cNvSpPr>
            <a:spLocks noChangeArrowheads="1"/>
          </p:cNvSpPr>
          <p:nvPr/>
        </p:nvSpPr>
        <p:spPr bwMode="auto">
          <a:xfrm>
            <a:off x="179388" y="3068638"/>
            <a:ext cx="87630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zh-CN" altLang="en-US" sz="2400">
                <a:solidFill>
                  <a:schemeClr val="tx2"/>
                </a:solidFill>
                <a:latin typeface="华文行楷" panose="02010800040101010101" pitchFamily="2" charset="-122"/>
                <a:ea typeface="华文行楷" panose="02010800040101010101" pitchFamily="2" charset="-122"/>
              </a:rPr>
              <a:t>序号 归约使用的产生式	语义处理结果</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(1) T1→int			</a:t>
            </a:r>
            <a:r>
              <a:rPr lang="en-US" altLang="zh-CN" sz="2400">
                <a:latin typeface="黑体" panose="02010609060101010101" pitchFamily="49" charset="-122"/>
                <a:ea typeface="黑体" panose="02010609060101010101" pitchFamily="49" charset="-122"/>
              </a:rPr>
              <a:t>T1.type=integer     T1.width=4</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(2) T2→array[num]of T1	</a:t>
            </a:r>
            <a:r>
              <a:rPr lang="en-US" altLang="zh-CN" sz="2400">
                <a:latin typeface="黑体" panose="02010609060101010101" pitchFamily="49" charset="-122"/>
                <a:ea typeface="黑体" panose="02010609060101010101" pitchFamily="49" charset="-122"/>
              </a:rPr>
              <a:t>T2.type=array(10,integer)</a:t>
            </a:r>
          </a:p>
          <a:p>
            <a:pPr algn="just">
              <a:lnSpc>
                <a:spcPct val="120000"/>
              </a:lnSpc>
              <a:spcBef>
                <a:spcPct val="0"/>
              </a:spcBef>
              <a:buFontTx/>
              <a:buNone/>
            </a:pPr>
            <a:r>
              <a:rPr lang="en-US" altLang="zh-CN" sz="2400">
                <a:latin typeface="黑体" panose="02010609060101010101" pitchFamily="49" charset="-122"/>
                <a:ea typeface="黑体" panose="02010609060101010101" pitchFamily="49" charset="-122"/>
              </a:rPr>
              <a:t>				T2.width=10*4=40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(3) D1→id:T2</a:t>
            </a:r>
            <a:r>
              <a:rPr lang="en-US" altLang="zh-CN" sz="2400">
                <a:latin typeface="黑体" panose="02010609060101010101" pitchFamily="49" charset="-122"/>
                <a:ea typeface="黑体" panose="02010609060101010101" pitchFamily="49" charset="-122"/>
              </a:rPr>
              <a:t>		enter(a,array(10),0) offset=40</a:t>
            </a:r>
          </a:p>
          <a:p>
            <a:pPr algn="just">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(4) T3→int	</a:t>
            </a:r>
            <a:r>
              <a:rPr lang="en-US" altLang="zh-CN" sz="2400">
                <a:latin typeface="黑体" panose="02010609060101010101" pitchFamily="49" charset="-122"/>
                <a:ea typeface="黑体" panose="02010609060101010101" pitchFamily="49" charset="-122"/>
              </a:rPr>
              <a:t>		T3.type=integer      T3.width=4</a:t>
            </a:r>
          </a:p>
          <a:p>
            <a:pPr>
              <a:lnSpc>
                <a:spcPct val="120000"/>
              </a:lnSpc>
              <a:spcBef>
                <a:spcPct val="0"/>
              </a:spcBef>
              <a:buFontTx/>
              <a:buNone/>
            </a:pPr>
            <a:r>
              <a:rPr lang="en-US" altLang="zh-CN" sz="2400">
                <a:solidFill>
                  <a:schemeClr val="accent2"/>
                </a:solidFill>
                <a:latin typeface="黑体" panose="02010609060101010101" pitchFamily="49" charset="-122"/>
                <a:ea typeface="黑体" panose="02010609060101010101" pitchFamily="49" charset="-122"/>
              </a:rPr>
              <a:t>(5) D2→id:T3</a:t>
            </a:r>
            <a:r>
              <a:rPr lang="en-US" altLang="zh-CN" sz="2400">
                <a:latin typeface="黑体" panose="02010609060101010101" pitchFamily="49" charset="-122"/>
                <a:ea typeface="黑体" panose="02010609060101010101" pitchFamily="49" charset="-122"/>
              </a:rPr>
              <a:t>		enter(x,integer,40)  offset=44 </a:t>
            </a:r>
          </a:p>
        </p:txBody>
      </p:sp>
      <p:graphicFrame>
        <p:nvGraphicFramePr>
          <p:cNvPr id="18437" name="Object 4"/>
          <p:cNvGraphicFramePr>
            <a:graphicFrameLocks noChangeAspect="1"/>
          </p:cNvGraphicFramePr>
          <p:nvPr/>
        </p:nvGraphicFramePr>
        <p:xfrm>
          <a:off x="684213" y="188913"/>
          <a:ext cx="3600450" cy="2867025"/>
        </p:xfrm>
        <a:graphic>
          <a:graphicData uri="http://schemas.openxmlformats.org/presentationml/2006/ole">
            <mc:AlternateContent xmlns:mc="http://schemas.openxmlformats.org/markup-compatibility/2006">
              <mc:Choice xmlns:v="urn:schemas-microsoft-com:vml" Requires="v">
                <p:oleObj spid="_x0000_s18454" r:id="rId4" imgW="1782720" imgH="1418760" progId="Visio.Drawing.11">
                  <p:embed/>
                </p:oleObj>
              </mc:Choice>
              <mc:Fallback>
                <p:oleObj r:id="rId4" imgW="1782720" imgH="141876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88913"/>
                        <a:ext cx="36004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34D3FD2-2E6E-4E11-879C-E50EDDA976F3}" type="slidenum">
              <a:rPr lang="zh-CN" altLang="en-US"/>
              <a:pPr>
                <a:defRPr/>
              </a:pPr>
              <a:t>9</a:t>
            </a:fld>
            <a:endParaRPr lang="en-US" altLang="zh-CN"/>
          </a:p>
        </p:txBody>
      </p:sp>
      <p:sp>
        <p:nvSpPr>
          <p:cNvPr id="20483" name="Rectangle 2"/>
          <p:cNvSpPr>
            <a:spLocks noGrp="1" noChangeArrowheads="1"/>
          </p:cNvSpPr>
          <p:nvPr>
            <p:ph type="title"/>
          </p:nvPr>
        </p:nvSpPr>
        <p:spPr>
          <a:xfrm>
            <a:off x="250825" y="298450"/>
            <a:ext cx="5181600" cy="609600"/>
          </a:xfrm>
        </p:spPr>
        <p:txBody>
          <a:bodyPr/>
          <a:lstStyle/>
          <a:p>
            <a:pPr algn="l" eaLnBrk="1" hangingPunct="1"/>
            <a:r>
              <a:rPr lang="en-US" altLang="zh-CN" sz="3200" smtClean="0">
                <a:solidFill>
                  <a:srgbClr val="990000"/>
                </a:solidFill>
                <a:latin typeface="黑体" panose="02010609060101010101" pitchFamily="49" charset="-122"/>
                <a:ea typeface="黑体" panose="02010609060101010101" pitchFamily="49" charset="-122"/>
              </a:rPr>
              <a:t>4.5.3 </a:t>
            </a:r>
            <a:r>
              <a:rPr lang="zh-CN" altLang="en-US" sz="3200" smtClean="0">
                <a:solidFill>
                  <a:srgbClr val="990000"/>
                </a:solidFill>
                <a:latin typeface="隶书" panose="02010509060101010101" pitchFamily="49" charset="-122"/>
                <a:ea typeface="隶书" panose="02010509060101010101" pitchFamily="49" charset="-122"/>
              </a:rPr>
              <a:t>过程的定义与声明 </a:t>
            </a:r>
          </a:p>
        </p:txBody>
      </p:sp>
      <p:sp>
        <p:nvSpPr>
          <p:cNvPr id="20484" name="Rectangle 3"/>
          <p:cNvSpPr>
            <a:spLocks noChangeArrowheads="1"/>
          </p:cNvSpPr>
          <p:nvPr/>
        </p:nvSpPr>
        <p:spPr bwMode="auto">
          <a:xfrm>
            <a:off x="395288" y="1268413"/>
            <a:ext cx="8153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FontTx/>
              <a:buNone/>
            </a:pPr>
            <a:r>
              <a:rPr lang="en-US" altLang="zh-CN" sz="2400">
                <a:solidFill>
                  <a:srgbClr val="990000"/>
                </a:solidFill>
                <a:latin typeface="华文行楷" panose="02010800040101010101" pitchFamily="2" charset="-122"/>
                <a:ea typeface="华文行楷" panose="02010800040101010101" pitchFamily="2" charset="-122"/>
              </a:rPr>
              <a:t>1</a:t>
            </a:r>
            <a:r>
              <a:rPr lang="zh-CN" altLang="en-US" sz="2400">
                <a:solidFill>
                  <a:srgbClr val="990000"/>
                </a:solidFill>
                <a:latin typeface="华文行楷" panose="02010800040101010101" pitchFamily="2" charset="-122"/>
                <a:ea typeface="华文行楷" panose="02010800040101010101" pitchFamily="2" charset="-122"/>
              </a:rPr>
              <a:t>．过程</a:t>
            </a:r>
            <a:r>
              <a:rPr lang="zh-CN" altLang="en-US" sz="2400">
                <a:solidFill>
                  <a:srgbClr val="990000"/>
                </a:solidFill>
                <a:latin typeface="黑体" panose="02010609060101010101" pitchFamily="49" charset="-122"/>
                <a:ea typeface="黑体" panose="02010609060101010101" pitchFamily="49" charset="-122"/>
              </a:rPr>
              <a:t>（</a:t>
            </a:r>
            <a:r>
              <a:rPr lang="en-US" altLang="zh-CN" sz="2400">
                <a:solidFill>
                  <a:srgbClr val="990000"/>
                </a:solidFill>
                <a:latin typeface="黑体" panose="02010609060101010101" pitchFamily="49" charset="-122"/>
                <a:ea typeface="黑体" panose="02010609060101010101" pitchFamily="49" charset="-122"/>
              </a:rPr>
              <a:t>procedure</a:t>
            </a:r>
            <a:r>
              <a:rPr lang="zh-CN" altLang="en-US" sz="2400">
                <a:solidFill>
                  <a:srgbClr val="990000"/>
                </a:solidFill>
                <a:latin typeface="黑体" panose="02010609060101010101" pitchFamily="49" charset="-122"/>
                <a:ea typeface="黑体" panose="02010609060101010101" pitchFamily="49" charset="-122"/>
              </a:rPr>
              <a:t>）</a:t>
            </a:r>
            <a:r>
              <a:rPr lang="zh-CN" altLang="en-US" sz="2400">
                <a:solidFill>
                  <a:srgbClr val="990000"/>
                </a:solidFill>
                <a:latin typeface="华文行楷" panose="02010800040101010101" pitchFamily="2" charset="-122"/>
                <a:ea typeface="华文行楷" panose="02010800040101010101" pitchFamily="2" charset="-122"/>
              </a:rPr>
              <a:t>：</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a:t>
            </a:r>
            <a:r>
              <a:rPr lang="zh-CN" altLang="en-US" sz="2400">
                <a:solidFill>
                  <a:srgbClr val="0000FF"/>
                </a:solidFill>
                <a:latin typeface="华文行楷" panose="02010800040101010101" pitchFamily="2" charset="-122"/>
                <a:ea typeface="华文行楷" panose="02010800040101010101" pitchFamily="2" charset="-122"/>
              </a:rPr>
              <a:t>过程头</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solidFill>
                  <a:srgbClr val="0000FF"/>
                </a:solidFill>
                <a:latin typeface="华文行楷" panose="02010800040101010101" pitchFamily="2" charset="-122"/>
                <a:ea typeface="华文行楷" panose="02010800040101010101" pitchFamily="2" charset="-122"/>
              </a:rPr>
              <a:t>做什么</a:t>
            </a:r>
            <a:r>
              <a:rPr lang="en-US" altLang="zh-CN" sz="2400">
                <a:solidFill>
                  <a:srgbClr val="0000FF"/>
                </a:solidFill>
                <a:latin typeface="华文行楷" panose="02010800040101010101" pitchFamily="2" charset="-122"/>
                <a:ea typeface="华文行楷" panose="02010800040101010101" pitchFamily="2" charset="-122"/>
              </a:rPr>
              <a:t>)     </a:t>
            </a:r>
            <a:r>
              <a:rPr lang="zh-CN" altLang="en-US" sz="2400">
                <a:solidFill>
                  <a:srgbClr val="0000FF"/>
                </a:solidFill>
                <a:latin typeface="华文行楷" panose="02010800040101010101" pitchFamily="2" charset="-122"/>
                <a:ea typeface="华文行楷" panose="02010800040101010101" pitchFamily="2" charset="-122"/>
              </a:rPr>
              <a:t>＋  过程体</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solidFill>
                  <a:srgbClr val="0000FF"/>
                </a:solidFill>
                <a:latin typeface="华文行楷" panose="02010800040101010101" pitchFamily="2" charset="-122"/>
                <a:ea typeface="华文行楷" panose="02010800040101010101" pitchFamily="2" charset="-122"/>
              </a:rPr>
              <a:t>怎么做</a:t>
            </a:r>
            <a:r>
              <a:rPr lang="en-US" altLang="zh-CN" sz="2400">
                <a:solidFill>
                  <a:srgbClr val="0000FF"/>
                </a:solidFill>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函   数</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有返回值的过程</a:t>
            </a:r>
          </a:p>
          <a:p>
            <a:pPr algn="just" eaLnBrk="1" hangingPunct="1">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     主程序</a:t>
            </a:r>
            <a:r>
              <a:rPr lang="en-US" altLang="zh-CN" sz="2400">
                <a:latin typeface="华文行楷" panose="02010800040101010101" pitchFamily="2" charset="-122"/>
                <a:ea typeface="华文行楷" panose="02010800040101010101" pitchFamily="2" charset="-122"/>
              </a:rPr>
              <a:t>:  </a:t>
            </a:r>
            <a:r>
              <a:rPr lang="zh-CN" altLang="en-US" sz="2400">
                <a:latin typeface="华文行楷" panose="02010800040101010101" pitchFamily="2" charset="-122"/>
                <a:ea typeface="华文行楷" panose="02010800040101010101" pitchFamily="2" charset="-122"/>
              </a:rPr>
              <a:t>被操作系统调用的过程</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函数</a:t>
            </a:r>
          </a:p>
          <a:p>
            <a:pPr algn="just" eaLnBrk="1" hangingPunct="1">
              <a:lnSpc>
                <a:spcPct val="120000"/>
              </a:lnSpc>
              <a:spcBef>
                <a:spcPct val="0"/>
              </a:spcBef>
              <a:buFontTx/>
              <a:buNone/>
            </a:pPr>
            <a:endParaRPr lang="zh-CN" altLang="en-US" sz="2400">
              <a:latin typeface="华文行楷" panose="02010800040101010101" pitchFamily="2" charset="-122"/>
              <a:ea typeface="华文行楷" panose="02010800040101010101" pitchFamily="2" charset="-122"/>
            </a:endParaRPr>
          </a:p>
          <a:p>
            <a:pPr algn="just">
              <a:lnSpc>
                <a:spcPct val="120000"/>
              </a:lnSpc>
              <a:spcBef>
                <a:spcPct val="0"/>
              </a:spcBef>
              <a:buFontTx/>
              <a:buNone/>
            </a:pPr>
            <a:r>
              <a:rPr lang="en-US" altLang="zh-CN" sz="2400">
                <a:solidFill>
                  <a:srgbClr val="990000"/>
                </a:solidFill>
                <a:latin typeface="华文行楷" panose="02010800040101010101" pitchFamily="2" charset="-122"/>
                <a:ea typeface="华文行楷" panose="02010800040101010101" pitchFamily="2" charset="-122"/>
              </a:rPr>
              <a:t>2</a:t>
            </a:r>
            <a:r>
              <a:rPr lang="zh-CN" altLang="en-US" sz="2400">
                <a:solidFill>
                  <a:srgbClr val="990000"/>
                </a:solidFill>
                <a:latin typeface="华文行楷" panose="02010800040101010101" pitchFamily="2" charset="-122"/>
                <a:ea typeface="华文行楷" panose="02010800040101010101" pitchFamily="2" charset="-122"/>
              </a:rPr>
              <a:t>．过程的三种形式：</a:t>
            </a:r>
            <a:r>
              <a:rPr lang="zh-CN" altLang="en-US" sz="2400">
                <a:latin typeface="华文行楷" panose="02010800040101010101" pitchFamily="2" charset="-122"/>
                <a:ea typeface="华文行楷" panose="02010800040101010101" pitchFamily="2" charset="-122"/>
              </a:rPr>
              <a:t>过程定义、过程声明和过程调用。</a:t>
            </a:r>
          </a:p>
          <a:p>
            <a:pPr lvl="1" algn="just">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过程定义：过程头</a:t>
            </a:r>
            <a:r>
              <a:rPr lang="en-US" altLang="zh-CN" sz="2400">
                <a:latin typeface="华文行楷" panose="02010800040101010101" pitchFamily="2" charset="-122"/>
                <a:ea typeface="华文行楷" panose="02010800040101010101" pitchFamily="2" charset="-122"/>
              </a:rPr>
              <a:t>+</a:t>
            </a:r>
            <a:r>
              <a:rPr lang="zh-CN" altLang="en-US" sz="2400">
                <a:latin typeface="华文行楷" panose="02010800040101010101" pitchFamily="2" charset="-122"/>
                <a:ea typeface="华文行楷" panose="02010800040101010101" pitchFamily="2" charset="-122"/>
              </a:rPr>
              <a:t>过程体；</a:t>
            </a:r>
          </a:p>
          <a:p>
            <a:pPr lvl="1" algn="just">
              <a:lnSpc>
                <a:spcPct val="120000"/>
              </a:lnSpc>
              <a:spcBef>
                <a:spcPct val="0"/>
              </a:spcBef>
              <a:buFontTx/>
              <a:buNone/>
            </a:pPr>
            <a:r>
              <a:rPr lang="zh-CN" altLang="en-US" sz="2400">
                <a:latin typeface="华文行楷" panose="02010800040101010101" pitchFamily="2" charset="-122"/>
                <a:ea typeface="华文行楷" panose="02010800040101010101" pitchFamily="2" charset="-122"/>
              </a:rPr>
              <a:t>过程声明：过程头；</a:t>
            </a:r>
          </a:p>
        </p:txBody>
      </p:sp>
      <p:sp>
        <p:nvSpPr>
          <p:cNvPr id="20485" name="Text Box 4"/>
          <p:cNvSpPr txBox="1">
            <a:spLocks noChangeArrowheads="1"/>
          </p:cNvSpPr>
          <p:nvPr/>
        </p:nvSpPr>
        <p:spPr bwMode="auto">
          <a:xfrm>
            <a:off x="250825" y="5029200"/>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zh-CN" altLang="en-US" sz="2400">
                <a:latin typeface="华文行楷" panose="02010800040101010101" pitchFamily="2" charset="-122"/>
                <a:ea typeface="华文行楷" panose="02010800040101010101" pitchFamily="2" charset="-122"/>
              </a:rPr>
              <a:t>本节重点讨论过程的规格说明、过程体中的声明的处理</a:t>
            </a:r>
          </a:p>
          <a:p>
            <a:pPr algn="just">
              <a:spcBef>
                <a:spcPct val="0"/>
              </a:spcBef>
            </a:pPr>
            <a:r>
              <a:rPr lang="zh-CN" altLang="en-US" sz="2400">
                <a:latin typeface="华文行楷" panose="02010800040101010101" pitchFamily="2" charset="-122"/>
                <a:ea typeface="华文行楷" panose="02010800040101010101" pitchFamily="2" charset="-122"/>
              </a:rPr>
              <a:t>本节将过程定义和过程声明统称为过程声明。</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0" fontAlgn="base" latinLnBrk="0" hangingPunct="0">
          <a:lnSpc>
            <a:spcPct val="100000"/>
          </a:lnSpc>
          <a:spcBef>
            <a:spcPct val="0"/>
          </a:spcBef>
          <a:spcAft>
            <a:spcPct val="0"/>
          </a:spcAft>
          <a:buClrTx/>
          <a:buSzTx/>
          <a:buFontTx/>
          <a:buNone/>
          <a:tabLst/>
          <a:defRPr kumimoji="0" lang="zh-CN" altLang="zh-CN"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just" defTabSz="914400" rtl="0" eaLnBrk="0" fontAlgn="base" latinLnBrk="0" hangingPunct="0">
          <a:lnSpc>
            <a:spcPct val="100000"/>
          </a:lnSpc>
          <a:spcBef>
            <a:spcPct val="0"/>
          </a:spcBef>
          <a:spcAft>
            <a:spcPct val="0"/>
          </a:spcAft>
          <a:buClrTx/>
          <a:buSzTx/>
          <a:buFontTx/>
          <a:buNone/>
          <a:tabLst/>
          <a:defRPr kumimoji="0" lang="zh-CN" altLang="zh-CN" sz="2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objectDefaults>
  <a:extraClrSchemeLst>
    <a:extraClrScheme>
      <a:clrScheme name="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gcom0101</Template>
  <TotalTime>2704</TotalTime>
  <Pages>0</Pages>
  <Words>4680</Words>
  <Characters>0</Characters>
  <Application>Microsoft Office PowerPoint</Application>
  <DocSecurity>0</DocSecurity>
  <PresentationFormat>全屏显示(4:3)</PresentationFormat>
  <Lines>0</Lines>
  <Paragraphs>808</Paragraphs>
  <Slides>46</Slides>
  <Notes>46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8" baseType="lpstr">
      <vt:lpstr>黑体</vt:lpstr>
      <vt:lpstr>华文行楷</vt:lpstr>
      <vt:lpstr>华文楷体</vt:lpstr>
      <vt:lpstr>隶书</vt:lpstr>
      <vt:lpstr>宋体</vt:lpstr>
      <vt:lpstr>微软雅黑</vt:lpstr>
      <vt:lpstr>Arial</vt:lpstr>
      <vt:lpstr>Times New Roman</vt:lpstr>
      <vt:lpstr>Wingdings</vt:lpstr>
      <vt:lpstr>default</vt:lpstr>
      <vt:lpstr>Microsoft Visio 2003-2010 绘图</vt:lpstr>
      <vt:lpstr>Visio</vt:lpstr>
      <vt:lpstr>4.5 声明语句的翻译</vt:lpstr>
      <vt:lpstr>4.5.1 变量的声明</vt:lpstr>
      <vt:lpstr>&lt;1&gt; 变量的类型定义与声明 （续）</vt:lpstr>
      <vt:lpstr>&lt;2&gt; 变量声明的语法制导翻译</vt:lpstr>
      <vt:lpstr>&lt;2&gt; 变量声明的语法制导翻译（续1）</vt:lpstr>
      <vt:lpstr>&lt;2&gt; 变量声明的语法制导翻译（续2）</vt:lpstr>
      <vt:lpstr>&lt;2&gt; 变量声明的语法制导翻译（续3）</vt:lpstr>
      <vt:lpstr>&lt;2&gt; 变量声明的语法制导翻译（续4）</vt:lpstr>
      <vt:lpstr>4.5.3 过程的定义与声明 </vt:lpstr>
      <vt:lpstr>4.5.3 过程的定义与声明（续）   </vt:lpstr>
      <vt:lpstr>4.5.3.1 左值与右值 </vt:lpstr>
      <vt:lpstr>4.5.3.1 左值与右值 </vt:lpstr>
      <vt:lpstr>4.5.3.2 参数传递 </vt:lpstr>
      <vt:lpstr>&lt;1&gt; 值调用 </vt:lpstr>
      <vt:lpstr>值调用举例：                                                           &lt;1&gt; 值调用（续1） </vt:lpstr>
      <vt:lpstr>&lt;1&gt; 值调用（续2）</vt:lpstr>
      <vt:lpstr>&lt;2&gt; 引用调用 </vt:lpstr>
      <vt:lpstr>&lt;2&gt; 引用调用（续1）</vt:lpstr>
      <vt:lpstr>&lt;2&gt; 引用调用（续2）</vt:lpstr>
      <vt:lpstr>&lt;2&gt; 引用调用（续3）</vt:lpstr>
      <vt:lpstr>&lt;3&gt; 复写-恢复 </vt:lpstr>
      <vt:lpstr>PowerPoint 演示文稿</vt:lpstr>
      <vt:lpstr>&lt;3&gt; 复写-恢复（续2）</vt:lpstr>
      <vt:lpstr>&lt;4&gt; 换名调用 </vt:lpstr>
      <vt:lpstr>&lt;4&gt; 换名调用（续1）</vt:lpstr>
      <vt:lpstr>&lt;4&gt; 换名调用（续2）</vt:lpstr>
      <vt:lpstr>4.5.3.3 作用域信息的保存 &lt;1&gt; 过程的作用域 </vt:lpstr>
      <vt:lpstr>&lt;1&gt; 过程的作用域（续1）</vt:lpstr>
      <vt:lpstr>&lt;1&gt; 过程的作用域（续2）</vt:lpstr>
      <vt:lpstr>&lt;1&gt; 过程的作用域（续3）</vt:lpstr>
      <vt:lpstr>&lt;2&gt; 符号表中的作用域信息</vt:lpstr>
      <vt:lpstr>&lt;3&gt; 语法制导翻译生成符号表  (a) 简化的过程定义文法（忽略了参数）</vt:lpstr>
      <vt:lpstr>(b) 全程量、属性与语义函数</vt:lpstr>
      <vt:lpstr>(b) 全程量、属性与语义函数（续1）</vt:lpstr>
      <vt:lpstr>(b) 全程量、属性与语义函数（续2）</vt:lpstr>
      <vt:lpstr>(c) 语义规则</vt:lpstr>
      <vt:lpstr>(d) 语法制导翻译的过程</vt:lpstr>
      <vt:lpstr>(d) 语法制导翻译的过程</vt:lpstr>
      <vt:lpstr>(d) 语法制导翻译的过程（续1）</vt:lpstr>
      <vt:lpstr>(d) 语法制导翻译的过程（续2）</vt:lpstr>
      <vt:lpstr>4.6 简单算术表达式与赋值句 </vt:lpstr>
      <vt:lpstr>4.6.1 简单算术表达式的语法制导翻译 </vt:lpstr>
      <vt:lpstr>4.6.2 变量的（内部）类型转换 </vt:lpstr>
      <vt:lpstr>4.6.2 变量的（内部）类型转换（续1）</vt:lpstr>
      <vt:lpstr>4.6.2 变量的（内部）类型转换（续2）</vt:lpstr>
      <vt:lpstr>4.6.2 变量的（内部）类型转换（续3）</vt:lpstr>
    </vt:vector>
  </TitlesOfParts>
  <Manager/>
  <Company>sei</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dc:title>
  <dc:subject/>
  <dc:creator>wxq</dc:creator>
  <cp:keywords/>
  <dc:description/>
  <cp:lastModifiedBy>EZ123</cp:lastModifiedBy>
  <cp:revision>235</cp:revision>
  <cp:lastPrinted>1899-12-30T00:00:00Z</cp:lastPrinted>
  <dcterms:created xsi:type="dcterms:W3CDTF">2004-03-21T03:48:18Z</dcterms:created>
  <dcterms:modified xsi:type="dcterms:W3CDTF">2020-12-06T13:56:02Z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