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4" r:id="rId6"/>
    <p:sldId id="262" r:id="rId7"/>
    <p:sldId id="263" r:id="rId8"/>
    <p:sldId id="260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7F7E9-6976-4434-81A1-EFFBD46909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FA2B7B-5042-43E6-8774-96D4C3F4029C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algn="ctr"/>
          <a:r>
            <a:rPr lang="ru-RU" dirty="0" smtClean="0">
              <a:ln>
                <a:noFill/>
              </a:ln>
              <a:solidFill>
                <a:schemeClr val="bg1"/>
              </a:solidFill>
            </a:rPr>
            <a:t>Цель</a:t>
          </a:r>
          <a:endParaRPr lang="ru-RU" dirty="0">
            <a:ln>
              <a:noFill/>
            </a:ln>
            <a:solidFill>
              <a:schemeClr val="bg1"/>
            </a:solidFill>
          </a:endParaRPr>
        </a:p>
      </dgm:t>
    </dgm:pt>
    <dgm:pt modelId="{8F23EE20-6AF0-4E33-B217-FD1DC9250E3F}" type="parTrans" cxnId="{E825A4D6-D91F-4F83-8A70-29C96037A7B1}">
      <dgm:prSet/>
      <dgm:spPr/>
      <dgm:t>
        <a:bodyPr/>
        <a:lstStyle/>
        <a:p>
          <a:endParaRPr lang="ru-RU"/>
        </a:p>
      </dgm:t>
    </dgm:pt>
    <dgm:pt modelId="{2FD3222C-6ABE-4837-B7D8-D4F1C8A75762}" type="sibTrans" cxnId="{E825A4D6-D91F-4F83-8A70-29C96037A7B1}">
      <dgm:prSet/>
      <dgm:spPr/>
      <dgm:t>
        <a:bodyPr/>
        <a:lstStyle/>
        <a:p>
          <a:endParaRPr lang="ru-RU"/>
        </a:p>
      </dgm:t>
    </dgm:pt>
    <dgm:pt modelId="{A54FD72A-3D3B-42D5-8DAA-F0D82E0DAE54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ea typeface="Calibri" panose="020F0502020204030204" pitchFamily="34" charset="0"/>
            </a:rPr>
            <a:t>Применение метода наименьших для нахождения уравнения кривой разгона технологического процесса, а также </a:t>
          </a:r>
          <a:r>
            <a:rPr lang="ru-RU" dirty="0" smtClean="0">
              <a:latin typeface="Times New Roman" panose="02020603050405020304" pitchFamily="18" charset="0"/>
              <a:ea typeface="Calibri" panose="020F0502020204030204" pitchFamily="34" charset="0"/>
            </a:rPr>
            <a:t>оценка адекватности </a:t>
          </a:r>
          <a:r>
            <a:rPr lang="ru-RU" dirty="0" smtClean="0">
              <a:latin typeface="Times New Roman" panose="02020603050405020304" pitchFamily="18" charset="0"/>
              <a:ea typeface="Calibri" panose="020F0502020204030204" pitchFamily="34" charset="0"/>
            </a:rPr>
            <a:t>полученной математической модели</a:t>
          </a:r>
          <a:endParaRPr lang="ru-RU" dirty="0"/>
        </a:p>
      </dgm:t>
    </dgm:pt>
    <dgm:pt modelId="{BE51798F-208C-435A-A6BD-B6BCC0864B4D}" type="parTrans" cxnId="{36B734ED-2003-4ADB-9D4A-186B1752368E}">
      <dgm:prSet/>
      <dgm:spPr/>
      <dgm:t>
        <a:bodyPr/>
        <a:lstStyle/>
        <a:p>
          <a:endParaRPr lang="ru-RU"/>
        </a:p>
      </dgm:t>
    </dgm:pt>
    <dgm:pt modelId="{2294A56E-B117-4B88-BFC5-EE8C208268A8}" type="sibTrans" cxnId="{36B734ED-2003-4ADB-9D4A-186B1752368E}">
      <dgm:prSet/>
      <dgm:spPr/>
      <dgm:t>
        <a:bodyPr/>
        <a:lstStyle/>
        <a:p>
          <a:endParaRPr lang="ru-RU"/>
        </a:p>
      </dgm:t>
    </dgm:pt>
    <dgm:pt modelId="{5578065A-E7F7-4083-8589-F85DE6F6A379}">
      <dgm:prSet phldrT="[Текст]"/>
      <dgm:spPr>
        <a:solidFill>
          <a:schemeClr val="accent4">
            <a:lumMod val="60000"/>
            <a:lumOff val="40000"/>
            <a:alpha val="76000"/>
          </a:schemeClr>
        </a:solidFill>
      </dgm:spPr>
      <dgm:t>
        <a:bodyPr/>
        <a:lstStyle/>
        <a:p>
          <a:pPr algn="ctr"/>
          <a:r>
            <a:rPr lang="ru-RU" dirty="0" smtClean="0">
              <a:solidFill>
                <a:schemeClr val="tx1"/>
              </a:solidFill>
            </a:rPr>
            <a:t>Задачи</a:t>
          </a:r>
          <a:endParaRPr lang="ru-RU" dirty="0">
            <a:solidFill>
              <a:schemeClr val="tx1"/>
            </a:solidFill>
          </a:endParaRPr>
        </a:p>
      </dgm:t>
    </dgm:pt>
    <dgm:pt modelId="{8B2D513D-1A0E-4A6A-B7A0-F362B8FEA4F4}" type="parTrans" cxnId="{C2610C30-E283-4573-8B16-CEE09F715419}">
      <dgm:prSet/>
      <dgm:spPr/>
      <dgm:t>
        <a:bodyPr/>
        <a:lstStyle/>
        <a:p>
          <a:endParaRPr lang="ru-RU"/>
        </a:p>
      </dgm:t>
    </dgm:pt>
    <dgm:pt modelId="{60544613-F0FD-476B-A946-588E854EB1E9}" type="sibTrans" cxnId="{C2610C30-E283-4573-8B16-CEE09F715419}">
      <dgm:prSet/>
      <dgm:spPr/>
      <dgm:t>
        <a:bodyPr/>
        <a:lstStyle/>
        <a:p>
          <a:endParaRPr lang="ru-RU"/>
        </a:p>
      </dgm:t>
    </dgm:pt>
    <dgm:pt modelId="{8383D778-6277-4915-B5B7-1ACF8A9F86CF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Изучить необходимый теоретический материал</a:t>
          </a:r>
          <a:r>
            <a:rPr lang="en-US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;</a:t>
          </a:r>
          <a:endParaRPr lang="ru-RU" dirty="0"/>
        </a:p>
      </dgm:t>
    </dgm:pt>
    <dgm:pt modelId="{93ACF773-3E6D-406F-81AC-811B14175792}" type="parTrans" cxnId="{5D271845-0A48-433E-ABD1-F370E98AADFA}">
      <dgm:prSet/>
      <dgm:spPr/>
      <dgm:t>
        <a:bodyPr/>
        <a:lstStyle/>
        <a:p>
          <a:endParaRPr lang="ru-RU"/>
        </a:p>
      </dgm:t>
    </dgm:pt>
    <dgm:pt modelId="{C9533E83-C4DD-4D93-8BEF-BDEFBCF324B5}" type="sibTrans" cxnId="{5D271845-0A48-433E-ABD1-F370E98AADFA}">
      <dgm:prSet/>
      <dgm:spPr/>
      <dgm:t>
        <a:bodyPr/>
        <a:lstStyle/>
        <a:p>
          <a:endParaRPr lang="ru-RU"/>
        </a:p>
      </dgm:t>
    </dgm:pt>
    <dgm:pt modelId="{0450C1B4-3A6B-4A1E-845C-680C6E209DA6}">
      <dgm:prSet/>
      <dgm:spPr/>
      <dgm:t>
        <a:bodyPr/>
        <a:lstStyle/>
        <a:p>
          <a:r>
            <a:rPr lang="ru-RU" smtClean="0">
              <a:latin typeface="Times New Roman" panose="02020603050405020304" pitchFamily="18" charset="0"/>
              <a:ea typeface="Times New Roman" panose="02020603050405020304" pitchFamily="18" charset="0"/>
            </a:rPr>
            <a:t>Нахождение математической модели, путем метода наименьших квадратов;</a:t>
          </a:r>
          <a:endParaRPr lang="ru-RU" dirty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9CA70ADB-F751-46E2-A274-54855E045C81}" type="parTrans" cxnId="{86205E60-7F00-445F-9902-2DC75EEF26A5}">
      <dgm:prSet/>
      <dgm:spPr/>
      <dgm:t>
        <a:bodyPr/>
        <a:lstStyle/>
        <a:p>
          <a:endParaRPr lang="ru-RU"/>
        </a:p>
      </dgm:t>
    </dgm:pt>
    <dgm:pt modelId="{ECE4F66F-BE16-4492-84DB-A8ACDD2F6FC8}" type="sibTrans" cxnId="{86205E60-7F00-445F-9902-2DC75EEF26A5}">
      <dgm:prSet/>
      <dgm:spPr/>
      <dgm:t>
        <a:bodyPr/>
        <a:lstStyle/>
        <a:p>
          <a:endParaRPr lang="ru-RU"/>
        </a:p>
      </dgm:t>
    </dgm:pt>
    <dgm:pt modelId="{E9CF5CBD-4B33-43FA-AF3D-67094FF5B5DA}">
      <dgm:prSet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Оценка качества математической модели</a:t>
          </a:r>
          <a:r>
            <a:rPr lang="en-US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;</a:t>
          </a:r>
          <a:endParaRPr lang="ru-RU" dirty="0"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C482F336-7359-4408-94FD-9C86120DFDF8}" type="parTrans" cxnId="{AE0C637A-2074-44FF-91EE-38BF7E1D3646}">
      <dgm:prSet/>
      <dgm:spPr/>
      <dgm:t>
        <a:bodyPr/>
        <a:lstStyle/>
        <a:p>
          <a:endParaRPr lang="ru-RU"/>
        </a:p>
      </dgm:t>
    </dgm:pt>
    <dgm:pt modelId="{601D83B6-B3C5-4124-8002-CB636B927A93}" type="sibTrans" cxnId="{AE0C637A-2074-44FF-91EE-38BF7E1D3646}">
      <dgm:prSet/>
      <dgm:spPr/>
      <dgm:t>
        <a:bodyPr/>
        <a:lstStyle/>
        <a:p>
          <a:endParaRPr lang="ru-RU"/>
        </a:p>
      </dgm:t>
    </dgm:pt>
    <dgm:pt modelId="{F289D50D-1E74-4123-B507-C44E17E7E44E}" type="pres">
      <dgm:prSet presAssocID="{19E7F7E9-6976-4434-81A1-EFFBD46909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61DC00D-C6D9-4CD7-859A-C78AF3C35129}" type="pres">
      <dgm:prSet presAssocID="{4CFA2B7B-5042-43E6-8774-96D4C3F4029C}" presName="parentText" presStyleLbl="node1" presStyleIdx="0" presStyleCnt="2" custScaleX="15494" custScaleY="44109" custLinFactNeighborX="-32344" custLinFactNeighborY="-72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A3A9BC-06F8-42F2-897D-7FF49DC2D364}" type="pres">
      <dgm:prSet presAssocID="{4CFA2B7B-5042-43E6-8774-96D4C3F4029C}" presName="childText" presStyleLbl="revTx" presStyleIdx="0" presStyleCnt="2" custScaleY="214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791AE9-2A9D-4A6B-96BE-4F7C943DFAA7}" type="pres">
      <dgm:prSet presAssocID="{5578065A-E7F7-4083-8589-F85DE6F6A379}" presName="parentText" presStyleLbl="node1" presStyleIdx="1" presStyleCnt="2" custScaleX="15912" custScaleY="40937" custLinFactNeighborX="-32109" custLinFactNeighborY="-107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49F9F7-64D4-4222-AEBA-74CA9F2B0C27}" type="pres">
      <dgm:prSet presAssocID="{5578065A-E7F7-4083-8589-F85DE6F6A379}" presName="childText" presStyleLbl="revTx" presStyleIdx="1" presStyleCnt="2" custScaleY="168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825A4D6-D91F-4F83-8A70-29C96037A7B1}" srcId="{19E7F7E9-6976-4434-81A1-EFFBD46909DF}" destId="{4CFA2B7B-5042-43E6-8774-96D4C3F4029C}" srcOrd="0" destOrd="0" parTransId="{8F23EE20-6AF0-4E33-B217-FD1DC9250E3F}" sibTransId="{2FD3222C-6ABE-4837-B7D8-D4F1C8A75762}"/>
    <dgm:cxn modelId="{C2610C30-E283-4573-8B16-CEE09F715419}" srcId="{19E7F7E9-6976-4434-81A1-EFFBD46909DF}" destId="{5578065A-E7F7-4083-8589-F85DE6F6A379}" srcOrd="1" destOrd="0" parTransId="{8B2D513D-1A0E-4A6A-B7A0-F362B8FEA4F4}" sibTransId="{60544613-F0FD-476B-A946-588E854EB1E9}"/>
    <dgm:cxn modelId="{5D271845-0A48-433E-ABD1-F370E98AADFA}" srcId="{5578065A-E7F7-4083-8589-F85DE6F6A379}" destId="{8383D778-6277-4915-B5B7-1ACF8A9F86CF}" srcOrd="0" destOrd="0" parTransId="{93ACF773-3E6D-406F-81AC-811B14175792}" sibTransId="{C9533E83-C4DD-4D93-8BEF-BDEFBCF324B5}"/>
    <dgm:cxn modelId="{2B74BA82-3134-4E0A-A395-FCDEA0BA3ED4}" type="presOf" srcId="{0450C1B4-3A6B-4A1E-845C-680C6E209DA6}" destId="{2C49F9F7-64D4-4222-AEBA-74CA9F2B0C27}" srcOrd="0" destOrd="1" presId="urn:microsoft.com/office/officeart/2005/8/layout/vList2"/>
    <dgm:cxn modelId="{86205E60-7F00-445F-9902-2DC75EEF26A5}" srcId="{5578065A-E7F7-4083-8589-F85DE6F6A379}" destId="{0450C1B4-3A6B-4A1E-845C-680C6E209DA6}" srcOrd="1" destOrd="0" parTransId="{9CA70ADB-F751-46E2-A274-54855E045C81}" sibTransId="{ECE4F66F-BE16-4492-84DB-A8ACDD2F6FC8}"/>
    <dgm:cxn modelId="{5201F9FD-C7D1-4F04-866E-5B8ADDC49A66}" type="presOf" srcId="{A54FD72A-3D3B-42D5-8DAA-F0D82E0DAE54}" destId="{A7A3A9BC-06F8-42F2-897D-7FF49DC2D364}" srcOrd="0" destOrd="0" presId="urn:microsoft.com/office/officeart/2005/8/layout/vList2"/>
    <dgm:cxn modelId="{36B734ED-2003-4ADB-9D4A-186B1752368E}" srcId="{4CFA2B7B-5042-43E6-8774-96D4C3F4029C}" destId="{A54FD72A-3D3B-42D5-8DAA-F0D82E0DAE54}" srcOrd="0" destOrd="0" parTransId="{BE51798F-208C-435A-A6BD-B6BCC0864B4D}" sibTransId="{2294A56E-B117-4B88-BFC5-EE8C208268A8}"/>
    <dgm:cxn modelId="{89D0D6B9-7A40-40CE-9E33-655AD26C2EF5}" type="presOf" srcId="{5578065A-E7F7-4083-8589-F85DE6F6A379}" destId="{BA791AE9-2A9D-4A6B-96BE-4F7C943DFAA7}" srcOrd="0" destOrd="0" presId="urn:microsoft.com/office/officeart/2005/8/layout/vList2"/>
    <dgm:cxn modelId="{AE0C637A-2074-44FF-91EE-38BF7E1D3646}" srcId="{5578065A-E7F7-4083-8589-F85DE6F6A379}" destId="{E9CF5CBD-4B33-43FA-AF3D-67094FF5B5DA}" srcOrd="2" destOrd="0" parTransId="{C482F336-7359-4408-94FD-9C86120DFDF8}" sibTransId="{601D83B6-B3C5-4124-8002-CB636B927A93}"/>
    <dgm:cxn modelId="{296F0F20-1669-4D69-BA39-A92C47AE0FDB}" type="presOf" srcId="{19E7F7E9-6976-4434-81A1-EFFBD46909DF}" destId="{F289D50D-1E74-4123-B507-C44E17E7E44E}" srcOrd="0" destOrd="0" presId="urn:microsoft.com/office/officeart/2005/8/layout/vList2"/>
    <dgm:cxn modelId="{CF8A3450-255B-41FE-9740-6613DBB85895}" type="presOf" srcId="{8383D778-6277-4915-B5B7-1ACF8A9F86CF}" destId="{2C49F9F7-64D4-4222-AEBA-74CA9F2B0C27}" srcOrd="0" destOrd="0" presId="urn:microsoft.com/office/officeart/2005/8/layout/vList2"/>
    <dgm:cxn modelId="{DCE41623-81CC-471C-9114-F8456EB14AEB}" type="presOf" srcId="{4CFA2B7B-5042-43E6-8774-96D4C3F4029C}" destId="{661DC00D-C6D9-4CD7-859A-C78AF3C35129}" srcOrd="0" destOrd="0" presId="urn:microsoft.com/office/officeart/2005/8/layout/vList2"/>
    <dgm:cxn modelId="{0CA34948-D79F-4766-8C0E-99C327EE3E00}" type="presOf" srcId="{E9CF5CBD-4B33-43FA-AF3D-67094FF5B5DA}" destId="{2C49F9F7-64D4-4222-AEBA-74CA9F2B0C27}" srcOrd="0" destOrd="2" presId="urn:microsoft.com/office/officeart/2005/8/layout/vList2"/>
    <dgm:cxn modelId="{744481AD-78E2-484E-B692-849BBAED833E}" type="presParOf" srcId="{F289D50D-1E74-4123-B507-C44E17E7E44E}" destId="{661DC00D-C6D9-4CD7-859A-C78AF3C35129}" srcOrd="0" destOrd="0" presId="urn:microsoft.com/office/officeart/2005/8/layout/vList2"/>
    <dgm:cxn modelId="{736980DE-C1A5-40A9-9740-7033BB359C45}" type="presParOf" srcId="{F289D50D-1E74-4123-B507-C44E17E7E44E}" destId="{A7A3A9BC-06F8-42F2-897D-7FF49DC2D364}" srcOrd="1" destOrd="0" presId="urn:microsoft.com/office/officeart/2005/8/layout/vList2"/>
    <dgm:cxn modelId="{6E5826B9-57D0-4BDA-A0DB-AB52495A3D94}" type="presParOf" srcId="{F289D50D-1E74-4123-B507-C44E17E7E44E}" destId="{BA791AE9-2A9D-4A6B-96BE-4F7C943DFAA7}" srcOrd="2" destOrd="0" presId="urn:microsoft.com/office/officeart/2005/8/layout/vList2"/>
    <dgm:cxn modelId="{F9F6BED6-1903-4CF0-83ED-D33E7A8C0152}" type="presParOf" srcId="{F289D50D-1E74-4123-B507-C44E17E7E44E}" destId="{2C49F9F7-64D4-4222-AEBA-74CA9F2B0C2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DC00D-C6D9-4CD7-859A-C78AF3C35129}">
      <dsp:nvSpPr>
        <dsp:cNvPr id="0" name=""/>
        <dsp:cNvSpPr/>
      </dsp:nvSpPr>
      <dsp:spPr>
        <a:xfrm>
          <a:off x="805403" y="928558"/>
          <a:ext cx="1259352" cy="67709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ln>
                <a:noFill/>
              </a:ln>
              <a:solidFill>
                <a:schemeClr val="bg1"/>
              </a:solidFill>
            </a:rPr>
            <a:t>Цель</a:t>
          </a:r>
          <a:endParaRPr lang="ru-RU" sz="23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838456" y="961611"/>
        <a:ext cx="1193246" cy="610984"/>
      </dsp:txXfrm>
    </dsp:sp>
    <dsp:sp modelId="{A7A3A9BC-06F8-42F2-897D-7FF49DC2D364}">
      <dsp:nvSpPr>
        <dsp:cNvPr id="0" name=""/>
        <dsp:cNvSpPr/>
      </dsp:nvSpPr>
      <dsp:spPr>
        <a:xfrm>
          <a:off x="0" y="1646156"/>
          <a:ext cx="8128000" cy="119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ea typeface="Calibri" panose="020F0502020204030204" pitchFamily="34" charset="0"/>
            </a:rPr>
            <a:t>Применение метода наименьших для нахождения уравнения кривой разгона технологического процесса, а также </a:t>
          </a:r>
          <a:r>
            <a:rPr lang="ru-RU" sz="1800" kern="1200" dirty="0" smtClean="0">
              <a:latin typeface="Times New Roman" panose="02020603050405020304" pitchFamily="18" charset="0"/>
              <a:ea typeface="Calibri" panose="020F0502020204030204" pitchFamily="34" charset="0"/>
            </a:rPr>
            <a:t>оценка адекватности </a:t>
          </a:r>
          <a:r>
            <a:rPr lang="ru-RU" sz="1800" kern="1200" dirty="0" smtClean="0">
              <a:latin typeface="Times New Roman" panose="02020603050405020304" pitchFamily="18" charset="0"/>
              <a:ea typeface="Calibri" panose="020F0502020204030204" pitchFamily="34" charset="0"/>
            </a:rPr>
            <a:t>полученной математической модели</a:t>
          </a:r>
          <a:endParaRPr lang="ru-RU" sz="1800" kern="1200" dirty="0"/>
        </a:p>
      </dsp:txBody>
      <dsp:txXfrm>
        <a:off x="0" y="1646156"/>
        <a:ext cx="8128000" cy="1194180"/>
      </dsp:txXfrm>
    </dsp:sp>
    <dsp:sp modelId="{BA791AE9-2A9D-4A6B-96BE-4F7C943DFAA7}">
      <dsp:nvSpPr>
        <dsp:cNvPr id="0" name=""/>
        <dsp:cNvSpPr/>
      </dsp:nvSpPr>
      <dsp:spPr>
        <a:xfrm>
          <a:off x="807516" y="2777440"/>
          <a:ext cx="1293327" cy="628399"/>
        </a:xfrm>
        <a:prstGeom prst="roundRect">
          <a:avLst/>
        </a:prstGeom>
        <a:solidFill>
          <a:schemeClr val="accent4">
            <a:lumMod val="60000"/>
            <a:lumOff val="40000"/>
            <a:alpha val="7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chemeClr val="tx1"/>
              </a:solidFill>
            </a:rPr>
            <a:t>Задачи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838192" y="2808116"/>
        <a:ext cx="1231975" cy="567047"/>
      </dsp:txXfrm>
    </dsp:sp>
    <dsp:sp modelId="{2C49F9F7-64D4-4222-AEBA-74CA9F2B0C27}">
      <dsp:nvSpPr>
        <dsp:cNvPr id="0" name=""/>
        <dsp:cNvSpPr/>
      </dsp:nvSpPr>
      <dsp:spPr>
        <a:xfrm>
          <a:off x="0" y="3468735"/>
          <a:ext cx="8128000" cy="980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Изучить необходимый теоретический материал</a:t>
          </a:r>
          <a:r>
            <a:rPr lang="en-US" sz="1800" kern="1200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;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smtClean="0">
              <a:latin typeface="Times New Roman" panose="02020603050405020304" pitchFamily="18" charset="0"/>
              <a:ea typeface="Times New Roman" panose="02020603050405020304" pitchFamily="18" charset="0"/>
            </a:rPr>
            <a:t>Нахождение математической модели, путем метода наименьших квадратов;</a:t>
          </a:r>
          <a:endParaRPr lang="ru-RU" sz="1800" kern="1200" dirty="0">
            <a:latin typeface="Times New Roman" panose="02020603050405020304" pitchFamily="18" charset="0"/>
            <a:ea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Оценка качества математической модели</a:t>
          </a:r>
          <a:r>
            <a:rPr lang="en-US" sz="1800" kern="1200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;</a:t>
          </a:r>
          <a:endParaRPr lang="ru-RU" sz="1800" kern="1200" dirty="0"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0" y="3468735"/>
        <a:ext cx="8128000" cy="980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2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7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0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8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77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17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3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4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EB253-FE01-4631-8D46-62AF97604E8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2242D-6DEC-49EE-9806-C0E98CE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6712" y="1831892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mmissioner"/>
              </a:rPr>
              <a:t>Применение метода наименьших квадратов для нахождения уравнения кривой разгона технологического процесса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1666" y="4395795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Выполнил: ст. гр. АПГ-22 Скрябнев А.В.</a:t>
            </a:r>
            <a:endParaRPr lang="ru-RU" sz="1800" dirty="0"/>
          </a:p>
        </p:txBody>
      </p:sp>
      <p:sp>
        <p:nvSpPr>
          <p:cNvPr id="16" name="Дуга 15"/>
          <p:cNvSpPr/>
          <p:nvPr/>
        </p:nvSpPr>
        <p:spPr>
          <a:xfrm>
            <a:off x="8622241" y="4313618"/>
            <a:ext cx="922867" cy="827881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/>
          <p:cNvSpPr/>
          <p:nvPr/>
        </p:nvSpPr>
        <p:spPr>
          <a:xfrm>
            <a:off x="8210550" y="4322038"/>
            <a:ext cx="1892300" cy="625893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 21"/>
          <p:cNvSpPr/>
          <p:nvPr/>
        </p:nvSpPr>
        <p:spPr>
          <a:xfrm>
            <a:off x="9157758" y="4313618"/>
            <a:ext cx="914400" cy="575733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>
            <a:off x="9153524" y="4217940"/>
            <a:ext cx="1625600" cy="196672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>
            <a:stCxn id="18" idx="0"/>
          </p:cNvCxnSpPr>
          <p:nvPr/>
        </p:nvCxnSpPr>
        <p:spPr>
          <a:xfrm flipH="1" flipV="1">
            <a:off x="3217334" y="4318000"/>
            <a:ext cx="5939366" cy="40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42" y="334656"/>
            <a:ext cx="7556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Прямоугольник 32"/>
          <p:cNvSpPr/>
          <p:nvPr/>
        </p:nvSpPr>
        <p:spPr>
          <a:xfrm>
            <a:off x="2910648" y="4092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42823">
              <a:defRPr/>
            </a:pPr>
            <a:r>
              <a:rPr lang="ru-RU" dirty="0">
                <a:latin typeface="Commissioner"/>
              </a:rPr>
              <a:t>Первое высшее техническое учебное заведение России</a:t>
            </a:r>
          </a:p>
          <a:p>
            <a:pPr algn="ctr" defTabSz="642823">
              <a:defRPr/>
            </a:pPr>
            <a:r>
              <a:rPr lang="en-US" dirty="0">
                <a:latin typeface="Commissioner"/>
              </a:rPr>
              <a:t>         </a:t>
            </a:r>
            <a:r>
              <a:rPr lang="ru-RU" dirty="0">
                <a:latin typeface="Commissioner"/>
              </a:rPr>
              <a:t>Санкт-Петербургский горный университет императрицы</a:t>
            </a:r>
            <a:r>
              <a:rPr lang="en-US" dirty="0">
                <a:latin typeface="Commissioner"/>
              </a:rPr>
              <a:t> </a:t>
            </a:r>
            <a:r>
              <a:rPr lang="ru-RU" dirty="0">
                <a:latin typeface="Commissioner"/>
              </a:rPr>
              <a:t> Екатерины</a:t>
            </a:r>
            <a:r>
              <a:rPr lang="en-US" dirty="0">
                <a:latin typeface="Commissioner"/>
              </a:rPr>
              <a:t> II</a:t>
            </a:r>
            <a:endParaRPr lang="ru-RU" dirty="0">
              <a:latin typeface="Commissioner"/>
            </a:endParaRPr>
          </a:p>
        </p:txBody>
      </p:sp>
      <p:sp>
        <p:nvSpPr>
          <p:cNvPr id="42" name="Полилиния 41"/>
          <p:cNvSpPr/>
          <p:nvPr/>
        </p:nvSpPr>
        <p:spPr>
          <a:xfrm flipH="1">
            <a:off x="1874498" y="4217940"/>
            <a:ext cx="1341248" cy="191546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Дуга 42"/>
          <p:cNvSpPr/>
          <p:nvPr/>
        </p:nvSpPr>
        <p:spPr>
          <a:xfrm flipH="1">
            <a:off x="2465652" y="4328302"/>
            <a:ext cx="1441979" cy="613364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олилиния 43"/>
          <p:cNvSpPr/>
          <p:nvPr/>
        </p:nvSpPr>
        <p:spPr>
          <a:xfrm flipH="1">
            <a:off x="2225410" y="4323736"/>
            <a:ext cx="980546" cy="550122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Дуга 47"/>
          <p:cNvSpPr/>
          <p:nvPr/>
        </p:nvSpPr>
        <p:spPr>
          <a:xfrm>
            <a:off x="7780334" y="1733384"/>
            <a:ext cx="922867" cy="827881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Дуга 48"/>
          <p:cNvSpPr/>
          <p:nvPr/>
        </p:nvSpPr>
        <p:spPr>
          <a:xfrm>
            <a:off x="7387960" y="1750523"/>
            <a:ext cx="1892300" cy="625893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олилиния 49"/>
          <p:cNvSpPr/>
          <p:nvPr/>
        </p:nvSpPr>
        <p:spPr>
          <a:xfrm>
            <a:off x="8335168" y="1742103"/>
            <a:ext cx="914400" cy="575733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олилиния 50"/>
          <p:cNvSpPr/>
          <p:nvPr/>
        </p:nvSpPr>
        <p:spPr>
          <a:xfrm>
            <a:off x="8335168" y="1630487"/>
            <a:ext cx="1625600" cy="196672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H="1">
            <a:off x="4130903" y="1735329"/>
            <a:ext cx="4204265" cy="67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 flipH="1">
            <a:off x="2783306" y="1631970"/>
            <a:ext cx="1341248" cy="191546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уга 53"/>
          <p:cNvSpPr/>
          <p:nvPr/>
        </p:nvSpPr>
        <p:spPr>
          <a:xfrm flipH="1">
            <a:off x="3374460" y="1742332"/>
            <a:ext cx="1441979" cy="613364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олилиния 54"/>
          <p:cNvSpPr/>
          <p:nvPr/>
        </p:nvSpPr>
        <p:spPr>
          <a:xfrm flipH="1">
            <a:off x="3152306" y="1737955"/>
            <a:ext cx="980546" cy="550122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3310466" y="5959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Commissioner"/>
                <a:ea typeface="MS Mincho" pitchFamily="49" charset="-128"/>
              </a:rPr>
              <a:t>САНКТ - ПЕТЕРБУРГ </a:t>
            </a:r>
            <a:endParaRPr lang="ru-RU" dirty="0">
              <a:latin typeface="Commissioner"/>
              <a:cs typeface="Times New Roman" pitchFamily="18" charset="0"/>
            </a:endParaRPr>
          </a:p>
          <a:p>
            <a:pPr algn="ctr"/>
            <a:r>
              <a:rPr lang="ru-RU" dirty="0">
                <a:latin typeface="Commissioner"/>
                <a:ea typeface="MS Mincho" pitchFamily="49" charset="-128"/>
              </a:rPr>
              <a:t>202</a:t>
            </a:r>
            <a:r>
              <a:rPr lang="en-US" dirty="0">
                <a:latin typeface="Commissioner"/>
                <a:ea typeface="MS Mincho" pitchFamily="49" charset="-128"/>
              </a:rPr>
              <a:t>4</a:t>
            </a:r>
            <a:r>
              <a:rPr lang="ru-RU" dirty="0">
                <a:latin typeface="Commissioner"/>
                <a:ea typeface="MS Mincho" pitchFamily="49" charset="-128"/>
              </a:rPr>
              <a:t> г</a:t>
            </a:r>
            <a:endParaRPr lang="ru-RU" dirty="0">
              <a:latin typeface="Commissioner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29682" y="493371"/>
            <a:ext cx="5619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Commissioner"/>
              </a:rPr>
              <a:t>Математические модели </a:t>
            </a:r>
            <a:endParaRPr lang="ru-RU" sz="3600" dirty="0"/>
          </a:p>
        </p:txBody>
      </p:sp>
      <p:sp>
        <p:nvSpPr>
          <p:cNvPr id="8" name="Дуга 7"/>
          <p:cNvSpPr/>
          <p:nvPr/>
        </p:nvSpPr>
        <p:spPr>
          <a:xfrm>
            <a:off x="7363712" y="1140893"/>
            <a:ext cx="1892300" cy="625893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8310920" y="1132473"/>
            <a:ext cx="914400" cy="575733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8310920" y="1020857"/>
            <a:ext cx="1625600" cy="196672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4106655" y="1125699"/>
            <a:ext cx="4204265" cy="67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 flipH="1">
            <a:off x="2759058" y="1022340"/>
            <a:ext cx="1341248" cy="191546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уга 12"/>
          <p:cNvSpPr/>
          <p:nvPr/>
        </p:nvSpPr>
        <p:spPr>
          <a:xfrm flipH="1">
            <a:off x="3350212" y="1132702"/>
            <a:ext cx="1441979" cy="613364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 flipH="1">
            <a:off x="3128058" y="1128325"/>
            <a:ext cx="980546" cy="550122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90880" y="2085975"/>
            <a:ext cx="3852545" cy="3193639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4359950" y="2115734"/>
            <a:ext cx="4126825" cy="3042714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 rotWithShape="1">
          <a:blip r:embed="rId4"/>
          <a:srcRect l="1518" t="6957"/>
          <a:stretch/>
        </p:blipFill>
        <p:spPr bwMode="auto">
          <a:xfrm>
            <a:off x="8396433" y="2285986"/>
            <a:ext cx="3713732" cy="2902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352436" y="5158448"/>
            <a:ext cx="4043997" cy="160655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 rotWithShape="1">
          <a:blip r:embed="rId6"/>
          <a:srcRect r="17051" b="-6329"/>
          <a:stretch/>
        </p:blipFill>
        <p:spPr bwMode="auto">
          <a:xfrm>
            <a:off x="7934365" y="1898120"/>
            <a:ext cx="4175800" cy="266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659" y="1882706"/>
            <a:ext cx="4172532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563512" y="270354"/>
            <a:ext cx="3155993" cy="716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</a:pPr>
            <a:r>
              <a:rPr lang="ru-RU" sz="3600" kern="0" dirty="0">
                <a:latin typeface="Commissioner"/>
                <a:ea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981821692"/>
              </p:ext>
            </p:extLst>
          </p:nvPr>
        </p:nvGraphicFramePr>
        <p:xfrm>
          <a:off x="499512" y="114310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Дуга 9"/>
          <p:cNvSpPr/>
          <p:nvPr/>
        </p:nvSpPr>
        <p:spPr>
          <a:xfrm>
            <a:off x="7578460" y="1107189"/>
            <a:ext cx="1892300" cy="625893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8525668" y="1098769"/>
            <a:ext cx="914400" cy="575733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8525668" y="987153"/>
            <a:ext cx="1625600" cy="196672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4321403" y="1091995"/>
            <a:ext cx="4204265" cy="67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Полилиния 13"/>
          <p:cNvSpPr/>
          <p:nvPr/>
        </p:nvSpPr>
        <p:spPr>
          <a:xfrm flipH="1">
            <a:off x="2973806" y="988636"/>
            <a:ext cx="1341248" cy="191546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уга 14"/>
          <p:cNvSpPr/>
          <p:nvPr/>
        </p:nvSpPr>
        <p:spPr>
          <a:xfrm flipH="1">
            <a:off x="3564960" y="1098998"/>
            <a:ext cx="1441979" cy="613364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 flipH="1">
            <a:off x="3342806" y="1094621"/>
            <a:ext cx="980546" cy="550122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649406" y="4339987"/>
            <a:ext cx="4062752" cy="2366269"/>
            <a:chOff x="3973973" y="1092769"/>
            <a:chExt cx="4062752" cy="3333207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3973973" y="1092769"/>
              <a:ext cx="4062752" cy="333320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23" name="Скругленный прямоугольник 4"/>
            <p:cNvSpPr txBox="1"/>
            <p:nvPr/>
          </p:nvSpPr>
          <p:spPr>
            <a:xfrm>
              <a:off x="4050679" y="1883733"/>
              <a:ext cx="3909340" cy="246553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spcFirstLastPara="0" vert="horz" wrap="square" lIns="123825" tIns="123825" rIns="123825" bIns="123825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ru-RU" sz="1400" kern="120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2949" y="7898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Commissioner"/>
              </a:rPr>
              <a:t>Метод наименьших квадратов 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838200" y="2130060"/>
            <a:ext cx="3711508" cy="714489"/>
            <a:chOff x="0" y="1218238"/>
            <a:chExt cx="3711508" cy="714489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1218238"/>
              <a:ext cx="3711508" cy="714489"/>
            </a:xfrm>
            <a:prstGeom prst="roundRect">
              <a:avLst>
                <a:gd name="adj" fmla="val 10000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Скругленный прямоугольник 4"/>
                <p:cNvSpPr txBox="1"/>
                <p:nvPr/>
              </p:nvSpPr>
              <p:spPr>
                <a:xfrm>
                  <a:off x="16442" y="1234680"/>
                  <a:ext cx="3678624" cy="52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spcFirstLastPara="0" vert="horz" wrap="square" lIns="123825" tIns="123825" rIns="123825" bIns="123825" numCol="1" spcCol="1270" anchor="t" anchorCtr="0">
                  <a:noAutofit/>
                </a:bodyPr>
                <a:lstStyle/>
                <a:p>
                  <a:pPr marL="0" lvl="1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ru-RU" sz="16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6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1600" i="1" kern="12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600" i="1" kern="120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ru-RU" sz="1600" i="1" kern="120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1600" i="1" kern="120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1600" i="1" kern="120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ru-RU" sz="1800" kern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Скругленный прямоугольник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2" y="1234680"/>
                  <a:ext cx="3678624" cy="5285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Группа 6"/>
          <p:cNvGrpSpPr/>
          <p:nvPr/>
        </p:nvGrpSpPr>
        <p:grpSpPr>
          <a:xfrm>
            <a:off x="3177161" y="2675002"/>
            <a:ext cx="1060962" cy="360867"/>
            <a:chOff x="1722670" y="1853434"/>
            <a:chExt cx="1060962" cy="360867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1722670" y="1853434"/>
              <a:ext cx="1060962" cy="36086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Скругленный прямоугольник 4"/>
            <p:cNvSpPr txBox="1"/>
            <p:nvPr/>
          </p:nvSpPr>
          <p:spPr>
            <a:xfrm>
              <a:off x="1733239" y="1864003"/>
              <a:ext cx="1039824" cy="33972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Ряд</a:t>
              </a:r>
              <a:r>
                <a:rPr lang="ru-RU" sz="1400" kern="1200" dirty="0" smtClean="0"/>
                <a:t> </a:t>
              </a:r>
              <a:r>
                <a:rPr lang="ru-RU" sz="1400" kern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Тейлора</a:t>
              </a:r>
              <a:endParaRPr lang="ru-RU" sz="1400" kern="1200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5211034" y="1644464"/>
            <a:ext cx="6456663" cy="2400170"/>
            <a:chOff x="3973972" y="1092769"/>
            <a:chExt cx="4376510" cy="6381027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3973972" y="1092769"/>
              <a:ext cx="4376510" cy="6381027"/>
            </a:xfrm>
            <a:prstGeom prst="roundRect">
              <a:avLst>
                <a:gd name="adj" fmla="val 10000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Скругленный прямоугольник 4"/>
                <p:cNvSpPr txBox="1"/>
                <p:nvPr/>
              </p:nvSpPr>
              <p:spPr>
                <a:xfrm>
                  <a:off x="4050679" y="1883733"/>
                  <a:ext cx="3909340" cy="246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spcFirstLastPara="0" vert="horz" wrap="square" lIns="123825" tIns="123825" rIns="123825" bIns="123825" numCol="1" spcCol="1270" anchor="t" anchorCtr="0">
                  <a:noAutofit/>
                </a:bodyPr>
                <a:lstStyle/>
                <a:p>
                  <a:pPr marL="0" lvl="1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ru-RU" sz="1600" i="1" kern="120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e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e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600" i="1" kern="120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ru-RU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600" i="1" kern="120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1600" i="1" kern="120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eqArr>
                          </m:e>
                        </m:d>
                      </m:oMath>
                    </m:oMathPara>
                  </a14:m>
                  <a:endParaRPr lang="ru-RU" sz="1400" kern="1200" dirty="0"/>
                </a:p>
              </p:txBody>
            </p:sp>
          </mc:Choice>
          <mc:Fallback>
            <p:sp>
              <p:nvSpPr>
                <p:cNvPr id="12" name="Скругленный прямоугольник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679" y="1883733"/>
                  <a:ext cx="3909340" cy="2465536"/>
                </a:xfrm>
                <a:prstGeom prst="rect">
                  <a:avLst/>
                </a:prstGeom>
                <a:blipFill>
                  <a:blip r:embed="rId3"/>
                  <a:stretch>
                    <a:fillRect t="-3289" r="-6131" b="-1131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6208788" y="3782345"/>
            <a:ext cx="4461154" cy="511280"/>
            <a:chOff x="6860639" y="855694"/>
            <a:chExt cx="1816375" cy="722312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6860639" y="855694"/>
              <a:ext cx="1816375" cy="722312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Скругленный прямоугольник 4"/>
            <p:cNvSpPr txBox="1"/>
            <p:nvPr/>
          </p:nvSpPr>
          <p:spPr>
            <a:xfrm>
              <a:off x="6881795" y="876850"/>
              <a:ext cx="1774063" cy="68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Система нормальных уравнений</a:t>
              </a:r>
              <a:endParaRPr lang="ru-RU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14898" y="4381862"/>
                <a:ext cx="4895308" cy="2014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ru-RU" sz="1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ru-RU" sz="16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;</m:t>
                      </m:r>
                    </m:oMath>
                  </m:oMathPara>
                </a14:m>
                <a:endParaRPr lang="ru-RU" sz="1600" dirty="0">
                  <a:latin typeface="Commissioner"/>
                  <a:ea typeface="Calibri" panose="020F0502020204030204" pitchFamily="34" charset="0"/>
                </a:endParaRPr>
              </a:p>
              <a:p>
                <a:pPr indent="450215" algn="just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ru-R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ommissioner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8" y="4381862"/>
                <a:ext cx="4895308" cy="2014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Группа 27"/>
          <p:cNvGrpSpPr/>
          <p:nvPr/>
        </p:nvGrpSpPr>
        <p:grpSpPr>
          <a:xfrm>
            <a:off x="854642" y="4072315"/>
            <a:ext cx="3780810" cy="442620"/>
            <a:chOff x="6860639" y="855694"/>
            <a:chExt cx="1816375" cy="722312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6860639" y="855694"/>
              <a:ext cx="1816375" cy="722312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Скругленный прямоугольник 4"/>
            <p:cNvSpPr txBox="1"/>
            <p:nvPr/>
          </p:nvSpPr>
          <p:spPr>
            <a:xfrm>
              <a:off x="6881795" y="876850"/>
              <a:ext cx="1774063" cy="68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Пример для линейной аппроксимации</a:t>
              </a:r>
              <a:endParaRPr lang="ru-RU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7075565" y="4539763"/>
            <a:ext cx="2727600" cy="2045076"/>
            <a:chOff x="8493928" y="2969772"/>
            <a:chExt cx="2727600" cy="2045076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8493928" y="2969772"/>
              <a:ext cx="2727600" cy="2045076"/>
            </a:xfrm>
            <a:prstGeom prst="roundRect">
              <a:avLst>
                <a:gd name="adj" fmla="val 10000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Скругленный прямоугольник 4"/>
                <p:cNvSpPr txBox="1"/>
                <p:nvPr/>
              </p:nvSpPr>
              <p:spPr>
                <a:xfrm>
                  <a:off x="8540991" y="3016835"/>
                  <a:ext cx="2633474" cy="1512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4"/>
                </a:fontRef>
              </p:style>
              <p:txBody>
                <a:bodyPr spcFirstLastPara="0" vert="horz" wrap="square" lIns="123825" tIns="123825" rIns="123825" bIns="123825" numCol="1" spcCol="1270" anchor="t" anchorCtr="0">
                  <a:noAutofit/>
                </a:bodyPr>
                <a:lstStyle/>
                <a:p>
                  <a:pPr marL="171450" lvl="1" indent="-171450" algn="l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sz="1800" i="1" kern="1200" baseline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sz="1800" i="1" kern="1200" baseline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1800" i="1" kern="1200" baseline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 kern="1200" baseline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1800" i="1" kern="1200" baseline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800" i="1" kern="1200" baseline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 i="1" kern="1200" baseline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1800" i="1" kern="1200" baseline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ru-RU" sz="1800" i="1" kern="1200" baseline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1800" i="1" kern="1200" baseline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 kern="1200" baseline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 i="1" kern="1200" baseline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800" i="1" kern="1200" baseline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ru-RU" sz="1800" i="1" kern="1200" baseline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1800" i="1" kern="120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1800" i="1" kern="120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a14:m>
                  <a:endParaRPr lang="ru-RU" sz="1800" kern="120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171450" lvl="1" indent="-171450" algn="l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800" i="1" kern="1200" baseline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 kern="1200" baseline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800" i="1" kern="1200" baseline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800" kern="120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1800" i="1" kern="1200" baseline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 kern="1200" baseline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 kern="1200" baseline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1800" kern="1200" baseline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– экспериментальные значения,</a:t>
                  </a:r>
                </a:p>
                <a:p>
                  <a:pPr marL="171450" lvl="1" indent="-171450" algn="l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14:m>
                    <m:oMath xmlns:m="http://schemas.openxmlformats.org/officeDocument/2006/math">
                      <m:r>
                        <a:rPr lang="ru-RU" sz="1800" i="1" kern="1200" baseline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ru-RU" sz="1800" i="1" kern="1200" baseline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800" i="1" kern="1200" baseline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 kern="1200" baseline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 kern="1200" baseline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800" i="1" kern="120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ru-RU" sz="1800" kern="1200" baseline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– расчётное значение.</a:t>
                  </a:r>
                </a:p>
              </p:txBody>
            </p:sp>
          </mc:Choice>
          <mc:Fallback xmlns="">
            <p:sp>
              <p:nvSpPr>
                <p:cNvPr id="33" name="Скругленный прямоугольник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991" y="3016835"/>
                  <a:ext cx="2633474" cy="1512719"/>
                </a:xfrm>
                <a:prstGeom prst="rect">
                  <a:avLst/>
                </a:prstGeom>
                <a:blipFill>
                  <a:blip r:embed="rId5"/>
                  <a:stretch>
                    <a:fillRect l="-5324" t="-25703" b="-224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Группа 33"/>
          <p:cNvGrpSpPr/>
          <p:nvPr/>
        </p:nvGrpSpPr>
        <p:grpSpPr>
          <a:xfrm>
            <a:off x="8841116" y="6234167"/>
            <a:ext cx="1197172" cy="472089"/>
            <a:chOff x="9848658" y="4060184"/>
            <a:chExt cx="1197172" cy="472089"/>
          </a:xfrm>
        </p:grpSpPr>
        <p:sp>
          <p:nvSpPr>
            <p:cNvPr id="35" name="Скругленный прямоугольник 34"/>
            <p:cNvSpPr/>
            <p:nvPr/>
          </p:nvSpPr>
          <p:spPr>
            <a:xfrm>
              <a:off x="9848658" y="4060184"/>
              <a:ext cx="1197172" cy="47208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6" name="Скругленный прямоугольник 4"/>
            <p:cNvSpPr txBox="1"/>
            <p:nvPr/>
          </p:nvSpPr>
          <p:spPr>
            <a:xfrm>
              <a:off x="9862485" y="4074011"/>
              <a:ext cx="1169518" cy="44443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Итог</a:t>
              </a:r>
              <a:endParaRPr lang="ru-RU" sz="1400" kern="1200" dirty="0"/>
            </a:p>
          </p:txBody>
        </p:sp>
      </p:grpSp>
      <p:sp>
        <p:nvSpPr>
          <p:cNvPr id="37" name="Shape 36"/>
          <p:cNvSpPr/>
          <p:nvPr/>
        </p:nvSpPr>
        <p:spPr>
          <a:xfrm rot="21058599">
            <a:off x="3753244" y="1957363"/>
            <a:ext cx="1696849" cy="1948777"/>
          </a:xfrm>
          <a:prstGeom prst="leftCircularArrow">
            <a:avLst>
              <a:gd name="adj1" fmla="val 1673"/>
              <a:gd name="adj2" fmla="val 198928"/>
              <a:gd name="adj3" fmla="val 3655270"/>
              <a:gd name="adj4" fmla="val 10705321"/>
              <a:gd name="adj5" fmla="val 195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8" name="Shape 37"/>
          <p:cNvSpPr/>
          <p:nvPr/>
        </p:nvSpPr>
        <p:spPr>
          <a:xfrm rot="21058599" flipH="1">
            <a:off x="4085154" y="3539139"/>
            <a:ext cx="2385956" cy="1963446"/>
          </a:xfrm>
          <a:prstGeom prst="leftCircularArrow">
            <a:avLst>
              <a:gd name="adj1" fmla="val 1673"/>
              <a:gd name="adj2" fmla="val 198928"/>
              <a:gd name="adj3" fmla="val 3655270"/>
              <a:gd name="adj4" fmla="val 10705321"/>
              <a:gd name="adj5" fmla="val 195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cxnSp>
        <p:nvCxnSpPr>
          <p:cNvPr id="42" name="Прямая со стрелкой 41"/>
          <p:cNvCxnSpPr/>
          <p:nvPr/>
        </p:nvCxnSpPr>
        <p:spPr>
          <a:xfrm>
            <a:off x="4764338" y="5677539"/>
            <a:ext cx="2261848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Дуга 42"/>
          <p:cNvSpPr/>
          <p:nvPr/>
        </p:nvSpPr>
        <p:spPr>
          <a:xfrm>
            <a:off x="7363712" y="1140893"/>
            <a:ext cx="1892300" cy="625893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олилиния 43"/>
          <p:cNvSpPr/>
          <p:nvPr/>
        </p:nvSpPr>
        <p:spPr>
          <a:xfrm>
            <a:off x="8310920" y="1132473"/>
            <a:ext cx="914400" cy="575733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олилиния 44"/>
          <p:cNvSpPr/>
          <p:nvPr/>
        </p:nvSpPr>
        <p:spPr>
          <a:xfrm>
            <a:off x="8310920" y="1020857"/>
            <a:ext cx="1625600" cy="196672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H="1">
            <a:off x="4106655" y="1125699"/>
            <a:ext cx="4204265" cy="67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 flipH="1">
            <a:off x="2759058" y="1022340"/>
            <a:ext cx="1341248" cy="191546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Дуга 47"/>
          <p:cNvSpPr/>
          <p:nvPr/>
        </p:nvSpPr>
        <p:spPr>
          <a:xfrm flipH="1">
            <a:off x="3350212" y="1132702"/>
            <a:ext cx="1441979" cy="613364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олилиния 48"/>
          <p:cNvSpPr/>
          <p:nvPr/>
        </p:nvSpPr>
        <p:spPr>
          <a:xfrm flipH="1">
            <a:off x="3128058" y="1128325"/>
            <a:ext cx="980546" cy="550122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0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559995" y="88951"/>
            <a:ext cx="10515600" cy="90411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уга 3"/>
          <p:cNvSpPr/>
          <p:nvPr/>
        </p:nvSpPr>
        <p:spPr>
          <a:xfrm>
            <a:off x="4784460" y="878589"/>
            <a:ext cx="1892300" cy="625893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5731668" y="870169"/>
            <a:ext cx="914400" cy="575733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5731668" y="758553"/>
            <a:ext cx="1625600" cy="196672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1527403" y="863395"/>
            <a:ext cx="4204265" cy="67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Полилиния 7"/>
          <p:cNvSpPr/>
          <p:nvPr/>
        </p:nvSpPr>
        <p:spPr>
          <a:xfrm flipH="1">
            <a:off x="179806" y="760036"/>
            <a:ext cx="1341248" cy="191546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/>
          <p:cNvSpPr/>
          <p:nvPr/>
        </p:nvSpPr>
        <p:spPr>
          <a:xfrm flipH="1">
            <a:off x="770960" y="870398"/>
            <a:ext cx="1441979" cy="613364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 flipH="1">
            <a:off x="548806" y="866021"/>
            <a:ext cx="980546" cy="550122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49804" y="1341127"/>
            <a:ext cx="7865545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Экспериментально было установлено, что при увеличении расхода газа, поступающего в горелки печи обжига керамических изделий путем внезапного изменения положения регулирующего органа (входной величины) на 20%, температура внутри печи (выходная величина) изменялась по времени согласно данным, приведенным в таблице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1295173"/>
                  </p:ext>
                </p:extLst>
              </p:nvPr>
            </p:nvGraphicFramePr>
            <p:xfrm>
              <a:off x="9324605" y="541009"/>
              <a:ext cx="1876446" cy="6002833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14150">
                      <a:extLst>
                        <a:ext uri="{9D8B030D-6E8A-4147-A177-3AD203B41FA5}">
                          <a16:colId xmlns:a16="http://schemas.microsoft.com/office/drawing/2014/main" val="3820462100"/>
                        </a:ext>
                      </a:extLst>
                    </a:gridCol>
                    <a:gridCol w="962296">
                      <a:extLst>
                        <a:ext uri="{9D8B030D-6E8A-4147-A177-3AD203B41FA5}">
                          <a16:colId xmlns:a16="http://schemas.microsoft.com/office/drawing/2014/main" val="3500773856"/>
                        </a:ext>
                      </a:extLst>
                    </a:gridCol>
                  </a:tblGrid>
                  <a:tr h="1430941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Время от момента изменения входной величины, мин.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Т,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°С</m:t>
                              </m:r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1164127481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1200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1702908260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1223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1380035605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1242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2496993149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15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1255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2207016971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20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1267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2659034457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30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1280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3872081858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40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1289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3729885911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50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1294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536498562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60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1297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2838740351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70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1298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1102626022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80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1300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142555693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90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1300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151955917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1300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32163412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1295173"/>
                  </p:ext>
                </p:extLst>
              </p:nvPr>
            </p:nvGraphicFramePr>
            <p:xfrm>
              <a:off x="9324605" y="541009"/>
              <a:ext cx="1876446" cy="6002833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14150">
                      <a:extLst>
                        <a:ext uri="{9D8B030D-6E8A-4147-A177-3AD203B41FA5}">
                          <a16:colId xmlns:a16="http://schemas.microsoft.com/office/drawing/2014/main" val="3820462100"/>
                        </a:ext>
                      </a:extLst>
                    </a:gridCol>
                    <a:gridCol w="962296">
                      <a:extLst>
                        <a:ext uri="{9D8B030D-6E8A-4147-A177-3AD203B41FA5}">
                          <a16:colId xmlns:a16="http://schemas.microsoft.com/office/drawing/2014/main" val="3500773856"/>
                        </a:ext>
                      </a:extLst>
                    </a:gridCol>
                  </a:tblGrid>
                  <a:tr h="1430941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Время от момента изменения входной величины, мин.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5946" marR="55946" marT="0" marB="0" anchor="ctr">
                        <a:blipFill>
                          <a:blip r:embed="rId2"/>
                          <a:stretch>
                            <a:fillRect l="-96203" t="-426" r="-2532" b="-320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127481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1200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1702908260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1223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1380035605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1242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2496993149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15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1255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2207016971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20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1267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2659034457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30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1280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3872081858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40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1289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3729885911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50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1294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536498562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60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1297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2838740351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70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1298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1102626022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80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1300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142555693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90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1300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151955917"/>
                      </a:ext>
                    </a:extLst>
                  </a:tr>
                  <a:tr h="35168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100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1300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5946" marR="55946" marT="0" marB="0" anchor="ctr"/>
                    </a:tc>
                    <a:extLst>
                      <a:ext uri="{0D108BD9-81ED-4DB2-BD59-A6C34878D82A}">
                        <a16:rowId xmlns:a16="http://schemas.microsoft.com/office/drawing/2014/main" val="321634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Прямоугольник 12"/>
          <p:cNvSpPr/>
          <p:nvPr/>
        </p:nvSpPr>
        <p:spPr>
          <a:xfrm>
            <a:off x="8067291" y="171234"/>
            <a:ext cx="367741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ct val="12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Таблица 1 – Исходные данные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68801" y="3288528"/>
            <a:ext cx="823227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Результатом эксперимента, представленные в виде таблицы, аппроксимировать линейной и ещё двумя подходящими по виду зависимостями.</a:t>
            </a:r>
          </a:p>
          <a:p>
            <a:pPr indent="450215" algn="just">
              <a:lnSpc>
                <a:spcPct val="12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каждой зависимости вычислить коэффициент детерминации. </a:t>
            </a:r>
          </a:p>
          <a:p>
            <a:pPr indent="450215" algn="just">
              <a:lnSpc>
                <a:spcPct val="12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Нанести на график аппроксимирующую функцию и экспериментальные данные (отдельно для каждой функции)</a:t>
            </a:r>
          </a:p>
          <a:p>
            <a:pPr indent="450215" algn="just">
              <a:lnSpc>
                <a:spcPct val="12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Сделать вывод, какая из полученных функций наилучшим образом аппроксимируется результаты эксперимента.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76250" y="1384260"/>
            <a:ext cx="8124825" cy="178044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68801" y="3288528"/>
            <a:ext cx="8232274" cy="261697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9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4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Commissioner"/>
              </a:rPr>
              <a:t>Исходная зависимость</a:t>
            </a:r>
            <a:endParaRPr lang="ru-RU" sz="3600" dirty="0">
              <a:latin typeface="Commissioner"/>
            </a:endParaRPr>
          </a:p>
        </p:txBody>
      </p:sp>
      <p:sp>
        <p:nvSpPr>
          <p:cNvPr id="4" name="Дуга 3"/>
          <p:cNvSpPr/>
          <p:nvPr/>
        </p:nvSpPr>
        <p:spPr>
          <a:xfrm>
            <a:off x="7363712" y="1140893"/>
            <a:ext cx="1892300" cy="625893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8310920" y="1132473"/>
            <a:ext cx="914400" cy="575733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8310920" y="1020857"/>
            <a:ext cx="1625600" cy="196672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4106655" y="1125699"/>
            <a:ext cx="4204265" cy="67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Полилиния 7"/>
          <p:cNvSpPr/>
          <p:nvPr/>
        </p:nvSpPr>
        <p:spPr>
          <a:xfrm flipH="1">
            <a:off x="2759058" y="1022340"/>
            <a:ext cx="1341248" cy="191546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/>
          <p:cNvSpPr/>
          <p:nvPr/>
        </p:nvSpPr>
        <p:spPr>
          <a:xfrm flipH="1">
            <a:off x="3350212" y="1132702"/>
            <a:ext cx="1441979" cy="613364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 flipH="1">
            <a:off x="3128058" y="1128325"/>
            <a:ext cx="980546" cy="550122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618331" y="1699161"/>
            <a:ext cx="5025390" cy="37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pPr algn="ctr"/>
            <a:r>
              <a:rPr lang="ru-RU" dirty="0" smtClean="0">
                <a:latin typeface="Commissioner"/>
              </a:rPr>
              <a:t>Реализация в </a:t>
            </a:r>
            <a:r>
              <a:rPr lang="en-US" dirty="0" smtClean="0">
                <a:latin typeface="Commissioner"/>
              </a:rPr>
              <a:t>Python </a:t>
            </a:r>
            <a:endParaRPr lang="ru-RU" dirty="0">
              <a:latin typeface="Commissioner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606"/>
          <a:stretch/>
        </p:blipFill>
        <p:spPr bwMode="auto">
          <a:xfrm>
            <a:off x="1156335" y="1866900"/>
            <a:ext cx="5135880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19350" y="3177120"/>
            <a:ext cx="3238500" cy="504825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2295525" y="3040252"/>
            <a:ext cx="3295650" cy="72212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40155" y="1497201"/>
            <a:ext cx="4968240" cy="369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Нахождение функции полинома ( степени 1 ) </a:t>
            </a:r>
            <a:endParaRPr lang="ru-RU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hape 9"/>
          <p:cNvSpPr/>
          <p:nvPr/>
        </p:nvSpPr>
        <p:spPr>
          <a:xfrm rot="18850152" flipH="1">
            <a:off x="4189929" y="1457843"/>
            <a:ext cx="2385956" cy="1963446"/>
          </a:xfrm>
          <a:prstGeom prst="leftCircularArrow">
            <a:avLst>
              <a:gd name="adj1" fmla="val 1673"/>
              <a:gd name="adj2" fmla="val 198928"/>
              <a:gd name="adj3" fmla="val 3655270"/>
              <a:gd name="adj4" fmla="val 10705321"/>
              <a:gd name="adj5" fmla="val 195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Скругленный прямоугольник 10"/>
          <p:cNvSpPr/>
          <p:nvPr/>
        </p:nvSpPr>
        <p:spPr>
          <a:xfrm>
            <a:off x="1066800" y="1887727"/>
            <a:ext cx="5210175" cy="85515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43124" y="2806550"/>
            <a:ext cx="3331845" cy="3696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 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208395" y="3531923"/>
            <a:ext cx="5745480" cy="12456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557743" y="3312246"/>
            <a:ext cx="4968240" cy="369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missioner"/>
              </a:rPr>
              <a:t>Л</a:t>
            </a:r>
            <a:r>
              <a:rPr lang="ru-RU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missioner"/>
              </a:rPr>
              <a:t>огарифмической </a:t>
            </a:r>
            <a:r>
              <a:rPr lang="ru-RU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missioner"/>
              </a:rPr>
              <a:t>аппроксимации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833" y="3721394"/>
            <a:ext cx="563006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29682" y="493371"/>
            <a:ext cx="5619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Commissioner"/>
              </a:rPr>
              <a:t>Математические модели </a:t>
            </a:r>
            <a:endParaRPr lang="ru-RU" sz="3600" dirty="0"/>
          </a:p>
        </p:txBody>
      </p:sp>
      <p:sp>
        <p:nvSpPr>
          <p:cNvPr id="8" name="Дуга 7"/>
          <p:cNvSpPr/>
          <p:nvPr/>
        </p:nvSpPr>
        <p:spPr>
          <a:xfrm>
            <a:off x="7363712" y="1140893"/>
            <a:ext cx="1892300" cy="625893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8310920" y="1132473"/>
            <a:ext cx="914400" cy="575733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8310920" y="1020857"/>
            <a:ext cx="1625600" cy="196672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4106655" y="1125699"/>
            <a:ext cx="4204265" cy="67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 flipH="1">
            <a:off x="2759058" y="1022340"/>
            <a:ext cx="1341248" cy="191546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уга 12"/>
          <p:cNvSpPr/>
          <p:nvPr/>
        </p:nvSpPr>
        <p:spPr>
          <a:xfrm flipH="1">
            <a:off x="3350212" y="1132702"/>
            <a:ext cx="1441979" cy="613364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 flipH="1">
            <a:off x="3128058" y="1128325"/>
            <a:ext cx="980546" cy="550122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90880" y="2085975"/>
            <a:ext cx="3852545" cy="3193639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4359950" y="2115734"/>
            <a:ext cx="4126825" cy="3042714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 rotWithShape="1">
          <a:blip r:embed="rId4"/>
          <a:srcRect l="1518" t="6957"/>
          <a:stretch/>
        </p:blipFill>
        <p:spPr bwMode="auto">
          <a:xfrm>
            <a:off x="8396433" y="2285986"/>
            <a:ext cx="3713732" cy="2902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36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/>
          <p:cNvSpPr/>
          <p:nvPr/>
        </p:nvSpPr>
        <p:spPr>
          <a:xfrm>
            <a:off x="3409301" y="2627447"/>
            <a:ext cx="348204" cy="3103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2394996" y="2581939"/>
            <a:ext cx="348204" cy="3103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24372" y="4382000"/>
            <a:ext cx="3584139" cy="74263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888409" y="4477439"/>
                <a:ext cx="3420102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409" y="4477439"/>
                <a:ext cx="3420102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Скругленный прямоугольник 18"/>
          <p:cNvSpPr/>
          <p:nvPr/>
        </p:nvSpPr>
        <p:spPr>
          <a:xfrm>
            <a:off x="2171575" y="4188025"/>
            <a:ext cx="2604816" cy="369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394996" y="2948638"/>
            <a:ext cx="361852" cy="31034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mmissioner"/>
              </a:rPr>
              <a:t>Оценка адекватности регрессионных моделей </a:t>
            </a:r>
            <a:endParaRPr lang="ru-RU" sz="3600" dirty="0">
              <a:latin typeface="Commissioner"/>
            </a:endParaRPr>
          </a:p>
        </p:txBody>
      </p:sp>
      <p:sp>
        <p:nvSpPr>
          <p:cNvPr id="4" name="Дуга 3"/>
          <p:cNvSpPr/>
          <p:nvPr/>
        </p:nvSpPr>
        <p:spPr>
          <a:xfrm>
            <a:off x="8060424" y="1360474"/>
            <a:ext cx="1892300" cy="625893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9007632" y="1352054"/>
            <a:ext cx="914400" cy="575733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9003398" y="1256376"/>
            <a:ext cx="1625600" cy="196672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stCxn id="4" idx="0"/>
          </p:cNvCxnSpPr>
          <p:nvPr/>
        </p:nvCxnSpPr>
        <p:spPr>
          <a:xfrm flipH="1" flipV="1">
            <a:off x="3067208" y="1356436"/>
            <a:ext cx="5939366" cy="40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Полилиния 7"/>
          <p:cNvSpPr/>
          <p:nvPr/>
        </p:nvSpPr>
        <p:spPr>
          <a:xfrm flipH="1">
            <a:off x="1724372" y="1256376"/>
            <a:ext cx="1341248" cy="191546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/>
          <p:cNvSpPr/>
          <p:nvPr/>
        </p:nvSpPr>
        <p:spPr>
          <a:xfrm flipH="1">
            <a:off x="2315526" y="1366738"/>
            <a:ext cx="1441979" cy="613364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 flipH="1">
            <a:off x="2075284" y="1362172"/>
            <a:ext cx="980546" cy="550122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724372" y="2581939"/>
                <a:ext cx="2271456" cy="620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𝑆𝑆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𝑆𝑆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72" y="2581939"/>
                <a:ext cx="2271456" cy="620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>
            <a:off x="2743200" y="3384645"/>
            <a:ext cx="322420" cy="56061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171575" y="4188025"/>
            <a:ext cx="2768854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1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Общая </a:t>
            </a:r>
            <a:r>
              <a:rPr lang="ru-RU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сумма </a:t>
            </a:r>
            <a:r>
              <a:rPr lang="ru-RU" b="1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квадратов</a:t>
            </a:r>
            <a:endParaRPr lang="ru-RU" b="1" dirty="0">
              <a:ln w="6600">
                <a:noFill/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2743200" y="2094956"/>
            <a:ext cx="1228605" cy="44489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1724373" y="2568038"/>
            <a:ext cx="2271456" cy="74263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244821" y="1703341"/>
            <a:ext cx="3584139" cy="74263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606556" y="1499471"/>
            <a:ext cx="2919838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умма </a:t>
            </a:r>
            <a:r>
              <a:rPr lang="ru-RU" dirty="0">
                <a:solidFill>
                  <a:schemeClr val="bg1"/>
                </a:solidFill>
              </a:rPr>
              <a:t>квадратов регрессии</a:t>
            </a:r>
            <a:endParaRPr lang="ru-RU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4704713" y="1794715"/>
                <a:ext cx="2591350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13" y="1794715"/>
                <a:ext cx="2591350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 стрелкой 31"/>
          <p:cNvCxnSpPr/>
          <p:nvPr/>
        </p:nvCxnSpPr>
        <p:spPr>
          <a:xfrm>
            <a:off x="4051301" y="2773005"/>
            <a:ext cx="1742192" cy="32951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5734324" y="3122028"/>
            <a:ext cx="3584139" cy="74263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6096059" y="2918158"/>
            <a:ext cx="279204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умма </a:t>
            </a:r>
            <a:r>
              <a:rPr lang="ru-RU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квадратов </a:t>
            </a:r>
            <a:r>
              <a:rPr lang="ru-RU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остатков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6194216" y="3213402"/>
                <a:ext cx="2487348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216" y="3213402"/>
                <a:ext cx="2487348" cy="763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Скругленный прямоугольник 38"/>
          <p:cNvSpPr/>
          <p:nvPr/>
        </p:nvSpPr>
        <p:spPr>
          <a:xfrm>
            <a:off x="603160" y="1868803"/>
            <a:ext cx="1806989" cy="79960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Коэффициент Детерминации</a:t>
            </a:r>
            <a:endParaRPr lang="ru-RU" b="1" dirty="0">
              <a:ln w="6600">
                <a:noFill/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0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2643447" y="1877538"/>
            <a:ext cx="6941127" cy="227051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22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Commissioner"/>
              </a:rPr>
              <a:t>Реализация в </a:t>
            </a:r>
            <a:r>
              <a:rPr lang="en-US" sz="3600" dirty="0">
                <a:latin typeface="Commissioner"/>
              </a:rPr>
              <a:t>Python </a:t>
            </a:r>
            <a:endParaRPr lang="ru-RU" sz="3600" dirty="0"/>
          </a:p>
        </p:txBody>
      </p:sp>
      <p:sp>
        <p:nvSpPr>
          <p:cNvPr id="4" name="Дуга 3"/>
          <p:cNvSpPr/>
          <p:nvPr/>
        </p:nvSpPr>
        <p:spPr>
          <a:xfrm>
            <a:off x="7363712" y="1140893"/>
            <a:ext cx="1892300" cy="625893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8310920" y="1132473"/>
            <a:ext cx="914400" cy="575733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8310920" y="1020857"/>
            <a:ext cx="1625600" cy="196672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4106655" y="1125699"/>
            <a:ext cx="4204265" cy="67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Полилиния 7"/>
          <p:cNvSpPr/>
          <p:nvPr/>
        </p:nvSpPr>
        <p:spPr>
          <a:xfrm flipH="1">
            <a:off x="2759058" y="1022340"/>
            <a:ext cx="1341248" cy="191546"/>
          </a:xfrm>
          <a:custGeom>
            <a:avLst/>
            <a:gdLst>
              <a:gd name="connsiteX0" fmla="*/ 0 w 1625600"/>
              <a:gd name="connsiteY0" fmla="*/ 102756 h 196672"/>
              <a:gd name="connsiteX1" fmla="*/ 440267 w 1625600"/>
              <a:gd name="connsiteY1" fmla="*/ 77356 h 196672"/>
              <a:gd name="connsiteX2" fmla="*/ 1024467 w 1625600"/>
              <a:gd name="connsiteY2" fmla="*/ 195890 h 196672"/>
              <a:gd name="connsiteX3" fmla="*/ 1439334 w 1625600"/>
              <a:gd name="connsiteY3" fmla="*/ 9623 h 196672"/>
              <a:gd name="connsiteX4" fmla="*/ 1625600 w 1625600"/>
              <a:gd name="connsiteY4" fmla="*/ 43490 h 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96672">
                <a:moveTo>
                  <a:pt x="0" y="102756"/>
                </a:moveTo>
                <a:cubicBezTo>
                  <a:pt x="134761" y="82295"/>
                  <a:pt x="269523" y="61834"/>
                  <a:pt x="440267" y="77356"/>
                </a:cubicBezTo>
                <a:cubicBezTo>
                  <a:pt x="611011" y="92878"/>
                  <a:pt x="857956" y="207179"/>
                  <a:pt x="1024467" y="195890"/>
                </a:cubicBezTo>
                <a:cubicBezTo>
                  <a:pt x="1190978" y="184601"/>
                  <a:pt x="1339145" y="35023"/>
                  <a:pt x="1439334" y="9623"/>
                </a:cubicBezTo>
                <a:cubicBezTo>
                  <a:pt x="1539523" y="-15777"/>
                  <a:pt x="1582561" y="13856"/>
                  <a:pt x="1625600" y="4349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/>
          <p:cNvSpPr/>
          <p:nvPr/>
        </p:nvSpPr>
        <p:spPr>
          <a:xfrm flipH="1">
            <a:off x="3350212" y="1132702"/>
            <a:ext cx="1441979" cy="613364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 flipH="1">
            <a:off x="3128058" y="1128325"/>
            <a:ext cx="980546" cy="550122"/>
          </a:xfrm>
          <a:custGeom>
            <a:avLst/>
            <a:gdLst>
              <a:gd name="connsiteX0" fmla="*/ 0 w 914400"/>
              <a:gd name="connsiteY0" fmla="*/ 0 h 575733"/>
              <a:gd name="connsiteX1" fmla="*/ 270933 w 914400"/>
              <a:gd name="connsiteY1" fmla="*/ 67733 h 575733"/>
              <a:gd name="connsiteX2" fmla="*/ 516466 w 914400"/>
              <a:gd name="connsiteY2" fmla="*/ 296333 h 575733"/>
              <a:gd name="connsiteX3" fmla="*/ 778933 w 914400"/>
              <a:gd name="connsiteY3" fmla="*/ 414867 h 575733"/>
              <a:gd name="connsiteX4" fmla="*/ 914400 w 914400"/>
              <a:gd name="connsiteY4" fmla="*/ 5757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75733">
                <a:moveTo>
                  <a:pt x="0" y="0"/>
                </a:moveTo>
                <a:cubicBezTo>
                  <a:pt x="92427" y="9172"/>
                  <a:pt x="184855" y="18344"/>
                  <a:pt x="270933" y="67733"/>
                </a:cubicBezTo>
                <a:cubicBezTo>
                  <a:pt x="357011" y="117122"/>
                  <a:pt x="431799" y="238477"/>
                  <a:pt x="516466" y="296333"/>
                </a:cubicBezTo>
                <a:cubicBezTo>
                  <a:pt x="601133" y="354189"/>
                  <a:pt x="712611" y="368300"/>
                  <a:pt x="778933" y="414867"/>
                </a:cubicBezTo>
                <a:cubicBezTo>
                  <a:pt x="845255" y="461434"/>
                  <a:pt x="879827" y="518583"/>
                  <a:pt x="914400" y="57573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593832" y="1670861"/>
            <a:ext cx="4968240" cy="369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Функция расчёта коэффициента Детерминации</a:t>
            </a:r>
            <a:endParaRPr lang="ru-RU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294"/>
          <a:stretch/>
        </p:blipFill>
        <p:spPr>
          <a:xfrm>
            <a:off x="2908320" y="2125799"/>
            <a:ext cx="641137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5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837</Words>
  <Application>Microsoft Office PowerPoint</Application>
  <PresentationFormat>Широкоэкранный</PresentationFormat>
  <Paragraphs>78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Commissioner</vt:lpstr>
      <vt:lpstr>MS Mincho</vt:lpstr>
      <vt:lpstr>Times New Roman</vt:lpstr>
      <vt:lpstr>Office Theme</vt:lpstr>
      <vt:lpstr>Применение метода наименьших квадратов для нахождения уравнения кривой разгона технологического процесса</vt:lpstr>
      <vt:lpstr>Презентация PowerPoint</vt:lpstr>
      <vt:lpstr>Метод наименьших квадратов </vt:lpstr>
      <vt:lpstr>Исходные данные </vt:lpstr>
      <vt:lpstr>Исходная зависимость</vt:lpstr>
      <vt:lpstr>Реализация в Python </vt:lpstr>
      <vt:lpstr>Презентация PowerPoint</vt:lpstr>
      <vt:lpstr>Оценка адекватности регрессионных моделей </vt:lpstr>
      <vt:lpstr>Реализация в Python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метода наименьших квадратов для нахождения уравнения кривой разгона технологического процесса</dc:title>
  <dc:creator>Toni</dc:creator>
  <cp:lastModifiedBy>Toni</cp:lastModifiedBy>
  <cp:revision>25</cp:revision>
  <dcterms:created xsi:type="dcterms:W3CDTF">2024-05-18T08:29:38Z</dcterms:created>
  <dcterms:modified xsi:type="dcterms:W3CDTF">2024-05-22T19:09:23Z</dcterms:modified>
</cp:coreProperties>
</file>