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8" r:id="rId10"/>
    <p:sldId id="264" r:id="rId11"/>
    <p:sldId id="263" r:id="rId12"/>
    <p:sldId id="266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DDB-32B8-58A5-90C9-E0BEED8A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3B77A-4DC3-280C-633F-0A88EA17C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3A65-279E-BE33-0D51-81587962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A6C9-A59C-ED54-C634-A95C5959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EE76-9690-C750-9AB7-F80C7E9D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0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185-6F8F-EF0F-EA77-A81B363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89658-C393-BA6B-51B1-F62A44EB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74D6-4B18-03D8-1018-9689036E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8BF6-A3F7-7102-BFC8-A2A998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6707-84F1-6D68-3DB4-5D92ECF1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5FC8A-E2D4-767E-F762-8B0B747B7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3E20-10A0-1886-7822-9B747B0B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FB6F-87D7-1AFB-B040-8FD52403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946F-0F60-8F4F-A674-B0C17D78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45A6-8841-901A-48B4-5F3C3700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EF2B-6236-1B3F-14C7-E82295FB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EC72-1525-D718-6522-D5A10862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C7EB-052B-B92B-E79E-C6F536A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78EA-6198-6504-482F-99FE9220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8B5A-52D9-E7B7-902E-B889E6E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FCCF-2F0B-2BE9-F127-D92D2DEB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F925-31D5-BC88-AE67-825F25DC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D7FE-33C5-7781-ED02-B689C656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1C51-6F83-E776-636F-85854062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138E-099C-40FE-DB3A-3C66114C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0783-B0E6-42E8-D637-60B3886D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7FB0-61B7-19C6-59D8-017C8739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A626-C9D0-90D5-3C9E-10F1D6E8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3FE1-3F51-4831-7557-D4B00F07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D680-5075-C8C9-3E10-BEA59D8D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FD1C-9938-DD43-28A2-693C4F0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B44F-0BF1-7AD0-7427-76AB323B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78DA-1A5E-D198-911E-A31083C12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0F1C-6332-D3F0-DC1A-CA93BD67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CA44-8E20-F10C-D11A-87025F9F4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3E198-83DE-B57E-B3F3-349B84535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E9F39-8E0A-4228-41E1-3C240B2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140E2-288A-29D6-DEAE-0E2BB0B2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F69F5-F4ED-5B6B-D0FD-C7B52F3F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1807-140E-2621-9993-A8731635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3ABD4-4BC4-6E63-E68A-2AAD6D47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9EB51-B3B4-AE3B-0890-59010BA9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130AC-C10E-6971-7F7E-DFDCD918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DDB6D-6DDB-7784-4FF9-D6918D4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4953F-DD01-8ABF-039A-2C0EE3CD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BFA6-FC05-B8C2-1F59-B835F4F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1AF2-E975-4C33-ABA4-7E45747C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80D6-1A71-AA05-BDFC-E35624D1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26B6-50C0-6521-50F9-3FB4BB00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541E-A6A9-045B-5BED-8DAA2C3F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C17F-F1F0-C3B1-AA27-A78FAB62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56E0-7696-BDE4-0FB7-D7AC6999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02A6-498D-5B40-C8A5-A9CD2881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0F1CF-A9C6-A4FE-9950-D7F0FA72C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D1-8676-51B9-7E6B-BCF2D87D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50CC-1407-0B78-0D68-1DF2FA80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F896-56E9-0F6C-674F-213EDDE9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9831-D400-DD11-B03D-FED050D6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AFD9-8EF4-6049-81AC-4EAFDED9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C856-6A49-EBE9-C32C-BB0135C1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5F8F-6B8C-BAD9-E3DA-558E42D92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49AB2-1B45-4FD8-8F84-A8C1027AC61C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93EC-23FD-EDB9-908C-07B75FD08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6B04-540A-D4ED-08CD-121E9302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8FECD-4697-4D33-9573-06DE3F63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E722-2D0C-312E-EB57-60907DAD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Diagnóstico de falla de rodamientos con machine </a:t>
            </a:r>
            <a:r>
              <a:rPr lang="es-419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6D453-5A68-00CA-235E-A96C8645D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Curso: Machine </a:t>
            </a:r>
            <a:r>
              <a:rPr lang="es-419" dirty="0" err="1"/>
              <a:t>Learning</a:t>
            </a:r>
            <a:endParaRPr lang="es-419" dirty="0"/>
          </a:p>
          <a:p>
            <a:r>
              <a:rPr lang="es-419" dirty="0"/>
              <a:t>Profesor: </a:t>
            </a:r>
            <a:r>
              <a:rPr lang="es-419" dirty="0" err="1"/>
              <a:t>Wester</a:t>
            </a:r>
            <a:r>
              <a:rPr lang="es-419" dirty="0"/>
              <a:t> Zela</a:t>
            </a:r>
          </a:p>
          <a:p>
            <a:r>
              <a:rPr lang="es-419" dirty="0"/>
              <a:t>Alumno: Johan Manuel Callomamani </a:t>
            </a:r>
            <a:r>
              <a:rPr lang="es-419" dirty="0" err="1"/>
              <a:t>Buendia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35FFB-91B0-879F-10A8-8AF8527D32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549" y="22202"/>
            <a:ext cx="1824018" cy="22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52C6F0-93D7-BE40-739E-8C66385F155F}"/>
              </a:ext>
            </a:extLst>
          </p:cNvPr>
          <p:cNvSpPr txBox="1">
            <a:spLocks/>
          </p:cNvSpPr>
          <p:nvPr/>
        </p:nvSpPr>
        <p:spPr>
          <a:xfrm>
            <a:off x="-629479" y="-10897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Maestr</a:t>
            </a:r>
            <a:r>
              <a:rPr lang="es-419" sz="3600" dirty="0" err="1"/>
              <a:t>ía</a:t>
            </a:r>
            <a:r>
              <a:rPr lang="es-419" sz="3600" dirty="0"/>
              <a:t> en Inteligencia Artificial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41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6"/>
            <a:ext cx="9680895" cy="877420"/>
          </a:xfrm>
        </p:spPr>
        <p:txBody>
          <a:bodyPr>
            <a:normAutofit/>
          </a:bodyPr>
          <a:lstStyle/>
          <a:p>
            <a:r>
              <a:rPr lang="en-US" dirty="0"/>
              <a:t>Dataset </a:t>
            </a:r>
            <a:r>
              <a:rPr lang="es-PE" dirty="0"/>
              <a:t>características</a:t>
            </a:r>
            <a:r>
              <a:rPr lang="en-US" dirty="0"/>
              <a:t> </a:t>
            </a:r>
            <a:r>
              <a:rPr lang="en-US" dirty="0" err="1"/>
              <a:t>estadísticas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(9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B8C5C8-B6D1-B056-0476-BC5C2054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8" y="2837984"/>
            <a:ext cx="2901700" cy="848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C32F78-89A1-8A06-0299-1A31B8CC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8" y="4088247"/>
            <a:ext cx="2901700" cy="842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72B84-92D8-744E-2761-309F3BDB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8" y="5330016"/>
            <a:ext cx="2901700" cy="8265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CAE852-B164-27C3-75BF-A3A10D656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140" y="2837985"/>
            <a:ext cx="3153415" cy="9143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D2D18C-17D1-5203-C276-3020A6D17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140" y="4024144"/>
            <a:ext cx="3279016" cy="9507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12FCE3-23AE-9755-07BB-3ECEAD156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141" y="5330016"/>
            <a:ext cx="3279016" cy="944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D05F84-7DE2-90FA-26D6-D5B18C78F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828" y="2837984"/>
            <a:ext cx="3016832" cy="8774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029FF8-B55B-1089-1A7A-F1876A1C6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6828" y="4024144"/>
            <a:ext cx="3252718" cy="9507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727986-056B-765D-537C-7E3A14CA3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6828" y="5330016"/>
            <a:ext cx="3307143" cy="9443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00F8A64-17B0-D758-6A88-DAEBB40AEB77}"/>
              </a:ext>
            </a:extLst>
          </p:cNvPr>
          <p:cNvSpPr txBox="1"/>
          <p:nvPr/>
        </p:nvSpPr>
        <p:spPr>
          <a:xfrm>
            <a:off x="1519040" y="3686118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máximo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F56BFF-08AE-BAB7-FE25-2065E5893F52}"/>
              </a:ext>
            </a:extLst>
          </p:cNvPr>
          <p:cNvSpPr txBox="1"/>
          <p:nvPr/>
        </p:nvSpPr>
        <p:spPr>
          <a:xfrm>
            <a:off x="1519040" y="4974876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mínimo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233659-58F8-601A-0E20-84C1ED875160}"/>
              </a:ext>
            </a:extLst>
          </p:cNvPr>
          <p:cNvSpPr txBox="1"/>
          <p:nvPr/>
        </p:nvSpPr>
        <p:spPr>
          <a:xfrm>
            <a:off x="1519040" y="6217404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media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AEEAB-7AAB-FB5E-5AA6-66F2027A88C8}"/>
              </a:ext>
            </a:extLst>
          </p:cNvPr>
          <p:cNvSpPr txBox="1"/>
          <p:nvPr/>
        </p:nvSpPr>
        <p:spPr>
          <a:xfrm>
            <a:off x="5034936" y="3740723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Desviación estándar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11711-0F79-4B9D-C207-21025F4B073E}"/>
              </a:ext>
            </a:extLst>
          </p:cNvPr>
          <p:cNvSpPr txBox="1"/>
          <p:nvPr/>
        </p:nvSpPr>
        <p:spPr>
          <a:xfrm>
            <a:off x="5034936" y="4974876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Media cuadrática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12222F-3267-C9BC-6BBB-9F060399B9E8}"/>
              </a:ext>
            </a:extLst>
          </p:cNvPr>
          <p:cNvSpPr txBox="1"/>
          <p:nvPr/>
        </p:nvSpPr>
        <p:spPr>
          <a:xfrm>
            <a:off x="5034936" y="6274340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/>
              <a:t>skewness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B1D35-159D-4ACB-49F6-10CABF934FA3}"/>
              </a:ext>
            </a:extLst>
          </p:cNvPr>
          <p:cNvSpPr txBox="1"/>
          <p:nvPr/>
        </p:nvSpPr>
        <p:spPr>
          <a:xfrm>
            <a:off x="9204747" y="3677977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/>
              <a:t>kurtosis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BFE935-AB76-EF24-5C38-E064B035E1CA}"/>
              </a:ext>
            </a:extLst>
          </p:cNvPr>
          <p:cNvSpPr txBox="1"/>
          <p:nvPr/>
        </p:nvSpPr>
        <p:spPr>
          <a:xfrm>
            <a:off x="9204746" y="4974876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Factor de cresta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39C30E-7794-EF6F-21A1-ADCE964F877D}"/>
              </a:ext>
            </a:extLst>
          </p:cNvPr>
          <p:cNvSpPr txBox="1"/>
          <p:nvPr/>
        </p:nvSpPr>
        <p:spPr>
          <a:xfrm>
            <a:off x="9204746" y="6323598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Factor de forma</a:t>
            </a:r>
            <a:endParaRPr lang="en-US" sz="1600" dirty="0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4526514-5587-A04A-E792-397DC9F222C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2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12FB-A0D6-AFF8-54A7-ACE4F5AB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Preparación de la información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C2B3-F07A-16A3-A152-5C820C99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realizo a través de Python.</a:t>
            </a:r>
          </a:p>
          <a:p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40B2EBD-D5CE-580D-2A08-327936A4C89D}"/>
              </a:ext>
            </a:extLst>
          </p:cNvPr>
          <p:cNvSpPr/>
          <p:nvPr/>
        </p:nvSpPr>
        <p:spPr>
          <a:xfrm>
            <a:off x="775987" y="2793534"/>
            <a:ext cx="1421934" cy="32381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el tiempo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0931635-332B-7D0B-C3EF-5F3802B46020}"/>
              </a:ext>
            </a:extLst>
          </p:cNvPr>
          <p:cNvSpPr/>
          <p:nvPr/>
        </p:nvSpPr>
        <p:spPr>
          <a:xfrm>
            <a:off x="5426982" y="5236828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AE661C-4438-7811-8DB1-7C26572DE7C0}"/>
              </a:ext>
            </a:extLst>
          </p:cNvPr>
          <p:cNvSpPr/>
          <p:nvPr/>
        </p:nvSpPr>
        <p:spPr>
          <a:xfrm>
            <a:off x="2340189" y="3091343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1451D-24CE-3010-4F41-E0C31739FC77}"/>
              </a:ext>
            </a:extLst>
          </p:cNvPr>
          <p:cNvSpPr/>
          <p:nvPr/>
        </p:nvSpPr>
        <p:spPr>
          <a:xfrm rot="5400000">
            <a:off x="3866296" y="3976382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EE78BB-E94F-DB45-7CEB-38FD43AF0A02}"/>
              </a:ext>
            </a:extLst>
          </p:cNvPr>
          <p:cNvSpPr/>
          <p:nvPr/>
        </p:nvSpPr>
        <p:spPr>
          <a:xfrm>
            <a:off x="3337789" y="4748170"/>
            <a:ext cx="1858161" cy="156454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 analiza y determina en qué fecha comienza la falla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7928C7-B6D4-67F0-39A1-31E8B9D663F6}"/>
              </a:ext>
            </a:extLst>
          </p:cNvPr>
          <p:cNvSpPr/>
          <p:nvPr/>
        </p:nvSpPr>
        <p:spPr>
          <a:xfrm>
            <a:off x="3287801" y="2978091"/>
            <a:ext cx="1858161" cy="8137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Transformación a dominio de frecuencias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F3DC61-07C0-B584-579F-94583CA88C6C}"/>
              </a:ext>
            </a:extLst>
          </p:cNvPr>
          <p:cNvSpPr/>
          <p:nvPr/>
        </p:nvSpPr>
        <p:spPr>
          <a:xfrm>
            <a:off x="6459163" y="4906570"/>
            <a:ext cx="1858161" cy="12477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Agregamos variable objetivo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11D1D4-311E-D8AA-7AFF-2CB174493581}"/>
              </a:ext>
            </a:extLst>
          </p:cNvPr>
          <p:cNvSpPr/>
          <p:nvPr/>
        </p:nvSpPr>
        <p:spPr>
          <a:xfrm>
            <a:off x="6459163" y="2898396"/>
            <a:ext cx="1858161" cy="11104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Transformación a características de señales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B0673B1-0346-7663-C24A-F05AA66DD3FA}"/>
              </a:ext>
            </a:extLst>
          </p:cNvPr>
          <p:cNvSpPr/>
          <p:nvPr/>
        </p:nvSpPr>
        <p:spPr>
          <a:xfrm rot="16200000">
            <a:off x="6864325" y="4144911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94DA27-C800-4046-AD30-044FD2ED393E}"/>
              </a:ext>
            </a:extLst>
          </p:cNvPr>
          <p:cNvSpPr/>
          <p:nvPr/>
        </p:nvSpPr>
        <p:spPr>
          <a:xfrm>
            <a:off x="8774889" y="2793534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35F69D-EF48-8941-1D41-076913E207FA}"/>
              </a:ext>
            </a:extLst>
          </p:cNvPr>
          <p:cNvSpPr/>
          <p:nvPr/>
        </p:nvSpPr>
        <p:spPr>
          <a:xfrm>
            <a:off x="8786419" y="3890396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612F61-B008-7BF2-B54C-35F5462C12E5}"/>
              </a:ext>
            </a:extLst>
          </p:cNvPr>
          <p:cNvSpPr/>
          <p:nvPr/>
        </p:nvSpPr>
        <p:spPr>
          <a:xfrm>
            <a:off x="8786419" y="5033046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3F6A40A-F7AD-6E34-8981-4E0A89D88D82}"/>
              </a:ext>
            </a:extLst>
          </p:cNvPr>
          <p:cNvSpPr/>
          <p:nvPr/>
        </p:nvSpPr>
        <p:spPr>
          <a:xfrm>
            <a:off x="9892206" y="2547457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el tiempo</a:t>
            </a:r>
            <a:endParaRPr lang="en-US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9FE51B2C-164D-2243-2F97-F52778C3F99B}"/>
              </a:ext>
            </a:extLst>
          </p:cNvPr>
          <p:cNvSpPr/>
          <p:nvPr/>
        </p:nvSpPr>
        <p:spPr>
          <a:xfrm>
            <a:off x="9892206" y="3829225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la frecuencia</a:t>
            </a:r>
            <a:endParaRPr lang="en-US" dirty="0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78BADC97-6A9C-C5DE-2AC1-2F815FF95FAB}"/>
              </a:ext>
            </a:extLst>
          </p:cNvPr>
          <p:cNvSpPr/>
          <p:nvPr/>
        </p:nvSpPr>
        <p:spPr>
          <a:xfrm>
            <a:off x="9892206" y="4970887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característica</a:t>
            </a:r>
            <a:endParaRPr lang="en-US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21E5E665-C82F-7B71-F2A0-CA333901E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5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63F-9164-4CB4-D673-4B108CE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utilizados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EB47-AFAB-0714-FF6D-2D7D5C2D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Algoritmos</a:t>
            </a:r>
            <a:r>
              <a:rPr lang="en-US" dirty="0"/>
              <a:t> de machine learning: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los</a:t>
            </a:r>
            <a:r>
              <a:rPr lang="en-US" dirty="0"/>
              <a:t> 3 datasets </a:t>
            </a:r>
            <a:r>
              <a:rPr lang="en-US" b="1" u="sng" dirty="0" err="1"/>
              <a:t>utilizamos</a:t>
            </a:r>
            <a:r>
              <a:rPr lang="en-US" b="1" u="sng" dirty="0"/>
              <a:t> </a:t>
            </a:r>
            <a:r>
              <a:rPr lang="en-US" b="1" u="sng" dirty="0" err="1"/>
              <a:t>los</a:t>
            </a:r>
            <a:r>
              <a:rPr lang="en-US" b="1" u="sng" dirty="0"/>
              <a:t> </a:t>
            </a:r>
            <a:r>
              <a:rPr lang="en-US" b="1" u="sng" dirty="0" err="1"/>
              <a:t>siguientes</a:t>
            </a:r>
            <a:r>
              <a:rPr lang="en-US" b="1" u="sng" dirty="0"/>
              <a:t> </a:t>
            </a:r>
            <a:r>
              <a:rPr lang="en-US" b="1" u="sng" dirty="0" err="1"/>
              <a:t>modelos</a:t>
            </a:r>
            <a:r>
              <a:rPr lang="en-US" b="1" u="sng" dirty="0"/>
              <a:t> de machine learning </a:t>
            </a:r>
            <a:r>
              <a:rPr lang="en-US" b="1" u="sng" dirty="0" err="1"/>
              <a:t>supervisados</a:t>
            </a:r>
            <a:r>
              <a:rPr lang="en-US" b="1" u="sng" dirty="0"/>
              <a:t>, decision tree, logistic regression, random forest, extreme gradient boosting (</a:t>
            </a:r>
            <a:r>
              <a:rPr lang="en-US" b="1" u="sng" dirty="0" err="1"/>
              <a:t>XGBoost</a:t>
            </a:r>
            <a:r>
              <a:rPr lang="en-US" b="1" u="sng" dirty="0"/>
              <a:t>).</a:t>
            </a:r>
          </a:p>
          <a:p>
            <a:pPr marL="0" indent="0">
              <a:buNone/>
            </a:pPr>
            <a:r>
              <a:rPr lang="en-US" b="1" u="sng" dirty="0"/>
              <a:t>No </a:t>
            </a:r>
            <a:r>
              <a:rPr lang="en-US" b="1" u="sng" dirty="0" err="1"/>
              <a:t>aplicamos</a:t>
            </a:r>
            <a:r>
              <a:rPr lang="en-US" b="1" u="sng" dirty="0"/>
              <a:t> </a:t>
            </a:r>
            <a:r>
              <a:rPr lang="en-US" b="1" u="sng" dirty="0" err="1"/>
              <a:t>escalamiento</a:t>
            </a:r>
            <a:r>
              <a:rPr lang="en-US" dirty="0"/>
              <a:t>, para las dataset del </a:t>
            </a:r>
            <a:r>
              <a:rPr lang="en-US" dirty="0" err="1"/>
              <a:t>dominio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frecuencia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dataset de </a:t>
            </a:r>
            <a:r>
              <a:rPr lang="en-US" dirty="0" err="1"/>
              <a:t>caracteristicas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Dividimos</a:t>
            </a:r>
            <a:r>
              <a:rPr lang="en-US" dirty="0"/>
              <a:t> la data de </a:t>
            </a:r>
            <a:r>
              <a:rPr lang="en-US" b="1" u="sng" dirty="0" err="1"/>
              <a:t>entrenamiento</a:t>
            </a:r>
            <a:r>
              <a:rPr lang="en-US" b="1" u="sng" dirty="0"/>
              <a:t> y de </a:t>
            </a:r>
            <a:r>
              <a:rPr lang="en-US" b="1" u="sng" dirty="0" err="1"/>
              <a:t>prueba</a:t>
            </a:r>
            <a:r>
              <a:rPr lang="en-US" b="1" u="sng" dirty="0"/>
              <a:t> </a:t>
            </a:r>
            <a:r>
              <a:rPr lang="en-US" b="1" u="sng" dirty="0" err="1"/>
              <a:t>en</a:t>
            </a:r>
            <a:r>
              <a:rPr lang="en-US" b="1" u="sng" dirty="0"/>
              <a:t> 80% y 20% </a:t>
            </a:r>
            <a:r>
              <a:rPr lang="en-US" b="1" u="sng" dirty="0" err="1"/>
              <a:t>respectivamente</a:t>
            </a:r>
            <a:r>
              <a:rPr lang="en-US" b="1" u="sng" dirty="0"/>
              <a:t>.</a:t>
            </a:r>
          </a:p>
          <a:p>
            <a:pPr marL="0" indent="0">
              <a:buNone/>
            </a:pPr>
            <a:r>
              <a:rPr lang="en-US" dirty="0" err="1"/>
              <a:t>Hacemos</a:t>
            </a:r>
            <a:r>
              <a:rPr lang="en-US" b="1" u="sng" dirty="0"/>
              <a:t> </a:t>
            </a:r>
            <a:r>
              <a:rPr lang="en-US" b="1" u="sng" dirty="0" err="1"/>
              <a:t>uso</a:t>
            </a:r>
            <a:r>
              <a:rPr lang="en-US" b="1" u="sng" dirty="0"/>
              <a:t> de la </a:t>
            </a:r>
            <a:r>
              <a:rPr lang="en-US" b="1" u="sng" dirty="0" err="1"/>
              <a:t>matriz</a:t>
            </a:r>
            <a:r>
              <a:rPr lang="en-US" b="1" u="sng" dirty="0"/>
              <a:t> de confusion </a:t>
            </a:r>
            <a:r>
              <a:rPr lang="en-US" dirty="0"/>
              <a:t>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70A329-8DEA-59C9-4CAB-6CFAFB286E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77D-015F-4558-E46C-9850A647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6CC2-0F69-552C-626B-A655D20F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95" y="1411967"/>
            <a:ext cx="3320142" cy="4784181"/>
          </a:xfrm>
        </p:spPr>
        <p:txBody>
          <a:bodyPr/>
          <a:lstStyle/>
          <a:p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A03D3-B7E6-B2CC-5C93-F15A3821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16776"/>
            <a:ext cx="4109765" cy="157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5A866-8260-7D76-D747-403D6048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2" y="3163388"/>
            <a:ext cx="4109764" cy="157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18EA5-C026-E203-03C9-5C6F29E18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902110"/>
            <a:ext cx="4109765" cy="1576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C23E4-7FA6-7E00-1011-EEABAA31E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897" y="1411968"/>
            <a:ext cx="2761952" cy="1257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BE3C3-138D-1687-6D18-810AA98C6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4510" y="3323186"/>
            <a:ext cx="2776339" cy="1257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97AFB3-0CB8-A9C8-F205-4F1544DBF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510" y="5015059"/>
            <a:ext cx="2776339" cy="121184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BC9D30F-62BA-2D66-B559-D9CAC8E69E5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8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733F-45C8-C89A-A267-A9B58A78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D39A-9790-25EE-14BA-4A711A16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971" cy="4351338"/>
          </a:xfrm>
        </p:spPr>
        <p:txBody>
          <a:bodyPr>
            <a:normAutofit/>
          </a:bodyPr>
          <a:lstStyle/>
          <a:p>
            <a:r>
              <a:rPr lang="es-419" dirty="0" err="1"/>
              <a:t>Logistic</a:t>
            </a:r>
            <a:r>
              <a:rPr lang="es-419" dirty="0"/>
              <a:t> </a:t>
            </a:r>
            <a:r>
              <a:rPr lang="es-419" dirty="0" err="1"/>
              <a:t>regression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4B7E2-201D-B9EE-3E76-67EEB27B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03" y="1610814"/>
            <a:ext cx="3939868" cy="1511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106BF-5736-479F-D733-7D00F1B2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02" y="3385185"/>
            <a:ext cx="3939868" cy="1511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B88B9-4690-3057-F374-3D9A640E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902" y="5079682"/>
            <a:ext cx="3883262" cy="1489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3871B-0D94-F403-03CF-CB0B8BA8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730" y="1690689"/>
            <a:ext cx="2546289" cy="1139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E42002-9EAE-1EDE-71CD-4274DA92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925" y="3497959"/>
            <a:ext cx="2567094" cy="1139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B3F983-FCE6-1140-A156-B291F7060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591" y="5006053"/>
            <a:ext cx="2578428" cy="117091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B97AB21-A9B4-D2D4-7D5A-35F38773143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3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D519-3EE7-561D-FB2A-A4F30AF3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FCB3-786E-892E-DE70-A79C7EC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2435" cy="4351338"/>
          </a:xfrm>
        </p:spPr>
        <p:txBody>
          <a:bodyPr/>
          <a:lstStyle/>
          <a:p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39B40-305C-EB09-08BF-6D90D5E4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28" y="1492630"/>
            <a:ext cx="4027633" cy="154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A7188-8DAE-659B-231B-69A14D63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28" y="3047427"/>
            <a:ext cx="4027633" cy="154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7E4D5-C190-802D-90CD-EBA23204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28" y="4631667"/>
            <a:ext cx="4027633" cy="1545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E4F27-B551-2BAB-F38F-C50A7D2DE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083" y="1629335"/>
            <a:ext cx="2786345" cy="1271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ADF374-7EAE-28BD-99ED-F7C9FD1D4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175" y="3076870"/>
            <a:ext cx="278825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F43FE7-27AF-C223-6915-29F2F3FA0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174" y="4654293"/>
            <a:ext cx="2788253" cy="126619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9C555AB-0DA8-5F1C-A891-13E9AD12D0A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8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293-D291-BB08-DD23-4BBFF96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CA74-EE24-F5E9-5C5F-B08364C1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B82-47EF-752F-882F-AD1B29FA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29" y="1410359"/>
            <a:ext cx="4027632" cy="154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67D53-0342-EA5C-6B5E-23EA65E1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30" y="3082394"/>
            <a:ext cx="4027632" cy="154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7DBDB-D3CD-1697-A4B6-CCE78CBE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29" y="4748475"/>
            <a:ext cx="4027632" cy="1545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1C89C-0E5A-A836-89C7-6E730C114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304" y="1546740"/>
            <a:ext cx="2860125" cy="1278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85D43-1360-F0C6-3D41-704B3D9C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304" y="3198927"/>
            <a:ext cx="2860125" cy="1338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4542BE-00BB-6426-494F-78D830C83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303" y="4910973"/>
            <a:ext cx="2860125" cy="127778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0EBEBC5-AD2C-4F8D-4494-333B307BFF2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0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C4D-5730-3A8C-F11C-1C0462F0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75F0-8C32-5125-16CC-597899D5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recomienda realizar el estudio con mayores tipos de fallas de rodamientos, como son en elemento rodante y pista interior.</a:t>
            </a:r>
          </a:p>
          <a:p>
            <a:r>
              <a:rPr lang="en-US" dirty="0"/>
              <a:t>Se </a:t>
            </a:r>
            <a:r>
              <a:rPr lang="es-419" dirty="0"/>
              <a:t>recomienda</a:t>
            </a:r>
            <a:r>
              <a:rPr lang="en-US" dirty="0"/>
              <a:t> </a:t>
            </a:r>
            <a:r>
              <a:rPr lang="es-419" dirty="0"/>
              <a:t>categorizar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normal, </a:t>
            </a:r>
            <a:r>
              <a:rPr lang="en-US" dirty="0" err="1"/>
              <a:t>alerta</a:t>
            </a:r>
            <a:r>
              <a:rPr lang="en-US" dirty="0"/>
              <a:t>, </a:t>
            </a:r>
            <a:r>
              <a:rPr lang="en-US" dirty="0" err="1"/>
              <a:t>crítico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falla</a:t>
            </a:r>
            <a:r>
              <a:rPr lang="en-US" dirty="0"/>
              <a:t>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major control de las </a:t>
            </a:r>
            <a:r>
              <a:rPr lang="en-US" dirty="0" err="1"/>
              <a:t>fallas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rodamientos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87BDF2-20A2-8F89-0BEA-7BFAE4AB89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0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5D1-8A71-29A8-3D9D-A3630A65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1BE4-DA74-EA5D-E38E-1A0B15AD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77" y="2216332"/>
            <a:ext cx="10515600" cy="37838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de vibración en el tiempo es el que menos desempeño tiene con todos los modelos y comparándolo con los demás </a:t>
            </a:r>
            <a:r>
              <a:rPr lang="es-419" dirty="0" err="1"/>
              <a:t>datasets</a:t>
            </a:r>
            <a:r>
              <a:rPr lang="es-419" dirty="0"/>
              <a:t>. (Mejor desempeño con precisión 0.93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0.64 con Regresión </a:t>
            </a:r>
            <a:r>
              <a:rPr lang="es-419" dirty="0" err="1"/>
              <a:t>logistica</a:t>
            </a:r>
            <a:r>
              <a:rPr lang="es-419" dirty="0"/>
              <a:t>).</a:t>
            </a:r>
          </a:p>
          <a:p>
            <a:pPr marL="514350" indent="-514350">
              <a:buAutoNum type="arabicPeriod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de características tuvo mejor desempeño y cercano al </a:t>
            </a:r>
            <a:r>
              <a:rPr lang="es-419" dirty="0" err="1"/>
              <a:t>dataset</a:t>
            </a:r>
            <a:r>
              <a:rPr lang="es-419" dirty="0"/>
              <a:t> de frecuencia(Mejor desempeño con precisión 0.99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0.93 con Regresión logística) mientras que </a:t>
            </a:r>
            <a:r>
              <a:rPr lang="es-419" dirty="0" err="1"/>
              <a:t>dataset</a:t>
            </a:r>
            <a:r>
              <a:rPr lang="es-419" dirty="0"/>
              <a:t> de frecuencia tuvo un desempeño aceptable (Mejor desempeño con precisión 0.99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0.86 con Regresión logística)</a:t>
            </a:r>
          </a:p>
          <a:p>
            <a:pPr marL="514350" indent="-514350">
              <a:buAutoNum type="arabicPeriod"/>
            </a:pPr>
            <a:r>
              <a:rPr lang="es-419" dirty="0"/>
              <a:t>El modelo de regresión logística brinda menor precisión.</a:t>
            </a:r>
          </a:p>
          <a:p>
            <a:pPr marL="514350" indent="-514350">
              <a:buAutoNum type="arabicPeriod"/>
            </a:pPr>
            <a:endParaRPr lang="es-419" dirty="0"/>
          </a:p>
          <a:p>
            <a:pPr marL="514350" indent="-514350">
              <a:buAutoNum type="arabicPeriod"/>
            </a:pPr>
            <a:endParaRPr lang="es-419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89D1F-1DB5-F496-7521-0DA9DB87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9" y="969328"/>
            <a:ext cx="3917950" cy="11176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432FBC-8DB1-B0FB-0F5A-4C0FCE8779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6805-106C-F8C2-5384-BB94A95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31C41-03CD-913B-DE7A-716F955FF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025" y="1119029"/>
            <a:ext cx="3917950" cy="1314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9BBEF-B0D7-9632-A6BD-5848EBE6AEBD}"/>
              </a:ext>
            </a:extLst>
          </p:cNvPr>
          <p:cNvSpPr txBox="1">
            <a:spLocks/>
          </p:cNvSpPr>
          <p:nvPr/>
        </p:nvSpPr>
        <p:spPr>
          <a:xfrm>
            <a:off x="781594" y="2444592"/>
            <a:ext cx="10515600" cy="378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que toma más tiempo en ser ejecutado es el del tiempo 10.7 segundos en promedio entre los modelos, seguido por el de frecuencias con 3.8 segundos y el más rápido es el de características con 0.2 segundos en promedio.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que cuesta más almacenar es el del tiempo con 218 MB seguido del de frecuencias con 125 MB y el más óptimo para almacenar es el de características con 0.1 MB.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s-419" dirty="0"/>
              <a:t>Se concluye que, analizando todas las variables como desempeño, tiempo de ejecución y especio del </a:t>
            </a:r>
            <a:r>
              <a:rPr lang="es-419" dirty="0" err="1"/>
              <a:t>dataset</a:t>
            </a:r>
            <a:r>
              <a:rPr lang="es-419" dirty="0"/>
              <a:t>, el mejor </a:t>
            </a:r>
            <a:r>
              <a:rPr lang="es-419" dirty="0" err="1"/>
              <a:t>dataset</a:t>
            </a:r>
            <a:r>
              <a:rPr lang="es-419" dirty="0"/>
              <a:t> para la predicción de falla es el de características con el modelo de </a:t>
            </a:r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 (precisión de 0.99, con 0.1 segundos de ejecución y 0.1MB de espacio de almacenamiento del </a:t>
            </a:r>
            <a:r>
              <a:rPr lang="es-419" dirty="0" err="1"/>
              <a:t>dataset</a:t>
            </a:r>
            <a:r>
              <a:rPr lang="es-419" dirty="0"/>
              <a:t>).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s-419" dirty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s-419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369BC7-1C5E-8126-3D21-F91E30A5DC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6A2D-C4E6-CDB2-4781-DDC96B2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CD82-E086-AEC8-8B00-00EF097C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Problemática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Descripción de los datos(variables)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Descripción de los datos(Objetivo)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Preparación de la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Modelos Utilizados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Resultados y comparaciones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Recomendaciones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Conclusiones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0411E9-E761-1A71-1F26-B56E602DE7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549" y="22202"/>
            <a:ext cx="1824018" cy="22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CB26-DDF2-3CB9-5071-BE357035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2FBA-CAF8-8CE5-06DC-BDF528E2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419" dirty="0"/>
              <a:t>El objetivo principal es de la implementación de modelos supervisados de machine </a:t>
            </a:r>
            <a:r>
              <a:rPr lang="es-419" dirty="0" err="1"/>
              <a:t>learning</a:t>
            </a:r>
            <a:r>
              <a:rPr lang="es-419" dirty="0"/>
              <a:t> para poder determinar si un rodamiento presenta falla de pista exterior o no, también evaluación del mejor tratamiento de datos para optimizar resultados, para ello se hace uso de datos de vibración en un rodamiento el cual presenta un inicio normal y en el tiempo es llevado a la falla.</a:t>
            </a:r>
          </a:p>
          <a:p>
            <a:r>
              <a:rPr lang="en-US" dirty="0"/>
              <a:t>Se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3 datasets </a:t>
            </a:r>
            <a:r>
              <a:rPr lang="en-US" dirty="0" err="1"/>
              <a:t>distintos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(20,480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frecuencias</a:t>
            </a:r>
            <a:r>
              <a:rPr lang="en-US" dirty="0"/>
              <a:t> (10,240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dirty="0" err="1"/>
              <a:t>estadisticas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(9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4AE696-DF30-8E9D-3AE9-4D24FE2397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2F44-0D8E-02EC-78F3-CD5372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4F65-9DA1-17A6-04C7-869BC34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49" y="1542597"/>
            <a:ext cx="3640182" cy="464729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Elemento rodante: </a:t>
            </a:r>
          </a:p>
          <a:p>
            <a:endParaRPr lang="en-US" dirty="0"/>
          </a:p>
        </p:txBody>
      </p:sp>
      <p:pic>
        <p:nvPicPr>
          <p:cNvPr id="2050" name="Picture 2" descr="frecuencias de fallo de un rodamiento ...">
            <a:extLst>
              <a:ext uri="{FF2B5EF4-FFF2-40B4-BE49-F238E27FC236}">
                <a16:creationId xmlns:a16="http://schemas.microsoft.com/office/drawing/2014/main" id="{354AF2F0-C936-BE69-AF41-07F2C145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1" y="1921185"/>
            <a:ext cx="2684859" cy="18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tenimiento de Chumaceras y cojinetes para minería y construcciónes">
            <a:extLst>
              <a:ext uri="{FF2B5EF4-FFF2-40B4-BE49-F238E27FC236}">
                <a16:creationId xmlns:a16="http://schemas.microsoft.com/office/drawing/2014/main" id="{4ADE780A-FAE4-BD4D-FA6D-9E96BE4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9" y="4337551"/>
            <a:ext cx="2993572" cy="18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93AD3-DC8C-E9A7-8DBF-C91AC8D888DC}"/>
              </a:ext>
            </a:extLst>
          </p:cNvPr>
          <p:cNvSpPr txBox="1">
            <a:spLocks/>
          </p:cNvSpPr>
          <p:nvPr/>
        </p:nvSpPr>
        <p:spPr>
          <a:xfrm>
            <a:off x="1076597" y="3815535"/>
            <a:ext cx="3839392" cy="464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Usos de rodamientos: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1C9512-234F-BD3F-A69E-0B31D3C8F73F}"/>
              </a:ext>
            </a:extLst>
          </p:cNvPr>
          <p:cNvSpPr txBox="1">
            <a:spLocks/>
          </p:cNvSpPr>
          <p:nvPr/>
        </p:nvSpPr>
        <p:spPr>
          <a:xfrm>
            <a:off x="6305006" y="1542597"/>
            <a:ext cx="3839392" cy="464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Fallas de rodamientos</a:t>
            </a:r>
          </a:p>
          <a:p>
            <a:endParaRPr lang="en-US" dirty="0"/>
          </a:p>
        </p:txBody>
      </p:sp>
      <p:pic>
        <p:nvPicPr>
          <p:cNvPr id="2054" name="Picture 6" descr="Tipos y usos de rodamientos imágenes 2">
            <a:extLst>
              <a:ext uri="{FF2B5EF4-FFF2-40B4-BE49-F238E27FC236}">
                <a16:creationId xmlns:a16="http://schemas.microsoft.com/office/drawing/2014/main" id="{7DB69501-A73B-AA0D-4358-848F938D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25" y="4299657"/>
            <a:ext cx="2387620" cy="19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ñal de vibración del rodamiento sin falla. La Fig. 7 muestra el... |  Download Scientific Diagram">
            <a:extLst>
              <a:ext uri="{FF2B5EF4-FFF2-40B4-BE49-F238E27FC236}">
                <a16:creationId xmlns:a16="http://schemas.microsoft.com/office/drawing/2014/main" id="{95F03396-A226-7D32-242F-E12BF386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25" y="2007326"/>
            <a:ext cx="2433954" cy="26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203AAC5-00F2-10D9-4801-D0F54257FF6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nes animadas de Rodamientos, Gifs animados de Mecanica &gt; Rodamientos">
            <a:extLst>
              <a:ext uri="{FF2B5EF4-FFF2-40B4-BE49-F238E27FC236}">
                <a16:creationId xmlns:a16="http://schemas.microsoft.com/office/drawing/2014/main" id="{6D10F726-20D6-CE8D-1E6C-654401DA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36" y="4579689"/>
            <a:ext cx="1739667" cy="17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1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EBF8-02F9-39BB-A296-6B93635F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13183-2482-3078-9F16-ABA91DF0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5" y="1605534"/>
            <a:ext cx="3007631" cy="418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B724F-4081-FD4F-24BA-26B32EF2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3" y="687982"/>
            <a:ext cx="3709853" cy="2463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E676C-BD18-1C85-247F-2F1F9463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04" y="3429000"/>
            <a:ext cx="4184470" cy="2408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984FE-5E94-C850-72AD-5C726B643DCF}"/>
              </a:ext>
            </a:extLst>
          </p:cNvPr>
          <p:cNvSpPr txBox="1"/>
          <p:nvPr/>
        </p:nvSpPr>
        <p:spPr>
          <a:xfrm>
            <a:off x="1210491" y="5791269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18B12-46B2-AE11-2939-2DD9458B803D}"/>
              </a:ext>
            </a:extLst>
          </p:cNvPr>
          <p:cNvSpPr txBox="1"/>
          <p:nvPr/>
        </p:nvSpPr>
        <p:spPr>
          <a:xfrm>
            <a:off x="5826033" y="3149315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C5420-71E0-24BA-EB62-8807C8CC0E74}"/>
              </a:ext>
            </a:extLst>
          </p:cNvPr>
          <p:cNvSpPr txBox="1"/>
          <p:nvPr/>
        </p:nvSpPr>
        <p:spPr>
          <a:xfrm>
            <a:off x="5826033" y="5745583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3D6AA-D0FA-7721-873C-8604ADBF896F}"/>
              </a:ext>
            </a:extLst>
          </p:cNvPr>
          <p:cNvSpPr txBox="1"/>
          <p:nvPr/>
        </p:nvSpPr>
        <p:spPr>
          <a:xfrm>
            <a:off x="661850" y="6252754"/>
            <a:ext cx="1132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1 y 2, Referencias Daños de rodamientos [SKF], Figura 3, Referencia de Averías de los rodamientos [FAG]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8F3B0C8-6350-73DE-EE17-EE228A1C2A9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9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409A-B8D3-5330-0B10-43BDA6A6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B5F1-2B18-54EF-9C38-CEB89BA0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851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falla de rodamientos es una de las principales causas de fallos en maquinaria industrial. Un rodamiento defectuoso puede causar paradas imprevistas, lo que resulta en costosos tiempos de inactividad y posibles daños adicionales a la maquinaria.</a:t>
            </a:r>
          </a:p>
          <a:p>
            <a:r>
              <a:rPr lang="es-ES" dirty="0"/>
              <a:t>Se requiere un sistema eficiente para monitorear y controlar la evolución de las fallas en los rodamientos. Esto permitirá programar el reemplazo de los rodamientos de manera planificada, minimizando el impacto en la producción y evitando paradas imprevistas.</a:t>
            </a:r>
          </a:p>
          <a:p>
            <a:endParaRPr lang="en-US" dirty="0"/>
          </a:p>
        </p:txBody>
      </p:sp>
      <p:pic>
        <p:nvPicPr>
          <p:cNvPr id="5122" name="Picture 2" descr="Molino de bolas fotografías e imágenes de alta resolución - Alamy">
            <a:extLst>
              <a:ext uri="{FF2B5EF4-FFF2-40B4-BE49-F238E27FC236}">
                <a16:creationId xmlns:a16="http://schemas.microsoft.com/office/drawing/2014/main" id="{9C1B76FF-70D5-7CB7-19DE-5ECBDFDC8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9" b="11149"/>
          <a:stretch/>
        </p:blipFill>
        <p:spPr bwMode="auto">
          <a:xfrm>
            <a:off x="6740466" y="1825625"/>
            <a:ext cx="4077138" cy="31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2878B55-ED72-727B-62D0-46C8CF98C9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6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5"/>
            <a:ext cx="10611374" cy="728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(20,480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4F983-8B78-16AA-250E-9AA4DF858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10492" y="2840963"/>
            <a:ext cx="7933509" cy="117607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B952554-DAF0-11CD-0F22-B1E56F544CC8}"/>
              </a:ext>
            </a:extLst>
          </p:cNvPr>
          <p:cNvSpPr/>
          <p:nvPr/>
        </p:nvSpPr>
        <p:spPr>
          <a:xfrm>
            <a:off x="9349571" y="2879303"/>
            <a:ext cx="570411" cy="26867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C603-86FE-D9F2-BD47-BED06CE21926}"/>
              </a:ext>
            </a:extLst>
          </p:cNvPr>
          <p:cNvSpPr txBox="1"/>
          <p:nvPr/>
        </p:nvSpPr>
        <p:spPr>
          <a:xfrm>
            <a:off x="10029039" y="4038034"/>
            <a:ext cx="2040194" cy="123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982 registros, cada registro representa una fecha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7D248B-29B6-6102-7980-DF8B23315400}"/>
              </a:ext>
            </a:extLst>
          </p:cNvPr>
          <p:cNvSpPr/>
          <p:nvPr/>
        </p:nvSpPr>
        <p:spPr>
          <a:xfrm rot="5400000">
            <a:off x="4948666" y="1827922"/>
            <a:ext cx="570411" cy="80467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0BA9D-9AE6-43D5-D19B-B6F5D22A4ABC}"/>
              </a:ext>
            </a:extLst>
          </p:cNvPr>
          <p:cNvSpPr txBox="1"/>
          <p:nvPr/>
        </p:nvSpPr>
        <p:spPr>
          <a:xfrm>
            <a:off x="3453468" y="6136510"/>
            <a:ext cx="446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20,480 variables (amplitudes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BCACF-E1BB-E958-EDAF-6F9232A64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06"/>
          <a:stretch/>
        </p:blipFill>
        <p:spPr>
          <a:xfrm>
            <a:off x="1210492" y="4399577"/>
            <a:ext cx="7933509" cy="116652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C3412CF-7DD8-6D3B-ABE6-4803C482FE9D}"/>
              </a:ext>
            </a:extLst>
          </p:cNvPr>
          <p:cNvSpPr/>
          <p:nvPr/>
        </p:nvSpPr>
        <p:spPr>
          <a:xfrm>
            <a:off x="4962088" y="4103510"/>
            <a:ext cx="570411" cy="200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6FED057-712B-EC16-776C-F762D47F90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9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5"/>
            <a:ext cx="10611374" cy="72882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frecuencias</a:t>
            </a:r>
            <a:r>
              <a:rPr lang="en-US" dirty="0"/>
              <a:t> (10,240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B952554-DAF0-11CD-0F22-B1E56F544CC8}"/>
              </a:ext>
            </a:extLst>
          </p:cNvPr>
          <p:cNvSpPr/>
          <p:nvPr/>
        </p:nvSpPr>
        <p:spPr>
          <a:xfrm>
            <a:off x="9349571" y="2879303"/>
            <a:ext cx="570411" cy="26867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C603-86FE-D9F2-BD47-BED06CE21926}"/>
              </a:ext>
            </a:extLst>
          </p:cNvPr>
          <p:cNvSpPr txBox="1"/>
          <p:nvPr/>
        </p:nvSpPr>
        <p:spPr>
          <a:xfrm>
            <a:off x="10029040" y="4038033"/>
            <a:ext cx="192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982 registros, cada registro representa una fecha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7D248B-29B6-6102-7980-DF8B23315400}"/>
              </a:ext>
            </a:extLst>
          </p:cNvPr>
          <p:cNvSpPr/>
          <p:nvPr/>
        </p:nvSpPr>
        <p:spPr>
          <a:xfrm rot="5400000">
            <a:off x="4948666" y="1827922"/>
            <a:ext cx="570411" cy="80467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0BA9D-9AE6-43D5-D19B-B6F5D22A4ABC}"/>
              </a:ext>
            </a:extLst>
          </p:cNvPr>
          <p:cNvSpPr txBox="1"/>
          <p:nvPr/>
        </p:nvSpPr>
        <p:spPr>
          <a:xfrm>
            <a:off x="3453468" y="6136510"/>
            <a:ext cx="440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10,240 variables (amplitudes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6C77D-BB54-362C-E89D-F7A8FCC9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174459" y="2861959"/>
            <a:ext cx="7998902" cy="1185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9536E-98D1-3C6A-B5C6-669409524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68"/>
          <a:stretch/>
        </p:blipFill>
        <p:spPr>
          <a:xfrm>
            <a:off x="1195452" y="4485843"/>
            <a:ext cx="7977909" cy="118576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DB56D1BA-3624-3EF9-26C2-33CFB7A0AC61}"/>
              </a:ext>
            </a:extLst>
          </p:cNvPr>
          <p:cNvSpPr/>
          <p:nvPr/>
        </p:nvSpPr>
        <p:spPr>
          <a:xfrm>
            <a:off x="4948665" y="4166764"/>
            <a:ext cx="570411" cy="200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02417D5-1CE8-8965-B595-FF619A35F6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12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2E45-A40C-0051-FB3D-D47C335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pic>
        <p:nvPicPr>
          <p:cNvPr id="6146" name="Picture 2" descr="Daño en Rodamientos - Predictiva21">
            <a:extLst>
              <a:ext uri="{FF2B5EF4-FFF2-40B4-BE49-F238E27FC236}">
                <a16:creationId xmlns:a16="http://schemas.microsoft.com/office/drawing/2014/main" id="{E0BEF8D5-3B98-5EED-706C-0E7F9D5D4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0"/>
          <a:stretch/>
        </p:blipFill>
        <p:spPr bwMode="auto">
          <a:xfrm>
            <a:off x="7491838" y="2140990"/>
            <a:ext cx="2455789" cy="40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ño en Rodamientos - Predictiva21">
            <a:extLst>
              <a:ext uri="{FF2B5EF4-FFF2-40B4-BE49-F238E27FC236}">
                <a16:creationId xmlns:a16="http://schemas.microsoft.com/office/drawing/2014/main" id="{E55300F8-1313-966E-176F-5A059E7F6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7"/>
          <a:stretch/>
        </p:blipFill>
        <p:spPr bwMode="auto">
          <a:xfrm>
            <a:off x="9604077" y="2070430"/>
            <a:ext cx="1992086" cy="386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5F19F8-B27F-9A60-02D0-AB9AE677AF14}"/>
              </a:ext>
            </a:extLst>
          </p:cNvPr>
          <p:cNvSpPr txBox="1">
            <a:spLocks/>
          </p:cNvSpPr>
          <p:nvPr/>
        </p:nvSpPr>
        <p:spPr>
          <a:xfrm>
            <a:off x="742426" y="1436756"/>
            <a:ext cx="10611374" cy="728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estudiando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 de </a:t>
            </a:r>
            <a:r>
              <a:rPr lang="en-US" dirty="0" err="1"/>
              <a:t>frecuencias</a:t>
            </a:r>
            <a:r>
              <a:rPr lang="en-US" dirty="0"/>
              <a:t>, se </a:t>
            </a:r>
            <a:r>
              <a:rPr lang="en-US" dirty="0" err="1"/>
              <a:t>caracteriza</a:t>
            </a:r>
            <a:r>
              <a:rPr lang="en-US" dirty="0"/>
              <a:t> la </a:t>
            </a:r>
            <a:r>
              <a:rPr lang="en-US" dirty="0" err="1"/>
              <a:t>falla</a:t>
            </a:r>
            <a:r>
              <a:rPr lang="en-US" dirty="0"/>
              <a:t> y se </a:t>
            </a:r>
            <a:r>
              <a:rPr lang="en-US" dirty="0" err="1"/>
              <a:t>agrega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al dataset.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A9943-FB60-69A4-93C4-3D3F7F58710D}"/>
              </a:ext>
            </a:extLst>
          </p:cNvPr>
          <p:cNvSpPr txBox="1"/>
          <p:nvPr/>
        </p:nvSpPr>
        <p:spPr>
          <a:xfrm>
            <a:off x="838200" y="53721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Período</a:t>
            </a:r>
            <a:r>
              <a:rPr lang="en-US" dirty="0"/>
              <a:t>: February 12, 2004 10:32:39 a February 19, 2004 06:22:39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2C41-1772-2276-AFAD-E5B6A2621040}"/>
              </a:ext>
            </a:extLst>
          </p:cNvPr>
          <p:cNvSpPr txBox="1"/>
          <p:nvPr/>
        </p:nvSpPr>
        <p:spPr>
          <a:xfrm>
            <a:off x="838200" y="5863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Comienzo</a:t>
            </a:r>
            <a:r>
              <a:rPr lang="en-US" dirty="0"/>
              <a:t> de </a:t>
            </a:r>
            <a:r>
              <a:rPr lang="en-US" dirty="0" err="1"/>
              <a:t>falla</a:t>
            </a:r>
            <a:r>
              <a:rPr lang="en-US" dirty="0"/>
              <a:t>: 2004-02-16 03:52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9B698D-0924-1969-94A5-80B0BAB29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249961" y="2187647"/>
            <a:ext cx="6129246" cy="940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A371CD-FF34-DD76-C7D9-B643262E1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60"/>
          <a:stretch/>
        </p:blipFill>
        <p:spPr>
          <a:xfrm>
            <a:off x="1249960" y="4175529"/>
            <a:ext cx="6129246" cy="94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96EA83-4007-A6C6-A0B7-F9BA60AF2A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534"/>
          <a:stretch/>
        </p:blipFill>
        <p:spPr>
          <a:xfrm>
            <a:off x="1249960" y="3096883"/>
            <a:ext cx="6129246" cy="968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EF3310-7A02-55AB-2DD8-29C795727DA0}"/>
              </a:ext>
            </a:extLst>
          </p:cNvPr>
          <p:cNvSpPr txBox="1"/>
          <p:nvPr/>
        </p:nvSpPr>
        <p:spPr>
          <a:xfrm>
            <a:off x="292216" y="2686901"/>
            <a:ext cx="9528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Normal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6363D4-F018-4993-C73C-336126EF6283}"/>
              </a:ext>
            </a:extLst>
          </p:cNvPr>
          <p:cNvSpPr txBox="1"/>
          <p:nvPr/>
        </p:nvSpPr>
        <p:spPr>
          <a:xfrm>
            <a:off x="297110" y="3473958"/>
            <a:ext cx="9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Inicio de falla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B6CA1-A4BC-FAA1-F5FB-D6C7CBE32A0A}"/>
              </a:ext>
            </a:extLst>
          </p:cNvPr>
          <p:cNvSpPr txBox="1"/>
          <p:nvPr/>
        </p:nvSpPr>
        <p:spPr>
          <a:xfrm>
            <a:off x="297110" y="4640035"/>
            <a:ext cx="142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Falla catastrófica</a:t>
            </a:r>
            <a:endParaRPr 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BAAC543A-0456-4EB9-1D52-CF0DE0F589C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9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1023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Diagnóstico de falla de rodamientos con machine learning</vt:lpstr>
      <vt:lpstr>Agenda</vt:lpstr>
      <vt:lpstr>Resumen</vt:lpstr>
      <vt:lpstr>Introducción</vt:lpstr>
      <vt:lpstr>Introducción</vt:lpstr>
      <vt:lpstr>Problemática</vt:lpstr>
      <vt:lpstr>Descripción de los datos (variables)</vt:lpstr>
      <vt:lpstr>Descripción de los datos (variables)</vt:lpstr>
      <vt:lpstr>Descripción de los datos (variables)</vt:lpstr>
      <vt:lpstr>Descripción de los datos (variables)</vt:lpstr>
      <vt:lpstr>Preparación de la información</vt:lpstr>
      <vt:lpstr>Modelos utilizados</vt:lpstr>
      <vt:lpstr>Resultados y comparaciones finales</vt:lpstr>
      <vt:lpstr>Resultados y comparaciones finales</vt:lpstr>
      <vt:lpstr>Resultados y comparaciones finales</vt:lpstr>
      <vt:lpstr>Resultados y comparaciones finales</vt:lpstr>
      <vt:lpstr>Recomendaciones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Callomamani</dc:creator>
  <cp:lastModifiedBy>Johan Callomamani</cp:lastModifiedBy>
  <cp:revision>10</cp:revision>
  <dcterms:created xsi:type="dcterms:W3CDTF">2024-08-03T05:31:13Z</dcterms:created>
  <dcterms:modified xsi:type="dcterms:W3CDTF">2024-08-03T13:44:30Z</dcterms:modified>
</cp:coreProperties>
</file>