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3" r:id="rId7"/>
    <p:sldId id="260" r:id="rId8"/>
    <p:sldId id="264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1" autoAdjust="0"/>
    <p:restoredTop sz="94660"/>
  </p:normalViewPr>
  <p:slideViewPr>
    <p:cSldViewPr snapToGrid="0">
      <p:cViewPr>
        <p:scale>
          <a:sx n="70" d="100"/>
          <a:sy n="70" d="100"/>
        </p:scale>
        <p:origin x="6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01C1-D4FF-FA34-8230-63033A3E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CEAC8-C5AF-D60F-292A-62B362361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C39B-B592-4DA9-1609-B9207F991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32773-416C-DD24-F3E2-E6C9B5F9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0503A-1634-7BC6-88E6-86E946AE2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49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F162-F8DD-3D01-54A0-A94C5EF2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03B79-39C9-F97D-D317-941BCC519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3F70D-CF3E-C021-D4C8-55AC00F2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5233-5B75-DD4A-C792-5E3E21D4C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234C3-3BD8-5D30-6651-83A093D98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510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E959EE-396B-B90E-84DA-493752B897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2BB85-A567-3CC8-BCFC-BC616EF11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54BF6-A892-125F-1A7B-533631DC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235A1-2C32-1726-7D1D-21EB5E978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81B6-C08A-6953-2FE1-9A7C538D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244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2AB8-39FB-86E9-ED5C-9A6FD374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3426-D834-176C-2141-2AB81109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BCCE4-3DAD-4D5A-D015-0269D4BCF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A96B-0D36-8C24-BB9E-E0AB98475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620E8-3829-BC9F-2E0F-7F24710BA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8438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7281-8412-08CD-5060-9C59620D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DE77D7-248E-FA52-D661-A5F91472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D2748-144A-55D6-8349-BE40E183F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9E51B-C81C-B1E5-CECF-1FA5DC5D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7F6F-8C6F-4509-AFB9-F292E128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202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9BEE7-D3D4-1896-FA18-3A0E74B1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20929-14FE-7102-EAB2-0F5EA5396D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ABAF-603C-97A0-C073-248A7BBA0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92C83-D80F-0352-B723-03370E852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1F98-6754-22DE-0896-768765B9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415C5-DF9A-FE07-1F0E-9497574A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823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1CAC-7D97-E8B5-AA26-316BF983D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B1677-5957-A021-FA65-9D14A80F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40BA66-B55A-09A9-BD44-5ECAA08496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29B65-D202-B4E8-0FEF-221CE1F5B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8305F-EAA1-6B4B-D7CF-B770353DFE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30FC7-4537-023B-EC6E-50F89D1A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BB064-04DB-05F4-B68B-AAE79FAB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C6F9F-3836-1C1E-0209-8A3D6EAA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92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03BA-45B7-53E8-F5FA-ED9C5C41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345DA6-0BD2-A28C-E2A7-F08733DAA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359A4-0B38-5196-F09F-88AC7FB3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E10DDA-30B2-AE1B-2A8D-1AC4D12A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19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1D68AA-8707-D118-0B67-134E24F5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BFBF2-35A4-3512-559C-E070BB2A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A137-333F-1952-1E72-161900D7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5812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B6269-3621-75F6-F9B5-F9F13842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C518-B80B-221A-7931-4A7CFE8E2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04247-9697-8885-B0F7-D0F8C18E7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D679A-06E2-5597-7DC1-D39192692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A7AF2-91ED-CA70-540C-5A2168A5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9E43-7977-313A-8F03-709BC619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360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88EA6-B98A-C1A1-71A1-E630D22C5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84719-2803-CF42-8D79-BE67499C6B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7BD04-D9A0-504E-6F99-AE8BB3FD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4963E-1332-8043-A64B-13B623AB6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9C69-A118-46FF-1263-EBEB2A7C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DAC59-A9DE-61CE-4816-97047E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640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05F94-0A61-A8B8-6A2B-CF93D2C1B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25670-4941-FE82-61B4-CC518E9F6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CAEF-6E56-D0C9-D94E-24436567C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E82F6-263C-4D05-A718-D14013647A06}" type="datetimeFigureOut">
              <a:rPr lang="es-ES" smtClean="0"/>
              <a:t>17/10/2024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5F3BA-CAD7-1BCA-C8EE-32060BE7C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F5B9-9404-85B8-382B-48C7C255D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EA173-BB4D-4D0F-9E7F-0D9EA754DF4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021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375C9-6563-2C3E-F80A-46FD060B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421"/>
            <a:ext cx="10515600" cy="3251579"/>
          </a:xfrm>
        </p:spPr>
        <p:txBody>
          <a:bodyPr>
            <a:normAutofit fontScale="90000"/>
          </a:bodyPr>
          <a:lstStyle/>
          <a:p>
            <a:pPr algn="ctr"/>
            <a:r>
              <a:rPr lang="es-PE" sz="5300" b="1" dirty="0"/>
              <a:t>GRUPO 2</a:t>
            </a:r>
            <a:br>
              <a:rPr lang="es-PE" sz="1800" dirty="0"/>
            </a:br>
            <a:br>
              <a:rPr lang="es-PE" sz="1800" dirty="0"/>
            </a:br>
            <a:r>
              <a:rPr lang="es-PE" dirty="0"/>
              <a:t>Tarea 1 – Pregunta #3:</a:t>
            </a:r>
            <a:br>
              <a:rPr lang="es-PE" dirty="0"/>
            </a:br>
            <a:br>
              <a:rPr lang="es-PE" dirty="0"/>
            </a:br>
            <a:r>
              <a:rPr lang="es-PE" dirty="0"/>
              <a:t>Comparación de 3 modelos CNN en </a:t>
            </a:r>
            <a:br>
              <a:rPr lang="es-PE" dirty="0"/>
            </a:br>
            <a:r>
              <a:rPr lang="es-PE" dirty="0" err="1"/>
              <a:t>Lung</a:t>
            </a:r>
            <a:r>
              <a:rPr lang="es-PE" dirty="0"/>
              <a:t> </a:t>
            </a:r>
            <a:r>
              <a:rPr lang="es-PE" dirty="0" err="1"/>
              <a:t>Cancer</a:t>
            </a:r>
            <a:r>
              <a:rPr lang="es-PE" dirty="0"/>
              <a:t> </a:t>
            </a:r>
            <a:r>
              <a:rPr lang="es-PE" dirty="0" err="1"/>
              <a:t>Histopathological</a:t>
            </a:r>
            <a:r>
              <a:rPr lang="es-PE" dirty="0"/>
              <a:t> </a:t>
            </a:r>
            <a:r>
              <a:rPr lang="es-PE" dirty="0" err="1"/>
              <a:t>Images</a:t>
            </a:r>
            <a:r>
              <a:rPr lang="es-PE" dirty="0"/>
              <a:t> 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40E3C7-999F-8F76-42DF-16665AD17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307"/>
            <a:ext cx="10515600" cy="26508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b="1" dirty="0"/>
              <a:t>Alumnos:</a:t>
            </a:r>
          </a:p>
          <a:p>
            <a:r>
              <a:rPr lang="es-PE" dirty="0" err="1"/>
              <a:t>Benitez</a:t>
            </a:r>
            <a:r>
              <a:rPr lang="es-PE" dirty="0"/>
              <a:t> Altamirano, </a:t>
            </a:r>
            <a:r>
              <a:rPr lang="es-PE" dirty="0" err="1"/>
              <a:t>Bernie</a:t>
            </a:r>
            <a:r>
              <a:rPr lang="es-PE" dirty="0"/>
              <a:t> Hans</a:t>
            </a:r>
          </a:p>
          <a:p>
            <a:r>
              <a:rPr lang="es-PE" dirty="0"/>
              <a:t>Diaz Cabrera, Alexander Gabriel</a:t>
            </a:r>
          </a:p>
          <a:p>
            <a:r>
              <a:rPr lang="es-PE" dirty="0"/>
              <a:t>Morales </a:t>
            </a:r>
            <a:r>
              <a:rPr lang="es-PE" dirty="0" err="1"/>
              <a:t>Ccasa</a:t>
            </a:r>
            <a:r>
              <a:rPr lang="es-PE" dirty="0"/>
              <a:t>, </a:t>
            </a:r>
            <a:r>
              <a:rPr lang="es-PE" dirty="0" err="1"/>
              <a:t>Geyson</a:t>
            </a:r>
            <a:r>
              <a:rPr lang="es-PE" dirty="0"/>
              <a:t> David</a:t>
            </a:r>
          </a:p>
          <a:p>
            <a:r>
              <a:rPr lang="es-PE" dirty="0" err="1"/>
              <a:t>Ramirez</a:t>
            </a:r>
            <a:r>
              <a:rPr lang="es-PE" dirty="0"/>
              <a:t> </a:t>
            </a:r>
            <a:r>
              <a:rPr lang="es-PE" dirty="0" err="1"/>
              <a:t>Ucañay</a:t>
            </a:r>
            <a:r>
              <a:rPr lang="es-PE" dirty="0"/>
              <a:t>, Barbarita Paula Janeth</a:t>
            </a:r>
          </a:p>
          <a:p>
            <a:r>
              <a:rPr lang="es-PE" dirty="0"/>
              <a:t>Siu </a:t>
            </a:r>
            <a:r>
              <a:rPr lang="es-PE" dirty="0" err="1"/>
              <a:t>Siu</a:t>
            </a:r>
            <a:r>
              <a:rPr lang="es-PE" dirty="0"/>
              <a:t> </a:t>
            </a:r>
            <a:r>
              <a:rPr lang="es-PE" dirty="0" err="1"/>
              <a:t>Ting</a:t>
            </a:r>
            <a:r>
              <a:rPr lang="es-PE" dirty="0"/>
              <a:t>, Aldo Daniel</a:t>
            </a:r>
          </a:p>
        </p:txBody>
      </p:sp>
    </p:spTree>
    <p:extLst>
      <p:ext uri="{BB962C8B-B14F-4D97-AF65-F5344CB8AC3E}">
        <p14:creationId xmlns:p14="http://schemas.microsoft.com/office/powerpoint/2010/main" val="2940975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4D9A-842C-BFC3-2CBC-25EA5AB58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7824"/>
            <a:ext cx="9144000" cy="1085056"/>
          </a:xfrm>
        </p:spPr>
        <p:txBody>
          <a:bodyPr>
            <a:normAutofit/>
          </a:bodyPr>
          <a:lstStyle/>
          <a:p>
            <a:r>
              <a:rPr lang="es-ES" sz="4800" b="1" dirty="0"/>
              <a:t>Pregunta #3: </a:t>
            </a:r>
            <a:r>
              <a:rPr lang="es-ES" sz="4800" b="1" dirty="0" err="1"/>
              <a:t>Lung</a:t>
            </a:r>
            <a:r>
              <a:rPr lang="es-ES" sz="4800" b="1" dirty="0"/>
              <a:t> </a:t>
            </a:r>
            <a:r>
              <a:rPr lang="es-ES" sz="4800" b="1" dirty="0" err="1"/>
              <a:t>Cancer</a:t>
            </a:r>
            <a:r>
              <a:rPr lang="es-ES" sz="4800" b="1" dirty="0"/>
              <a:t> </a:t>
            </a:r>
            <a:r>
              <a:rPr lang="es-ES" sz="4800" b="1" dirty="0" err="1"/>
              <a:t>Images</a:t>
            </a:r>
            <a:endParaRPr lang="es-E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D4589D-9EF8-3155-1169-2266728E9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6757"/>
            <a:ext cx="9144000" cy="4094480"/>
          </a:xfrm>
        </p:spPr>
        <p:txBody>
          <a:bodyPr>
            <a:normAutofit lnSpcReduction="10000"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s-ES" sz="2800" dirty="0"/>
              <a:t>Usando la data de </a:t>
            </a:r>
            <a:r>
              <a:rPr lang="es-ES" sz="2800" dirty="0" err="1"/>
              <a:t>Kaggle</a:t>
            </a:r>
            <a:r>
              <a:rPr lang="es-ES" sz="2800" dirty="0"/>
              <a:t> sobre </a:t>
            </a:r>
            <a:r>
              <a:rPr lang="es-ES" sz="2800" dirty="0" err="1"/>
              <a:t>Lung</a:t>
            </a:r>
            <a:r>
              <a:rPr lang="es-ES" sz="2800" dirty="0"/>
              <a:t> </a:t>
            </a:r>
            <a:r>
              <a:rPr lang="es-ES" sz="2800" dirty="0" err="1"/>
              <a:t>Cancer</a:t>
            </a:r>
            <a:r>
              <a:rPr lang="es-ES" sz="2800" dirty="0"/>
              <a:t> (</a:t>
            </a:r>
            <a:r>
              <a:rPr lang="es-ES" sz="2800" dirty="0" err="1"/>
              <a:t>Histopathological</a:t>
            </a:r>
            <a:r>
              <a:rPr lang="es-ES" sz="2800" dirty="0"/>
              <a:t> </a:t>
            </a:r>
            <a:r>
              <a:rPr lang="es-ES" sz="2800" dirty="0" err="1"/>
              <a:t>Images</a:t>
            </a:r>
            <a:r>
              <a:rPr lang="es-ES" sz="2800" dirty="0"/>
              <a:t>), las imágenes están en una de estas clases: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/>
              <a:t>Adenocarcinoma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 err="1"/>
              <a:t>Benign</a:t>
            </a:r>
            <a:endParaRPr lang="es-ES" sz="2400" dirty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s-ES" sz="2400" dirty="0" err="1"/>
              <a:t>Squamous</a:t>
            </a:r>
            <a:r>
              <a:rPr lang="es-ES" sz="2400" dirty="0"/>
              <a:t> </a:t>
            </a:r>
            <a:r>
              <a:rPr lang="es-ES" sz="2400" dirty="0" err="1"/>
              <a:t>cell</a:t>
            </a:r>
            <a:r>
              <a:rPr lang="es-ES" sz="2400" dirty="0"/>
              <a:t> carcinoma.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/>
              <a:t>El grupo deberá presentar una comparación de al menos 3 modelos. 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s-ES" sz="2800" dirty="0" err="1"/>
              <a:t>Dataset</a:t>
            </a:r>
            <a:r>
              <a:rPr lang="es-ES" sz="2800" dirty="0"/>
              <a:t> de </a:t>
            </a:r>
            <a:r>
              <a:rPr lang="es-ES" sz="2800" dirty="0" err="1"/>
              <a:t>Kaggle</a:t>
            </a:r>
            <a:r>
              <a:rPr lang="es-ES" sz="2800" dirty="0"/>
              <a:t>: </a:t>
            </a:r>
            <a:r>
              <a:rPr lang="es-ES" sz="2800" dirty="0" err="1"/>
              <a:t>Lung</a:t>
            </a:r>
            <a:r>
              <a:rPr lang="es-ES" sz="2800" dirty="0"/>
              <a:t> </a:t>
            </a:r>
            <a:r>
              <a:rPr lang="es-ES" sz="2800" dirty="0" err="1"/>
              <a:t>Cancer</a:t>
            </a:r>
            <a:r>
              <a:rPr lang="es-ES" sz="2800" dirty="0"/>
              <a:t> </a:t>
            </a:r>
            <a:r>
              <a:rPr lang="es-ES" sz="2800" dirty="0" err="1"/>
              <a:t>Histopathological</a:t>
            </a:r>
            <a:r>
              <a:rPr lang="es-ES" sz="2800" dirty="0"/>
              <a:t> </a:t>
            </a:r>
            <a:r>
              <a:rPr lang="es-ES" sz="2800" dirty="0" err="1"/>
              <a:t>Images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341829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E8843-5ECA-A707-5EA5-F5934B324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E4A15C1-FA75-8F37-D6BD-496D9832F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9440" y="1935480"/>
            <a:ext cx="11003280" cy="489295"/>
          </a:xfrm>
        </p:spPr>
        <p:txBody>
          <a:bodyPr>
            <a:normAutofit/>
          </a:bodyPr>
          <a:lstStyle/>
          <a:p>
            <a:pPr algn="just"/>
            <a:r>
              <a:rPr lang="es-ES" sz="2800" dirty="0" err="1"/>
              <a:t>Lung</a:t>
            </a:r>
            <a:r>
              <a:rPr lang="es-ES" sz="2800" dirty="0"/>
              <a:t> </a:t>
            </a:r>
            <a:r>
              <a:rPr lang="es-ES" sz="2800" dirty="0" err="1"/>
              <a:t>Cancer</a:t>
            </a:r>
            <a:r>
              <a:rPr lang="es-ES" sz="2800" dirty="0"/>
              <a:t> </a:t>
            </a:r>
            <a:r>
              <a:rPr lang="es-ES" sz="2800" dirty="0" err="1"/>
              <a:t>Histopathological</a:t>
            </a:r>
            <a:r>
              <a:rPr lang="es-ES" sz="2800" dirty="0"/>
              <a:t> </a:t>
            </a:r>
            <a:r>
              <a:rPr lang="es-ES" sz="2800" dirty="0" err="1"/>
              <a:t>Images</a:t>
            </a:r>
            <a:r>
              <a:rPr lang="es-ES" sz="2800" dirty="0"/>
              <a:t> </a:t>
            </a:r>
            <a:r>
              <a:rPr lang="es-ES" sz="2800" dirty="0" err="1"/>
              <a:t>Dataset</a:t>
            </a:r>
            <a:endParaRPr lang="es-ES" sz="2800" dirty="0"/>
          </a:p>
          <a:p>
            <a:pPr marL="514350" indent="-514350" algn="just">
              <a:buFont typeface="+mj-lt"/>
              <a:buAutoNum type="arabicPeriod"/>
            </a:pPr>
            <a:endParaRPr lang="es-ES" sz="2800" dirty="0"/>
          </a:p>
          <a:p>
            <a:pPr marL="514350" indent="-514350" algn="just">
              <a:buFont typeface="+mj-lt"/>
              <a:buAutoNum type="arabicPeriod"/>
            </a:pPr>
            <a:endParaRPr lang="es-E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2256BA2-485E-4FF4-3839-4C3CFC7A1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33681"/>
            <a:ext cx="11612880" cy="1584960"/>
          </a:xfrm>
        </p:spPr>
        <p:txBody>
          <a:bodyPr>
            <a:noAutofit/>
          </a:bodyPr>
          <a:lstStyle/>
          <a:p>
            <a:r>
              <a:rPr lang="es-ES" sz="4800" b="1" dirty="0"/>
              <a:t>CONTEXTO: </a:t>
            </a:r>
            <a:br>
              <a:rPr lang="es-ES" sz="4800" b="1" dirty="0"/>
            </a:br>
            <a:r>
              <a:rPr lang="es-ES" sz="4400" b="1" dirty="0"/>
              <a:t>Cáncer de pulmón (imágenes histopatológicas)</a:t>
            </a:r>
            <a:endParaRPr lang="es-ES" sz="4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680B3F-7B55-9B01-D164-071B5AF5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440" y="2541614"/>
            <a:ext cx="8668960" cy="4172532"/>
          </a:xfrm>
          <a:prstGeom prst="rect">
            <a:avLst/>
          </a:prstGeom>
        </p:spPr>
      </p:pic>
      <p:pic>
        <p:nvPicPr>
          <p:cNvPr id="9" name="Picture 8" descr="A close-up of a purple and white cell&#10;&#10;Description automatically generated">
            <a:extLst>
              <a:ext uri="{FF2B5EF4-FFF2-40B4-BE49-F238E27FC236}">
                <a16:creationId xmlns:a16="http://schemas.microsoft.com/office/drawing/2014/main" id="{D4AC36C0-DC65-2EF1-B2BD-DD4739C13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150" y="2088938"/>
            <a:ext cx="1363376" cy="13633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BE4ECA-E5AE-E0A1-D9AF-29B6E52850BB}"/>
              </a:ext>
            </a:extLst>
          </p:cNvPr>
          <p:cNvSpPr txBox="1"/>
          <p:nvPr/>
        </p:nvSpPr>
        <p:spPr>
          <a:xfrm>
            <a:off x="8905875" y="2541614"/>
            <a:ext cx="19253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dirty="0"/>
              <a:t>Adenocarcinoma</a:t>
            </a:r>
            <a:endParaRPr lang="es-ES" dirty="0"/>
          </a:p>
        </p:txBody>
      </p:sp>
      <p:pic>
        <p:nvPicPr>
          <p:cNvPr id="13" name="Picture 12" descr="A close-up of a microscope&#10;&#10;Description automatically generated">
            <a:extLst>
              <a:ext uri="{FF2B5EF4-FFF2-40B4-BE49-F238E27FC236}">
                <a16:creationId xmlns:a16="http://schemas.microsoft.com/office/drawing/2014/main" id="{5FF4A30B-51C7-694D-ABF8-57B7ED2BBD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100" y="5260944"/>
            <a:ext cx="1363375" cy="1363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14F3D1-2A46-2AD6-01EA-F93086495543}"/>
              </a:ext>
            </a:extLst>
          </p:cNvPr>
          <p:cNvSpPr txBox="1"/>
          <p:nvPr/>
        </p:nvSpPr>
        <p:spPr>
          <a:xfrm>
            <a:off x="9028399" y="5665574"/>
            <a:ext cx="1697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Benigna</a:t>
            </a:r>
            <a:endParaRPr lang="es-ES" dirty="0"/>
          </a:p>
        </p:txBody>
      </p:sp>
      <p:pic>
        <p:nvPicPr>
          <p:cNvPr id="16" name="Picture 15" descr="A close-up of a cell&#10;&#10;Description automatically generated">
            <a:extLst>
              <a:ext uri="{FF2B5EF4-FFF2-40B4-BE49-F238E27FC236}">
                <a16:creationId xmlns:a16="http://schemas.microsoft.com/office/drawing/2014/main" id="{1DDB3DE5-8546-3391-2B6D-320F41D61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25" y="3660469"/>
            <a:ext cx="1363375" cy="13633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7541EF3-CCF9-EF0A-EB7D-2B28AC127E0F}"/>
              </a:ext>
            </a:extLst>
          </p:cNvPr>
          <p:cNvSpPr txBox="1"/>
          <p:nvPr/>
        </p:nvSpPr>
        <p:spPr>
          <a:xfrm>
            <a:off x="9028400" y="3987297"/>
            <a:ext cx="1658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800" dirty="0"/>
              <a:t>Carcinoma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64261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5DA9E-215B-932B-3C84-FED49666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21C654-7453-7702-A650-00A01DAC0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48603"/>
            <a:ext cx="9144000" cy="655637"/>
          </a:xfrm>
        </p:spPr>
        <p:txBody>
          <a:bodyPr>
            <a:noAutofit/>
          </a:bodyPr>
          <a:lstStyle/>
          <a:p>
            <a:pPr algn="l"/>
            <a:r>
              <a:rPr lang="es-ES" sz="4800" b="1" dirty="0"/>
              <a:t>COMPARACION DE MODELOS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B92EAD-882A-4E3A-D572-E2F2D3D2E0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808147"/>
              </p:ext>
            </p:extLst>
          </p:nvPr>
        </p:nvGraphicFramePr>
        <p:xfrm>
          <a:off x="1219200" y="1076962"/>
          <a:ext cx="9550400" cy="5365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2962825564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975610577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735350678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7609337"/>
                    </a:ext>
                  </a:extLst>
                </a:gridCol>
              </a:tblGrid>
              <a:tr h="542716"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ysClr val="windowText" lastClr="000000"/>
                          </a:solidFill>
                        </a:rPr>
                        <a:t>DesNet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ysClr val="windowText" lastClr="000000"/>
                          </a:solidFill>
                        </a:rPr>
                        <a:t>EfficientNet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solidFill>
                            <a:sysClr val="windowText" lastClr="000000"/>
                          </a:solidFill>
                        </a:rPr>
                        <a:t>ResNet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95050"/>
                  </a:ext>
                </a:extLst>
              </a:tr>
              <a:tr h="2411201">
                <a:tc>
                  <a:txBody>
                    <a:bodyPr/>
                    <a:lstStyle/>
                    <a:p>
                      <a:r>
                        <a:rPr lang="es-ES" b="1" dirty="0">
                          <a:solidFill>
                            <a:sysClr val="windowText" lastClr="000000"/>
                          </a:solidFill>
                        </a:rPr>
                        <a:t>Training and Validation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68413"/>
                  </a:ext>
                </a:extLst>
              </a:tr>
              <a:tr h="24112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b="1" dirty="0">
                          <a:solidFill>
                            <a:sysClr val="windowText" lastClr="000000"/>
                          </a:solidFill>
                        </a:rPr>
                        <a:t>Training and Validation Loss</a:t>
                      </a:r>
                    </a:p>
                    <a:p>
                      <a:endParaRPr lang="es-ES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42777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BC0F5761-0A28-BBD0-5832-0B8898F7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4" t="5197" r="49349"/>
          <a:stretch/>
        </p:blipFill>
        <p:spPr>
          <a:xfrm>
            <a:off x="3719486" y="1788160"/>
            <a:ext cx="2037011" cy="2047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5A4E5F-900C-0595-5A23-C9F380F0B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13" t="5197"/>
          <a:stretch/>
        </p:blipFill>
        <p:spPr>
          <a:xfrm>
            <a:off x="3719486" y="4214320"/>
            <a:ext cx="2037011" cy="2047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46A179-58F2-BB80-AB8D-DE4827E8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83" r="51087"/>
          <a:stretch/>
        </p:blipFill>
        <p:spPr>
          <a:xfrm>
            <a:off x="6135443" y="1732040"/>
            <a:ext cx="2070246" cy="216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E8600C-AC3B-214A-3B2F-F54C31693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087" t="5183"/>
          <a:stretch/>
        </p:blipFill>
        <p:spPr>
          <a:xfrm>
            <a:off x="6096000" y="4214320"/>
            <a:ext cx="2070246" cy="21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E1F9974-83CB-71A7-9C60-57D53C87E9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37" r="51087"/>
          <a:stretch/>
        </p:blipFill>
        <p:spPr>
          <a:xfrm>
            <a:off x="8552652" y="1822718"/>
            <a:ext cx="2075816" cy="21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F47C1F-3D6D-E5ED-EAC6-D8262D7327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087" t="5437"/>
          <a:stretch/>
        </p:blipFill>
        <p:spPr>
          <a:xfrm>
            <a:off x="8563052" y="4208522"/>
            <a:ext cx="2075817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75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2AE3-22AE-819D-7E40-CD031946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2A9F8B-7A52-8D26-EA08-9DE8EB5C2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248603"/>
            <a:ext cx="9998789" cy="655637"/>
          </a:xfrm>
        </p:spPr>
        <p:txBody>
          <a:bodyPr>
            <a:noAutofit/>
          </a:bodyPr>
          <a:lstStyle/>
          <a:p>
            <a:pPr algn="l"/>
            <a:r>
              <a:rPr lang="es-ES" sz="3600" b="1" dirty="0"/>
              <a:t>Matriz de confusión: 3 clases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779E2F-3D2D-EB86-204F-5CAFAE04A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777374"/>
              </p:ext>
            </p:extLst>
          </p:nvPr>
        </p:nvGraphicFramePr>
        <p:xfrm>
          <a:off x="220980" y="1062525"/>
          <a:ext cx="11474769" cy="523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7675">
                  <a:extLst>
                    <a:ext uri="{9D8B030D-6E8A-4147-A177-3AD203B41FA5}">
                      <a16:colId xmlns:a16="http://schemas.microsoft.com/office/drawing/2014/main" val="2975610577"/>
                    </a:ext>
                  </a:extLst>
                </a:gridCol>
                <a:gridCol w="3823547">
                  <a:extLst>
                    <a:ext uri="{9D8B030D-6E8A-4147-A177-3AD203B41FA5}">
                      <a16:colId xmlns:a16="http://schemas.microsoft.com/office/drawing/2014/main" val="3735350678"/>
                    </a:ext>
                  </a:extLst>
                </a:gridCol>
                <a:gridCol w="3823547">
                  <a:extLst>
                    <a:ext uri="{9D8B030D-6E8A-4147-A177-3AD203B41FA5}">
                      <a16:colId xmlns:a16="http://schemas.microsoft.com/office/drawing/2014/main" val="397609337"/>
                    </a:ext>
                  </a:extLst>
                </a:gridCol>
              </a:tblGrid>
              <a:tr h="721359"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DesNet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EfficientNet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ResNet 152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95050"/>
                  </a:ext>
                </a:extLst>
              </a:tr>
              <a:tr h="4515974"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68413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F596AFA-BA72-135C-76A2-BDC61F9E6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899000"/>
            <a:ext cx="3680950" cy="30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9944BD-CD96-A4EB-D9C1-34E0CCFAB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120" y="1855747"/>
            <a:ext cx="3658400" cy="30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66251-D627-7D28-C0D8-E010D5DDD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59" y="1855747"/>
            <a:ext cx="3630603" cy="30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0D0BE64-C4A0-38CA-F87E-FD09BB002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692" y="4946227"/>
            <a:ext cx="3533030" cy="13536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73AE91-1373-3521-2392-2737C09420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2158" y="4968685"/>
            <a:ext cx="3750435" cy="133117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3861BA-0AAE-9DA2-CB95-88CA44E81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449" y="4968685"/>
            <a:ext cx="3488410" cy="133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63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ADC11-FC22-9D35-6E35-2AAE01A65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b="1" dirty="0"/>
              <a:t>RESUMEN COMPARATIVO</a:t>
            </a:r>
          </a:p>
        </p:txBody>
      </p:sp>
      <p:graphicFrame>
        <p:nvGraphicFramePr>
          <p:cNvPr id="7" name="Marcador de contenido 6">
            <a:extLst>
              <a:ext uri="{FF2B5EF4-FFF2-40B4-BE49-F238E27FC236}">
                <a16:creationId xmlns:a16="http://schemas.microsoft.com/office/drawing/2014/main" id="{FE3F4C00-53AE-2B1D-DFA7-876F435F5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95645"/>
              </p:ext>
            </p:extLst>
          </p:nvPr>
        </p:nvGraphicFramePr>
        <p:xfrm>
          <a:off x="838200" y="1825625"/>
          <a:ext cx="10515600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232532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442049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08357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295962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/>
                        <a:t>Precision</a:t>
                      </a:r>
                      <a:r>
                        <a:rPr lang="es-PE" dirty="0"/>
                        <a:t> (</a:t>
                      </a:r>
                      <a:r>
                        <a:rPr lang="es-PE" dirty="0" err="1"/>
                        <a:t>Accuracy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Perdida (</a:t>
                      </a:r>
                      <a:r>
                        <a:rPr lang="es-PE" dirty="0" err="1"/>
                        <a:t>Loss</a:t>
                      </a:r>
                      <a:r>
                        <a:rPr lang="es-PE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Matriz de Confusión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51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DenseNet</a:t>
                      </a:r>
                    </a:p>
                    <a:p>
                      <a:pPr algn="ctr"/>
                      <a:r>
                        <a:rPr lang="es-PE" dirty="0"/>
                        <a:t>(Buen balance entre precisión y pérdida)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Alta y estable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Pérdida de validación volátil al inicio, estabilizándose al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Clasificación casi perfecta, con muy pocos errores en detectar benignos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513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ResNet</a:t>
                      </a:r>
                    </a:p>
                    <a:p>
                      <a:pPr algn="ctr"/>
                      <a:r>
                        <a:rPr lang="es-PE" dirty="0"/>
                        <a:t>(Indicios de sobreajuste y problemas de clasificación)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Muy volátil, menos fluctuaciones, pero menos robusto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Perdida de validación fluctuante, no adaptándose bien a los datos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Mas errores en la clase adenocarcinoma y benigno, generando confusión entre las 2 clases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39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E" b="1" dirty="0"/>
                        <a:t>EfficientNet</a:t>
                      </a:r>
                    </a:p>
                    <a:p>
                      <a:pPr algn="ctr"/>
                      <a:r>
                        <a:rPr lang="es-PE" dirty="0"/>
                        <a:t>(Sensible a la variedad de datos)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Estable, con pequeñas fluctuaciones iniciales, pero oscilante en validación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Fluctuaciones iniciales, pero mejora  rápidamente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Mas errores en la clase adenocarcinoma que DenseNet, pero en general es sólido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342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91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F7D5-8B65-C7FF-7281-3E59C6927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0CAA70-00CA-8B95-751E-51AD71FAC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1" y="248603"/>
            <a:ext cx="10283268" cy="655637"/>
          </a:xfrm>
        </p:spPr>
        <p:txBody>
          <a:bodyPr>
            <a:noAutofit/>
          </a:bodyPr>
          <a:lstStyle/>
          <a:p>
            <a:pPr algn="l"/>
            <a:r>
              <a:rPr lang="es-ES" sz="3600" b="1" dirty="0"/>
              <a:t>Tiempos de ejecución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F0E226-B364-3242-780F-7ED876A44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768754"/>
              </p:ext>
            </p:extLst>
          </p:nvPr>
        </p:nvGraphicFramePr>
        <p:xfrm>
          <a:off x="355600" y="1076961"/>
          <a:ext cx="11470641" cy="1303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23547">
                  <a:extLst>
                    <a:ext uri="{9D8B030D-6E8A-4147-A177-3AD203B41FA5}">
                      <a16:colId xmlns:a16="http://schemas.microsoft.com/office/drawing/2014/main" val="2975610577"/>
                    </a:ext>
                  </a:extLst>
                </a:gridCol>
                <a:gridCol w="3823547">
                  <a:extLst>
                    <a:ext uri="{9D8B030D-6E8A-4147-A177-3AD203B41FA5}">
                      <a16:colId xmlns:a16="http://schemas.microsoft.com/office/drawing/2014/main" val="3735350678"/>
                    </a:ext>
                  </a:extLst>
                </a:gridCol>
                <a:gridCol w="3823547">
                  <a:extLst>
                    <a:ext uri="{9D8B030D-6E8A-4147-A177-3AD203B41FA5}">
                      <a16:colId xmlns:a16="http://schemas.microsoft.com/office/drawing/2014/main" val="397609337"/>
                    </a:ext>
                  </a:extLst>
                </a:gridCol>
              </a:tblGrid>
              <a:tr h="352254"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DesNet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EfficientNet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3200" dirty="0">
                          <a:solidFill>
                            <a:sysClr val="windowText" lastClr="000000"/>
                          </a:solidFill>
                        </a:rPr>
                        <a:t>ResNet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5995050"/>
                  </a:ext>
                </a:extLst>
              </a:tr>
              <a:tr h="724705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ysClr val="windowText" lastClr="000000"/>
                          </a:solidFill>
                        </a:rPr>
                        <a:t>34 minutos con 39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ysClr val="windowText" lastClr="000000"/>
                          </a:solidFill>
                        </a:rPr>
                        <a:t>27 minutos con 14 segundos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>
                          <a:solidFill>
                            <a:sysClr val="windowText" lastClr="000000"/>
                          </a:solidFill>
                        </a:rPr>
                        <a:t>27 Minutos con 54 segundos</a:t>
                      </a:r>
                    </a:p>
                    <a:p>
                      <a:endParaRPr lang="es-E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16841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632F5068-51E1-4D9A-9ACE-C37035EFB6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22815" r="15667" b="23556"/>
          <a:stretch/>
        </p:blipFill>
        <p:spPr bwMode="auto">
          <a:xfrm>
            <a:off x="518160" y="3689272"/>
            <a:ext cx="4923163" cy="2091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4">
            <a:extLst>
              <a:ext uri="{FF2B5EF4-FFF2-40B4-BE49-F238E27FC236}">
                <a16:creationId xmlns:a16="http://schemas.microsoft.com/office/drawing/2014/main" id="{BDE04597-F26B-5739-DF83-063FDB46F8B8}"/>
              </a:ext>
            </a:extLst>
          </p:cNvPr>
          <p:cNvSpPr txBox="1">
            <a:spLocks/>
          </p:cNvSpPr>
          <p:nvPr/>
        </p:nvSpPr>
        <p:spPr>
          <a:xfrm>
            <a:off x="436879" y="2707210"/>
            <a:ext cx="5242561" cy="655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/>
              <a:t>Herramienta utilizada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1ECE0-ECA5-DB89-7C00-EEC3C1765009}"/>
              </a:ext>
            </a:extLst>
          </p:cNvPr>
          <p:cNvSpPr txBox="1"/>
          <p:nvPr/>
        </p:nvSpPr>
        <p:spPr>
          <a:xfrm>
            <a:off x="6595189" y="3950325"/>
            <a:ext cx="5231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b="0" i="0" dirty="0">
                <a:solidFill>
                  <a:srgbClr val="474747"/>
                </a:solidFill>
                <a:effectLst/>
                <a:latin typeface="Google Sans"/>
              </a:rPr>
              <a:t>Tesla </a:t>
            </a:r>
            <a:r>
              <a:rPr lang="es-ES" sz="2400" b="1" i="0" dirty="0">
                <a:solidFill>
                  <a:srgbClr val="474747"/>
                </a:solidFill>
                <a:effectLst/>
                <a:latin typeface="Google Sans"/>
              </a:rPr>
              <a:t>T4</a:t>
            </a:r>
            <a:r>
              <a:rPr lang="es-ES" sz="2400" b="0" i="0" dirty="0">
                <a:solidFill>
                  <a:srgbClr val="474747"/>
                </a:solidFill>
                <a:effectLst/>
                <a:latin typeface="Google Sans"/>
              </a:rPr>
              <a:t> es </a:t>
            </a:r>
            <a:r>
              <a:rPr lang="es-ES" sz="2400" b="0" i="0" dirty="0">
                <a:solidFill>
                  <a:srgbClr val="040C28"/>
                </a:solidFill>
                <a:effectLst/>
                <a:latin typeface="Google Sans"/>
              </a:rPr>
              <a:t>una tarjeta GPU basada en la arquitectura Turing y orientada a la aceleración de la inferencia de modelos de aprendizaje profundo</a:t>
            </a:r>
            <a:r>
              <a:rPr lang="es-ES" sz="2400" b="0" i="0" dirty="0">
                <a:solidFill>
                  <a:srgbClr val="474747"/>
                </a:solidFill>
                <a:effectLst/>
                <a:latin typeface="Google Sans"/>
              </a:rPr>
              <a:t> </a:t>
            </a:r>
            <a:endParaRPr lang="es-ES" sz="2400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D564E3BB-39D7-B44C-AE41-0923EBAB97DB}"/>
              </a:ext>
            </a:extLst>
          </p:cNvPr>
          <p:cNvSpPr txBox="1">
            <a:spLocks/>
          </p:cNvSpPr>
          <p:nvPr/>
        </p:nvSpPr>
        <p:spPr>
          <a:xfrm>
            <a:off x="6512562" y="2701700"/>
            <a:ext cx="5231053" cy="655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3600" b="1" dirty="0"/>
              <a:t>Arquitectura GPU</a:t>
            </a:r>
          </a:p>
        </p:txBody>
      </p:sp>
    </p:spTree>
    <p:extLst>
      <p:ext uri="{BB962C8B-B14F-4D97-AF65-F5344CB8AC3E}">
        <p14:creationId xmlns:p14="http://schemas.microsoft.com/office/powerpoint/2010/main" val="2512924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C7219-A89D-4BBE-D427-C3D88C80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b="1" dirty="0"/>
              <a:t>PROPUESTA DE MEJORA:</a:t>
            </a:r>
            <a:br>
              <a:rPr lang="es-PE" dirty="0"/>
            </a:br>
            <a:r>
              <a:rPr lang="es-PE" dirty="0"/>
              <a:t>Pasar imágenes de color a blanco y negro y mejorar resolución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4222D4-3993-0BFA-D176-E03BDC5B2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8" y="1930530"/>
            <a:ext cx="11580132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66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348</Words>
  <Application>Microsoft Office PowerPoint</Application>
  <PresentationFormat>Panorámica</PresentationFormat>
  <Paragraphs>60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Google Sans</vt:lpstr>
      <vt:lpstr>Wingdings</vt:lpstr>
      <vt:lpstr>Office Theme</vt:lpstr>
      <vt:lpstr>GRUPO 2  Tarea 1 – Pregunta #3:  Comparación de 3 modelos CNN en  Lung Cancer Histopathological Images dataset</vt:lpstr>
      <vt:lpstr>Pregunta #3: Lung Cancer Images</vt:lpstr>
      <vt:lpstr>CONTEXTO:  Cáncer de pulmón (imágenes histopatológicas)</vt:lpstr>
      <vt:lpstr>COMPARACION DE MODELOS</vt:lpstr>
      <vt:lpstr>Matriz de confusión: 3 clases</vt:lpstr>
      <vt:lpstr>RESUMEN COMPARATIVO</vt:lpstr>
      <vt:lpstr>Tiempos de ejecución</vt:lpstr>
      <vt:lpstr>PROPUESTA DE MEJORA: Pasar imágenes de color a blanco y negro y mejorar resolución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GABRIEL DIAZ CABRERA</dc:creator>
  <cp:lastModifiedBy>premium</cp:lastModifiedBy>
  <cp:revision>5</cp:revision>
  <dcterms:created xsi:type="dcterms:W3CDTF">2024-10-17T21:54:48Z</dcterms:created>
  <dcterms:modified xsi:type="dcterms:W3CDTF">2024-10-18T01:58:55Z</dcterms:modified>
</cp:coreProperties>
</file>