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8.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8.xml"/><Relationship Id="rId5" Type="http://schemas.openxmlformats.org/officeDocument/2006/relationships/image" Target="../media/image22.tmp"/><Relationship Id="rId4" Type="http://schemas.openxmlformats.org/officeDocument/2006/relationships/image" Target="../media/image21.tmp"/></Relationships>
</file>

<file path=ppt/slides/_rels/slide1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8.xml"/><Relationship Id="rId4" Type="http://schemas.openxmlformats.org/officeDocument/2006/relationships/image" Target="../media/image33.tmp"/></Relationships>
</file>

<file path=ppt/slides/_rels/slide1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8.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8.xml"/><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 Id="rId4" Type="http://schemas.openxmlformats.org/officeDocument/2006/relationships/image" Target="../media/image15.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b="1" dirty="0"/>
              <a:t>COST-OF-LIVING</a:t>
            </a:r>
            <a:r>
              <a:rPr lang="en-US" dirty="0"/>
              <a:t> ANALYSIS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Power bi presentation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8037-BAB7-5773-EA8B-44CFE1C5E142}"/>
              </a:ext>
            </a:extLst>
          </p:cNvPr>
          <p:cNvSpPr>
            <a:spLocks noGrp="1"/>
          </p:cNvSpPr>
          <p:nvPr>
            <p:ph type="title"/>
          </p:nvPr>
        </p:nvSpPr>
        <p:spPr/>
        <p:txBody>
          <a:bodyPr/>
          <a:lstStyle/>
          <a:p>
            <a:r>
              <a:rPr lang="en-US" b="1" dirty="0"/>
              <a:t>Cost of Basic Needs for 85m2 Apartment</a:t>
            </a:r>
          </a:p>
        </p:txBody>
      </p:sp>
      <p:pic>
        <p:nvPicPr>
          <p:cNvPr id="6" name="Content Placeholder 5">
            <a:extLst>
              <a:ext uri="{FF2B5EF4-FFF2-40B4-BE49-F238E27FC236}">
                <a16:creationId xmlns:a16="http://schemas.microsoft.com/office/drawing/2014/main" id="{A9777692-C617-FA7A-7FBD-2D45396D6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5338" y="187960"/>
            <a:ext cx="6433196" cy="2475727"/>
          </a:xfrm>
        </p:spPr>
      </p:pic>
      <p:sp>
        <p:nvSpPr>
          <p:cNvPr id="4" name="Text Placeholder 3">
            <a:extLst>
              <a:ext uri="{FF2B5EF4-FFF2-40B4-BE49-F238E27FC236}">
                <a16:creationId xmlns:a16="http://schemas.microsoft.com/office/drawing/2014/main" id="{ED9257A6-EF70-457E-2439-61DED40886FD}"/>
              </a:ext>
            </a:extLst>
          </p:cNvPr>
          <p:cNvSpPr>
            <a:spLocks noGrp="1"/>
          </p:cNvSpPr>
          <p:nvPr>
            <p:ph type="body" sz="half" idx="2"/>
          </p:nvPr>
        </p:nvSpPr>
        <p:spPr>
          <a:xfrm>
            <a:off x="643465" y="3043050"/>
            <a:ext cx="3517567" cy="3424011"/>
          </a:xfrm>
        </p:spPr>
        <p:txBody>
          <a:bodyPr>
            <a:normAutofit lnSpcReduction="10000"/>
          </a:bodyPr>
          <a:lstStyle/>
          <a:p>
            <a:pPr algn="just"/>
            <a:r>
              <a:rPr lang="en-US" dirty="0"/>
              <a:t>Basic needs include electricity, heating, cooling, water, garage.</a:t>
            </a:r>
          </a:p>
          <a:p>
            <a:pPr algn="just"/>
            <a:r>
              <a:rPr lang="en-US" dirty="0"/>
              <a:t>In this category Turkmenistan, Ashgabat is the most expensive as it has the highest cost for the basic needs while Venezuela, Maracay has the least expense.</a:t>
            </a:r>
          </a:p>
          <a:p>
            <a:pPr algn="just"/>
            <a:r>
              <a:rPr lang="en-US" dirty="0"/>
              <a:t>Czech republic, Congo and Germany has high price after Turkmenistan.</a:t>
            </a:r>
          </a:p>
        </p:txBody>
      </p:sp>
      <p:pic>
        <p:nvPicPr>
          <p:cNvPr id="8" name="Picture 7">
            <a:extLst>
              <a:ext uri="{FF2B5EF4-FFF2-40B4-BE49-F238E27FC236}">
                <a16:creationId xmlns:a16="http://schemas.microsoft.com/office/drawing/2014/main" id="{114F88A3-B709-2F27-C62A-3C8772C57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460" y="3127996"/>
            <a:ext cx="4962983" cy="1270740"/>
          </a:xfrm>
          <a:prstGeom prst="rect">
            <a:avLst/>
          </a:prstGeom>
        </p:spPr>
      </p:pic>
      <p:pic>
        <p:nvPicPr>
          <p:cNvPr id="10" name="Picture 9">
            <a:extLst>
              <a:ext uri="{FF2B5EF4-FFF2-40B4-BE49-F238E27FC236}">
                <a16:creationId xmlns:a16="http://schemas.microsoft.com/office/drawing/2014/main" id="{D7339E33-8823-3125-D82A-6DDB4C3E3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459" y="4946733"/>
            <a:ext cx="4962983" cy="1270741"/>
          </a:xfrm>
          <a:prstGeom prst="rect">
            <a:avLst/>
          </a:prstGeom>
        </p:spPr>
      </p:pic>
    </p:spTree>
    <p:extLst>
      <p:ext uri="{BB962C8B-B14F-4D97-AF65-F5344CB8AC3E}">
        <p14:creationId xmlns:p14="http://schemas.microsoft.com/office/powerpoint/2010/main" val="95164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CA32-500B-1436-91FB-11EDEADC02AD}"/>
              </a:ext>
            </a:extLst>
          </p:cNvPr>
          <p:cNvSpPr>
            <a:spLocks noGrp="1"/>
          </p:cNvSpPr>
          <p:nvPr>
            <p:ph type="title"/>
          </p:nvPr>
        </p:nvSpPr>
        <p:spPr/>
        <p:txBody>
          <a:bodyPr/>
          <a:lstStyle/>
          <a:p>
            <a:r>
              <a:rPr lang="en-US" b="1" dirty="0"/>
              <a:t>Cost of </a:t>
            </a:r>
            <a:br>
              <a:rPr lang="en-US" b="1" dirty="0"/>
            </a:br>
            <a:r>
              <a:rPr lang="en-US" b="1" dirty="0"/>
              <a:t>Real-Estate &amp; Mortgage</a:t>
            </a:r>
          </a:p>
        </p:txBody>
      </p:sp>
      <p:pic>
        <p:nvPicPr>
          <p:cNvPr id="6" name="Content Placeholder 5">
            <a:extLst>
              <a:ext uri="{FF2B5EF4-FFF2-40B4-BE49-F238E27FC236}">
                <a16:creationId xmlns:a16="http://schemas.microsoft.com/office/drawing/2014/main" id="{AB6698D2-6E4E-C6A3-E71A-CFF38DB2E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9304" y="69483"/>
            <a:ext cx="7412696" cy="2474934"/>
          </a:xfrm>
        </p:spPr>
      </p:pic>
      <p:sp>
        <p:nvSpPr>
          <p:cNvPr id="4" name="Text Placeholder 3">
            <a:extLst>
              <a:ext uri="{FF2B5EF4-FFF2-40B4-BE49-F238E27FC236}">
                <a16:creationId xmlns:a16="http://schemas.microsoft.com/office/drawing/2014/main" id="{82F92DDE-78D9-1994-A3EB-CA84CAF6F8B8}"/>
              </a:ext>
            </a:extLst>
          </p:cNvPr>
          <p:cNvSpPr>
            <a:spLocks noGrp="1"/>
          </p:cNvSpPr>
          <p:nvPr>
            <p:ph type="body" sz="half" idx="2"/>
          </p:nvPr>
        </p:nvSpPr>
        <p:spPr>
          <a:xfrm>
            <a:off x="643465" y="3043050"/>
            <a:ext cx="3552745" cy="3556533"/>
          </a:xfrm>
        </p:spPr>
        <p:txBody>
          <a:bodyPr>
            <a:normAutofit lnSpcReduction="10000"/>
          </a:bodyPr>
          <a:lstStyle/>
          <a:p>
            <a:pPr algn="just"/>
            <a:r>
              <a:rPr lang="en-US" dirty="0"/>
              <a:t>Prices of per square meter to buy an apartment inside and outside the city can be seen in the first visuals which that Nigeria have the maximum cost.</a:t>
            </a:r>
          </a:p>
          <a:p>
            <a:pPr algn="just"/>
            <a:r>
              <a:rPr lang="en-US" dirty="0"/>
              <a:t>As for the Mortgage interest rate Percentages (%), Yearly, for 20 Years Fixed-Rate, Argentina have the highest rate and then Turkey. While Finland have the lowest cost. </a:t>
            </a:r>
          </a:p>
        </p:txBody>
      </p:sp>
      <p:pic>
        <p:nvPicPr>
          <p:cNvPr id="8" name="Picture 7">
            <a:extLst>
              <a:ext uri="{FF2B5EF4-FFF2-40B4-BE49-F238E27FC236}">
                <a16:creationId xmlns:a16="http://schemas.microsoft.com/office/drawing/2014/main" id="{945B4E7B-21D6-5E88-765A-C5A2DEE7B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03" y="2689928"/>
            <a:ext cx="7412696" cy="2286319"/>
          </a:xfrm>
          <a:prstGeom prst="rect">
            <a:avLst/>
          </a:prstGeom>
        </p:spPr>
      </p:pic>
      <p:pic>
        <p:nvPicPr>
          <p:cNvPr id="10" name="Picture 9">
            <a:extLst>
              <a:ext uri="{FF2B5EF4-FFF2-40B4-BE49-F238E27FC236}">
                <a16:creationId xmlns:a16="http://schemas.microsoft.com/office/drawing/2014/main" id="{6DBC464B-5407-7821-DFF4-8926848FD995}"/>
              </a:ext>
            </a:extLst>
          </p:cNvPr>
          <p:cNvPicPr>
            <a:picLocks noChangeAspect="1"/>
          </p:cNvPicPr>
          <p:nvPr/>
        </p:nvPicPr>
        <p:blipFill rotWithShape="1">
          <a:blip r:embed="rId4">
            <a:extLst>
              <a:ext uri="{28A0092B-C50C-407E-A947-70E740481C1C}">
                <a14:useLocalDpi xmlns:a14="http://schemas.microsoft.com/office/drawing/2010/main" val="0"/>
              </a:ext>
            </a:extLst>
          </a:blip>
          <a:srcRect r="41825"/>
          <a:stretch/>
        </p:blipFill>
        <p:spPr>
          <a:xfrm>
            <a:off x="5733461" y="4976247"/>
            <a:ext cx="4921287" cy="866896"/>
          </a:xfrm>
          <a:prstGeom prst="rect">
            <a:avLst/>
          </a:prstGeom>
        </p:spPr>
      </p:pic>
      <p:pic>
        <p:nvPicPr>
          <p:cNvPr id="14" name="Picture 13">
            <a:extLst>
              <a:ext uri="{FF2B5EF4-FFF2-40B4-BE49-F238E27FC236}">
                <a16:creationId xmlns:a16="http://schemas.microsoft.com/office/drawing/2014/main" id="{736951CC-52A1-13B9-2035-8F13C0008B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461" y="5907568"/>
            <a:ext cx="4921286" cy="950432"/>
          </a:xfrm>
          <a:prstGeom prst="rect">
            <a:avLst/>
          </a:prstGeom>
        </p:spPr>
      </p:pic>
    </p:spTree>
    <p:extLst>
      <p:ext uri="{BB962C8B-B14F-4D97-AF65-F5344CB8AC3E}">
        <p14:creationId xmlns:p14="http://schemas.microsoft.com/office/powerpoint/2010/main" val="63640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A2A6-0B64-5233-9E47-6843D191B0A3}"/>
              </a:ext>
            </a:extLst>
          </p:cNvPr>
          <p:cNvSpPr>
            <a:spLocks noGrp="1"/>
          </p:cNvSpPr>
          <p:nvPr>
            <p:ph type="title"/>
          </p:nvPr>
        </p:nvSpPr>
        <p:spPr/>
        <p:txBody>
          <a:bodyPr/>
          <a:lstStyle/>
          <a:p>
            <a:r>
              <a:rPr lang="en-US" b="1" dirty="0"/>
              <a:t>Prices of </a:t>
            </a:r>
            <a:br>
              <a:rPr lang="en-US" b="1" dirty="0"/>
            </a:br>
            <a:r>
              <a:rPr lang="en-US" b="1" dirty="0"/>
              <a:t>1 &amp; 3 Bed Apartments</a:t>
            </a:r>
          </a:p>
        </p:txBody>
      </p:sp>
      <p:pic>
        <p:nvPicPr>
          <p:cNvPr id="6" name="Content Placeholder 5">
            <a:extLst>
              <a:ext uri="{FF2B5EF4-FFF2-40B4-BE49-F238E27FC236}">
                <a16:creationId xmlns:a16="http://schemas.microsoft.com/office/drawing/2014/main" id="{BCA0C94E-B383-6FC9-49C0-9871303C9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322" y="151943"/>
            <a:ext cx="6539212" cy="3277057"/>
          </a:xfrm>
        </p:spPr>
      </p:pic>
      <p:sp>
        <p:nvSpPr>
          <p:cNvPr id="4" name="Text Placeholder 3">
            <a:extLst>
              <a:ext uri="{FF2B5EF4-FFF2-40B4-BE49-F238E27FC236}">
                <a16:creationId xmlns:a16="http://schemas.microsoft.com/office/drawing/2014/main" id="{AEF43A7F-FF9C-2DC6-0F2B-99EDBDBE12A7}"/>
              </a:ext>
            </a:extLst>
          </p:cNvPr>
          <p:cNvSpPr>
            <a:spLocks noGrp="1"/>
          </p:cNvSpPr>
          <p:nvPr>
            <p:ph type="body" sz="half" idx="2"/>
          </p:nvPr>
        </p:nvSpPr>
        <p:spPr>
          <a:xfrm>
            <a:off x="643465" y="3043050"/>
            <a:ext cx="3517567" cy="3516776"/>
          </a:xfrm>
        </p:spPr>
        <p:txBody>
          <a:bodyPr>
            <a:normAutofit/>
          </a:bodyPr>
          <a:lstStyle/>
          <a:p>
            <a:pPr algn="just"/>
            <a:r>
              <a:rPr lang="en-US" dirty="0"/>
              <a:t>In the graph where prices of 1 bed apartment inside and outside city is shown, the country that has the highest rate is IRAN, UAE, US and Bermuda.</a:t>
            </a:r>
          </a:p>
          <a:p>
            <a:pPr algn="just"/>
            <a:r>
              <a:rPr lang="en-US" dirty="0"/>
              <a:t>In the second visual the countries that has the highest cost of 3 bed apartment inside and outside city are also IRAN, US, ANGOLA, BERMUDA.</a:t>
            </a:r>
          </a:p>
        </p:txBody>
      </p:sp>
      <p:pic>
        <p:nvPicPr>
          <p:cNvPr id="8" name="Picture 7">
            <a:extLst>
              <a:ext uri="{FF2B5EF4-FFF2-40B4-BE49-F238E27FC236}">
                <a16:creationId xmlns:a16="http://schemas.microsoft.com/office/drawing/2014/main" id="{ECDC9576-FBB1-DEF2-D12A-2872BD2D4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322" y="3535227"/>
            <a:ext cx="6539211" cy="2915057"/>
          </a:xfrm>
          <a:prstGeom prst="rect">
            <a:avLst/>
          </a:prstGeom>
        </p:spPr>
      </p:pic>
    </p:spTree>
    <p:extLst>
      <p:ext uri="{BB962C8B-B14F-4D97-AF65-F5344CB8AC3E}">
        <p14:creationId xmlns:p14="http://schemas.microsoft.com/office/powerpoint/2010/main" val="87874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E6DC-E13F-5D3C-5EF6-3171EC40B685}"/>
              </a:ext>
            </a:extLst>
          </p:cNvPr>
          <p:cNvSpPr>
            <a:spLocks noGrp="1"/>
          </p:cNvSpPr>
          <p:nvPr>
            <p:ph type="title"/>
          </p:nvPr>
        </p:nvSpPr>
        <p:spPr>
          <a:xfrm>
            <a:off x="643466" y="786383"/>
            <a:ext cx="3729751" cy="2093975"/>
          </a:xfrm>
        </p:spPr>
        <p:txBody>
          <a:bodyPr/>
          <a:lstStyle/>
          <a:p>
            <a:r>
              <a:rPr lang="en-US" b="1" dirty="0"/>
              <a:t>Prices of </a:t>
            </a:r>
            <a:br>
              <a:rPr lang="en-US" b="1" dirty="0"/>
            </a:br>
            <a:r>
              <a:rPr lang="en-US" b="1" dirty="0"/>
              <a:t>Health &amp; Meat</a:t>
            </a:r>
          </a:p>
        </p:txBody>
      </p:sp>
      <p:pic>
        <p:nvPicPr>
          <p:cNvPr id="6" name="Content Placeholder 5">
            <a:extLst>
              <a:ext uri="{FF2B5EF4-FFF2-40B4-BE49-F238E27FC236}">
                <a16:creationId xmlns:a16="http://schemas.microsoft.com/office/drawing/2014/main" id="{3F3A69FD-FD88-1A94-4EF1-CE6FF9449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791" y="399406"/>
            <a:ext cx="6997148" cy="2867927"/>
          </a:xfrm>
        </p:spPr>
      </p:pic>
      <p:sp>
        <p:nvSpPr>
          <p:cNvPr id="4" name="Text Placeholder 3">
            <a:extLst>
              <a:ext uri="{FF2B5EF4-FFF2-40B4-BE49-F238E27FC236}">
                <a16:creationId xmlns:a16="http://schemas.microsoft.com/office/drawing/2014/main" id="{1FE221C9-B5B3-E541-D67E-452BAEA9CCB4}"/>
              </a:ext>
            </a:extLst>
          </p:cNvPr>
          <p:cNvSpPr>
            <a:spLocks noGrp="1"/>
          </p:cNvSpPr>
          <p:nvPr>
            <p:ph type="body" sz="half" idx="2"/>
          </p:nvPr>
        </p:nvSpPr>
        <p:spPr>
          <a:xfrm>
            <a:off x="643465" y="3043050"/>
            <a:ext cx="3729751" cy="3410759"/>
          </a:xfrm>
        </p:spPr>
        <p:txBody>
          <a:bodyPr/>
          <a:lstStyle/>
          <a:p>
            <a:pPr algn="just"/>
            <a:r>
              <a:rPr lang="en-US" dirty="0"/>
              <a:t>Fitness clubs are really important to maintain a healthy body and lifestyle, which is costly the most in BERMUDA,FRANCE and SAUDI ARABIA.</a:t>
            </a:r>
          </a:p>
          <a:p>
            <a:pPr algn="just"/>
            <a:r>
              <a:rPr lang="en-US" dirty="0"/>
              <a:t>Taking proteins in form of meat is also essential and has the highest amount in SWITZERLAND, LEBANON and South Korea.</a:t>
            </a:r>
          </a:p>
        </p:txBody>
      </p:sp>
      <p:pic>
        <p:nvPicPr>
          <p:cNvPr id="8" name="Picture 7">
            <a:extLst>
              <a:ext uri="{FF2B5EF4-FFF2-40B4-BE49-F238E27FC236}">
                <a16:creationId xmlns:a16="http://schemas.microsoft.com/office/drawing/2014/main" id="{20226521-4AB4-083C-7966-3B50F8CF0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791" y="3229855"/>
            <a:ext cx="7008165" cy="3064505"/>
          </a:xfrm>
          <a:prstGeom prst="rect">
            <a:avLst/>
          </a:prstGeom>
        </p:spPr>
      </p:pic>
    </p:spTree>
    <p:extLst>
      <p:ext uri="{BB962C8B-B14F-4D97-AF65-F5344CB8AC3E}">
        <p14:creationId xmlns:p14="http://schemas.microsoft.com/office/powerpoint/2010/main" val="69564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DC63-AC09-DAB4-F4F1-F1458EA198ED}"/>
              </a:ext>
            </a:extLst>
          </p:cNvPr>
          <p:cNvSpPr>
            <a:spLocks noGrp="1"/>
          </p:cNvSpPr>
          <p:nvPr>
            <p:ph type="title"/>
          </p:nvPr>
        </p:nvSpPr>
        <p:spPr/>
        <p:txBody>
          <a:bodyPr/>
          <a:lstStyle/>
          <a:p>
            <a:r>
              <a:rPr lang="en-US" b="1" dirty="0"/>
              <a:t>Cost of </a:t>
            </a:r>
            <a:br>
              <a:rPr lang="en-US" b="1" dirty="0"/>
            </a:br>
            <a:r>
              <a:rPr lang="en-US" b="1" dirty="0"/>
              <a:t>Food Items</a:t>
            </a:r>
          </a:p>
        </p:txBody>
      </p:sp>
      <p:pic>
        <p:nvPicPr>
          <p:cNvPr id="6" name="Content Placeholder 5">
            <a:extLst>
              <a:ext uri="{FF2B5EF4-FFF2-40B4-BE49-F238E27FC236}">
                <a16:creationId xmlns:a16="http://schemas.microsoft.com/office/drawing/2014/main" id="{735E0767-5A21-839C-E12D-C045AC712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3617" y="0"/>
            <a:ext cx="7558383" cy="3525078"/>
          </a:xfrm>
        </p:spPr>
      </p:pic>
      <p:sp>
        <p:nvSpPr>
          <p:cNvPr id="4" name="Text Placeholder 3">
            <a:extLst>
              <a:ext uri="{FF2B5EF4-FFF2-40B4-BE49-F238E27FC236}">
                <a16:creationId xmlns:a16="http://schemas.microsoft.com/office/drawing/2014/main" id="{47D59A75-EB41-CEC9-5B87-A1D32D1AD777}"/>
              </a:ext>
            </a:extLst>
          </p:cNvPr>
          <p:cNvSpPr>
            <a:spLocks noGrp="1"/>
          </p:cNvSpPr>
          <p:nvPr>
            <p:ph type="body" sz="half" idx="2"/>
          </p:nvPr>
        </p:nvSpPr>
        <p:spPr/>
        <p:txBody>
          <a:bodyPr/>
          <a:lstStyle/>
          <a:p>
            <a:r>
              <a:rPr lang="en-US" dirty="0"/>
              <a:t>The prices of some basic fruits like apple, banana, oranges, tomato are given from which LIBERIA and JAPAN has the highest prices.</a:t>
            </a:r>
          </a:p>
          <a:p>
            <a:pPr algn="just"/>
            <a:r>
              <a:rPr lang="en-US" dirty="0"/>
              <a:t>And some vegetables like lettuce, onion and potatoes are also most expensive in Liberia and the second one is Bermuda.</a:t>
            </a:r>
          </a:p>
        </p:txBody>
      </p:sp>
      <p:pic>
        <p:nvPicPr>
          <p:cNvPr id="8" name="Picture 7">
            <a:extLst>
              <a:ext uri="{FF2B5EF4-FFF2-40B4-BE49-F238E27FC236}">
                <a16:creationId xmlns:a16="http://schemas.microsoft.com/office/drawing/2014/main" id="{B1152B1F-84BB-01F3-2B3D-012D30BFC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617" y="3532399"/>
            <a:ext cx="7558382" cy="3325601"/>
          </a:xfrm>
          <a:prstGeom prst="rect">
            <a:avLst/>
          </a:prstGeom>
        </p:spPr>
      </p:pic>
    </p:spTree>
    <p:extLst>
      <p:ext uri="{BB962C8B-B14F-4D97-AF65-F5344CB8AC3E}">
        <p14:creationId xmlns:p14="http://schemas.microsoft.com/office/powerpoint/2010/main" val="70266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093F-8EF5-8C24-046B-616DE44DCACD}"/>
              </a:ext>
            </a:extLst>
          </p:cNvPr>
          <p:cNvSpPr>
            <a:spLocks noGrp="1"/>
          </p:cNvSpPr>
          <p:nvPr>
            <p:ph type="title"/>
          </p:nvPr>
        </p:nvSpPr>
        <p:spPr/>
        <p:txBody>
          <a:bodyPr/>
          <a:lstStyle/>
          <a:p>
            <a:r>
              <a:rPr lang="en-US" b="1" dirty="0"/>
              <a:t>Prices of Beverages &amp; Breakfast Items</a:t>
            </a:r>
          </a:p>
        </p:txBody>
      </p:sp>
      <p:pic>
        <p:nvPicPr>
          <p:cNvPr id="6" name="Content Placeholder 5">
            <a:extLst>
              <a:ext uri="{FF2B5EF4-FFF2-40B4-BE49-F238E27FC236}">
                <a16:creationId xmlns:a16="http://schemas.microsoft.com/office/drawing/2014/main" id="{77200855-0049-8B6B-2BA8-99DE5A39E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601" y="468413"/>
            <a:ext cx="7137272" cy="2672352"/>
          </a:xfrm>
        </p:spPr>
      </p:pic>
      <p:sp>
        <p:nvSpPr>
          <p:cNvPr id="4" name="Text Placeholder 3">
            <a:extLst>
              <a:ext uri="{FF2B5EF4-FFF2-40B4-BE49-F238E27FC236}">
                <a16:creationId xmlns:a16="http://schemas.microsoft.com/office/drawing/2014/main" id="{5ACE4E58-E0AE-29EA-12F7-C115F236F1D4}"/>
              </a:ext>
            </a:extLst>
          </p:cNvPr>
          <p:cNvSpPr>
            <a:spLocks noGrp="1"/>
          </p:cNvSpPr>
          <p:nvPr>
            <p:ph type="body" sz="half" idx="2"/>
          </p:nvPr>
        </p:nvSpPr>
        <p:spPr/>
        <p:txBody>
          <a:bodyPr/>
          <a:lstStyle/>
          <a:p>
            <a:pPr algn="just"/>
            <a:r>
              <a:rPr lang="en-US" dirty="0"/>
              <a:t>The cost of water at restaurant and market, and the price of regular eggs, loaf of white bread and regular milk is given.</a:t>
            </a:r>
          </a:p>
          <a:p>
            <a:pPr algn="just"/>
            <a:r>
              <a:rPr lang="en-US" dirty="0"/>
              <a:t>The graph clearly shows that the United state have the highest cost of water and then United kingdom.</a:t>
            </a:r>
          </a:p>
        </p:txBody>
      </p:sp>
      <p:pic>
        <p:nvPicPr>
          <p:cNvPr id="10" name="Picture 9">
            <a:extLst>
              <a:ext uri="{FF2B5EF4-FFF2-40B4-BE49-F238E27FC236}">
                <a16:creationId xmlns:a16="http://schemas.microsoft.com/office/drawing/2014/main" id="{94D8DC2A-0556-C783-C030-903425338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602" y="3515705"/>
            <a:ext cx="7137272" cy="3067962"/>
          </a:xfrm>
          <a:prstGeom prst="rect">
            <a:avLst/>
          </a:prstGeom>
        </p:spPr>
      </p:pic>
    </p:spTree>
    <p:extLst>
      <p:ext uri="{BB962C8B-B14F-4D97-AF65-F5344CB8AC3E}">
        <p14:creationId xmlns:p14="http://schemas.microsoft.com/office/powerpoint/2010/main" val="49980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470A-7C02-AA4C-9159-8A508EC62CEB}"/>
              </a:ext>
            </a:extLst>
          </p:cNvPr>
          <p:cNvSpPr>
            <a:spLocks noGrp="1"/>
          </p:cNvSpPr>
          <p:nvPr>
            <p:ph type="title"/>
          </p:nvPr>
        </p:nvSpPr>
        <p:spPr/>
        <p:txBody>
          <a:bodyPr/>
          <a:lstStyle/>
          <a:p>
            <a:r>
              <a:rPr lang="en-US" b="1" dirty="0"/>
              <a:t>Cost of Internet Bills</a:t>
            </a:r>
          </a:p>
        </p:txBody>
      </p:sp>
      <p:pic>
        <p:nvPicPr>
          <p:cNvPr id="6" name="Content Placeholder 5">
            <a:extLst>
              <a:ext uri="{FF2B5EF4-FFF2-40B4-BE49-F238E27FC236}">
                <a16:creationId xmlns:a16="http://schemas.microsoft.com/office/drawing/2014/main" id="{E3B40C8B-3575-F6BA-09DA-0BD6F9208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9809" y="475341"/>
            <a:ext cx="6917634" cy="2716058"/>
          </a:xfrm>
        </p:spPr>
      </p:pic>
      <p:sp>
        <p:nvSpPr>
          <p:cNvPr id="4" name="Text Placeholder 3">
            <a:extLst>
              <a:ext uri="{FF2B5EF4-FFF2-40B4-BE49-F238E27FC236}">
                <a16:creationId xmlns:a16="http://schemas.microsoft.com/office/drawing/2014/main" id="{D6A69A5B-9572-56C1-F448-1ECC89A7DC88}"/>
              </a:ext>
            </a:extLst>
          </p:cNvPr>
          <p:cNvSpPr>
            <a:spLocks noGrp="1"/>
          </p:cNvSpPr>
          <p:nvPr>
            <p:ph type="body" sz="half" idx="2"/>
          </p:nvPr>
        </p:nvSpPr>
        <p:spPr/>
        <p:txBody>
          <a:bodyPr/>
          <a:lstStyle/>
          <a:p>
            <a:pPr algn="just"/>
            <a:r>
              <a:rPr lang="en-US" dirty="0"/>
              <a:t>Internet is also one of the essentials for a variety of purposes like education, work, political updates and socialize but it is also expensive in countries like ETHIOPIA, Dire Dawa. The least cost of internet is in UKRAIN, KONOTOP.</a:t>
            </a:r>
          </a:p>
        </p:txBody>
      </p:sp>
      <p:pic>
        <p:nvPicPr>
          <p:cNvPr id="10" name="Picture 9">
            <a:extLst>
              <a:ext uri="{FF2B5EF4-FFF2-40B4-BE49-F238E27FC236}">
                <a16:creationId xmlns:a16="http://schemas.microsoft.com/office/drawing/2014/main" id="{A8927C31-7AF4-582A-F300-940BD262B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796" y="3429000"/>
            <a:ext cx="6029739" cy="959802"/>
          </a:xfrm>
          <a:prstGeom prst="rect">
            <a:avLst/>
          </a:prstGeom>
        </p:spPr>
      </p:pic>
      <p:pic>
        <p:nvPicPr>
          <p:cNvPr id="12" name="Picture 11">
            <a:extLst>
              <a:ext uri="{FF2B5EF4-FFF2-40B4-BE49-F238E27FC236}">
                <a16:creationId xmlns:a16="http://schemas.microsoft.com/office/drawing/2014/main" id="{1227AE87-9FCB-9DD8-AD69-B67261623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795" y="4635569"/>
            <a:ext cx="6029739" cy="1062866"/>
          </a:xfrm>
          <a:prstGeom prst="rect">
            <a:avLst/>
          </a:prstGeom>
        </p:spPr>
      </p:pic>
    </p:spTree>
    <p:extLst>
      <p:ext uri="{BB962C8B-B14F-4D97-AF65-F5344CB8AC3E}">
        <p14:creationId xmlns:p14="http://schemas.microsoft.com/office/powerpoint/2010/main" val="289019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A473-62C8-5984-358A-AA619700B5E3}"/>
              </a:ext>
            </a:extLst>
          </p:cNvPr>
          <p:cNvSpPr>
            <a:spLocks noGrp="1"/>
          </p:cNvSpPr>
          <p:nvPr>
            <p:ph type="title"/>
          </p:nvPr>
        </p:nvSpPr>
        <p:spPr/>
        <p:txBody>
          <a:bodyPr/>
          <a:lstStyle/>
          <a:p>
            <a:r>
              <a:rPr lang="en-US" b="1" dirty="0"/>
              <a:t>Cost of Clothing &amp; Mobile bills</a:t>
            </a:r>
          </a:p>
        </p:txBody>
      </p:sp>
      <p:pic>
        <p:nvPicPr>
          <p:cNvPr id="6" name="Content Placeholder 5">
            <a:extLst>
              <a:ext uri="{FF2B5EF4-FFF2-40B4-BE49-F238E27FC236}">
                <a16:creationId xmlns:a16="http://schemas.microsoft.com/office/drawing/2014/main" id="{1533612F-D3D5-9EB2-BB91-5BDE801D4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298" y="281703"/>
            <a:ext cx="6794398" cy="2894324"/>
          </a:xfrm>
        </p:spPr>
      </p:pic>
      <p:sp>
        <p:nvSpPr>
          <p:cNvPr id="4" name="Text Placeholder 3">
            <a:extLst>
              <a:ext uri="{FF2B5EF4-FFF2-40B4-BE49-F238E27FC236}">
                <a16:creationId xmlns:a16="http://schemas.microsoft.com/office/drawing/2014/main" id="{C7706A51-4E27-55A5-5FB2-D0883B1C8970}"/>
              </a:ext>
            </a:extLst>
          </p:cNvPr>
          <p:cNvSpPr>
            <a:spLocks noGrp="1"/>
          </p:cNvSpPr>
          <p:nvPr>
            <p:ph type="body" sz="half" idx="2"/>
          </p:nvPr>
        </p:nvSpPr>
        <p:spPr/>
        <p:txBody>
          <a:bodyPr/>
          <a:lstStyle/>
          <a:p>
            <a:pPr algn="just"/>
            <a:r>
              <a:rPr lang="en-US" dirty="0"/>
              <a:t>Cost of clothing which include 1 leather shoes, 1 pair of Nike running shoes, 1 summer dress and 1 pair of jeans. These stuff are most expensive in IRAN, UAE and Turkmenistan.</a:t>
            </a:r>
          </a:p>
          <a:p>
            <a:pPr algn="just"/>
            <a:r>
              <a:rPr lang="en-US" dirty="0"/>
              <a:t>Price of mobile bill 1 min, the highest rates are in GREECE, JAPAN and BRAZIL.  </a:t>
            </a:r>
          </a:p>
        </p:txBody>
      </p:sp>
      <p:pic>
        <p:nvPicPr>
          <p:cNvPr id="8" name="Picture 7">
            <a:extLst>
              <a:ext uri="{FF2B5EF4-FFF2-40B4-BE49-F238E27FC236}">
                <a16:creationId xmlns:a16="http://schemas.microsoft.com/office/drawing/2014/main" id="{499EDB36-7A3F-9873-35D0-4A3BEDE4A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061" y="3681974"/>
            <a:ext cx="7156774" cy="2732078"/>
          </a:xfrm>
          <a:prstGeom prst="rect">
            <a:avLst/>
          </a:prstGeom>
        </p:spPr>
      </p:pic>
    </p:spTree>
    <p:extLst>
      <p:ext uri="{BB962C8B-B14F-4D97-AF65-F5344CB8AC3E}">
        <p14:creationId xmlns:p14="http://schemas.microsoft.com/office/powerpoint/2010/main" val="81594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A333-C739-19D9-E300-610F2B23604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1C51BB64-9DEB-F4A6-2967-E094A6C4C8DE}"/>
              </a:ext>
            </a:extLst>
          </p:cNvPr>
          <p:cNvSpPr>
            <a:spLocks noGrp="1"/>
          </p:cNvSpPr>
          <p:nvPr>
            <p:ph idx="1"/>
          </p:nvPr>
        </p:nvSpPr>
        <p:spPr/>
        <p:txBody>
          <a:bodyPr>
            <a:normAutofit/>
          </a:bodyPr>
          <a:lstStyle/>
          <a:p>
            <a:pPr algn="just"/>
            <a:r>
              <a:rPr lang="en-US" sz="2400" dirty="0"/>
              <a:t>After analyzing all the data it is to be concluded that some countries are really expensive to survive because even the price for the basic needs are extremely high as compared to the rest of the countries. Basic rights, like education, food, clothing, water are so expensive while they should the at an appropriate level with other regions, The regions that have low level of average salary rate but expensive necessities should give a rise to the salary portion. </a:t>
            </a:r>
          </a:p>
        </p:txBody>
      </p:sp>
      <p:pic>
        <p:nvPicPr>
          <p:cNvPr id="7" name="Picture 6">
            <a:extLst>
              <a:ext uri="{FF2B5EF4-FFF2-40B4-BE49-F238E27FC236}">
                <a16:creationId xmlns:a16="http://schemas.microsoft.com/office/drawing/2014/main" id="{032F8EE7-DBA0-8E58-D6F4-45C74A3F2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418" y="159027"/>
            <a:ext cx="2635319" cy="1709530"/>
          </a:xfrm>
          <a:prstGeom prst="rect">
            <a:avLst/>
          </a:prstGeom>
        </p:spPr>
      </p:pic>
    </p:spTree>
    <p:extLst>
      <p:ext uri="{BB962C8B-B14F-4D97-AF65-F5344CB8AC3E}">
        <p14:creationId xmlns:p14="http://schemas.microsoft.com/office/powerpoint/2010/main" val="411089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0A2D-A63E-EA8D-D634-8443A043647B}"/>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93F969AB-01A1-4404-FEB1-CE0975A47F4F}"/>
              </a:ext>
            </a:extLst>
          </p:cNvPr>
          <p:cNvSpPr>
            <a:spLocks noGrp="1"/>
          </p:cNvSpPr>
          <p:nvPr>
            <p:ph idx="1"/>
          </p:nvPr>
        </p:nvSpPr>
        <p:spPr/>
        <p:txBody>
          <a:bodyPr>
            <a:normAutofit/>
          </a:bodyPr>
          <a:lstStyle/>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Data Description</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Data Cleaning</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Graphs &amp; Analysis</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92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5C81-19D6-A390-B1E9-287A32401F40}"/>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7D8F4435-063F-6C03-D2ED-A9CB8B52873F}"/>
              </a:ext>
            </a:extLst>
          </p:cNvPr>
          <p:cNvSpPr>
            <a:spLocks noGrp="1"/>
          </p:cNvSpPr>
          <p:nvPr>
            <p:ph idx="1"/>
          </p:nvPr>
        </p:nvSpPr>
        <p:spPr>
          <a:xfrm>
            <a:off x="1097280" y="2108202"/>
            <a:ext cx="7569642" cy="3444460"/>
          </a:xfrm>
        </p:spPr>
        <p:txBody>
          <a:bodyPr>
            <a:normAutofit/>
          </a:bodyPr>
          <a:lstStyle/>
          <a:p>
            <a:pPr algn="just"/>
            <a:r>
              <a:rPr lang="en-US" sz="2800" dirty="0"/>
              <a:t>The dataset contains 56 columns, including information about cities, Countries, a variety of cost-related factors, such as real-estate prices and supermarket prices. The dataset is a useful tool for cost living analysis because it is intended to provide an extensive perspective of the economic element of different regions,  </a:t>
            </a:r>
          </a:p>
        </p:txBody>
      </p:sp>
      <p:pic>
        <p:nvPicPr>
          <p:cNvPr id="7" name="Picture 6">
            <a:extLst>
              <a:ext uri="{FF2B5EF4-FFF2-40B4-BE49-F238E27FC236}">
                <a16:creationId xmlns:a16="http://schemas.microsoft.com/office/drawing/2014/main" id="{F49EA8F6-E55A-A112-E3D2-EB868DA7A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7324" y="2108201"/>
            <a:ext cx="3128964" cy="3128964"/>
          </a:xfrm>
          <a:prstGeom prst="rect">
            <a:avLst/>
          </a:prstGeom>
        </p:spPr>
      </p:pic>
    </p:spTree>
    <p:extLst>
      <p:ext uri="{BB962C8B-B14F-4D97-AF65-F5344CB8AC3E}">
        <p14:creationId xmlns:p14="http://schemas.microsoft.com/office/powerpoint/2010/main" val="427916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B288-5654-516E-E698-4220AC8BB428}"/>
              </a:ext>
            </a:extLst>
          </p:cNvPr>
          <p:cNvSpPr>
            <a:spLocks noGrp="1"/>
          </p:cNvSpPr>
          <p:nvPr>
            <p:ph type="title"/>
          </p:nvPr>
        </p:nvSpPr>
        <p:spPr/>
        <p:txBody>
          <a:bodyPr/>
          <a:lstStyle/>
          <a:p>
            <a:r>
              <a:rPr lang="en-US" b="1" dirty="0"/>
              <a:t>DATA CLEANING</a:t>
            </a:r>
          </a:p>
        </p:txBody>
      </p:sp>
      <p:pic>
        <p:nvPicPr>
          <p:cNvPr id="5" name="Content Placeholder 4">
            <a:extLst>
              <a:ext uri="{FF2B5EF4-FFF2-40B4-BE49-F238E27FC236}">
                <a16:creationId xmlns:a16="http://schemas.microsoft.com/office/drawing/2014/main" id="{5CEB2D54-1834-4A65-CDB4-D2636DC328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6970"/>
          <a:stretch/>
        </p:blipFill>
        <p:spPr>
          <a:xfrm>
            <a:off x="9056756" y="2280926"/>
            <a:ext cx="2998741" cy="2489857"/>
          </a:xfrm>
        </p:spPr>
      </p:pic>
      <p:sp>
        <p:nvSpPr>
          <p:cNvPr id="6" name="TextBox 5">
            <a:extLst>
              <a:ext uri="{FF2B5EF4-FFF2-40B4-BE49-F238E27FC236}">
                <a16:creationId xmlns:a16="http://schemas.microsoft.com/office/drawing/2014/main" id="{7EAE848F-573C-C03C-C7DF-D799F3D4AA1A}"/>
              </a:ext>
            </a:extLst>
          </p:cNvPr>
          <p:cNvSpPr txBox="1"/>
          <p:nvPr/>
        </p:nvSpPr>
        <p:spPr>
          <a:xfrm>
            <a:off x="1097280" y="2068891"/>
            <a:ext cx="8073224" cy="3416320"/>
          </a:xfrm>
          <a:prstGeom prst="rect">
            <a:avLst/>
          </a:prstGeom>
          <a:noFill/>
        </p:spPr>
        <p:txBody>
          <a:bodyPr wrap="square" rtlCol="0">
            <a:spAutoFit/>
          </a:bodyPr>
          <a:lstStyle/>
          <a:p>
            <a:pPr algn="just"/>
            <a:r>
              <a:rPr lang="en-US" sz="2400" dirty="0"/>
              <a:t>As, the data was in a huge amount, so it is also important to clean the data before going further. The first step was to check if there were any blank entries in both rows and columns. The data had many blank entries so it was removed for accurate analysis. The columns didn't had the headers which makes it difficult to understand, headers were also entered. The data type pf each columns is specified while loading the data in Power BI from excel. New calculated columns were added for some specified results</a:t>
            </a:r>
            <a:r>
              <a:rPr lang="en-US" dirty="0"/>
              <a:t>.</a:t>
            </a:r>
          </a:p>
        </p:txBody>
      </p:sp>
    </p:spTree>
    <p:extLst>
      <p:ext uri="{BB962C8B-B14F-4D97-AF65-F5344CB8AC3E}">
        <p14:creationId xmlns:p14="http://schemas.microsoft.com/office/powerpoint/2010/main" val="400062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B91A-5E1D-CAF6-D10E-8A7C3BC6595D}"/>
              </a:ext>
            </a:extLst>
          </p:cNvPr>
          <p:cNvSpPr>
            <a:spLocks noGrp="1"/>
          </p:cNvSpPr>
          <p:nvPr>
            <p:ph type="title"/>
          </p:nvPr>
        </p:nvSpPr>
        <p:spPr/>
        <p:txBody>
          <a:bodyPr/>
          <a:lstStyle/>
          <a:p>
            <a:r>
              <a:rPr lang="en-US" b="1" dirty="0"/>
              <a:t>GRAPHS &amp; ANALYSIS</a:t>
            </a:r>
          </a:p>
        </p:txBody>
      </p:sp>
      <p:sp>
        <p:nvSpPr>
          <p:cNvPr id="3" name="Content Placeholder 2">
            <a:extLst>
              <a:ext uri="{FF2B5EF4-FFF2-40B4-BE49-F238E27FC236}">
                <a16:creationId xmlns:a16="http://schemas.microsoft.com/office/drawing/2014/main" id="{E789357D-9AF3-A595-3385-198243B2F5BD}"/>
              </a:ext>
            </a:extLst>
          </p:cNvPr>
          <p:cNvSpPr>
            <a:spLocks noGrp="1"/>
          </p:cNvSpPr>
          <p:nvPr>
            <p:ph idx="1"/>
          </p:nvPr>
        </p:nvSpPr>
        <p:spPr/>
        <p:txBody>
          <a:bodyPr>
            <a:normAutofit/>
          </a:bodyPr>
          <a:lstStyle/>
          <a:p>
            <a:r>
              <a:rPr lang="en-US" sz="2400" dirty="0"/>
              <a:t>For the analysis of the data visually, number of graphs are created with the help of Power BI which will be shown in the next coming slides. In the coming slides there will be the visual analysis and its conclusion.</a:t>
            </a:r>
          </a:p>
        </p:txBody>
      </p:sp>
      <p:pic>
        <p:nvPicPr>
          <p:cNvPr id="5" name="Picture 4">
            <a:extLst>
              <a:ext uri="{FF2B5EF4-FFF2-40B4-BE49-F238E27FC236}">
                <a16:creationId xmlns:a16="http://schemas.microsoft.com/office/drawing/2014/main" id="{D5A691B2-9B35-8BE2-B927-3C12209A6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831" y="3448608"/>
            <a:ext cx="3883715" cy="2420484"/>
          </a:xfrm>
          <a:prstGeom prst="rect">
            <a:avLst/>
          </a:prstGeom>
        </p:spPr>
      </p:pic>
    </p:spTree>
    <p:extLst>
      <p:ext uri="{BB962C8B-B14F-4D97-AF65-F5344CB8AC3E}">
        <p14:creationId xmlns:p14="http://schemas.microsoft.com/office/powerpoint/2010/main" val="380059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B36F-D36F-B17F-31EA-28C0596186DB}"/>
              </a:ext>
            </a:extLst>
          </p:cNvPr>
          <p:cNvSpPr>
            <a:spLocks noGrp="1"/>
          </p:cNvSpPr>
          <p:nvPr>
            <p:ph type="title"/>
          </p:nvPr>
        </p:nvSpPr>
        <p:spPr/>
        <p:txBody>
          <a:bodyPr>
            <a:normAutofit/>
          </a:bodyPr>
          <a:lstStyle/>
          <a:p>
            <a:r>
              <a:rPr lang="en-US" sz="5400" b="1" dirty="0"/>
              <a:t>Cost of Gasoline</a:t>
            </a:r>
          </a:p>
        </p:txBody>
      </p:sp>
      <p:pic>
        <p:nvPicPr>
          <p:cNvPr id="11" name="Content Placeholder 10">
            <a:extLst>
              <a:ext uri="{FF2B5EF4-FFF2-40B4-BE49-F238E27FC236}">
                <a16:creationId xmlns:a16="http://schemas.microsoft.com/office/drawing/2014/main" id="{CF04A4AF-C089-E826-040D-911D1B84F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1991" y="508529"/>
            <a:ext cx="5595006" cy="2920471"/>
          </a:xfrm>
        </p:spPr>
      </p:pic>
      <p:sp>
        <p:nvSpPr>
          <p:cNvPr id="4" name="Text Placeholder 3">
            <a:extLst>
              <a:ext uri="{FF2B5EF4-FFF2-40B4-BE49-F238E27FC236}">
                <a16:creationId xmlns:a16="http://schemas.microsoft.com/office/drawing/2014/main" id="{815B6E4C-F485-5779-83C4-84E0D7CA160A}"/>
              </a:ext>
            </a:extLst>
          </p:cNvPr>
          <p:cNvSpPr>
            <a:spLocks noGrp="1"/>
          </p:cNvSpPr>
          <p:nvPr>
            <p:ph type="body" sz="half" idx="2"/>
          </p:nvPr>
        </p:nvSpPr>
        <p:spPr/>
        <p:txBody>
          <a:bodyPr/>
          <a:lstStyle/>
          <a:p>
            <a:pPr algn="just"/>
            <a:r>
              <a:rPr lang="en-US" dirty="0"/>
              <a:t>In the first visual of the pie chart few countries were selected to show the maximum cost of gasoline from which Germany has the highest percentage.</a:t>
            </a:r>
          </a:p>
          <a:p>
            <a:pPr algn="just"/>
            <a:r>
              <a:rPr lang="en-US" dirty="0"/>
              <a:t>But overall Hong Kong has the highest cost of gasoline while Libya has the lowest in the city Tripoli.</a:t>
            </a:r>
          </a:p>
        </p:txBody>
      </p:sp>
      <p:pic>
        <p:nvPicPr>
          <p:cNvPr id="13" name="Picture 12">
            <a:extLst>
              <a:ext uri="{FF2B5EF4-FFF2-40B4-BE49-F238E27FC236}">
                <a16:creationId xmlns:a16="http://schemas.microsoft.com/office/drawing/2014/main" id="{F0E97B9D-5A42-0387-76E3-7E5D8D1BA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991" y="3736985"/>
            <a:ext cx="5595006" cy="1049809"/>
          </a:xfrm>
          <a:prstGeom prst="rect">
            <a:avLst/>
          </a:prstGeom>
        </p:spPr>
      </p:pic>
      <p:pic>
        <p:nvPicPr>
          <p:cNvPr id="15" name="Picture 14">
            <a:extLst>
              <a:ext uri="{FF2B5EF4-FFF2-40B4-BE49-F238E27FC236}">
                <a16:creationId xmlns:a16="http://schemas.microsoft.com/office/drawing/2014/main" id="{7BA9EDB9-3E3E-5FF5-9181-AE26126463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991" y="5102600"/>
            <a:ext cx="5595006" cy="1157118"/>
          </a:xfrm>
          <a:prstGeom prst="rect">
            <a:avLst/>
          </a:prstGeom>
        </p:spPr>
      </p:pic>
    </p:spTree>
    <p:extLst>
      <p:ext uri="{BB962C8B-B14F-4D97-AF65-F5344CB8AC3E}">
        <p14:creationId xmlns:p14="http://schemas.microsoft.com/office/powerpoint/2010/main" val="261518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6F77-2722-14F7-C75C-EE9A2CC6F034}"/>
              </a:ext>
            </a:extLst>
          </p:cNvPr>
          <p:cNvSpPr>
            <a:spLocks noGrp="1"/>
          </p:cNvSpPr>
          <p:nvPr>
            <p:ph type="title"/>
          </p:nvPr>
        </p:nvSpPr>
        <p:spPr/>
        <p:txBody>
          <a:bodyPr/>
          <a:lstStyle/>
          <a:p>
            <a:r>
              <a:rPr lang="en-US" b="1" dirty="0"/>
              <a:t>Average Monthly Net Salary (USD)</a:t>
            </a:r>
          </a:p>
        </p:txBody>
      </p:sp>
      <p:pic>
        <p:nvPicPr>
          <p:cNvPr id="8" name="Content Placeholder 7">
            <a:extLst>
              <a:ext uri="{FF2B5EF4-FFF2-40B4-BE49-F238E27FC236}">
                <a16:creationId xmlns:a16="http://schemas.microsoft.com/office/drawing/2014/main" id="{D786B66A-044A-78E9-8537-410915D93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323" y="273928"/>
            <a:ext cx="6732104" cy="2342721"/>
          </a:xfrm>
        </p:spPr>
      </p:pic>
      <p:sp>
        <p:nvSpPr>
          <p:cNvPr id="4" name="Text Placeholder 3">
            <a:extLst>
              <a:ext uri="{FF2B5EF4-FFF2-40B4-BE49-F238E27FC236}">
                <a16:creationId xmlns:a16="http://schemas.microsoft.com/office/drawing/2014/main" id="{F975F4E2-2D93-CFEE-5195-3E3A30EE59F2}"/>
              </a:ext>
            </a:extLst>
          </p:cNvPr>
          <p:cNvSpPr>
            <a:spLocks noGrp="1"/>
          </p:cNvSpPr>
          <p:nvPr>
            <p:ph type="body" sz="half" idx="2"/>
          </p:nvPr>
        </p:nvSpPr>
        <p:spPr/>
        <p:txBody>
          <a:bodyPr/>
          <a:lstStyle/>
          <a:p>
            <a:pPr algn="just"/>
            <a:r>
              <a:rPr lang="en-US" dirty="0"/>
              <a:t>Switzerland, Zug has the highest cost of average monthly net salary which is about 7.94 K.</a:t>
            </a:r>
          </a:p>
          <a:p>
            <a:pPr algn="just"/>
            <a:r>
              <a:rPr lang="en-US" dirty="0"/>
              <a:t>While Cuba, Havana has the lowest which is 35.75. </a:t>
            </a:r>
          </a:p>
          <a:p>
            <a:pPr algn="just"/>
            <a:r>
              <a:rPr lang="en-US" dirty="0"/>
              <a:t>Second highest is united states and third one is Liechtenstein.</a:t>
            </a:r>
          </a:p>
        </p:txBody>
      </p:sp>
      <p:pic>
        <p:nvPicPr>
          <p:cNvPr id="10" name="Picture 9">
            <a:extLst>
              <a:ext uri="{FF2B5EF4-FFF2-40B4-BE49-F238E27FC236}">
                <a16:creationId xmlns:a16="http://schemas.microsoft.com/office/drawing/2014/main" id="{A594D6B9-DC4A-73A9-4AE6-A55566905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374" y="2880358"/>
            <a:ext cx="5976731" cy="1093614"/>
          </a:xfrm>
          <a:prstGeom prst="rect">
            <a:avLst/>
          </a:prstGeom>
        </p:spPr>
      </p:pic>
      <p:pic>
        <p:nvPicPr>
          <p:cNvPr id="12" name="Picture 11">
            <a:extLst>
              <a:ext uri="{FF2B5EF4-FFF2-40B4-BE49-F238E27FC236}">
                <a16:creationId xmlns:a16="http://schemas.microsoft.com/office/drawing/2014/main" id="{68978E18-D82A-EF9D-524E-C257888A3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374" y="4638547"/>
            <a:ext cx="5976731" cy="1233063"/>
          </a:xfrm>
          <a:prstGeom prst="rect">
            <a:avLst/>
          </a:prstGeom>
        </p:spPr>
      </p:pic>
    </p:spTree>
    <p:extLst>
      <p:ext uri="{BB962C8B-B14F-4D97-AF65-F5344CB8AC3E}">
        <p14:creationId xmlns:p14="http://schemas.microsoft.com/office/powerpoint/2010/main" val="203071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01B0-9290-E8CC-4772-CF0BD0637D3A}"/>
              </a:ext>
            </a:extLst>
          </p:cNvPr>
          <p:cNvSpPr>
            <a:spLocks noGrp="1"/>
          </p:cNvSpPr>
          <p:nvPr>
            <p:ph type="title"/>
          </p:nvPr>
        </p:nvSpPr>
        <p:spPr/>
        <p:txBody>
          <a:bodyPr/>
          <a:lstStyle/>
          <a:p>
            <a:r>
              <a:rPr lang="en-US" b="1" dirty="0"/>
              <a:t>Cost Of Cars &amp; Taxi Fares </a:t>
            </a:r>
          </a:p>
        </p:txBody>
      </p:sp>
      <p:pic>
        <p:nvPicPr>
          <p:cNvPr id="6" name="Content Placeholder 5">
            <a:extLst>
              <a:ext uri="{FF2B5EF4-FFF2-40B4-BE49-F238E27FC236}">
                <a16:creationId xmlns:a16="http://schemas.microsoft.com/office/drawing/2014/main" id="{227EEBC6-7F4F-AC36-B616-9B7E3246F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3061" y="3590960"/>
            <a:ext cx="6891130" cy="3064505"/>
          </a:xfrm>
        </p:spPr>
      </p:pic>
      <p:sp>
        <p:nvSpPr>
          <p:cNvPr id="4" name="Text Placeholder 3">
            <a:extLst>
              <a:ext uri="{FF2B5EF4-FFF2-40B4-BE49-F238E27FC236}">
                <a16:creationId xmlns:a16="http://schemas.microsoft.com/office/drawing/2014/main" id="{619CC0CB-2F35-7A5F-964D-356F0B96CB3B}"/>
              </a:ext>
            </a:extLst>
          </p:cNvPr>
          <p:cNvSpPr>
            <a:spLocks noGrp="1"/>
          </p:cNvSpPr>
          <p:nvPr>
            <p:ph type="body" sz="half" idx="2"/>
          </p:nvPr>
        </p:nvSpPr>
        <p:spPr/>
        <p:txBody>
          <a:bodyPr/>
          <a:lstStyle/>
          <a:p>
            <a:pPr algn="just"/>
            <a:r>
              <a:rPr lang="en-US" dirty="0"/>
              <a:t>Prices of two different kinds of cars were provided for different countries from which IRAN has the highest rate and after IRAN, SINGAPORE and third is CUBA.</a:t>
            </a:r>
          </a:p>
          <a:p>
            <a:pPr algn="just"/>
            <a:r>
              <a:rPr lang="en-US" dirty="0"/>
              <a:t>While the taxi fares for different time spam United States has the highest cost and then Italy and United kingdom. </a:t>
            </a:r>
          </a:p>
        </p:txBody>
      </p:sp>
      <p:pic>
        <p:nvPicPr>
          <p:cNvPr id="8" name="Picture 7">
            <a:extLst>
              <a:ext uri="{FF2B5EF4-FFF2-40B4-BE49-F238E27FC236}">
                <a16:creationId xmlns:a16="http://schemas.microsoft.com/office/drawing/2014/main" id="{99A9B52A-5F59-6E99-847C-974F9048B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061" y="282253"/>
            <a:ext cx="6782849" cy="3102233"/>
          </a:xfrm>
          <a:prstGeom prst="rect">
            <a:avLst/>
          </a:prstGeom>
        </p:spPr>
      </p:pic>
    </p:spTree>
    <p:extLst>
      <p:ext uri="{BB962C8B-B14F-4D97-AF65-F5344CB8AC3E}">
        <p14:creationId xmlns:p14="http://schemas.microsoft.com/office/powerpoint/2010/main" val="101226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2A-D87D-E475-93B3-6D646D5B7834}"/>
              </a:ext>
            </a:extLst>
          </p:cNvPr>
          <p:cNvSpPr>
            <a:spLocks noGrp="1"/>
          </p:cNvSpPr>
          <p:nvPr>
            <p:ph type="title"/>
          </p:nvPr>
        </p:nvSpPr>
        <p:spPr/>
        <p:txBody>
          <a:bodyPr/>
          <a:lstStyle/>
          <a:p>
            <a:r>
              <a:rPr lang="en-US" b="1" dirty="0"/>
              <a:t>Price of Education</a:t>
            </a:r>
          </a:p>
        </p:txBody>
      </p:sp>
      <p:pic>
        <p:nvPicPr>
          <p:cNvPr id="6" name="Content Placeholder 5">
            <a:extLst>
              <a:ext uri="{FF2B5EF4-FFF2-40B4-BE49-F238E27FC236}">
                <a16:creationId xmlns:a16="http://schemas.microsoft.com/office/drawing/2014/main" id="{BA961815-1AC7-81DB-A7EE-A9C69F6C3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322" y="234860"/>
            <a:ext cx="6904382" cy="2962132"/>
          </a:xfrm>
        </p:spPr>
      </p:pic>
      <p:sp>
        <p:nvSpPr>
          <p:cNvPr id="4" name="Text Placeholder 3">
            <a:extLst>
              <a:ext uri="{FF2B5EF4-FFF2-40B4-BE49-F238E27FC236}">
                <a16:creationId xmlns:a16="http://schemas.microsoft.com/office/drawing/2014/main" id="{8184D9CE-501D-C1AD-B339-0644501BEC19}"/>
              </a:ext>
            </a:extLst>
          </p:cNvPr>
          <p:cNvSpPr>
            <a:spLocks noGrp="1"/>
          </p:cNvSpPr>
          <p:nvPr>
            <p:ph type="body" sz="half" idx="2"/>
          </p:nvPr>
        </p:nvSpPr>
        <p:spPr/>
        <p:txBody>
          <a:bodyPr/>
          <a:lstStyle/>
          <a:p>
            <a:pPr algn="just"/>
            <a:r>
              <a:rPr lang="en-US" dirty="0"/>
              <a:t>Education is a basic need that should be in reach to every other person easily.</a:t>
            </a:r>
          </a:p>
          <a:p>
            <a:pPr algn="just"/>
            <a:r>
              <a:rPr lang="en-US" dirty="0"/>
              <a:t>Canada, Edmonton has the most expensive education for international primary school yearly for 1 child and Finland, Jyvaskyla has the lowest cost which is a good thing.</a:t>
            </a:r>
          </a:p>
        </p:txBody>
      </p:sp>
      <p:pic>
        <p:nvPicPr>
          <p:cNvPr id="8" name="Picture 7">
            <a:extLst>
              <a:ext uri="{FF2B5EF4-FFF2-40B4-BE49-F238E27FC236}">
                <a16:creationId xmlns:a16="http://schemas.microsoft.com/office/drawing/2014/main" id="{8728724A-2596-BF56-ED34-14E3402CC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114" y="3429000"/>
            <a:ext cx="6652590" cy="1015430"/>
          </a:xfrm>
          <a:prstGeom prst="rect">
            <a:avLst/>
          </a:prstGeom>
        </p:spPr>
      </p:pic>
      <p:pic>
        <p:nvPicPr>
          <p:cNvPr id="10" name="Picture 9">
            <a:extLst>
              <a:ext uri="{FF2B5EF4-FFF2-40B4-BE49-F238E27FC236}">
                <a16:creationId xmlns:a16="http://schemas.microsoft.com/office/drawing/2014/main" id="{A2AD770E-E810-944B-747B-C647B5BD3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636" y="4868872"/>
            <a:ext cx="6374294" cy="1015430"/>
          </a:xfrm>
          <a:prstGeom prst="rect">
            <a:avLst/>
          </a:prstGeom>
        </p:spPr>
      </p:pic>
    </p:spTree>
    <p:extLst>
      <p:ext uri="{BB962C8B-B14F-4D97-AF65-F5344CB8AC3E}">
        <p14:creationId xmlns:p14="http://schemas.microsoft.com/office/powerpoint/2010/main" val="159543620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{56B40643-BE67-4EDB-8C8D-3B7863EC985D}tf56160789_win32</Template>
  <TotalTime>358</TotalTime>
  <Words>974</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Bookman Old Style</vt:lpstr>
      <vt:lpstr>Calibri</vt:lpstr>
      <vt:lpstr>Franklin Gothic Book</vt:lpstr>
      <vt:lpstr>Times New Roman</vt:lpstr>
      <vt:lpstr>Custom</vt:lpstr>
      <vt:lpstr>COST-OF-LIVING ANALYSIS</vt:lpstr>
      <vt:lpstr>Table of Content</vt:lpstr>
      <vt:lpstr>DATA DESCRIPTION</vt:lpstr>
      <vt:lpstr>DATA CLEANING</vt:lpstr>
      <vt:lpstr>GRAPHS &amp; ANALYSIS</vt:lpstr>
      <vt:lpstr>Cost of Gasoline</vt:lpstr>
      <vt:lpstr>Average Monthly Net Salary (USD)</vt:lpstr>
      <vt:lpstr>Cost Of Cars &amp; Taxi Fares </vt:lpstr>
      <vt:lpstr>Price of Education</vt:lpstr>
      <vt:lpstr>Cost of Basic Needs for 85m2 Apartment</vt:lpstr>
      <vt:lpstr>Cost of  Real-Estate &amp; Mortgage</vt:lpstr>
      <vt:lpstr>Prices of  1 &amp; 3 Bed Apartments</vt:lpstr>
      <vt:lpstr>Prices of  Health &amp; Meat</vt:lpstr>
      <vt:lpstr>Cost of  Food Items</vt:lpstr>
      <vt:lpstr>Prices of Beverages &amp; Breakfast Items</vt:lpstr>
      <vt:lpstr>Cost of Internet Bills</vt:lpstr>
      <vt:lpstr>Cost of Clothing &amp; Mobile bills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COST-OF-LIVING ANALYSIS</dc:title>
  <dc:creator>kainat batool</dc:creator>
  <cp:lastModifiedBy>kainat batool</cp:lastModifiedBy>
  <cp:revision>22</cp:revision>
  <dcterms:created xsi:type="dcterms:W3CDTF">2024-05-28T15:12:52Z</dcterms:created>
  <dcterms:modified xsi:type="dcterms:W3CDTF">2024-05-29T19:09:41Z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