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Part 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2000" dirty="0"/>
            <a:t>Introduction</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Part 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2000" dirty="0"/>
            <a:t>Data Loading and structure</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Part 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2000" dirty="0"/>
            <a:t>Analysis</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Part 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2000" dirty="0"/>
            <a:t>Conclusion</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Introduction</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2</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Data Loading and structure</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Analysis</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4</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Conclusion</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clipart.com/png/63576-load-information-technology-transform,-computer-migration-softwa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Hotel Reservation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USING STRUCTURED QUERY LANGUAGE(SQL)</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a:xfrm>
            <a:off x="144379" y="2108200"/>
            <a:ext cx="11887200" cy="4234847"/>
          </a:xfrm>
        </p:spPr>
        <p:txBody>
          <a:bodyPr/>
          <a:lstStyle/>
          <a:p>
            <a:r>
              <a:rPr lang="en-US" dirty="0"/>
              <a:t>The total number of adults and children across all reservations are given below:</a:t>
            </a:r>
          </a:p>
          <a:p>
            <a:endParaRPr lang="en-US" dirty="0"/>
          </a:p>
          <a:p>
            <a:endParaRPr lang="en-US" dirty="0"/>
          </a:p>
          <a:p>
            <a:endParaRPr lang="en-US" dirty="0"/>
          </a:p>
          <a:p>
            <a:endParaRPr lang="en-US" dirty="0"/>
          </a:p>
          <a:p>
            <a:endParaRPr lang="en-US" dirty="0"/>
          </a:p>
          <a:p>
            <a:r>
              <a:rPr lang="en-US" dirty="0"/>
              <a:t>The results are on the next slide….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45" y="2771782"/>
            <a:ext cx="9380641" cy="1829094"/>
          </a:xfrm>
          <a:prstGeom prst="rect">
            <a:avLst/>
          </a:prstGeom>
        </p:spPr>
      </p:pic>
    </p:spTree>
    <p:extLst>
      <p:ext uri="{BB962C8B-B14F-4D97-AF65-F5344CB8AC3E}">
        <p14:creationId xmlns:p14="http://schemas.microsoft.com/office/powerpoint/2010/main" val="318329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5" y="2510904"/>
            <a:ext cx="3747849" cy="254146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763" y="2040162"/>
            <a:ext cx="3504699" cy="348294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835" y="2646554"/>
            <a:ext cx="4420165" cy="1906196"/>
          </a:xfrm>
          <a:prstGeom prst="rect">
            <a:avLst/>
          </a:prstGeom>
        </p:spPr>
      </p:pic>
      <p:sp>
        <p:nvSpPr>
          <p:cNvPr id="5" name="TextBox 4"/>
          <p:cNvSpPr txBox="1"/>
          <p:nvPr/>
        </p:nvSpPr>
        <p:spPr>
          <a:xfrm>
            <a:off x="109835" y="1857282"/>
            <a:ext cx="3528514" cy="365760"/>
          </a:xfrm>
          <a:prstGeom prst="rect">
            <a:avLst/>
          </a:prstGeom>
          <a:noFill/>
        </p:spPr>
        <p:txBody>
          <a:bodyPr wrap="square" rtlCol="0">
            <a:spAutoFit/>
          </a:bodyPr>
          <a:lstStyle/>
          <a:p>
            <a:pPr algn="ctr"/>
            <a:r>
              <a:rPr lang="en-US" b="1" dirty="0">
                <a:solidFill>
                  <a:srgbClr val="C00000"/>
                </a:solidFill>
              </a:rPr>
              <a:t>According to room type reserved</a:t>
            </a:r>
          </a:p>
        </p:txBody>
      </p:sp>
      <p:sp>
        <p:nvSpPr>
          <p:cNvPr id="6" name="TextBox 5"/>
          <p:cNvSpPr txBox="1"/>
          <p:nvPr/>
        </p:nvSpPr>
        <p:spPr>
          <a:xfrm>
            <a:off x="4157008" y="1552300"/>
            <a:ext cx="3639454" cy="369332"/>
          </a:xfrm>
          <a:prstGeom prst="rect">
            <a:avLst/>
          </a:prstGeom>
          <a:noFill/>
        </p:spPr>
        <p:txBody>
          <a:bodyPr wrap="square" rtlCol="0">
            <a:spAutoFit/>
          </a:bodyPr>
          <a:lstStyle/>
          <a:p>
            <a:pPr algn="ctr"/>
            <a:r>
              <a:rPr lang="en-US" b="1" dirty="0">
                <a:solidFill>
                  <a:srgbClr val="C00000"/>
                </a:solidFill>
              </a:rPr>
              <a:t>According to week night reservation</a:t>
            </a:r>
          </a:p>
        </p:txBody>
      </p:sp>
      <p:sp>
        <p:nvSpPr>
          <p:cNvPr id="7" name="TextBox 6"/>
          <p:cNvSpPr txBox="1"/>
          <p:nvPr/>
        </p:nvSpPr>
        <p:spPr>
          <a:xfrm>
            <a:off x="8018363" y="2158692"/>
            <a:ext cx="3927107" cy="369332"/>
          </a:xfrm>
          <a:prstGeom prst="rect">
            <a:avLst/>
          </a:prstGeom>
          <a:noFill/>
        </p:spPr>
        <p:txBody>
          <a:bodyPr wrap="square" rtlCol="0">
            <a:spAutoFit/>
          </a:bodyPr>
          <a:lstStyle/>
          <a:p>
            <a:pPr algn="ctr"/>
            <a:r>
              <a:rPr lang="en-US" b="1" dirty="0">
                <a:solidFill>
                  <a:srgbClr val="C00000"/>
                </a:solidFill>
              </a:rPr>
              <a:t>According to weekend night reservation</a:t>
            </a:r>
          </a:p>
        </p:txBody>
      </p:sp>
    </p:spTree>
    <p:extLst>
      <p:ext uri="{BB962C8B-B14F-4D97-AF65-F5344CB8AC3E}">
        <p14:creationId xmlns:p14="http://schemas.microsoft.com/office/powerpoint/2010/main" val="5424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p:txBody>
          <a:bodyPr/>
          <a:lstStyle/>
          <a:p>
            <a:r>
              <a:rPr lang="en-US" dirty="0"/>
              <a:t>The average number of weekend night for reservation involving children.</a:t>
            </a:r>
          </a:p>
          <a:p>
            <a:endParaRPr lang="en-US" dirty="0"/>
          </a:p>
          <a:p>
            <a:endParaRPr lang="en-US" dirty="0"/>
          </a:p>
          <a:p>
            <a:r>
              <a:rPr lang="en-US" dirty="0"/>
              <a:t>The total reservations made on each month of the year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589" y="2589213"/>
            <a:ext cx="3956182" cy="86929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4356"/>
          <a:stretch/>
        </p:blipFill>
        <p:spPr>
          <a:xfrm>
            <a:off x="7571652" y="3187491"/>
            <a:ext cx="3584028" cy="3145933"/>
          </a:xfrm>
          <a:prstGeom prst="rect">
            <a:avLst/>
          </a:prstGeom>
        </p:spPr>
      </p:pic>
      <p:sp>
        <p:nvSpPr>
          <p:cNvPr id="6" name="Bent-Up Arrow 5"/>
          <p:cNvSpPr/>
          <p:nvPr/>
        </p:nvSpPr>
        <p:spPr>
          <a:xfrm rot="5400000">
            <a:off x="6217722" y="4158114"/>
            <a:ext cx="1058977" cy="895149"/>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67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p:txBody>
          <a:bodyPr/>
          <a:lstStyle/>
          <a:p>
            <a:r>
              <a:rPr lang="en-US" dirty="0"/>
              <a:t>Average number of nights spent by guest for each room type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00573"/>
            <a:ext cx="7763958" cy="3905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278" y="3604282"/>
            <a:ext cx="5127268" cy="1817080"/>
          </a:xfrm>
          <a:prstGeom prst="rect">
            <a:avLst/>
          </a:prstGeom>
        </p:spPr>
      </p:pic>
    </p:spTree>
    <p:extLst>
      <p:ext uri="{BB962C8B-B14F-4D97-AF65-F5344CB8AC3E}">
        <p14:creationId xmlns:p14="http://schemas.microsoft.com/office/powerpoint/2010/main" val="122257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p:txBody>
          <a:bodyPr/>
          <a:lstStyle/>
          <a:p>
            <a:r>
              <a:rPr lang="en-US" dirty="0"/>
              <a:t>For reservations involving children, the most common room type, and the average price for that room type is </a:t>
            </a:r>
          </a:p>
          <a:p>
            <a:endParaRPr lang="en-US" dirty="0"/>
          </a:p>
          <a:p>
            <a:r>
              <a:rPr lang="en-US" dirty="0"/>
              <a:t> The market segment type that generates the highest average price per room.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944" y="2627516"/>
            <a:ext cx="4793906" cy="741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112" y="4257361"/>
            <a:ext cx="4002909" cy="907948"/>
          </a:xfrm>
          <a:prstGeom prst="rect">
            <a:avLst/>
          </a:prstGeom>
        </p:spPr>
      </p:pic>
      <p:sp>
        <p:nvSpPr>
          <p:cNvPr id="6" name="Bent-Up Arrow 5"/>
          <p:cNvSpPr/>
          <p:nvPr/>
        </p:nvSpPr>
        <p:spPr>
          <a:xfrm rot="5400000">
            <a:off x="3139418" y="2187679"/>
            <a:ext cx="452388" cy="13320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nt-Up Arrow 6"/>
          <p:cNvSpPr/>
          <p:nvPr/>
        </p:nvSpPr>
        <p:spPr>
          <a:xfrm rot="5400000">
            <a:off x="4652199" y="4122810"/>
            <a:ext cx="1084424" cy="57751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98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2400" dirty="0"/>
              <a:t>In conclusion, hotel reservation analysis, implemented with the help of SQL, has demonstrated the significant key points. System’s key function, such as real-time availability data management, and detailed reporting, not only enhances the user experience but also provide valuable insights for operational decision making. The implementation of SQL queries for various operation ranging from booking cancellation to data analytics has allowed to maintain data integrity and optimize overall work flow.</a:t>
            </a:r>
          </a:p>
        </p:txBody>
      </p:sp>
      <p:pic>
        <p:nvPicPr>
          <p:cNvPr id="5" name="Picture 4">
            <a:extLst>
              <a:ext uri="{FF2B5EF4-FFF2-40B4-BE49-F238E27FC236}">
                <a16:creationId xmlns:a16="http://schemas.microsoft.com/office/drawing/2014/main" id="{F4F56B18-C60B-59D2-22C4-5DE779576E33}"/>
              </a:ext>
            </a:extLst>
          </p:cNvPr>
          <p:cNvPicPr>
            <a:picLocks noChangeAspect="1"/>
          </p:cNvPicPr>
          <p:nvPr/>
        </p:nvPicPr>
        <p:blipFill>
          <a:blip r:embed="rId2"/>
          <a:stretch>
            <a:fillRect/>
          </a:stretch>
        </p:blipFill>
        <p:spPr>
          <a:xfrm>
            <a:off x="5549000" y="27242"/>
            <a:ext cx="1667726" cy="1816100"/>
          </a:xfrm>
          <a:prstGeom prst="rect">
            <a:avLst/>
          </a:prstGeom>
        </p:spPr>
      </p:pic>
    </p:spTree>
    <p:extLst>
      <p:ext uri="{BB962C8B-B14F-4D97-AF65-F5344CB8AC3E}">
        <p14:creationId xmlns:p14="http://schemas.microsoft.com/office/powerpoint/2010/main" val="402862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Contents of Presentation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50912485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806F-B6B6-FFFA-0B5D-3618FDC63178}"/>
              </a:ext>
            </a:extLst>
          </p:cNvPr>
          <p:cNvSpPr>
            <a:spLocks noGrp="1"/>
          </p:cNvSpPr>
          <p:nvPr>
            <p:ph type="title"/>
          </p:nvPr>
        </p:nvSpPr>
        <p:spPr/>
        <p:txBody>
          <a:bodyPr/>
          <a:lstStyle/>
          <a:p>
            <a:r>
              <a:rPr lang="en-US" b="1" dirty="0"/>
              <a:t>INTRODUCTION</a:t>
            </a:r>
          </a:p>
        </p:txBody>
      </p:sp>
      <p:pic>
        <p:nvPicPr>
          <p:cNvPr id="5" name="Content Placeholder 4">
            <a:extLst>
              <a:ext uri="{FF2B5EF4-FFF2-40B4-BE49-F238E27FC236}">
                <a16:creationId xmlns:a16="http://schemas.microsoft.com/office/drawing/2014/main" id="{7D86C433-1382-4A23-1BA2-D3B734EBA802}"/>
              </a:ext>
            </a:extLst>
          </p:cNvPr>
          <p:cNvPicPr>
            <a:picLocks noGrp="1" noChangeAspect="1"/>
          </p:cNvPicPr>
          <p:nvPr>
            <p:ph idx="1"/>
          </p:nvPr>
        </p:nvPicPr>
        <p:blipFill>
          <a:blip r:embed="rId2"/>
          <a:stretch>
            <a:fillRect/>
          </a:stretch>
        </p:blipFill>
        <p:spPr>
          <a:xfrm>
            <a:off x="7867094" y="2136335"/>
            <a:ext cx="4324906" cy="3760788"/>
          </a:xfrm>
        </p:spPr>
      </p:pic>
      <p:sp>
        <p:nvSpPr>
          <p:cNvPr id="6" name="TextBox 5">
            <a:extLst>
              <a:ext uri="{FF2B5EF4-FFF2-40B4-BE49-F238E27FC236}">
                <a16:creationId xmlns:a16="http://schemas.microsoft.com/office/drawing/2014/main" id="{977678C9-8A52-D3DF-E6D7-B8D2BEC22B75}"/>
              </a:ext>
            </a:extLst>
          </p:cNvPr>
          <p:cNvSpPr txBox="1"/>
          <p:nvPr/>
        </p:nvSpPr>
        <p:spPr>
          <a:xfrm>
            <a:off x="1097280" y="2082421"/>
            <a:ext cx="6629137" cy="3754874"/>
          </a:xfrm>
          <a:prstGeom prst="rect">
            <a:avLst/>
          </a:prstGeom>
          <a:noFill/>
        </p:spPr>
        <p:txBody>
          <a:bodyPr wrap="square" rtlCol="0">
            <a:spAutoFit/>
          </a:bodyPr>
          <a:lstStyle/>
          <a:p>
            <a:pPr algn="just"/>
            <a:r>
              <a:rPr lang="en-US" sz="2000" dirty="0"/>
              <a:t>The data is about a hotel reservation system with 700 total entries.</a:t>
            </a:r>
          </a:p>
          <a:p>
            <a:pPr algn="just"/>
            <a:r>
              <a:rPr lang="en-US" sz="2000" dirty="0"/>
              <a:t>Data had the following variable:</a:t>
            </a:r>
          </a:p>
          <a:p>
            <a:pPr marL="285750" indent="-285750" algn="just">
              <a:buFont typeface="Arial" panose="020B0604020202020204" pitchFamily="34" charset="0"/>
              <a:buChar char="•"/>
            </a:pPr>
            <a:r>
              <a:rPr lang="en-US" sz="2000" dirty="0"/>
              <a:t>Booking ID of the customers which is unique.</a:t>
            </a:r>
          </a:p>
          <a:p>
            <a:pPr marL="285750" indent="-285750" algn="just">
              <a:buFont typeface="Arial" panose="020B0604020202020204" pitchFamily="34" charset="0"/>
              <a:buChar char="•"/>
            </a:pPr>
            <a:r>
              <a:rPr lang="en-US" sz="2000" dirty="0"/>
              <a:t>Number of adults and children in the reservation.</a:t>
            </a:r>
          </a:p>
          <a:p>
            <a:pPr marL="285750" indent="-285750" algn="just">
              <a:buFont typeface="Arial" panose="020B0604020202020204" pitchFamily="34" charset="0"/>
              <a:buChar char="•"/>
            </a:pPr>
            <a:r>
              <a:rPr lang="en-US" sz="2000" dirty="0"/>
              <a:t>Number of nights that falls on week and weekend nights.</a:t>
            </a:r>
          </a:p>
          <a:p>
            <a:pPr marL="285750" indent="-285750" algn="just">
              <a:buFont typeface="Arial" panose="020B0604020202020204" pitchFamily="34" charset="0"/>
              <a:buChar char="•"/>
            </a:pPr>
            <a:r>
              <a:rPr lang="en-US" sz="2000" dirty="0"/>
              <a:t>The meal plan chosen and room reserved by the guests.</a:t>
            </a:r>
          </a:p>
          <a:p>
            <a:pPr marL="285750" indent="-285750" algn="just">
              <a:buFont typeface="Arial" panose="020B0604020202020204" pitchFamily="34" charset="0"/>
              <a:buChar char="•"/>
            </a:pPr>
            <a:r>
              <a:rPr lang="en-US" sz="2000" dirty="0"/>
              <a:t>Number of days between booking and arrival time and arrival date.</a:t>
            </a:r>
          </a:p>
          <a:p>
            <a:pPr marL="285750" indent="-285750" algn="just">
              <a:buFont typeface="Arial" panose="020B0604020202020204" pitchFamily="34" charset="0"/>
              <a:buChar char="•"/>
            </a:pPr>
            <a:r>
              <a:rPr lang="en-US" sz="2000" dirty="0"/>
              <a:t>Average price per room.</a:t>
            </a:r>
          </a:p>
          <a:p>
            <a:pPr marL="285750" indent="-285750" algn="just">
              <a:buFont typeface="Arial" panose="020B0604020202020204" pitchFamily="34" charset="0"/>
              <a:buChar char="•"/>
            </a:pPr>
            <a:r>
              <a:rPr lang="en-US" sz="2000" dirty="0"/>
              <a:t>Status of the booking.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2248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439E-964F-08A1-7980-53E8B76268D0}"/>
              </a:ext>
            </a:extLst>
          </p:cNvPr>
          <p:cNvSpPr>
            <a:spLocks noGrp="1"/>
          </p:cNvSpPr>
          <p:nvPr>
            <p:ph type="title"/>
          </p:nvPr>
        </p:nvSpPr>
        <p:spPr/>
        <p:txBody>
          <a:bodyPr/>
          <a:lstStyle/>
          <a:p>
            <a:r>
              <a:rPr lang="en-US" b="1" dirty="0"/>
              <a:t>Data Loading &amp; Structure</a:t>
            </a:r>
          </a:p>
        </p:txBody>
      </p:sp>
      <p:pic>
        <p:nvPicPr>
          <p:cNvPr id="5" name="Content Placeholder 4">
            <a:extLst>
              <a:ext uri="{FF2B5EF4-FFF2-40B4-BE49-F238E27FC236}">
                <a16:creationId xmlns:a16="http://schemas.microsoft.com/office/drawing/2014/main" id="{E20324D9-1BF8-19C0-01C0-88AC526A89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281018" y="2335920"/>
            <a:ext cx="5769308" cy="3516240"/>
          </a:xfrm>
        </p:spPr>
      </p:pic>
      <p:sp>
        <p:nvSpPr>
          <p:cNvPr id="6" name="TextBox 5">
            <a:extLst>
              <a:ext uri="{FF2B5EF4-FFF2-40B4-BE49-F238E27FC236}">
                <a16:creationId xmlns:a16="http://schemas.microsoft.com/office/drawing/2014/main" id="{F5EB4721-BA4D-93BB-72B8-9981BEF761BB}"/>
              </a:ext>
            </a:extLst>
          </p:cNvPr>
          <p:cNvSpPr txBox="1"/>
          <p:nvPr/>
        </p:nvSpPr>
        <p:spPr>
          <a:xfrm flipH="1">
            <a:off x="12641168" y="5380614"/>
            <a:ext cx="45719" cy="133921"/>
          </a:xfrm>
          <a:prstGeom prst="rect">
            <a:avLst/>
          </a:prstGeom>
          <a:noFill/>
        </p:spPr>
        <p:txBody>
          <a:bodyPr wrap="square" rtlCol="0">
            <a:spAutoFit/>
          </a:bodyPr>
          <a:lstStyle/>
          <a:p>
            <a:endParaRPr lang="en-US" sz="900" dirty="0"/>
          </a:p>
        </p:txBody>
      </p:sp>
      <p:sp>
        <p:nvSpPr>
          <p:cNvPr id="7" name="TextBox 6">
            <a:extLst>
              <a:ext uri="{FF2B5EF4-FFF2-40B4-BE49-F238E27FC236}">
                <a16:creationId xmlns:a16="http://schemas.microsoft.com/office/drawing/2014/main" id="{2FB05AC7-5671-34F6-BB70-3B745E917CFF}"/>
              </a:ext>
            </a:extLst>
          </p:cNvPr>
          <p:cNvSpPr txBox="1"/>
          <p:nvPr/>
        </p:nvSpPr>
        <p:spPr>
          <a:xfrm>
            <a:off x="1097279" y="2307102"/>
            <a:ext cx="5331655" cy="2031325"/>
          </a:xfrm>
          <a:prstGeom prst="rect">
            <a:avLst/>
          </a:prstGeom>
          <a:noFill/>
        </p:spPr>
        <p:txBody>
          <a:bodyPr wrap="square" rtlCol="0">
            <a:spAutoFit/>
          </a:bodyPr>
          <a:lstStyle/>
          <a:p>
            <a:pPr algn="just"/>
            <a:r>
              <a:rPr lang="en-US" dirty="0"/>
              <a:t>The data was in the excel file so to analyze, it was loaded in MySQL Workbench. For this purpose, first a database was created with the name of </a:t>
            </a:r>
            <a:r>
              <a:rPr lang="en-US" dirty="0" err="1"/>
              <a:t>Hotel_reservation</a:t>
            </a:r>
            <a:r>
              <a:rPr lang="en-US" dirty="0"/>
              <a:t>. Then a table was created to load the data into the table with the name of </a:t>
            </a:r>
            <a:r>
              <a:rPr lang="en-US" dirty="0" err="1"/>
              <a:t>Hotel_data</a:t>
            </a:r>
            <a:r>
              <a:rPr lang="en-US" dirty="0"/>
              <a:t>. Data is loaded with table data import wizard load by right clicking on the Database option in the schemas.</a:t>
            </a:r>
          </a:p>
        </p:txBody>
      </p:sp>
    </p:spTree>
    <p:extLst>
      <p:ext uri="{BB962C8B-B14F-4D97-AF65-F5344CB8AC3E}">
        <p14:creationId xmlns:p14="http://schemas.microsoft.com/office/powerpoint/2010/main" val="33757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a:xfrm>
            <a:off x="1097279" y="2108201"/>
            <a:ext cx="10145027" cy="4138595"/>
          </a:xfrm>
        </p:spPr>
        <p:txBody>
          <a:bodyPr>
            <a:normAutofit fontScale="92500" lnSpcReduction="10000"/>
          </a:bodyPr>
          <a:lstStyle/>
          <a:p>
            <a:r>
              <a:rPr lang="en-US" dirty="0"/>
              <a:t>All the analysis is done on SQL. So, the first thing is to find out the total number of reservations. The query used and the result is s follows:</a:t>
            </a:r>
          </a:p>
          <a:p>
            <a:endParaRPr lang="en-US" dirty="0"/>
          </a:p>
          <a:p>
            <a:endParaRPr lang="en-US" dirty="0"/>
          </a:p>
          <a:p>
            <a:r>
              <a:rPr lang="en-US" dirty="0"/>
              <a:t>Moving forward, we'll see that which meal plan was most popular among the guest:</a:t>
            </a:r>
          </a:p>
          <a:p>
            <a:pPr marL="0" indent="0">
              <a:buNone/>
            </a:pPr>
            <a:endParaRPr lang="en-US" dirty="0"/>
          </a:p>
          <a:p>
            <a:r>
              <a:rPr lang="en-US" dirty="0"/>
              <a:t>                                                                              </a:t>
            </a:r>
          </a:p>
          <a:p>
            <a:endParaRPr lang="en-US" dirty="0"/>
          </a:p>
          <a:p>
            <a:r>
              <a:rPr lang="en-US" dirty="0"/>
              <a:t>                                                                                                  </a:t>
            </a:r>
            <a:r>
              <a:rPr lang="en-US" b="1" dirty="0">
                <a:effectLst>
                  <a:outerShdw blurRad="38100" dist="38100" dir="2700000" algn="tl">
                    <a:srgbClr val="000000">
                      <a:alpha val="43137"/>
                    </a:srgbClr>
                  </a:outerShdw>
                </a:effectLst>
              </a:rPr>
              <a:t>Meal plan 1 is most popular as it has highest count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570" y="2973431"/>
            <a:ext cx="4889910" cy="5205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031" y="2754707"/>
            <a:ext cx="3007632" cy="9579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185014"/>
            <a:ext cx="4640757" cy="136644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2652" y="4595723"/>
            <a:ext cx="3437011" cy="700433"/>
          </a:xfrm>
          <a:prstGeom prst="rect">
            <a:avLst/>
          </a:prstGeom>
        </p:spPr>
      </p:pic>
      <p:sp>
        <p:nvSpPr>
          <p:cNvPr id="9" name="Right Arrow 8"/>
          <p:cNvSpPr/>
          <p:nvPr/>
        </p:nvSpPr>
        <p:spPr>
          <a:xfrm>
            <a:off x="6487427" y="3176337"/>
            <a:ext cx="808522" cy="221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738037" y="4783756"/>
            <a:ext cx="1153651" cy="279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76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p:txBody>
          <a:bodyPr/>
          <a:lstStyle/>
          <a:p>
            <a:r>
              <a:rPr lang="en-US" dirty="0"/>
              <a:t>To check the average price per room involving children,</a:t>
            </a:r>
          </a:p>
          <a:p>
            <a:endParaRPr lang="en-US" dirty="0"/>
          </a:p>
          <a:p>
            <a:r>
              <a:rPr lang="en-US" dirty="0"/>
              <a:t>Now for checking the total number of reservations made for the year 2017 &amp; 2018</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76" y="2583459"/>
            <a:ext cx="6030110" cy="4099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524" y="2327292"/>
            <a:ext cx="2649520" cy="6661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3522287"/>
            <a:ext cx="3570973" cy="9327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526" y="4937017"/>
            <a:ext cx="2437764" cy="7835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 y="4636610"/>
            <a:ext cx="3570973" cy="12220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1524" y="3755249"/>
            <a:ext cx="2514766" cy="855719"/>
          </a:xfrm>
          <a:prstGeom prst="rect">
            <a:avLst/>
          </a:prstGeom>
        </p:spPr>
      </p:pic>
      <p:sp>
        <p:nvSpPr>
          <p:cNvPr id="10" name="Right Arrow 9"/>
          <p:cNvSpPr/>
          <p:nvPr/>
        </p:nvSpPr>
        <p:spPr>
          <a:xfrm>
            <a:off x="5380522" y="3975234"/>
            <a:ext cx="1535564"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380522" y="5101389"/>
            <a:ext cx="1636295" cy="433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199697" y="2719138"/>
            <a:ext cx="702644" cy="187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21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p:txBody>
          <a:bodyPr/>
          <a:lstStyle/>
          <a:p>
            <a:r>
              <a:rPr lang="en-US" dirty="0"/>
              <a:t>It is also important to understand that which room type is the most common for reservations</a:t>
            </a:r>
          </a:p>
          <a:p>
            <a:endParaRPr lang="en-US" dirty="0"/>
          </a:p>
          <a:p>
            <a:endParaRPr lang="en-US" dirty="0"/>
          </a:p>
          <a:p>
            <a:r>
              <a:rPr lang="en-US" b="1" dirty="0">
                <a:effectLst>
                  <a:outerShdw blurRad="38100" dist="38100" dir="2700000" algn="tl">
                    <a:srgbClr val="000000">
                      <a:alpha val="43137"/>
                    </a:srgbClr>
                  </a:outerShdw>
                </a:effectLst>
              </a:rPr>
              <a:t>Room type 1 is most commonly reserved room.</a:t>
            </a:r>
          </a:p>
          <a:p>
            <a:r>
              <a:rPr lang="en-US" dirty="0"/>
              <a:t>Now the number of reservations that fall on weekend is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404637"/>
            <a:ext cx="3879921" cy="12240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962" y="2848797"/>
            <a:ext cx="3239143" cy="616297"/>
          </a:xfrm>
          <a:prstGeom prst="rect">
            <a:avLst/>
          </a:prstGeom>
        </p:spPr>
      </p:pic>
      <p:sp>
        <p:nvSpPr>
          <p:cNvPr id="6" name="Right Arrow 5"/>
          <p:cNvSpPr/>
          <p:nvPr/>
        </p:nvSpPr>
        <p:spPr>
          <a:xfrm>
            <a:off x="5255394" y="3016681"/>
            <a:ext cx="1780673" cy="255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875" y="4664726"/>
            <a:ext cx="6812087" cy="52450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7097" y="4559210"/>
            <a:ext cx="2987479" cy="755656"/>
          </a:xfrm>
          <a:prstGeom prst="rect">
            <a:avLst/>
          </a:prstGeom>
        </p:spPr>
      </p:pic>
      <p:sp>
        <p:nvSpPr>
          <p:cNvPr id="9" name="Right Arrow 8"/>
          <p:cNvSpPr/>
          <p:nvPr/>
        </p:nvSpPr>
        <p:spPr>
          <a:xfrm>
            <a:off x="7529726" y="4839769"/>
            <a:ext cx="1222408" cy="174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303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p:txBody>
          <a:bodyPr/>
          <a:lstStyle/>
          <a:p>
            <a:r>
              <a:rPr lang="en-US" dirty="0"/>
              <a:t>The next thing to check is what is the highest and lowest time for reservation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729" y="2697800"/>
            <a:ext cx="8075596" cy="3942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475" y="3800790"/>
            <a:ext cx="3580104" cy="679767"/>
          </a:xfrm>
          <a:prstGeom prst="rect">
            <a:avLst/>
          </a:prstGeom>
        </p:spPr>
      </p:pic>
      <p:sp>
        <p:nvSpPr>
          <p:cNvPr id="6" name="Down Arrow 5"/>
          <p:cNvSpPr/>
          <p:nvPr/>
        </p:nvSpPr>
        <p:spPr>
          <a:xfrm>
            <a:off x="5669527" y="3151607"/>
            <a:ext cx="289005" cy="589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62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p>
        </p:txBody>
      </p:sp>
      <p:sp>
        <p:nvSpPr>
          <p:cNvPr id="3" name="Content Placeholder 2"/>
          <p:cNvSpPr>
            <a:spLocks noGrp="1"/>
          </p:cNvSpPr>
          <p:nvPr>
            <p:ph idx="1"/>
          </p:nvPr>
        </p:nvSpPr>
        <p:spPr/>
        <p:txBody>
          <a:bodyPr/>
          <a:lstStyle/>
          <a:p>
            <a:r>
              <a:rPr lang="en-US" dirty="0"/>
              <a:t>The most common market segment for the reservation and the reservations that are confirmed are as follows:</a:t>
            </a:r>
          </a:p>
          <a:p>
            <a:endParaRPr lang="en-US" dirty="0"/>
          </a:p>
          <a:p>
            <a:endParaRPr lang="en-US" dirty="0"/>
          </a:p>
          <a:p>
            <a:r>
              <a:rPr lang="en-US" dirty="0"/>
              <a:t>The number of confirmed reservation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850" y="2762171"/>
            <a:ext cx="4456497" cy="7574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500" y="4586830"/>
            <a:ext cx="3209566" cy="1015977"/>
          </a:xfrm>
          <a:prstGeom prst="rect">
            <a:avLst/>
          </a:prstGeom>
        </p:spPr>
      </p:pic>
    </p:spTree>
    <p:extLst>
      <p:ext uri="{BB962C8B-B14F-4D97-AF65-F5344CB8AC3E}">
        <p14:creationId xmlns:p14="http://schemas.microsoft.com/office/powerpoint/2010/main" val="363834882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documentManagement/types"/>
    <ds:schemaRef ds:uri="http://purl.org/dc/terms/"/>
    <ds:schemaRef ds:uri="http://purl.org/dc/elements/1.1/"/>
    <ds:schemaRef ds:uri="71af3243-3dd4-4a8d-8c0d-dd76da1f02a5"/>
    <ds:schemaRef ds:uri="http://www.w3.org/XML/1998/namespace"/>
    <ds:schemaRef ds:uri="http://purl.org/dc/dcmityp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{10255B18-2F59-4A13-AC18-A864E24F8210}tf33845126_win32</Template>
  <TotalTime>219</TotalTime>
  <Words>541</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Franklin Gothic Book</vt:lpstr>
      <vt:lpstr>1_RetrospectVTI</vt:lpstr>
      <vt:lpstr>Hotel Reservation Analysis</vt:lpstr>
      <vt:lpstr>Contents of Presentation </vt:lpstr>
      <vt:lpstr>INTRODUCTION</vt:lpstr>
      <vt:lpstr>Data Loading &amp; Structure</vt:lpstr>
      <vt:lpstr>ANALYSIS</vt:lpstr>
      <vt:lpstr>ANALYSIS</vt:lpstr>
      <vt:lpstr>ANALYSIS</vt:lpstr>
      <vt:lpstr>ANALYSIS</vt:lpstr>
      <vt:lpstr>ANALYSIS</vt:lpstr>
      <vt:lpstr>ANALYSIS</vt:lpstr>
      <vt:lpstr>PowerPoint Presentation</vt:lpstr>
      <vt:lpstr>ANALYSIS</vt:lpstr>
      <vt:lpstr>ANALYSIS</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kainat batool</dc:creator>
  <cp:lastModifiedBy>kainat batool</cp:lastModifiedBy>
  <cp:revision>20</cp:revision>
  <dcterms:created xsi:type="dcterms:W3CDTF">2024-05-14T18:21:48Z</dcterms:created>
  <dcterms:modified xsi:type="dcterms:W3CDTF">2024-05-20T19:51:57Z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