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73" r:id="rId3"/>
    <p:sldId id="257" r:id="rId4"/>
    <p:sldId id="258" r:id="rId5"/>
    <p:sldId id="274" r:id="rId6"/>
    <p:sldId id="259" r:id="rId7"/>
    <p:sldId id="260" r:id="rId8"/>
    <p:sldId id="275" r:id="rId9"/>
    <p:sldId id="261" r:id="rId10"/>
    <p:sldId id="276" r:id="rId11"/>
    <p:sldId id="262" r:id="rId12"/>
    <p:sldId id="263" r:id="rId13"/>
    <p:sldId id="277" r:id="rId14"/>
    <p:sldId id="264" r:id="rId15"/>
    <p:sldId id="265" r:id="rId16"/>
    <p:sldId id="266" r:id="rId17"/>
    <p:sldId id="278" r:id="rId18"/>
    <p:sldId id="267" r:id="rId19"/>
    <p:sldId id="279" r:id="rId20"/>
    <p:sldId id="268" r:id="rId21"/>
    <p:sldId id="280" r:id="rId22"/>
    <p:sldId id="269" r:id="rId23"/>
    <p:sldId id="270" r:id="rId24"/>
    <p:sldId id="281" r:id="rId25"/>
    <p:sldId id="271" r:id="rId26"/>
    <p:sldId id="27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70" d="100"/>
          <a:sy n="70" d="100"/>
        </p:scale>
        <p:origin x="738" y="84"/>
      </p:cViewPr>
      <p:guideLst/>
    </p:cSldViewPr>
  </p:slideViewPr>
  <p:notesTextViewPr>
    <p:cViewPr>
      <p:scale>
        <a:sx n="1" d="1"/>
        <a:sy n="1" d="1"/>
      </p:scale>
      <p:origin x="0" y="0"/>
    </p:cViewPr>
  </p:notesTextViewPr>
  <p:sorterViewPr>
    <p:cViewPr>
      <p:scale>
        <a:sx n="100" d="100"/>
        <a:sy n="100" d="100"/>
      </p:scale>
      <p:origin x="0" y="-65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5DFCCB-2B23-4C6D-BAA4-FA5F7A299CF3}" type="datetimeFigureOut">
              <a:rPr lang="en-US" smtClean="0"/>
              <a:t>6/10/2024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005A52-45DD-49E2-8DB7-E910580105E3}" type="slidenum">
              <a:rPr lang="en-US" smtClean="0"/>
              <a:t>‹#›</a:t>
            </a:fld>
            <a:endParaRPr lang="en-US"/>
          </a:p>
        </p:txBody>
      </p:sp>
    </p:spTree>
    <p:extLst>
      <p:ext uri="{BB962C8B-B14F-4D97-AF65-F5344CB8AC3E}">
        <p14:creationId xmlns:p14="http://schemas.microsoft.com/office/powerpoint/2010/main" val="2941992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005A52-45DD-49E2-8DB7-E910580105E3}" type="slidenum">
              <a:rPr lang="en-US" smtClean="0"/>
              <a:t>1</a:t>
            </a:fld>
            <a:endParaRPr lang="en-US"/>
          </a:p>
        </p:txBody>
      </p:sp>
    </p:spTree>
    <p:extLst>
      <p:ext uri="{BB962C8B-B14F-4D97-AF65-F5344CB8AC3E}">
        <p14:creationId xmlns:p14="http://schemas.microsoft.com/office/powerpoint/2010/main" val="32204321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6/10/2024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6/10/2024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249251"/>
            <a:ext cx="8791575" cy="1236372"/>
          </a:xfrm>
        </p:spPr>
        <p:txBody>
          <a:bodyPr/>
          <a:lstStyle/>
          <a:p>
            <a:r>
              <a:rPr lang="en-US" dirty="0" smtClean="0"/>
              <a:t>Hotel management system</a:t>
            </a:r>
            <a:endParaRPr lang="en-US" dirty="0"/>
          </a:p>
        </p:txBody>
      </p:sp>
      <p:sp>
        <p:nvSpPr>
          <p:cNvPr id="3" name="Subtitle 2"/>
          <p:cNvSpPr>
            <a:spLocks noGrp="1"/>
          </p:cNvSpPr>
          <p:nvPr>
            <p:ph type="subTitle" idx="1"/>
          </p:nvPr>
        </p:nvSpPr>
        <p:spPr>
          <a:xfrm>
            <a:off x="1876424" y="3602038"/>
            <a:ext cx="8791575" cy="2438154"/>
          </a:xfrm>
        </p:spPr>
        <p:txBody>
          <a:bodyPr>
            <a:noAutofit/>
          </a:bodyPr>
          <a:lstStyle/>
          <a:p>
            <a:r>
              <a:rPr lang="en-US" sz="2400" b="1" dirty="0" smtClean="0">
                <a:solidFill>
                  <a:schemeClr val="tx1"/>
                </a:solidFill>
              </a:rPr>
              <a:t>Group members:</a:t>
            </a:r>
          </a:p>
          <a:p>
            <a:r>
              <a:rPr lang="en-US" sz="2400" dirty="0" err="1" smtClean="0">
                <a:solidFill>
                  <a:schemeClr val="tx2">
                    <a:lumMod val="20000"/>
                    <a:lumOff val="80000"/>
                  </a:schemeClr>
                </a:solidFill>
              </a:rPr>
              <a:t>Aleeza</a:t>
            </a:r>
            <a:r>
              <a:rPr lang="en-US" sz="2400" dirty="0" smtClean="0">
                <a:solidFill>
                  <a:schemeClr val="tx2">
                    <a:lumMod val="20000"/>
                    <a:lumOff val="80000"/>
                  </a:schemeClr>
                </a:solidFill>
              </a:rPr>
              <a:t> Akhter</a:t>
            </a:r>
            <a:endParaRPr lang="en-US" sz="2400" dirty="0">
              <a:solidFill>
                <a:schemeClr val="tx2">
                  <a:lumMod val="20000"/>
                  <a:lumOff val="80000"/>
                </a:schemeClr>
              </a:solidFill>
            </a:endParaRPr>
          </a:p>
          <a:p>
            <a:r>
              <a:rPr lang="en-US" sz="2400" dirty="0" err="1">
                <a:solidFill>
                  <a:schemeClr val="tx2">
                    <a:lumMod val="20000"/>
                    <a:lumOff val="80000"/>
                  </a:schemeClr>
                </a:solidFill>
              </a:rPr>
              <a:t>Kainat</a:t>
            </a:r>
            <a:r>
              <a:rPr lang="en-US" sz="2400" dirty="0">
                <a:solidFill>
                  <a:schemeClr val="tx2">
                    <a:lumMod val="20000"/>
                    <a:lumOff val="80000"/>
                  </a:schemeClr>
                </a:solidFill>
              </a:rPr>
              <a:t> Jahangir</a:t>
            </a:r>
          </a:p>
          <a:p>
            <a:r>
              <a:rPr lang="en-US" sz="2400" dirty="0" err="1">
                <a:solidFill>
                  <a:schemeClr val="tx2">
                    <a:lumMod val="20000"/>
                    <a:lumOff val="80000"/>
                  </a:schemeClr>
                </a:solidFill>
              </a:rPr>
              <a:t>Syeda</a:t>
            </a:r>
            <a:r>
              <a:rPr lang="en-US" sz="2400" dirty="0">
                <a:solidFill>
                  <a:schemeClr val="tx2">
                    <a:lumMod val="20000"/>
                    <a:lumOff val="80000"/>
                  </a:schemeClr>
                </a:solidFill>
              </a:rPr>
              <a:t> Fatima </a:t>
            </a:r>
            <a:r>
              <a:rPr lang="en-US" sz="2400" dirty="0" err="1">
                <a:solidFill>
                  <a:schemeClr val="tx2">
                    <a:lumMod val="20000"/>
                    <a:lumOff val="80000"/>
                  </a:schemeClr>
                </a:solidFill>
              </a:rPr>
              <a:t>rehman</a:t>
            </a:r>
            <a:endParaRPr lang="en-US" sz="2400" dirty="0">
              <a:solidFill>
                <a:schemeClr val="tx2">
                  <a:lumMod val="20000"/>
                  <a:lumOff val="80000"/>
                </a:schemeClr>
              </a:solidFill>
            </a:endParaRPr>
          </a:p>
        </p:txBody>
      </p:sp>
    </p:spTree>
    <p:extLst>
      <p:ext uri="{BB962C8B-B14F-4D97-AF65-F5344CB8AC3E}">
        <p14:creationId xmlns:p14="http://schemas.microsoft.com/office/powerpoint/2010/main" val="28482765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347730"/>
            <a:ext cx="9905999" cy="5443471"/>
          </a:xfrm>
        </p:spPr>
        <p:txBody>
          <a:bodyPr/>
          <a:lstStyle/>
          <a:p>
            <a:endParaRPr lang="en-GB" sz="1800" dirty="0" smtClean="0"/>
          </a:p>
          <a:p>
            <a:endParaRPr lang="en-GB" sz="1800" dirty="0"/>
          </a:p>
          <a:p>
            <a:r>
              <a:rPr lang="en-GB" sz="1800" dirty="0" smtClean="0"/>
              <a:t>SELECT </a:t>
            </a:r>
            <a:r>
              <a:rPr lang="en-GB" sz="1800" dirty="0"/>
              <a:t>DISTINCT </a:t>
            </a:r>
            <a:r>
              <a:rPr lang="en-GB" sz="1800" dirty="0" err="1"/>
              <a:t>room_type</a:t>
            </a:r>
            <a:r>
              <a:rPr lang="en-GB" sz="1800" dirty="0"/>
              <a:t> FROM Rooms</a:t>
            </a:r>
            <a:r>
              <a:rPr lang="en-GB" sz="1800" dirty="0" smtClean="0"/>
              <a:t>;</a:t>
            </a:r>
          </a:p>
          <a:p>
            <a:endParaRPr lang="en-GB" sz="1800" dirty="0" smtClean="0"/>
          </a:p>
          <a:p>
            <a:endParaRPr lang="en-GB" sz="1800" dirty="0"/>
          </a:p>
          <a:p>
            <a:endParaRPr lang="en-US" dirty="0" smtClean="0"/>
          </a:p>
          <a:p>
            <a:r>
              <a:rPr lang="en-GB" sz="1800" dirty="0"/>
              <a:t>Select </a:t>
            </a:r>
            <a:r>
              <a:rPr lang="en-GB" sz="1800" dirty="0" err="1"/>
              <a:t>room_number,room_type</a:t>
            </a:r>
            <a:r>
              <a:rPr lang="en-GB" sz="1800" dirty="0"/>
              <a:t> FROM Rooms Where </a:t>
            </a:r>
            <a:r>
              <a:rPr lang="en-GB" sz="1800" dirty="0" err="1"/>
              <a:t>is_booked</a:t>
            </a:r>
            <a:r>
              <a:rPr lang="en-GB" sz="1800" dirty="0"/>
              <a:t>=FALSE</a:t>
            </a:r>
            <a:r>
              <a:rPr lang="en-GB" dirty="0" smtClean="0"/>
              <a:t>;</a:t>
            </a:r>
          </a:p>
          <a:p>
            <a:endParaRPr lang="en-GB" dirty="0"/>
          </a:p>
          <a:p>
            <a:endParaRPr lang="en-US" dirty="0"/>
          </a:p>
        </p:txBody>
      </p:sp>
      <p:pic>
        <p:nvPicPr>
          <p:cNvPr id="4" name="Picture 3"/>
          <p:cNvPicPr>
            <a:picLocks noChangeAspect="1"/>
          </p:cNvPicPr>
          <p:nvPr/>
        </p:nvPicPr>
        <p:blipFill>
          <a:blip r:embed="rId2"/>
          <a:stretch>
            <a:fillRect/>
          </a:stretch>
        </p:blipFill>
        <p:spPr>
          <a:xfrm>
            <a:off x="4122159" y="1923846"/>
            <a:ext cx="2037805" cy="885825"/>
          </a:xfrm>
          <a:prstGeom prst="rect">
            <a:avLst/>
          </a:prstGeom>
        </p:spPr>
      </p:pic>
      <p:pic>
        <p:nvPicPr>
          <p:cNvPr id="5" name="Picture 4"/>
          <p:cNvPicPr>
            <a:picLocks noChangeAspect="1"/>
          </p:cNvPicPr>
          <p:nvPr/>
        </p:nvPicPr>
        <p:blipFill>
          <a:blip r:embed="rId3"/>
          <a:stretch>
            <a:fillRect/>
          </a:stretch>
        </p:blipFill>
        <p:spPr>
          <a:xfrm>
            <a:off x="4122159" y="3931242"/>
            <a:ext cx="1863090" cy="889772"/>
          </a:xfrm>
          <a:prstGeom prst="rect">
            <a:avLst/>
          </a:prstGeom>
        </p:spPr>
      </p:pic>
    </p:spTree>
    <p:extLst>
      <p:ext uri="{BB962C8B-B14F-4D97-AF65-F5344CB8AC3E}">
        <p14:creationId xmlns:p14="http://schemas.microsoft.com/office/powerpoint/2010/main" val="41759161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0784" y="130629"/>
            <a:ext cx="10236336" cy="6361611"/>
          </a:xfrm>
        </p:spPr>
        <p:txBody>
          <a:bodyPr>
            <a:normAutofit/>
          </a:bodyPr>
          <a:lstStyle/>
          <a:p>
            <a:pPr marL="0" indent="0">
              <a:buNone/>
            </a:pPr>
            <a:r>
              <a:rPr lang="en-GB" sz="1800" dirty="0"/>
              <a:t> </a:t>
            </a:r>
            <a:r>
              <a:rPr lang="en-GB" sz="1800" dirty="0" smtClean="0"/>
              <a:t>                                           </a:t>
            </a:r>
            <a:r>
              <a:rPr lang="en-GB" sz="2800" b="1" dirty="0" smtClean="0"/>
              <a:t>Queries of Table:3(BOOKINGS)</a:t>
            </a:r>
            <a:endParaRPr lang="en-GB" sz="1800" b="1" dirty="0" smtClean="0"/>
          </a:p>
          <a:p>
            <a:r>
              <a:rPr lang="en-US" sz="1800" dirty="0"/>
              <a:t>SELECT * FROM Bookings</a:t>
            </a:r>
            <a:r>
              <a:rPr lang="en-US" sz="1800" dirty="0" smtClean="0"/>
              <a:t>;</a:t>
            </a:r>
          </a:p>
          <a:p>
            <a:endParaRPr lang="en-GB" sz="1800" dirty="0"/>
          </a:p>
          <a:p>
            <a:endParaRPr lang="en-GB" sz="1800" dirty="0" smtClean="0"/>
          </a:p>
          <a:p>
            <a:r>
              <a:rPr lang="en-GB" sz="1800" dirty="0"/>
              <a:t>SELECT </a:t>
            </a:r>
            <a:r>
              <a:rPr lang="en-GB" sz="1800" dirty="0" err="1"/>
              <a:t>guest_id</a:t>
            </a:r>
            <a:r>
              <a:rPr lang="en-GB" sz="1800" dirty="0"/>
              <a:t>, COUNT(*) AS </a:t>
            </a:r>
            <a:r>
              <a:rPr lang="en-GB" sz="1800" dirty="0" err="1"/>
              <a:t>booking_count</a:t>
            </a:r>
            <a:r>
              <a:rPr lang="en-GB" sz="1800" dirty="0"/>
              <a:t> FROM Bookings GROUP BY </a:t>
            </a:r>
            <a:r>
              <a:rPr lang="en-GB" sz="1800" dirty="0" err="1"/>
              <a:t>guest_id</a:t>
            </a:r>
            <a:r>
              <a:rPr lang="en-GB" sz="1800" dirty="0" smtClean="0"/>
              <a:t>;</a:t>
            </a:r>
          </a:p>
          <a:p>
            <a:endParaRPr lang="en-US" sz="1800" dirty="0" smtClean="0"/>
          </a:p>
          <a:p>
            <a:endParaRPr lang="en-US" sz="1800" dirty="0" smtClean="0"/>
          </a:p>
          <a:p>
            <a:pPr marL="0" indent="0">
              <a:buNone/>
            </a:pPr>
            <a:endParaRPr lang="en-US" sz="1800" dirty="0" smtClean="0"/>
          </a:p>
          <a:p>
            <a:r>
              <a:rPr lang="en-GB" sz="1800" dirty="0"/>
              <a:t>SELECT * FROM Bookings WHERE </a:t>
            </a:r>
            <a:r>
              <a:rPr lang="en-GB" sz="1800" dirty="0" err="1"/>
              <a:t>check_out_date</a:t>
            </a:r>
            <a:r>
              <a:rPr lang="en-GB" sz="1800" dirty="0"/>
              <a:t> BETWEEN CURDATE() AND DATE_ADD(CURDATE(), INTERVAL 7 DAY</a:t>
            </a:r>
            <a:r>
              <a:rPr lang="en-GB" sz="1800" dirty="0" smtClean="0"/>
              <a:t>);</a:t>
            </a:r>
          </a:p>
          <a:p>
            <a:endParaRPr lang="en-GB" sz="1800" dirty="0"/>
          </a:p>
          <a:p>
            <a:pPr marL="0" indent="0">
              <a:buNone/>
            </a:pPr>
            <a:endParaRPr lang="en-US" sz="1800" dirty="0"/>
          </a:p>
        </p:txBody>
      </p:sp>
      <p:pic>
        <p:nvPicPr>
          <p:cNvPr id="6" name="Picture 5"/>
          <p:cNvPicPr>
            <a:picLocks noChangeAspect="1"/>
          </p:cNvPicPr>
          <p:nvPr/>
        </p:nvPicPr>
        <p:blipFill>
          <a:blip r:embed="rId2"/>
          <a:stretch>
            <a:fillRect/>
          </a:stretch>
        </p:blipFill>
        <p:spPr>
          <a:xfrm>
            <a:off x="3343317" y="1286909"/>
            <a:ext cx="3724275" cy="704850"/>
          </a:xfrm>
          <a:prstGeom prst="rect">
            <a:avLst/>
          </a:prstGeom>
        </p:spPr>
      </p:pic>
      <p:pic>
        <p:nvPicPr>
          <p:cNvPr id="7" name="Picture 6"/>
          <p:cNvPicPr>
            <a:picLocks noChangeAspect="1"/>
          </p:cNvPicPr>
          <p:nvPr/>
        </p:nvPicPr>
        <p:blipFill>
          <a:blip r:embed="rId3"/>
          <a:stretch>
            <a:fillRect/>
          </a:stretch>
        </p:blipFill>
        <p:spPr>
          <a:xfrm>
            <a:off x="4206126" y="2759529"/>
            <a:ext cx="1922826" cy="1103810"/>
          </a:xfrm>
          <a:prstGeom prst="rect">
            <a:avLst/>
          </a:prstGeom>
        </p:spPr>
      </p:pic>
      <p:pic>
        <p:nvPicPr>
          <p:cNvPr id="8" name="Picture 7"/>
          <p:cNvPicPr>
            <a:picLocks noChangeAspect="1"/>
          </p:cNvPicPr>
          <p:nvPr/>
        </p:nvPicPr>
        <p:blipFill>
          <a:blip r:embed="rId4"/>
          <a:stretch>
            <a:fillRect/>
          </a:stretch>
        </p:blipFill>
        <p:spPr>
          <a:xfrm>
            <a:off x="3291114" y="4803661"/>
            <a:ext cx="3752850" cy="748257"/>
          </a:xfrm>
          <a:prstGeom prst="rect">
            <a:avLst/>
          </a:prstGeom>
        </p:spPr>
      </p:pic>
    </p:spTree>
    <p:extLst>
      <p:ext uri="{BB962C8B-B14F-4D97-AF65-F5344CB8AC3E}">
        <p14:creationId xmlns:p14="http://schemas.microsoft.com/office/powerpoint/2010/main" val="6313152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91440"/>
            <a:ext cx="9905999" cy="6531428"/>
          </a:xfrm>
        </p:spPr>
        <p:txBody>
          <a:bodyPr>
            <a:normAutofit/>
          </a:bodyPr>
          <a:lstStyle/>
          <a:p>
            <a:pPr marL="0" indent="0">
              <a:buNone/>
            </a:pPr>
            <a:endParaRPr lang="en-GB" sz="1800" dirty="0" smtClean="0"/>
          </a:p>
          <a:p>
            <a:r>
              <a:rPr lang="en-GB" sz="1800" dirty="0"/>
              <a:t>SELECT * FROM Bookings WHERE DATEDIFF(</a:t>
            </a:r>
            <a:r>
              <a:rPr lang="en-GB" sz="1800" dirty="0" err="1"/>
              <a:t>check_out_date</a:t>
            </a:r>
            <a:r>
              <a:rPr lang="en-GB" sz="1800" dirty="0"/>
              <a:t>, </a:t>
            </a:r>
            <a:r>
              <a:rPr lang="en-GB" sz="1800" dirty="0" err="1"/>
              <a:t>check_in_date</a:t>
            </a:r>
            <a:r>
              <a:rPr lang="en-GB" sz="1800" dirty="0"/>
              <a:t>) &gt; 3</a:t>
            </a:r>
            <a:r>
              <a:rPr lang="en-GB" sz="1800" dirty="0" smtClean="0"/>
              <a:t>;</a:t>
            </a:r>
          </a:p>
          <a:p>
            <a:endParaRPr lang="en-GB" sz="1800" dirty="0" smtClean="0"/>
          </a:p>
          <a:p>
            <a:endParaRPr lang="en-GB" sz="1800" dirty="0" smtClean="0"/>
          </a:p>
          <a:p>
            <a:endParaRPr lang="en-GB" sz="1800" dirty="0" smtClean="0"/>
          </a:p>
          <a:p>
            <a:r>
              <a:rPr lang="en-GB" sz="1800" dirty="0"/>
              <a:t>SELECT </a:t>
            </a:r>
            <a:r>
              <a:rPr lang="en-GB" sz="1800" dirty="0" err="1"/>
              <a:t>b.booking_id</a:t>
            </a:r>
            <a:r>
              <a:rPr lang="en-GB" sz="1800" dirty="0"/>
              <a:t>, g.name, </a:t>
            </a:r>
            <a:r>
              <a:rPr lang="en-GB" sz="1800" dirty="0" err="1"/>
              <a:t>r.room_number</a:t>
            </a:r>
            <a:r>
              <a:rPr lang="en-GB" sz="1800" dirty="0"/>
              <a:t>, </a:t>
            </a:r>
            <a:r>
              <a:rPr lang="en-GB" sz="1800" dirty="0" err="1"/>
              <a:t>r.room_type</a:t>
            </a:r>
            <a:r>
              <a:rPr lang="en-GB" sz="1800" dirty="0"/>
              <a:t> </a:t>
            </a:r>
            <a:endParaRPr lang="en-GB" sz="1800" dirty="0" smtClean="0"/>
          </a:p>
          <a:p>
            <a:pPr marL="0" indent="0">
              <a:buNone/>
            </a:pPr>
            <a:r>
              <a:rPr lang="en-GB" sz="1800" dirty="0" smtClean="0"/>
              <a:t> FROM </a:t>
            </a:r>
            <a:r>
              <a:rPr lang="en-GB" sz="1800" dirty="0"/>
              <a:t>Bookings </a:t>
            </a:r>
            <a:r>
              <a:rPr lang="en-GB" sz="1800" dirty="0" smtClean="0"/>
              <a:t>b</a:t>
            </a:r>
          </a:p>
          <a:p>
            <a:pPr marL="0" indent="0">
              <a:buNone/>
            </a:pPr>
            <a:r>
              <a:rPr lang="en-GB" sz="1800" dirty="0" smtClean="0"/>
              <a:t>JOIN </a:t>
            </a:r>
            <a:r>
              <a:rPr lang="en-GB" sz="1800" dirty="0"/>
              <a:t>Guests g ON </a:t>
            </a:r>
            <a:r>
              <a:rPr lang="en-GB" sz="1800" dirty="0" err="1"/>
              <a:t>b.guest_id</a:t>
            </a:r>
            <a:r>
              <a:rPr lang="en-GB" sz="1800" dirty="0"/>
              <a:t> = </a:t>
            </a:r>
            <a:r>
              <a:rPr lang="en-GB" sz="1800" dirty="0" err="1" smtClean="0"/>
              <a:t>g.guest_id</a:t>
            </a:r>
            <a:endParaRPr lang="en-GB" sz="1800" dirty="0" smtClean="0"/>
          </a:p>
          <a:p>
            <a:pPr marL="0" indent="0">
              <a:buNone/>
            </a:pPr>
            <a:r>
              <a:rPr lang="en-GB" sz="1800" dirty="0" smtClean="0"/>
              <a:t>JOIN </a:t>
            </a:r>
            <a:r>
              <a:rPr lang="en-GB" sz="1800" dirty="0"/>
              <a:t>Rooms r ON </a:t>
            </a:r>
            <a:r>
              <a:rPr lang="en-GB" sz="1800" dirty="0" err="1"/>
              <a:t>b.room_number</a:t>
            </a:r>
            <a:r>
              <a:rPr lang="en-GB" sz="1800" dirty="0"/>
              <a:t> = </a:t>
            </a:r>
            <a:r>
              <a:rPr lang="en-GB" sz="1800" dirty="0" err="1"/>
              <a:t>r.room_number</a:t>
            </a:r>
            <a:r>
              <a:rPr lang="en-GB" sz="1800" dirty="0" smtClean="0"/>
              <a:t>;</a:t>
            </a:r>
          </a:p>
          <a:p>
            <a:pPr marL="0" indent="0">
              <a:buNone/>
            </a:pPr>
            <a:endParaRPr lang="en-US" sz="1800" dirty="0"/>
          </a:p>
        </p:txBody>
      </p:sp>
      <p:pic>
        <p:nvPicPr>
          <p:cNvPr id="5" name="Picture 4"/>
          <p:cNvPicPr>
            <a:picLocks noChangeAspect="1"/>
          </p:cNvPicPr>
          <p:nvPr/>
        </p:nvPicPr>
        <p:blipFill>
          <a:blip r:embed="rId2"/>
          <a:stretch>
            <a:fillRect/>
          </a:stretch>
        </p:blipFill>
        <p:spPr>
          <a:xfrm>
            <a:off x="3306917" y="1061609"/>
            <a:ext cx="3771900" cy="915898"/>
          </a:xfrm>
          <a:prstGeom prst="rect">
            <a:avLst/>
          </a:prstGeom>
        </p:spPr>
      </p:pic>
      <p:pic>
        <p:nvPicPr>
          <p:cNvPr id="6" name="Picture 5"/>
          <p:cNvPicPr>
            <a:picLocks noChangeAspect="1"/>
          </p:cNvPicPr>
          <p:nvPr/>
        </p:nvPicPr>
        <p:blipFill>
          <a:blip r:embed="rId3"/>
          <a:stretch>
            <a:fillRect/>
          </a:stretch>
        </p:blipFill>
        <p:spPr>
          <a:xfrm>
            <a:off x="3621310" y="4257177"/>
            <a:ext cx="3143114" cy="1127216"/>
          </a:xfrm>
          <a:prstGeom prst="rect">
            <a:avLst/>
          </a:prstGeom>
        </p:spPr>
      </p:pic>
    </p:spTree>
    <p:extLst>
      <p:ext uri="{BB962C8B-B14F-4D97-AF65-F5344CB8AC3E}">
        <p14:creationId xmlns:p14="http://schemas.microsoft.com/office/powerpoint/2010/main" val="6414494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80304"/>
            <a:ext cx="9905999" cy="6413679"/>
          </a:xfrm>
        </p:spPr>
        <p:txBody>
          <a:bodyPr/>
          <a:lstStyle/>
          <a:p>
            <a:pPr marL="0" indent="0">
              <a:buNone/>
            </a:pPr>
            <a:r>
              <a:rPr lang="en-US" sz="2800" dirty="0" smtClean="0"/>
              <a:t>                              </a:t>
            </a:r>
            <a:r>
              <a:rPr lang="en-US" sz="2800" b="1" dirty="0" smtClean="0"/>
              <a:t>Queries of Table:4(STAFF)</a:t>
            </a:r>
            <a:endParaRPr lang="en-US" b="1" dirty="0"/>
          </a:p>
          <a:p>
            <a:r>
              <a:rPr lang="en-US" sz="1800" dirty="0"/>
              <a:t>SELECT * FROM Staff</a:t>
            </a:r>
            <a:r>
              <a:rPr lang="en-US" sz="1800" dirty="0" smtClean="0"/>
              <a:t>;</a:t>
            </a:r>
          </a:p>
          <a:p>
            <a:endParaRPr lang="en-US" sz="1800" dirty="0"/>
          </a:p>
          <a:p>
            <a:pPr marL="0" indent="0">
              <a:buNone/>
            </a:pPr>
            <a:endParaRPr lang="en-GB" dirty="0"/>
          </a:p>
          <a:p>
            <a:r>
              <a:rPr lang="en-GB" sz="1800" dirty="0"/>
              <a:t>SELECT </a:t>
            </a:r>
            <a:r>
              <a:rPr lang="en-GB" sz="1800" dirty="0" err="1"/>
              <a:t>staff_gender</a:t>
            </a:r>
            <a:r>
              <a:rPr lang="en-GB" sz="1800" dirty="0"/>
              <a:t>, COUNT(*) AS total FROM Staff GROUP BY </a:t>
            </a:r>
            <a:r>
              <a:rPr lang="en-GB" sz="1800" dirty="0" err="1"/>
              <a:t>staff_gender</a:t>
            </a:r>
            <a:r>
              <a:rPr lang="en-GB" sz="1800" dirty="0"/>
              <a:t> HAVING COUNT(*) &gt; 0;</a:t>
            </a:r>
          </a:p>
          <a:p>
            <a:endParaRPr lang="en-US" dirty="0" smtClean="0"/>
          </a:p>
          <a:p>
            <a:endParaRPr lang="en-US" dirty="0"/>
          </a:p>
          <a:p>
            <a:r>
              <a:rPr lang="en-GB" sz="1800" dirty="0"/>
              <a:t>SELECT name, position FROM Staff WHERE position = 'Manager';</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2984379" y="1306628"/>
            <a:ext cx="5114925" cy="811394"/>
          </a:xfrm>
          <a:prstGeom prst="rect">
            <a:avLst/>
          </a:prstGeom>
        </p:spPr>
      </p:pic>
      <p:pic>
        <p:nvPicPr>
          <p:cNvPr id="5" name="Picture 4"/>
          <p:cNvPicPr>
            <a:picLocks noChangeAspect="1"/>
          </p:cNvPicPr>
          <p:nvPr/>
        </p:nvPicPr>
        <p:blipFill>
          <a:blip r:embed="rId3"/>
          <a:stretch>
            <a:fillRect/>
          </a:stretch>
        </p:blipFill>
        <p:spPr>
          <a:xfrm>
            <a:off x="4081300" y="2936950"/>
            <a:ext cx="1801450" cy="900385"/>
          </a:xfrm>
          <a:prstGeom prst="rect">
            <a:avLst/>
          </a:prstGeom>
        </p:spPr>
      </p:pic>
      <p:pic>
        <p:nvPicPr>
          <p:cNvPr id="6" name="Picture 5"/>
          <p:cNvPicPr>
            <a:picLocks noChangeAspect="1"/>
          </p:cNvPicPr>
          <p:nvPr/>
        </p:nvPicPr>
        <p:blipFill>
          <a:blip r:embed="rId4"/>
          <a:stretch>
            <a:fillRect/>
          </a:stretch>
        </p:blipFill>
        <p:spPr>
          <a:xfrm>
            <a:off x="4008026" y="4656263"/>
            <a:ext cx="1947999" cy="742270"/>
          </a:xfrm>
          <a:prstGeom prst="rect">
            <a:avLst/>
          </a:prstGeom>
        </p:spPr>
      </p:pic>
    </p:spTree>
    <p:extLst>
      <p:ext uri="{BB962C8B-B14F-4D97-AF65-F5344CB8AC3E}">
        <p14:creationId xmlns:p14="http://schemas.microsoft.com/office/powerpoint/2010/main" val="40793982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7721" y="133304"/>
            <a:ext cx="9905999" cy="6724696"/>
          </a:xfrm>
        </p:spPr>
        <p:txBody>
          <a:bodyPr/>
          <a:lstStyle/>
          <a:p>
            <a:pPr marL="0" indent="0">
              <a:buNone/>
            </a:pPr>
            <a:endParaRPr lang="en-GB" sz="1800" dirty="0" smtClean="0"/>
          </a:p>
          <a:p>
            <a:endParaRPr lang="en-GB" sz="1800" dirty="0" smtClean="0"/>
          </a:p>
          <a:p>
            <a:endParaRPr lang="en-GB" sz="1800" dirty="0"/>
          </a:p>
          <a:p>
            <a:r>
              <a:rPr lang="en-GB" sz="1800" dirty="0" smtClean="0"/>
              <a:t>SELECT </a:t>
            </a:r>
            <a:r>
              <a:rPr lang="en-GB" sz="1800" dirty="0"/>
              <a:t>DISTINCT position FROM Staff</a:t>
            </a:r>
            <a:r>
              <a:rPr lang="en-GB" sz="1800" dirty="0" smtClean="0"/>
              <a:t>;</a:t>
            </a:r>
          </a:p>
          <a:p>
            <a:endParaRPr lang="en-GB" sz="1800" dirty="0" smtClean="0"/>
          </a:p>
          <a:p>
            <a:endParaRPr lang="en-US" sz="1800" dirty="0"/>
          </a:p>
          <a:p>
            <a:endParaRPr lang="en-US" sz="1800" dirty="0" smtClean="0"/>
          </a:p>
          <a:p>
            <a:endParaRPr lang="en-US" sz="1800" dirty="0"/>
          </a:p>
          <a:p>
            <a:r>
              <a:rPr lang="en-GB" sz="1800" dirty="0"/>
              <a:t>SELECT name, email FROM Staff WHERE email LIKE '%@gmail.com</a:t>
            </a:r>
            <a:r>
              <a:rPr lang="en-GB" sz="1800" dirty="0" smtClean="0"/>
              <a:t>';</a:t>
            </a:r>
          </a:p>
          <a:p>
            <a:endParaRPr lang="en-GB" sz="1800" dirty="0"/>
          </a:p>
          <a:p>
            <a:endParaRPr lang="en-US" sz="1800" dirty="0"/>
          </a:p>
        </p:txBody>
      </p:sp>
      <p:pic>
        <p:nvPicPr>
          <p:cNvPr id="7" name="Picture 6"/>
          <p:cNvPicPr>
            <a:picLocks noChangeAspect="1"/>
          </p:cNvPicPr>
          <p:nvPr/>
        </p:nvPicPr>
        <p:blipFill>
          <a:blip r:embed="rId2"/>
          <a:stretch>
            <a:fillRect/>
          </a:stretch>
        </p:blipFill>
        <p:spPr>
          <a:xfrm>
            <a:off x="4138907" y="2031496"/>
            <a:ext cx="1612175" cy="1151029"/>
          </a:xfrm>
          <a:prstGeom prst="rect">
            <a:avLst/>
          </a:prstGeom>
        </p:spPr>
      </p:pic>
      <p:pic>
        <p:nvPicPr>
          <p:cNvPr id="8" name="Picture 7"/>
          <p:cNvPicPr>
            <a:picLocks noChangeAspect="1"/>
          </p:cNvPicPr>
          <p:nvPr/>
        </p:nvPicPr>
        <p:blipFill>
          <a:blip r:embed="rId3"/>
          <a:stretch>
            <a:fillRect/>
          </a:stretch>
        </p:blipFill>
        <p:spPr>
          <a:xfrm>
            <a:off x="4157771" y="4397173"/>
            <a:ext cx="2469969" cy="913448"/>
          </a:xfrm>
          <a:prstGeom prst="rect">
            <a:avLst/>
          </a:prstGeom>
        </p:spPr>
      </p:pic>
    </p:spTree>
    <p:extLst>
      <p:ext uri="{BB962C8B-B14F-4D97-AF65-F5344CB8AC3E}">
        <p14:creationId xmlns:p14="http://schemas.microsoft.com/office/powerpoint/2010/main" val="6338987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9676" y="0"/>
            <a:ext cx="10092646" cy="6858000"/>
          </a:xfrm>
        </p:spPr>
        <p:txBody>
          <a:bodyPr>
            <a:normAutofit/>
          </a:bodyPr>
          <a:lstStyle/>
          <a:p>
            <a:pPr marL="0" indent="0" algn="ctr">
              <a:buNone/>
            </a:pPr>
            <a:r>
              <a:rPr lang="en-GB" sz="1800" dirty="0" smtClean="0"/>
              <a:t>   </a:t>
            </a:r>
            <a:r>
              <a:rPr lang="en-GB" sz="2800" b="1" dirty="0" smtClean="0"/>
              <a:t>Queries of Table:5(SERVICES)</a:t>
            </a:r>
            <a:endParaRPr lang="en-GB" sz="1800" b="1" dirty="0" smtClean="0"/>
          </a:p>
          <a:p>
            <a:r>
              <a:rPr lang="en-US" sz="1800" dirty="0"/>
              <a:t>SELECT * FROM Services</a:t>
            </a:r>
            <a:r>
              <a:rPr lang="en-US" sz="1800" dirty="0" smtClean="0"/>
              <a:t>;</a:t>
            </a:r>
          </a:p>
          <a:p>
            <a:endParaRPr lang="en-GB" sz="1800" dirty="0"/>
          </a:p>
          <a:p>
            <a:endParaRPr lang="en-GB" sz="1800" dirty="0" smtClean="0"/>
          </a:p>
          <a:p>
            <a:r>
              <a:rPr lang="en-GB" sz="1800" dirty="0"/>
              <a:t>SELECT COUNT(*) AS </a:t>
            </a:r>
            <a:r>
              <a:rPr lang="en-GB" sz="1800" dirty="0" err="1"/>
              <a:t>total_services</a:t>
            </a:r>
            <a:r>
              <a:rPr lang="en-GB" sz="1800" dirty="0"/>
              <a:t> FROM Services</a:t>
            </a:r>
            <a:r>
              <a:rPr lang="en-GB" sz="1800" dirty="0" smtClean="0"/>
              <a:t>;</a:t>
            </a:r>
          </a:p>
          <a:p>
            <a:endParaRPr lang="en-GB" sz="1800" dirty="0"/>
          </a:p>
          <a:p>
            <a:pPr marL="0" indent="0">
              <a:buNone/>
            </a:pPr>
            <a:endParaRPr lang="en-GB" sz="1800" dirty="0" smtClean="0"/>
          </a:p>
          <a:p>
            <a:pPr marL="0" indent="0">
              <a:buNone/>
            </a:pPr>
            <a:endParaRPr lang="en-GB" sz="1800" dirty="0"/>
          </a:p>
          <a:p>
            <a:r>
              <a:rPr lang="en-GB" sz="1800" dirty="0" smtClean="0"/>
              <a:t>SELECT </a:t>
            </a:r>
            <a:r>
              <a:rPr lang="en-GB" sz="1800" dirty="0" err="1"/>
              <a:t>service_name</a:t>
            </a:r>
            <a:r>
              <a:rPr lang="en-GB" sz="1800" dirty="0"/>
              <a:t>, price FROM Services WHERE price &gt; 50;</a:t>
            </a:r>
            <a:endParaRPr lang="en-GB" sz="1800" dirty="0" smtClean="0"/>
          </a:p>
          <a:p>
            <a:endParaRPr lang="en-US" sz="1800" dirty="0" smtClean="0"/>
          </a:p>
          <a:p>
            <a:endParaRPr lang="en-GB" sz="1800" dirty="0" smtClean="0"/>
          </a:p>
          <a:p>
            <a:endParaRPr lang="en-US" sz="1800" dirty="0"/>
          </a:p>
        </p:txBody>
      </p:sp>
      <p:pic>
        <p:nvPicPr>
          <p:cNvPr id="6" name="Picture 5"/>
          <p:cNvPicPr>
            <a:picLocks noChangeAspect="1"/>
          </p:cNvPicPr>
          <p:nvPr/>
        </p:nvPicPr>
        <p:blipFill>
          <a:blip r:embed="rId2"/>
          <a:stretch>
            <a:fillRect/>
          </a:stretch>
        </p:blipFill>
        <p:spPr>
          <a:xfrm>
            <a:off x="3681603" y="1122993"/>
            <a:ext cx="2994252" cy="819694"/>
          </a:xfrm>
          <a:prstGeom prst="rect">
            <a:avLst/>
          </a:prstGeom>
        </p:spPr>
      </p:pic>
      <p:pic>
        <p:nvPicPr>
          <p:cNvPr id="7" name="Picture 6"/>
          <p:cNvPicPr>
            <a:picLocks noChangeAspect="1"/>
          </p:cNvPicPr>
          <p:nvPr/>
        </p:nvPicPr>
        <p:blipFill>
          <a:blip r:embed="rId3"/>
          <a:stretch>
            <a:fillRect/>
          </a:stretch>
        </p:blipFill>
        <p:spPr>
          <a:xfrm>
            <a:off x="4009546" y="4505936"/>
            <a:ext cx="1804172" cy="588917"/>
          </a:xfrm>
          <a:prstGeom prst="rect">
            <a:avLst/>
          </a:prstGeom>
        </p:spPr>
      </p:pic>
      <p:pic>
        <p:nvPicPr>
          <p:cNvPr id="8" name="Picture 7"/>
          <p:cNvPicPr>
            <a:picLocks noChangeAspect="1"/>
          </p:cNvPicPr>
          <p:nvPr/>
        </p:nvPicPr>
        <p:blipFill>
          <a:blip r:embed="rId4"/>
          <a:stretch>
            <a:fillRect/>
          </a:stretch>
        </p:blipFill>
        <p:spPr>
          <a:xfrm>
            <a:off x="3996485" y="2622775"/>
            <a:ext cx="1817233" cy="708932"/>
          </a:xfrm>
          <a:prstGeom prst="rect">
            <a:avLst/>
          </a:prstGeom>
        </p:spPr>
      </p:pic>
    </p:spTree>
    <p:extLst>
      <p:ext uri="{BB962C8B-B14F-4D97-AF65-F5344CB8AC3E}">
        <p14:creationId xmlns:p14="http://schemas.microsoft.com/office/powerpoint/2010/main" val="38300416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0"/>
            <a:ext cx="9905999" cy="6858000"/>
          </a:xfrm>
        </p:spPr>
        <p:txBody>
          <a:bodyPr/>
          <a:lstStyle/>
          <a:p>
            <a:endParaRPr lang="en-GB" sz="1800" dirty="0" smtClean="0"/>
          </a:p>
          <a:p>
            <a:endParaRPr lang="en-GB" sz="1800" dirty="0"/>
          </a:p>
          <a:p>
            <a:endParaRPr lang="en-GB" sz="1800" dirty="0" smtClean="0"/>
          </a:p>
          <a:p>
            <a:r>
              <a:rPr lang="en-GB" sz="1800" dirty="0" smtClean="0"/>
              <a:t>SELECT </a:t>
            </a:r>
            <a:r>
              <a:rPr lang="en-GB" sz="1800" dirty="0"/>
              <a:t>DISTINCT </a:t>
            </a:r>
            <a:r>
              <a:rPr lang="en-GB" sz="1800" dirty="0" err="1"/>
              <a:t>service_name</a:t>
            </a:r>
            <a:r>
              <a:rPr lang="en-GB" sz="1800" dirty="0"/>
              <a:t> FROM Services</a:t>
            </a:r>
            <a:r>
              <a:rPr lang="en-GB" sz="1800" dirty="0" smtClean="0"/>
              <a:t>;</a:t>
            </a:r>
          </a:p>
          <a:p>
            <a:endParaRPr lang="en-GB" sz="1800" dirty="0"/>
          </a:p>
          <a:p>
            <a:endParaRPr lang="en-GB" sz="1800" dirty="0" smtClean="0"/>
          </a:p>
          <a:p>
            <a:endParaRPr lang="en-GB" sz="1800" dirty="0"/>
          </a:p>
          <a:p>
            <a:pPr marL="0" indent="0">
              <a:buNone/>
            </a:pPr>
            <a:endParaRPr lang="en-GB" sz="1800" dirty="0" smtClean="0"/>
          </a:p>
          <a:p>
            <a:r>
              <a:rPr lang="en-GB" sz="1800" dirty="0"/>
              <a:t>SELECT </a:t>
            </a:r>
            <a:r>
              <a:rPr lang="en-GB" sz="1800" dirty="0" err="1"/>
              <a:t>service_name</a:t>
            </a:r>
            <a:r>
              <a:rPr lang="en-GB" sz="1800" dirty="0"/>
              <a:t> FROM Services WHERE </a:t>
            </a:r>
            <a:r>
              <a:rPr lang="en-GB" sz="1800" dirty="0" err="1"/>
              <a:t>service_id</a:t>
            </a:r>
            <a:r>
              <a:rPr lang="en-GB" sz="1800" dirty="0"/>
              <a:t> IN (SELECT </a:t>
            </a:r>
            <a:r>
              <a:rPr lang="en-GB" sz="1800" dirty="0" err="1"/>
              <a:t>service_id</a:t>
            </a:r>
            <a:r>
              <a:rPr lang="en-GB" sz="1800" dirty="0"/>
              <a:t> FROM </a:t>
            </a:r>
            <a:r>
              <a:rPr lang="en-GB" sz="1800" dirty="0" err="1"/>
              <a:t>Room_Service</a:t>
            </a:r>
            <a:r>
              <a:rPr lang="en-GB" sz="1800" dirty="0" smtClean="0"/>
              <a:t>);</a:t>
            </a:r>
          </a:p>
          <a:p>
            <a:endParaRPr lang="en-US" sz="1800" dirty="0"/>
          </a:p>
          <a:p>
            <a:endParaRPr lang="en-GB" dirty="0" smtClean="0"/>
          </a:p>
          <a:p>
            <a:endParaRPr lang="en-US" sz="1800" dirty="0"/>
          </a:p>
        </p:txBody>
      </p:sp>
      <p:pic>
        <p:nvPicPr>
          <p:cNvPr id="4" name="Picture 3"/>
          <p:cNvPicPr>
            <a:picLocks noChangeAspect="1"/>
          </p:cNvPicPr>
          <p:nvPr/>
        </p:nvPicPr>
        <p:blipFill>
          <a:blip r:embed="rId2"/>
          <a:stretch>
            <a:fillRect/>
          </a:stretch>
        </p:blipFill>
        <p:spPr>
          <a:xfrm>
            <a:off x="3989519" y="1964135"/>
            <a:ext cx="2002427" cy="919435"/>
          </a:xfrm>
          <a:prstGeom prst="rect">
            <a:avLst/>
          </a:prstGeom>
        </p:spPr>
      </p:pic>
      <p:pic>
        <p:nvPicPr>
          <p:cNvPr id="5" name="Picture 4"/>
          <p:cNvPicPr>
            <a:picLocks noChangeAspect="1"/>
          </p:cNvPicPr>
          <p:nvPr/>
        </p:nvPicPr>
        <p:blipFill>
          <a:blip r:embed="rId3"/>
          <a:stretch>
            <a:fillRect/>
          </a:stretch>
        </p:blipFill>
        <p:spPr>
          <a:xfrm>
            <a:off x="3809077" y="4361806"/>
            <a:ext cx="2581548" cy="749618"/>
          </a:xfrm>
          <a:prstGeom prst="rect">
            <a:avLst/>
          </a:prstGeom>
        </p:spPr>
      </p:pic>
    </p:spTree>
    <p:extLst>
      <p:ext uri="{BB962C8B-B14F-4D97-AF65-F5344CB8AC3E}">
        <p14:creationId xmlns:p14="http://schemas.microsoft.com/office/powerpoint/2010/main" val="37343475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231820"/>
            <a:ext cx="9905999" cy="6156101"/>
          </a:xfrm>
        </p:spPr>
        <p:txBody>
          <a:bodyPr>
            <a:normAutofit/>
          </a:bodyPr>
          <a:lstStyle/>
          <a:p>
            <a:pPr marL="0" indent="0">
              <a:buNone/>
            </a:pPr>
            <a:r>
              <a:rPr lang="en-US" sz="2800" dirty="0"/>
              <a:t> </a:t>
            </a:r>
            <a:r>
              <a:rPr lang="en-US" sz="2800" dirty="0" smtClean="0"/>
              <a:t>                      </a:t>
            </a:r>
            <a:r>
              <a:rPr lang="en-US" sz="2800" b="1" dirty="0" smtClean="0"/>
              <a:t>Queries of Table:6(ROOM_SERVICES)</a:t>
            </a:r>
          </a:p>
          <a:p>
            <a:r>
              <a:rPr lang="en-US" sz="1800" dirty="0"/>
              <a:t>SELECT * FROM </a:t>
            </a:r>
            <a:r>
              <a:rPr lang="en-US" sz="1800" dirty="0" err="1"/>
              <a:t>Room_Service</a:t>
            </a:r>
            <a:r>
              <a:rPr lang="en-US" sz="1800" dirty="0"/>
              <a:t>;</a:t>
            </a:r>
          </a:p>
          <a:p>
            <a:endParaRPr lang="en-GB" sz="1800" dirty="0"/>
          </a:p>
          <a:p>
            <a:endParaRPr lang="en-GB" sz="1800" dirty="0"/>
          </a:p>
          <a:p>
            <a:r>
              <a:rPr lang="en-GB" sz="1800" dirty="0"/>
              <a:t>SELECT </a:t>
            </a:r>
            <a:r>
              <a:rPr lang="en-GB" sz="1800" dirty="0" err="1"/>
              <a:t>room_number</a:t>
            </a:r>
            <a:r>
              <a:rPr lang="en-GB" sz="1800" dirty="0"/>
              <a:t>, COUNT(*) AS </a:t>
            </a:r>
            <a:r>
              <a:rPr lang="en-GB" sz="1800" dirty="0" err="1"/>
              <a:t>service_count</a:t>
            </a:r>
            <a:r>
              <a:rPr lang="en-GB" sz="1800" dirty="0"/>
              <a:t> FROM </a:t>
            </a:r>
            <a:r>
              <a:rPr lang="en-GB" sz="1800" dirty="0" err="1"/>
              <a:t>Room_Service</a:t>
            </a:r>
            <a:r>
              <a:rPr lang="en-GB" sz="1800" dirty="0"/>
              <a:t> GROUP BY </a:t>
            </a:r>
            <a:r>
              <a:rPr lang="en-GB" sz="1800" dirty="0" err="1"/>
              <a:t>room_number</a:t>
            </a:r>
            <a:r>
              <a:rPr lang="en-GB" sz="1800" dirty="0"/>
              <a:t>;</a:t>
            </a:r>
          </a:p>
          <a:p>
            <a:pPr marL="0" indent="0">
              <a:buNone/>
            </a:pPr>
            <a:endParaRPr lang="en-US" sz="1800" dirty="0" smtClean="0"/>
          </a:p>
          <a:p>
            <a:pPr marL="0" indent="0">
              <a:buNone/>
            </a:pPr>
            <a:endParaRPr lang="en-US" sz="1800" dirty="0"/>
          </a:p>
          <a:p>
            <a:pPr marL="0" indent="0">
              <a:buNone/>
            </a:pPr>
            <a:endParaRPr lang="en-US" sz="1800" dirty="0" smtClean="0"/>
          </a:p>
          <a:p>
            <a:pPr marL="0" indent="0">
              <a:buNone/>
            </a:pPr>
            <a:r>
              <a:rPr lang="en-GB" sz="1800" dirty="0"/>
              <a:t>SELECT * FROM </a:t>
            </a:r>
            <a:r>
              <a:rPr lang="en-GB" sz="1800" dirty="0" err="1"/>
              <a:t>Room_Service</a:t>
            </a:r>
            <a:r>
              <a:rPr lang="en-GB" sz="1800" dirty="0"/>
              <a:t> WHERE </a:t>
            </a:r>
            <a:r>
              <a:rPr lang="en-GB" sz="1800" dirty="0" err="1"/>
              <a:t>service_time</a:t>
            </a:r>
            <a:r>
              <a:rPr lang="en-GB" sz="1800" dirty="0"/>
              <a:t> &gt; '10:00:00';</a:t>
            </a:r>
          </a:p>
          <a:p>
            <a:pPr marL="0" indent="0">
              <a:buNone/>
            </a:pPr>
            <a:endParaRPr lang="en-US" sz="1800" dirty="0"/>
          </a:p>
        </p:txBody>
      </p:sp>
      <p:pic>
        <p:nvPicPr>
          <p:cNvPr id="4" name="Picture 3"/>
          <p:cNvPicPr>
            <a:picLocks noChangeAspect="1"/>
          </p:cNvPicPr>
          <p:nvPr/>
        </p:nvPicPr>
        <p:blipFill>
          <a:blip r:embed="rId2"/>
          <a:stretch>
            <a:fillRect/>
          </a:stretch>
        </p:blipFill>
        <p:spPr>
          <a:xfrm>
            <a:off x="3345575" y="1393701"/>
            <a:ext cx="3106739" cy="715465"/>
          </a:xfrm>
          <a:prstGeom prst="rect">
            <a:avLst/>
          </a:prstGeom>
        </p:spPr>
      </p:pic>
      <p:pic>
        <p:nvPicPr>
          <p:cNvPr id="6" name="Picture 5"/>
          <p:cNvPicPr>
            <a:picLocks noChangeAspect="1"/>
          </p:cNvPicPr>
          <p:nvPr/>
        </p:nvPicPr>
        <p:blipFill>
          <a:blip r:embed="rId3"/>
          <a:stretch>
            <a:fillRect/>
          </a:stretch>
        </p:blipFill>
        <p:spPr>
          <a:xfrm>
            <a:off x="3761458" y="4775548"/>
            <a:ext cx="3095625" cy="637631"/>
          </a:xfrm>
          <a:prstGeom prst="rect">
            <a:avLst/>
          </a:prstGeom>
        </p:spPr>
      </p:pic>
      <p:pic>
        <p:nvPicPr>
          <p:cNvPr id="7" name="Picture 6"/>
          <p:cNvPicPr>
            <a:picLocks noChangeAspect="1"/>
          </p:cNvPicPr>
          <p:nvPr/>
        </p:nvPicPr>
        <p:blipFill>
          <a:blip r:embed="rId4"/>
          <a:stretch>
            <a:fillRect/>
          </a:stretch>
        </p:blipFill>
        <p:spPr>
          <a:xfrm>
            <a:off x="4274882" y="2905331"/>
            <a:ext cx="1819529" cy="895475"/>
          </a:xfrm>
          <a:prstGeom prst="rect">
            <a:avLst/>
          </a:prstGeom>
        </p:spPr>
      </p:pic>
    </p:spTree>
    <p:extLst>
      <p:ext uri="{BB962C8B-B14F-4D97-AF65-F5344CB8AC3E}">
        <p14:creationId xmlns:p14="http://schemas.microsoft.com/office/powerpoint/2010/main" val="2467612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0"/>
            <a:ext cx="10157959" cy="6858000"/>
          </a:xfrm>
        </p:spPr>
        <p:txBody>
          <a:bodyPr>
            <a:normAutofit/>
          </a:bodyPr>
          <a:lstStyle/>
          <a:p>
            <a:pPr marL="0" indent="0">
              <a:buNone/>
            </a:pPr>
            <a:endParaRPr lang="en-GB" sz="1800" dirty="0"/>
          </a:p>
          <a:p>
            <a:endParaRPr lang="en-GB" sz="1800" dirty="0" smtClean="0"/>
          </a:p>
          <a:p>
            <a:r>
              <a:rPr lang="en-GB" sz="1800" dirty="0"/>
              <a:t>SELECT DISTINCT </a:t>
            </a:r>
            <a:r>
              <a:rPr lang="en-GB" sz="1800" dirty="0" err="1"/>
              <a:t>room_number</a:t>
            </a:r>
            <a:r>
              <a:rPr lang="en-GB" sz="1800" dirty="0"/>
              <a:t> FROM </a:t>
            </a:r>
            <a:r>
              <a:rPr lang="en-GB" sz="1800" dirty="0" err="1"/>
              <a:t>Room_Service</a:t>
            </a:r>
            <a:r>
              <a:rPr lang="en-GB" sz="1800" dirty="0" smtClean="0"/>
              <a:t>;</a:t>
            </a:r>
          </a:p>
          <a:p>
            <a:endParaRPr lang="en-GB" sz="1800" dirty="0" smtClean="0"/>
          </a:p>
          <a:p>
            <a:endParaRPr lang="en-GB" sz="1800" dirty="0" smtClean="0"/>
          </a:p>
          <a:p>
            <a:endParaRPr lang="en-GB" sz="1800" dirty="0" smtClean="0"/>
          </a:p>
          <a:p>
            <a:r>
              <a:rPr lang="en-GB" sz="1800" dirty="0"/>
              <a:t>SELECT </a:t>
            </a:r>
            <a:r>
              <a:rPr lang="en-GB" sz="1800" dirty="0" err="1"/>
              <a:t>rs.room_number</a:t>
            </a:r>
            <a:r>
              <a:rPr lang="en-GB" sz="1800" dirty="0"/>
              <a:t>, </a:t>
            </a:r>
            <a:r>
              <a:rPr lang="en-GB" sz="1800" dirty="0" err="1"/>
              <a:t>s.service_name</a:t>
            </a:r>
            <a:r>
              <a:rPr lang="en-GB" sz="1800" dirty="0"/>
              <a:t>, </a:t>
            </a:r>
            <a:r>
              <a:rPr lang="en-GB" sz="1800" dirty="0" err="1"/>
              <a:t>rs.quantity</a:t>
            </a:r>
            <a:r>
              <a:rPr lang="en-GB" sz="1800" dirty="0"/>
              <a:t>, </a:t>
            </a:r>
            <a:r>
              <a:rPr lang="en-GB" sz="1800" dirty="0" err="1"/>
              <a:t>rs.service_time</a:t>
            </a:r>
            <a:r>
              <a:rPr lang="en-GB" sz="1800" dirty="0"/>
              <a:t> FROM </a:t>
            </a:r>
            <a:r>
              <a:rPr lang="en-GB" sz="1800" dirty="0" err="1"/>
              <a:t>Room_Service</a:t>
            </a:r>
            <a:r>
              <a:rPr lang="en-GB" sz="1800" dirty="0"/>
              <a:t> </a:t>
            </a:r>
            <a:r>
              <a:rPr lang="en-GB" sz="1800" dirty="0" err="1"/>
              <a:t>rsJOIN</a:t>
            </a:r>
            <a:r>
              <a:rPr lang="en-GB" sz="1800" dirty="0"/>
              <a:t> Services s ON </a:t>
            </a:r>
            <a:r>
              <a:rPr lang="en-GB" sz="1800" dirty="0" err="1"/>
              <a:t>rs.service_id</a:t>
            </a:r>
            <a:r>
              <a:rPr lang="en-GB" sz="1800" dirty="0"/>
              <a:t> = </a:t>
            </a:r>
            <a:r>
              <a:rPr lang="en-GB" sz="1800" dirty="0" err="1"/>
              <a:t>s.service_id</a:t>
            </a:r>
            <a:r>
              <a:rPr lang="en-GB" sz="1800" dirty="0" smtClean="0"/>
              <a:t>;</a:t>
            </a:r>
          </a:p>
          <a:p>
            <a:endParaRPr lang="en-GB" sz="1800" dirty="0" smtClean="0"/>
          </a:p>
          <a:p>
            <a:endParaRPr lang="en-GB" sz="1800" dirty="0"/>
          </a:p>
          <a:p>
            <a:pPr marL="0" indent="0">
              <a:buNone/>
            </a:pPr>
            <a:endParaRPr lang="en-GB" sz="1800" dirty="0" smtClean="0"/>
          </a:p>
        </p:txBody>
      </p:sp>
      <p:pic>
        <p:nvPicPr>
          <p:cNvPr id="5" name="Picture 4"/>
          <p:cNvPicPr>
            <a:picLocks noChangeAspect="1"/>
          </p:cNvPicPr>
          <p:nvPr/>
        </p:nvPicPr>
        <p:blipFill>
          <a:blip r:embed="rId2"/>
          <a:stretch>
            <a:fillRect/>
          </a:stretch>
        </p:blipFill>
        <p:spPr>
          <a:xfrm>
            <a:off x="4154093" y="1635699"/>
            <a:ext cx="1362891" cy="832757"/>
          </a:xfrm>
          <a:prstGeom prst="rect">
            <a:avLst/>
          </a:prstGeom>
        </p:spPr>
      </p:pic>
      <p:pic>
        <p:nvPicPr>
          <p:cNvPr id="6" name="Picture 5"/>
          <p:cNvPicPr>
            <a:picLocks noChangeAspect="1"/>
          </p:cNvPicPr>
          <p:nvPr/>
        </p:nvPicPr>
        <p:blipFill>
          <a:blip r:embed="rId3"/>
          <a:stretch>
            <a:fillRect/>
          </a:stretch>
        </p:blipFill>
        <p:spPr>
          <a:xfrm>
            <a:off x="3309978" y="3640515"/>
            <a:ext cx="3600450" cy="983524"/>
          </a:xfrm>
          <a:prstGeom prst="rect">
            <a:avLst/>
          </a:prstGeom>
        </p:spPr>
      </p:pic>
    </p:spTree>
    <p:extLst>
      <p:ext uri="{BB962C8B-B14F-4D97-AF65-F5344CB8AC3E}">
        <p14:creationId xmlns:p14="http://schemas.microsoft.com/office/powerpoint/2010/main" val="25369851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03032"/>
            <a:ext cx="9905999" cy="6387920"/>
          </a:xfrm>
        </p:spPr>
        <p:txBody>
          <a:bodyPr/>
          <a:lstStyle/>
          <a:p>
            <a:pPr marL="0" indent="0">
              <a:buNone/>
            </a:pPr>
            <a:r>
              <a:rPr lang="en-US" dirty="0" smtClean="0"/>
              <a:t>                                 </a:t>
            </a:r>
            <a:r>
              <a:rPr lang="en-US" sz="2800" b="1" dirty="0" smtClean="0"/>
              <a:t>Queries of Table:7(PAYMENTS)</a:t>
            </a:r>
          </a:p>
          <a:p>
            <a:r>
              <a:rPr lang="en-GB" sz="1800" dirty="0"/>
              <a:t>SELECT * FROM Payments;</a:t>
            </a:r>
          </a:p>
          <a:p>
            <a:pPr marL="0" indent="0">
              <a:buNone/>
            </a:pPr>
            <a:endParaRPr lang="en-US" sz="1800" dirty="0" smtClean="0"/>
          </a:p>
          <a:p>
            <a:pPr marL="0" indent="0">
              <a:buNone/>
            </a:pPr>
            <a:endParaRPr lang="en-US" sz="1800" dirty="0"/>
          </a:p>
          <a:p>
            <a:r>
              <a:rPr lang="en-US" sz="1800" dirty="0"/>
              <a:t>SELECT </a:t>
            </a:r>
            <a:r>
              <a:rPr lang="en-US" sz="1800" dirty="0" err="1"/>
              <a:t>payment_type</a:t>
            </a:r>
            <a:r>
              <a:rPr lang="en-US" sz="1800" dirty="0"/>
              <a:t>, COUNT(*) AS </a:t>
            </a:r>
            <a:r>
              <a:rPr lang="en-US" sz="1800" dirty="0" err="1"/>
              <a:t>payment_count</a:t>
            </a:r>
            <a:r>
              <a:rPr lang="en-US" sz="1800" dirty="0"/>
              <a:t> FROM Payments GROUP BY </a:t>
            </a:r>
            <a:r>
              <a:rPr lang="en-US" sz="1800" dirty="0" err="1"/>
              <a:t>payment_type</a:t>
            </a:r>
            <a:r>
              <a:rPr lang="en-US" sz="1800" dirty="0" smtClean="0"/>
              <a:t>;</a:t>
            </a:r>
          </a:p>
          <a:p>
            <a:pPr marL="0" indent="0">
              <a:buNone/>
            </a:pPr>
            <a:endParaRPr lang="en-US" sz="1800" dirty="0" smtClean="0"/>
          </a:p>
          <a:p>
            <a:pPr marL="0" indent="0">
              <a:buNone/>
            </a:pPr>
            <a:endParaRPr lang="en-US" sz="1800" dirty="0" smtClean="0"/>
          </a:p>
          <a:p>
            <a:pPr marL="0" indent="0">
              <a:buNone/>
            </a:pPr>
            <a:endParaRPr lang="en-US" sz="1800" dirty="0"/>
          </a:p>
          <a:p>
            <a:r>
              <a:rPr lang="en-US" sz="1800" dirty="0"/>
              <a:t>SELECT * FROM Payments WHERE amount &gt; 200;</a:t>
            </a:r>
          </a:p>
          <a:p>
            <a:pPr marL="0" indent="0">
              <a:buNone/>
            </a:pPr>
            <a:endParaRPr lang="en-US" sz="1800" dirty="0"/>
          </a:p>
        </p:txBody>
      </p:sp>
      <p:pic>
        <p:nvPicPr>
          <p:cNvPr id="4" name="Picture 3"/>
          <p:cNvPicPr>
            <a:picLocks noChangeAspect="1"/>
          </p:cNvPicPr>
          <p:nvPr/>
        </p:nvPicPr>
        <p:blipFill>
          <a:blip r:embed="rId2"/>
          <a:stretch>
            <a:fillRect/>
          </a:stretch>
        </p:blipFill>
        <p:spPr>
          <a:xfrm>
            <a:off x="3526383" y="1213197"/>
            <a:ext cx="2953162" cy="733527"/>
          </a:xfrm>
          <a:prstGeom prst="rect">
            <a:avLst/>
          </a:prstGeom>
        </p:spPr>
      </p:pic>
      <p:pic>
        <p:nvPicPr>
          <p:cNvPr id="5" name="Picture 4"/>
          <p:cNvPicPr>
            <a:picLocks noChangeAspect="1"/>
          </p:cNvPicPr>
          <p:nvPr/>
        </p:nvPicPr>
        <p:blipFill>
          <a:blip r:embed="rId3"/>
          <a:stretch>
            <a:fillRect/>
          </a:stretch>
        </p:blipFill>
        <p:spPr>
          <a:xfrm>
            <a:off x="4322825" y="2737757"/>
            <a:ext cx="1771586" cy="638264"/>
          </a:xfrm>
          <a:prstGeom prst="rect">
            <a:avLst/>
          </a:prstGeom>
        </p:spPr>
      </p:pic>
      <p:pic>
        <p:nvPicPr>
          <p:cNvPr id="6" name="Picture 5"/>
          <p:cNvPicPr>
            <a:picLocks noChangeAspect="1"/>
          </p:cNvPicPr>
          <p:nvPr/>
        </p:nvPicPr>
        <p:blipFill>
          <a:blip r:embed="rId4"/>
          <a:stretch>
            <a:fillRect/>
          </a:stretch>
        </p:blipFill>
        <p:spPr>
          <a:xfrm>
            <a:off x="3774905" y="4600065"/>
            <a:ext cx="2867425" cy="666843"/>
          </a:xfrm>
          <a:prstGeom prst="rect">
            <a:avLst/>
          </a:prstGeom>
        </p:spPr>
      </p:pic>
    </p:spTree>
    <p:extLst>
      <p:ext uri="{BB962C8B-B14F-4D97-AF65-F5344CB8AC3E}">
        <p14:creationId xmlns:p14="http://schemas.microsoft.com/office/powerpoint/2010/main" val="36501639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33009"/>
          </a:xfrm>
        </p:spPr>
        <p:txBody>
          <a:bodyPr/>
          <a:lstStyle/>
          <a:p>
            <a:r>
              <a:rPr lang="en-US" dirty="0" smtClean="0"/>
              <a:t>Table of content</a:t>
            </a:r>
            <a:endParaRPr lang="en-US" dirty="0"/>
          </a:p>
        </p:txBody>
      </p:sp>
      <p:sp>
        <p:nvSpPr>
          <p:cNvPr id="3" name="Content Placeholder 2"/>
          <p:cNvSpPr>
            <a:spLocks noGrp="1"/>
          </p:cNvSpPr>
          <p:nvPr>
            <p:ph idx="1"/>
          </p:nvPr>
        </p:nvSpPr>
        <p:spPr>
          <a:xfrm>
            <a:off x="1141412" y="1751527"/>
            <a:ext cx="9905999" cy="4039674"/>
          </a:xfrm>
        </p:spPr>
        <p:txBody>
          <a:bodyPr>
            <a:normAutofit/>
          </a:bodyPr>
          <a:lstStyle/>
          <a:p>
            <a:r>
              <a:rPr lang="en-US" sz="2800" dirty="0" smtClean="0"/>
              <a:t>Introduction</a:t>
            </a:r>
          </a:p>
          <a:p>
            <a:r>
              <a:rPr lang="en-US" sz="2800" dirty="0" smtClean="0"/>
              <a:t>ER Model</a:t>
            </a:r>
          </a:p>
          <a:p>
            <a:r>
              <a:rPr lang="en-US" sz="2800" dirty="0" smtClean="0"/>
              <a:t>Contributions</a:t>
            </a:r>
          </a:p>
          <a:p>
            <a:r>
              <a:rPr lang="en-US" sz="2800" dirty="0" smtClean="0"/>
              <a:t>Queries</a:t>
            </a:r>
            <a:endParaRPr lang="en-US" sz="2800" dirty="0"/>
          </a:p>
        </p:txBody>
      </p:sp>
    </p:spTree>
    <p:extLst>
      <p:ext uri="{BB962C8B-B14F-4D97-AF65-F5344CB8AC3E}">
        <p14:creationId xmlns:p14="http://schemas.microsoft.com/office/powerpoint/2010/main" val="3020642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5161" y="251897"/>
            <a:ext cx="9465971" cy="7571303"/>
          </a:xfrm>
          <a:prstGeom prst="rect">
            <a:avLst/>
          </a:prstGeom>
          <a:noFill/>
        </p:spPr>
        <p:txBody>
          <a:bodyPr wrap="square" rtlCol="0">
            <a:spAutoFit/>
          </a:bodyPr>
          <a:lstStyle/>
          <a:p>
            <a:endParaRPr lang="en-US" dirty="0" smtClean="0"/>
          </a:p>
          <a:p>
            <a:endParaRPr lang="en-US" dirty="0"/>
          </a:p>
          <a:p>
            <a:pPr marL="285750" indent="-285750">
              <a:buFont typeface="Arial" panose="020B0604020202020204" pitchFamily="34" charset="0"/>
              <a:buChar char="•"/>
            </a:pPr>
            <a:r>
              <a:rPr lang="en-US" dirty="0"/>
              <a:t>SELECT DISTINCT </a:t>
            </a:r>
            <a:r>
              <a:rPr lang="en-US" dirty="0" err="1"/>
              <a:t>payment_type</a:t>
            </a:r>
            <a:r>
              <a:rPr lang="en-US" dirty="0"/>
              <a:t> FROM Payments</a:t>
            </a:r>
            <a:r>
              <a:rPr lang="en-US" dirty="0" smtClean="0"/>
              <a:t>;</a:t>
            </a:r>
          </a:p>
          <a:p>
            <a:endParaRPr lang="en-US" dirty="0" smtClean="0"/>
          </a:p>
          <a:p>
            <a:endParaRPr lang="en-US" dirty="0"/>
          </a:p>
          <a:p>
            <a:endParaRPr lang="en-US" dirty="0" smtClean="0"/>
          </a:p>
          <a:p>
            <a:endParaRPr lang="en-US" dirty="0"/>
          </a:p>
          <a:p>
            <a:endParaRPr lang="en-US" dirty="0" smtClean="0"/>
          </a:p>
          <a:p>
            <a:endParaRPr lang="en-US" dirty="0" smtClean="0"/>
          </a:p>
          <a:p>
            <a:pPr marL="285750" indent="-285750">
              <a:buFont typeface="Arial" panose="020B0604020202020204" pitchFamily="34" charset="0"/>
              <a:buChar char="•"/>
            </a:pPr>
            <a:r>
              <a:rPr lang="en-US" dirty="0"/>
              <a:t>SELECT </a:t>
            </a:r>
            <a:r>
              <a:rPr lang="en-US" dirty="0" err="1"/>
              <a:t>p.payment_id</a:t>
            </a:r>
            <a:r>
              <a:rPr lang="en-US" dirty="0"/>
              <a:t>, </a:t>
            </a:r>
            <a:r>
              <a:rPr lang="en-US" dirty="0" err="1"/>
              <a:t>b.guest_id</a:t>
            </a:r>
            <a:r>
              <a:rPr lang="en-US" dirty="0"/>
              <a:t>, </a:t>
            </a:r>
            <a:r>
              <a:rPr lang="en-US" dirty="0" err="1"/>
              <a:t>b.room_number</a:t>
            </a:r>
            <a:r>
              <a:rPr lang="en-US" dirty="0"/>
              <a:t>, </a:t>
            </a:r>
            <a:r>
              <a:rPr lang="en-US" dirty="0" err="1"/>
              <a:t>p.amount</a:t>
            </a:r>
            <a:r>
              <a:rPr lang="en-US" dirty="0"/>
              <a:t>, </a:t>
            </a:r>
            <a:r>
              <a:rPr lang="en-US" dirty="0" err="1"/>
              <a:t>p.payment_type</a:t>
            </a:r>
            <a:r>
              <a:rPr lang="en-US" dirty="0"/>
              <a:t> FROM Payments </a:t>
            </a:r>
            <a:r>
              <a:rPr lang="en-US" dirty="0" smtClean="0"/>
              <a:t>p JOIN </a:t>
            </a:r>
            <a:r>
              <a:rPr lang="en-US" dirty="0"/>
              <a:t>Bookings b ON </a:t>
            </a:r>
            <a:r>
              <a:rPr lang="en-US" dirty="0" err="1"/>
              <a:t>p.booking_id</a:t>
            </a:r>
            <a:r>
              <a:rPr lang="en-US" dirty="0"/>
              <a:t> = </a:t>
            </a:r>
            <a:r>
              <a:rPr lang="en-US" dirty="0" err="1"/>
              <a:t>b.booking_id</a:t>
            </a:r>
            <a:r>
              <a:rPr lang="en-US" dirty="0" smtClean="0"/>
              <a:t>;</a:t>
            </a:r>
          </a:p>
          <a:p>
            <a:pPr marL="285750" indent="-285750">
              <a:buFont typeface="Arial" panose="020B0604020202020204" pitchFamily="34" charset="0"/>
              <a:buChar char="•"/>
            </a:pPr>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10" name="Picture 9"/>
          <p:cNvPicPr>
            <a:picLocks noChangeAspect="1"/>
          </p:cNvPicPr>
          <p:nvPr/>
        </p:nvPicPr>
        <p:blipFill>
          <a:blip r:embed="rId2"/>
          <a:stretch>
            <a:fillRect/>
          </a:stretch>
        </p:blipFill>
        <p:spPr>
          <a:xfrm>
            <a:off x="3633782" y="3704985"/>
            <a:ext cx="3620005" cy="733527"/>
          </a:xfrm>
          <a:prstGeom prst="rect">
            <a:avLst/>
          </a:prstGeom>
        </p:spPr>
      </p:pic>
      <p:pic>
        <p:nvPicPr>
          <p:cNvPr id="13" name="Picture 12"/>
          <p:cNvPicPr>
            <a:picLocks noChangeAspect="1"/>
          </p:cNvPicPr>
          <p:nvPr/>
        </p:nvPicPr>
        <p:blipFill>
          <a:blip r:embed="rId3"/>
          <a:stretch>
            <a:fillRect/>
          </a:stretch>
        </p:blipFill>
        <p:spPr>
          <a:xfrm>
            <a:off x="4876967" y="1526540"/>
            <a:ext cx="1133633" cy="628738"/>
          </a:xfrm>
          <a:prstGeom prst="rect">
            <a:avLst/>
          </a:prstGeom>
        </p:spPr>
      </p:pic>
    </p:spTree>
    <p:extLst>
      <p:ext uri="{BB962C8B-B14F-4D97-AF65-F5344CB8AC3E}">
        <p14:creationId xmlns:p14="http://schemas.microsoft.com/office/powerpoint/2010/main" val="18385408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17431" y="257576"/>
            <a:ext cx="10097037" cy="4308872"/>
          </a:xfrm>
          <a:prstGeom prst="rect">
            <a:avLst/>
          </a:prstGeom>
          <a:noFill/>
        </p:spPr>
        <p:txBody>
          <a:bodyPr wrap="square" rtlCol="0">
            <a:spAutoFit/>
          </a:bodyPr>
          <a:lstStyle/>
          <a:p>
            <a:r>
              <a:rPr lang="en-US" dirty="0" smtClean="0"/>
              <a:t>                                              </a:t>
            </a:r>
            <a:r>
              <a:rPr lang="en-US" sz="2800" b="1" dirty="0" smtClean="0"/>
              <a:t>Queries of Table:8(EXPENSES)</a:t>
            </a:r>
            <a:endParaRPr lang="en-US" sz="2800" b="1" dirty="0"/>
          </a:p>
          <a:p>
            <a:pPr marL="457200" indent="-457200">
              <a:buFont typeface="Arial" panose="020B0604020202020204" pitchFamily="34" charset="0"/>
              <a:buChar char="•"/>
            </a:pPr>
            <a:r>
              <a:rPr lang="en-US" dirty="0"/>
              <a:t>SELECT * FROM Expenses</a:t>
            </a:r>
            <a:r>
              <a:rPr lang="en-US" dirty="0" smtClean="0"/>
              <a:t>;</a:t>
            </a:r>
          </a:p>
          <a:p>
            <a:endParaRPr lang="en-US" sz="2800" dirty="0" smtClean="0"/>
          </a:p>
          <a:p>
            <a:endParaRPr lang="en-US" sz="2800" dirty="0" smtClean="0"/>
          </a:p>
          <a:p>
            <a:endParaRPr lang="en-US" sz="2800" dirty="0"/>
          </a:p>
          <a:p>
            <a:pPr marL="285750" indent="-285750">
              <a:buFont typeface="Arial" panose="020B0604020202020204" pitchFamily="34" charset="0"/>
              <a:buChar char="•"/>
            </a:pPr>
            <a:r>
              <a:rPr lang="en-US" dirty="0"/>
              <a:t>SELECT COUNT(*) AS </a:t>
            </a:r>
            <a:r>
              <a:rPr lang="en-US" dirty="0" err="1"/>
              <a:t>total_expenses</a:t>
            </a:r>
            <a:r>
              <a:rPr lang="en-US" dirty="0"/>
              <a:t> FROM Expenses</a:t>
            </a:r>
            <a:r>
              <a:rPr lang="en-US" dirty="0" smtClean="0"/>
              <a:t>;</a:t>
            </a:r>
          </a:p>
          <a:p>
            <a:pPr marL="285750" indent="-285750">
              <a:buFont typeface="Arial" panose="020B0604020202020204" pitchFamily="34" charset="0"/>
              <a:buChar char="•"/>
            </a:pPr>
            <a:endParaRPr lang="en-US" dirty="0"/>
          </a:p>
          <a:p>
            <a:endParaRPr lang="en-US" dirty="0" smtClean="0"/>
          </a:p>
          <a:p>
            <a:endParaRPr lang="en-US" dirty="0" smtClean="0"/>
          </a:p>
          <a:p>
            <a:endParaRPr lang="en-US" dirty="0"/>
          </a:p>
          <a:p>
            <a:pPr marL="285750" indent="-285750">
              <a:buFont typeface="Arial" panose="020B0604020202020204" pitchFamily="34" charset="0"/>
              <a:buChar char="•"/>
            </a:pPr>
            <a:r>
              <a:rPr lang="en-US" dirty="0"/>
              <a:t>SELECT * FROM Expenses WHERE amount &gt; 100</a:t>
            </a:r>
            <a:r>
              <a:rPr lang="en-US" dirty="0" smtClean="0"/>
              <a:t>;</a:t>
            </a:r>
          </a:p>
          <a:p>
            <a:pPr marL="285750" indent="-285750">
              <a:buFont typeface="Arial" panose="020B0604020202020204" pitchFamily="34" charset="0"/>
              <a:buChar char="•"/>
            </a:pPr>
            <a:endParaRPr lang="en-US" dirty="0"/>
          </a:p>
          <a:p>
            <a:endParaRPr lang="en-US" dirty="0"/>
          </a:p>
        </p:txBody>
      </p:sp>
      <p:pic>
        <p:nvPicPr>
          <p:cNvPr id="4" name="Picture 3"/>
          <p:cNvPicPr>
            <a:picLocks noChangeAspect="1"/>
          </p:cNvPicPr>
          <p:nvPr/>
        </p:nvPicPr>
        <p:blipFill>
          <a:blip r:embed="rId2"/>
          <a:stretch>
            <a:fillRect/>
          </a:stretch>
        </p:blipFill>
        <p:spPr>
          <a:xfrm>
            <a:off x="3968267" y="1091511"/>
            <a:ext cx="3105583" cy="704948"/>
          </a:xfrm>
          <a:prstGeom prst="rect">
            <a:avLst/>
          </a:prstGeom>
        </p:spPr>
      </p:pic>
      <p:pic>
        <p:nvPicPr>
          <p:cNvPr id="5" name="Picture 4"/>
          <p:cNvPicPr>
            <a:picLocks noChangeAspect="1"/>
          </p:cNvPicPr>
          <p:nvPr/>
        </p:nvPicPr>
        <p:blipFill>
          <a:blip r:embed="rId3"/>
          <a:stretch>
            <a:fillRect/>
          </a:stretch>
        </p:blipFill>
        <p:spPr>
          <a:xfrm>
            <a:off x="4372026" y="2916449"/>
            <a:ext cx="1268921" cy="530010"/>
          </a:xfrm>
          <a:prstGeom prst="rect">
            <a:avLst/>
          </a:prstGeom>
        </p:spPr>
      </p:pic>
      <p:pic>
        <p:nvPicPr>
          <p:cNvPr id="7" name="Picture 6"/>
          <p:cNvPicPr>
            <a:picLocks noChangeAspect="1"/>
          </p:cNvPicPr>
          <p:nvPr/>
        </p:nvPicPr>
        <p:blipFill>
          <a:blip r:embed="rId4"/>
          <a:stretch>
            <a:fillRect/>
          </a:stretch>
        </p:blipFill>
        <p:spPr>
          <a:xfrm>
            <a:off x="3554888" y="4153543"/>
            <a:ext cx="3124636" cy="825811"/>
          </a:xfrm>
          <a:prstGeom prst="rect">
            <a:avLst/>
          </a:prstGeom>
        </p:spPr>
      </p:pic>
    </p:spTree>
    <p:extLst>
      <p:ext uri="{BB962C8B-B14F-4D97-AF65-F5344CB8AC3E}">
        <p14:creationId xmlns:p14="http://schemas.microsoft.com/office/powerpoint/2010/main" val="18786907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00767" y="257577"/>
            <a:ext cx="9787943" cy="3693319"/>
          </a:xfrm>
          <a:prstGeom prst="rect">
            <a:avLst/>
          </a:prstGeom>
          <a:noFill/>
        </p:spPr>
        <p:txBody>
          <a:bodyPr wrap="square" rtlCol="0">
            <a:spAutoFit/>
          </a:bodyPr>
          <a:lstStyle/>
          <a:p>
            <a:endParaRPr lang="en-US" dirty="0" smtClean="0"/>
          </a:p>
          <a:p>
            <a:endParaRPr lang="en-US" dirty="0"/>
          </a:p>
          <a:p>
            <a:endParaRPr lang="en-US" dirty="0" smtClean="0"/>
          </a:p>
          <a:p>
            <a:endParaRPr lang="en-US" dirty="0"/>
          </a:p>
          <a:p>
            <a:pPr marL="285750" indent="-285750">
              <a:buFont typeface="Arial" panose="020B0604020202020204" pitchFamily="34" charset="0"/>
              <a:buChar char="•"/>
            </a:pPr>
            <a:r>
              <a:rPr lang="en-US" dirty="0"/>
              <a:t>SELECT DISTINCT </a:t>
            </a:r>
            <a:r>
              <a:rPr lang="en-US" dirty="0" err="1"/>
              <a:t>expense_name</a:t>
            </a:r>
            <a:r>
              <a:rPr lang="en-US" dirty="0"/>
              <a:t> FROM Expenses</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SELECT * FROM Expenses WHERE </a:t>
            </a:r>
            <a:r>
              <a:rPr lang="en-US" dirty="0" err="1"/>
              <a:t>expense_date</a:t>
            </a:r>
            <a:r>
              <a:rPr lang="en-US" dirty="0"/>
              <a:t> BETWEEN DATE_SUB(CURDATE(), INTERVAL 1 MONTH) AND CURDATE</a:t>
            </a:r>
            <a:r>
              <a:rPr lang="en-US" dirty="0" smtClean="0"/>
              <a:t>();</a:t>
            </a:r>
          </a:p>
          <a:p>
            <a:pPr marL="285750" indent="-285750">
              <a:buFont typeface="Arial" panose="020B0604020202020204" pitchFamily="34" charset="0"/>
              <a:buChar char="•"/>
            </a:pPr>
            <a:endParaRPr lang="en-US" dirty="0" smtClean="0"/>
          </a:p>
        </p:txBody>
      </p:sp>
      <p:pic>
        <p:nvPicPr>
          <p:cNvPr id="5" name="Picture 4"/>
          <p:cNvPicPr>
            <a:picLocks noChangeAspect="1"/>
          </p:cNvPicPr>
          <p:nvPr/>
        </p:nvPicPr>
        <p:blipFill>
          <a:blip r:embed="rId2"/>
          <a:stretch>
            <a:fillRect/>
          </a:stretch>
        </p:blipFill>
        <p:spPr>
          <a:xfrm>
            <a:off x="4814671" y="1914264"/>
            <a:ext cx="1380067" cy="943284"/>
          </a:xfrm>
          <a:prstGeom prst="rect">
            <a:avLst/>
          </a:prstGeom>
        </p:spPr>
      </p:pic>
      <p:pic>
        <p:nvPicPr>
          <p:cNvPr id="6" name="Picture 5"/>
          <p:cNvPicPr>
            <a:picLocks noChangeAspect="1"/>
          </p:cNvPicPr>
          <p:nvPr/>
        </p:nvPicPr>
        <p:blipFill>
          <a:blip r:embed="rId3"/>
          <a:stretch>
            <a:fillRect/>
          </a:stretch>
        </p:blipFill>
        <p:spPr>
          <a:xfrm>
            <a:off x="3845635" y="3909385"/>
            <a:ext cx="3318138" cy="1176371"/>
          </a:xfrm>
          <a:prstGeom prst="rect">
            <a:avLst/>
          </a:prstGeom>
        </p:spPr>
      </p:pic>
    </p:spTree>
    <p:extLst>
      <p:ext uri="{BB962C8B-B14F-4D97-AF65-F5344CB8AC3E}">
        <p14:creationId xmlns:p14="http://schemas.microsoft.com/office/powerpoint/2010/main" val="3974546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4552" y="154548"/>
            <a:ext cx="10251583" cy="7725192"/>
          </a:xfrm>
          <a:prstGeom prst="rect">
            <a:avLst/>
          </a:prstGeom>
          <a:noFill/>
        </p:spPr>
        <p:txBody>
          <a:bodyPr wrap="square" rtlCol="0">
            <a:spAutoFit/>
          </a:bodyPr>
          <a:lstStyle/>
          <a:p>
            <a:r>
              <a:rPr lang="en-US" sz="2800" dirty="0" smtClean="0"/>
              <a:t>                            </a:t>
            </a:r>
            <a:r>
              <a:rPr lang="en-US" sz="2800" b="1" dirty="0"/>
              <a:t>Queries of </a:t>
            </a:r>
            <a:r>
              <a:rPr lang="en-US" sz="2800" b="1" dirty="0" smtClean="0"/>
              <a:t>Table:9(SUPPLIERS)</a:t>
            </a:r>
            <a:endParaRPr lang="en-US" sz="2800" b="1"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SELECT </a:t>
            </a:r>
            <a:r>
              <a:rPr lang="en-US" dirty="0"/>
              <a:t>* FROM Suppliers</a:t>
            </a:r>
            <a:r>
              <a:rPr lang="en-US" dirty="0" smtClean="0"/>
              <a:t>; </a:t>
            </a:r>
          </a:p>
          <a:p>
            <a:endParaRPr lang="en-US" dirty="0" smtClean="0"/>
          </a:p>
          <a:p>
            <a:endParaRPr lang="en-US" dirty="0"/>
          </a:p>
          <a:p>
            <a:endParaRPr lang="en-US" dirty="0" smtClean="0"/>
          </a:p>
          <a:p>
            <a:endParaRPr lang="en-US" dirty="0" smtClean="0"/>
          </a:p>
          <a:p>
            <a:endParaRPr lang="en-US" dirty="0" smtClean="0"/>
          </a:p>
          <a:p>
            <a:pPr marL="285750" indent="-285750">
              <a:buFont typeface="Arial" panose="020B0604020202020204" pitchFamily="34" charset="0"/>
              <a:buChar char="•"/>
            </a:pPr>
            <a:r>
              <a:rPr lang="en-US" dirty="0" smtClean="0"/>
              <a:t>SELECT </a:t>
            </a:r>
            <a:r>
              <a:rPr lang="en-US" dirty="0"/>
              <a:t>COUNT(*) AS </a:t>
            </a:r>
            <a:r>
              <a:rPr lang="en-US" dirty="0" err="1"/>
              <a:t>total_suppliers</a:t>
            </a:r>
            <a:r>
              <a:rPr lang="en-US" dirty="0"/>
              <a:t> FROM Suppliers</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endParaRPr lang="en-US" dirty="0"/>
          </a:p>
          <a:p>
            <a:endParaRPr lang="en-US" dirty="0" smtClean="0"/>
          </a:p>
          <a:p>
            <a:pPr marL="285750" indent="-285750">
              <a:buFont typeface="Arial" panose="020B0604020202020204" pitchFamily="34" charset="0"/>
              <a:buChar char="•"/>
            </a:pPr>
            <a:r>
              <a:rPr lang="en-US" dirty="0" smtClean="0"/>
              <a:t>SELECT </a:t>
            </a:r>
            <a:r>
              <a:rPr lang="en-US" dirty="0"/>
              <a:t>* FROM Suppliers WHERE </a:t>
            </a:r>
            <a:r>
              <a:rPr lang="en-US" dirty="0" err="1"/>
              <a:t>contact_person</a:t>
            </a:r>
            <a:r>
              <a:rPr lang="en-US" dirty="0"/>
              <a:t> LIKE 'A</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smtClean="0"/>
          </a:p>
          <a:p>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pic>
        <p:nvPicPr>
          <p:cNvPr id="3" name="Picture 2"/>
          <p:cNvPicPr>
            <a:picLocks noChangeAspect="1"/>
          </p:cNvPicPr>
          <p:nvPr/>
        </p:nvPicPr>
        <p:blipFill>
          <a:blip r:embed="rId2"/>
          <a:stretch>
            <a:fillRect/>
          </a:stretch>
        </p:blipFill>
        <p:spPr>
          <a:xfrm>
            <a:off x="3102405" y="1319876"/>
            <a:ext cx="4982270" cy="704948"/>
          </a:xfrm>
          <a:prstGeom prst="rect">
            <a:avLst/>
          </a:prstGeom>
        </p:spPr>
      </p:pic>
      <p:pic>
        <p:nvPicPr>
          <p:cNvPr id="4" name="Picture 3"/>
          <p:cNvPicPr>
            <a:picLocks noChangeAspect="1"/>
          </p:cNvPicPr>
          <p:nvPr/>
        </p:nvPicPr>
        <p:blipFill>
          <a:blip r:embed="rId3"/>
          <a:stretch>
            <a:fillRect/>
          </a:stretch>
        </p:blipFill>
        <p:spPr>
          <a:xfrm>
            <a:off x="4893354" y="3190151"/>
            <a:ext cx="1143160" cy="514422"/>
          </a:xfrm>
          <a:prstGeom prst="rect">
            <a:avLst/>
          </a:prstGeom>
        </p:spPr>
      </p:pic>
      <p:pic>
        <p:nvPicPr>
          <p:cNvPr id="5" name="Picture 4"/>
          <p:cNvPicPr>
            <a:picLocks noChangeAspect="1"/>
          </p:cNvPicPr>
          <p:nvPr/>
        </p:nvPicPr>
        <p:blipFill>
          <a:blip r:embed="rId4"/>
          <a:stretch>
            <a:fillRect/>
          </a:stretch>
        </p:blipFill>
        <p:spPr>
          <a:xfrm>
            <a:off x="3102405" y="4869900"/>
            <a:ext cx="4725059" cy="685896"/>
          </a:xfrm>
          <a:prstGeom prst="rect">
            <a:avLst/>
          </a:prstGeom>
        </p:spPr>
      </p:pic>
    </p:spTree>
    <p:extLst>
      <p:ext uri="{BB962C8B-B14F-4D97-AF65-F5344CB8AC3E}">
        <p14:creationId xmlns:p14="http://schemas.microsoft.com/office/powerpoint/2010/main" val="39706103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9099" y="309093"/>
            <a:ext cx="10006884" cy="4185761"/>
          </a:xfrm>
          <a:prstGeom prst="rect">
            <a:avLst/>
          </a:prstGeom>
          <a:noFill/>
        </p:spPr>
        <p:txBody>
          <a:bodyPr wrap="square" rtlCol="0">
            <a:spAutoFit/>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SELECT </a:t>
            </a:r>
            <a:r>
              <a:rPr lang="en-US" dirty="0"/>
              <a:t>DISTINCT name FROM Suppliers;</a:t>
            </a:r>
          </a:p>
          <a:p>
            <a:endParaRPr lang="en-US" sz="2800" dirty="0" smtClean="0"/>
          </a:p>
          <a:p>
            <a:endParaRPr lang="en-US" sz="2800" dirty="0" smtClean="0"/>
          </a:p>
          <a:p>
            <a:endParaRPr lang="en-US" sz="2800" dirty="0"/>
          </a:p>
          <a:p>
            <a:pPr marL="285750" indent="-285750">
              <a:buFont typeface="Arial" panose="020B0604020202020204" pitchFamily="34" charset="0"/>
              <a:buChar char="•"/>
            </a:pPr>
            <a:r>
              <a:rPr lang="en-US" dirty="0"/>
              <a:t>SELECT name, </a:t>
            </a:r>
            <a:r>
              <a:rPr lang="en-US" dirty="0" err="1"/>
              <a:t>contact_person</a:t>
            </a:r>
            <a:r>
              <a:rPr lang="en-US" dirty="0"/>
              <a:t> FROM Suppliers WHERE </a:t>
            </a:r>
            <a:r>
              <a:rPr lang="en-US" dirty="0" err="1"/>
              <a:t>supplier_id</a:t>
            </a:r>
            <a:r>
              <a:rPr lang="en-US" dirty="0"/>
              <a:t> IN (SELECT </a:t>
            </a:r>
            <a:r>
              <a:rPr lang="en-US" dirty="0" err="1"/>
              <a:t>supplier_id</a:t>
            </a:r>
            <a:r>
              <a:rPr lang="en-US" dirty="0"/>
              <a:t> FROM </a:t>
            </a:r>
            <a:r>
              <a:rPr lang="en-US" dirty="0" err="1"/>
              <a:t>Supply_Orders</a:t>
            </a:r>
            <a:r>
              <a:rPr lang="en-US" dirty="0"/>
              <a:t>);</a:t>
            </a:r>
          </a:p>
          <a:p>
            <a:endParaRPr lang="en-US" sz="2800" dirty="0" smtClean="0"/>
          </a:p>
          <a:p>
            <a:endParaRPr lang="en-US" sz="2800" dirty="0"/>
          </a:p>
        </p:txBody>
      </p:sp>
      <p:pic>
        <p:nvPicPr>
          <p:cNvPr id="3" name="Picture 2"/>
          <p:cNvPicPr>
            <a:picLocks noChangeAspect="1"/>
          </p:cNvPicPr>
          <p:nvPr/>
        </p:nvPicPr>
        <p:blipFill>
          <a:blip r:embed="rId2"/>
          <a:stretch>
            <a:fillRect/>
          </a:stretch>
        </p:blipFill>
        <p:spPr>
          <a:xfrm>
            <a:off x="4438547" y="1935183"/>
            <a:ext cx="1314633" cy="933580"/>
          </a:xfrm>
          <a:prstGeom prst="rect">
            <a:avLst/>
          </a:prstGeom>
        </p:spPr>
      </p:pic>
      <p:pic>
        <p:nvPicPr>
          <p:cNvPr id="5" name="Picture 4"/>
          <p:cNvPicPr>
            <a:picLocks noChangeAspect="1"/>
          </p:cNvPicPr>
          <p:nvPr/>
        </p:nvPicPr>
        <p:blipFill>
          <a:blip r:embed="rId3"/>
          <a:stretch>
            <a:fillRect/>
          </a:stretch>
        </p:blipFill>
        <p:spPr>
          <a:xfrm>
            <a:off x="4129471" y="3605085"/>
            <a:ext cx="2181529" cy="956067"/>
          </a:xfrm>
          <a:prstGeom prst="rect">
            <a:avLst/>
          </a:prstGeom>
        </p:spPr>
      </p:pic>
    </p:spTree>
    <p:extLst>
      <p:ext uri="{BB962C8B-B14F-4D97-AF65-F5344CB8AC3E}">
        <p14:creationId xmlns:p14="http://schemas.microsoft.com/office/powerpoint/2010/main" val="13563976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1673" y="360609"/>
            <a:ext cx="10084157" cy="7171194"/>
          </a:xfrm>
          <a:prstGeom prst="rect">
            <a:avLst/>
          </a:prstGeom>
          <a:noFill/>
        </p:spPr>
        <p:txBody>
          <a:bodyPr wrap="square" rtlCol="0">
            <a:spAutoFit/>
          </a:bodyPr>
          <a:lstStyle/>
          <a:p>
            <a:r>
              <a:rPr lang="en-US" sz="2800" b="1" dirty="0" smtClean="0"/>
              <a:t>                       Queries of Table:10(SUPPLY_ORDERS)</a:t>
            </a:r>
            <a:endParaRPr lang="en-US" b="1" dirty="0" smtClean="0"/>
          </a:p>
          <a:p>
            <a:endParaRPr lang="en-US" dirty="0"/>
          </a:p>
          <a:p>
            <a:pPr marL="285750" indent="-285750">
              <a:buFont typeface="Arial" panose="020B0604020202020204" pitchFamily="34" charset="0"/>
              <a:buChar char="•"/>
            </a:pPr>
            <a:r>
              <a:rPr lang="en-US" dirty="0"/>
              <a:t>SELECT * FROM </a:t>
            </a:r>
            <a:r>
              <a:rPr lang="en-US" dirty="0" err="1"/>
              <a:t>Supply_Orders</a:t>
            </a:r>
            <a:r>
              <a:rPr lang="en-US" dirty="0" smtClean="0"/>
              <a:t>;</a:t>
            </a:r>
          </a:p>
          <a:p>
            <a:endParaRPr lang="en-US" dirty="0" smtClean="0"/>
          </a:p>
          <a:p>
            <a:endParaRPr lang="en-US" dirty="0"/>
          </a:p>
          <a:p>
            <a:endParaRPr lang="en-US" dirty="0" smtClean="0"/>
          </a:p>
          <a:p>
            <a:endParaRPr lang="en-US" dirty="0"/>
          </a:p>
          <a:p>
            <a:endParaRPr lang="en-US" dirty="0" smtClean="0"/>
          </a:p>
          <a:p>
            <a:pPr marL="285750" indent="-285750">
              <a:buFont typeface="Arial" panose="020B0604020202020204" pitchFamily="34" charset="0"/>
              <a:buChar char="•"/>
            </a:pPr>
            <a:r>
              <a:rPr lang="en-US" dirty="0"/>
              <a:t>SELECT </a:t>
            </a:r>
            <a:r>
              <a:rPr lang="en-US" dirty="0" err="1"/>
              <a:t>supplier_id</a:t>
            </a:r>
            <a:r>
              <a:rPr lang="en-US" dirty="0"/>
              <a:t>, COUNT(*) AS </a:t>
            </a:r>
            <a:r>
              <a:rPr lang="en-US" dirty="0" err="1"/>
              <a:t>order_count</a:t>
            </a:r>
            <a:r>
              <a:rPr lang="en-US" dirty="0"/>
              <a:t> FROM </a:t>
            </a:r>
            <a:r>
              <a:rPr lang="en-US" dirty="0" err="1"/>
              <a:t>Supply_Orders</a:t>
            </a:r>
            <a:r>
              <a:rPr lang="en-US" dirty="0"/>
              <a:t> GROUP BY </a:t>
            </a:r>
            <a:r>
              <a:rPr lang="en-US" dirty="0" err="1"/>
              <a:t>supplier_id</a:t>
            </a:r>
            <a:r>
              <a:rPr lang="en-US" dirty="0"/>
              <a:t>;</a:t>
            </a:r>
            <a:endParaRPr lang="en-US" dirty="0" smtClean="0"/>
          </a:p>
          <a:p>
            <a:endParaRPr lang="en-US" dirty="0" smtClean="0"/>
          </a:p>
          <a:p>
            <a:endParaRPr lang="en-US" dirty="0"/>
          </a:p>
          <a:p>
            <a:endParaRPr lang="en-US" dirty="0" smtClean="0"/>
          </a:p>
          <a:p>
            <a:endParaRPr lang="en-US" dirty="0" smtClean="0"/>
          </a:p>
          <a:p>
            <a:endParaRPr lang="en-US" dirty="0" smtClean="0"/>
          </a:p>
          <a:p>
            <a:endParaRPr lang="en-US" dirty="0"/>
          </a:p>
          <a:p>
            <a:pPr marL="285750" indent="-285750">
              <a:buFont typeface="Arial" panose="020B0604020202020204" pitchFamily="34" charset="0"/>
              <a:buChar char="•"/>
            </a:pPr>
            <a:r>
              <a:rPr lang="en-US" dirty="0"/>
              <a:t> SELECT * FROM </a:t>
            </a:r>
            <a:r>
              <a:rPr lang="en-US" dirty="0" err="1"/>
              <a:t>Supply_Orders</a:t>
            </a:r>
            <a:r>
              <a:rPr lang="en-US" dirty="0"/>
              <a:t> WHERE </a:t>
            </a:r>
            <a:r>
              <a:rPr lang="en-US" dirty="0" err="1"/>
              <a:t>total_amount</a:t>
            </a:r>
            <a:r>
              <a:rPr lang="en-US" dirty="0"/>
              <a:t> &gt; 500</a:t>
            </a:r>
            <a:r>
              <a:rPr lang="en-US" dirty="0" smtClean="0"/>
              <a:t>;</a:t>
            </a:r>
          </a:p>
          <a:p>
            <a:pPr marL="285750" indent="-285750">
              <a:buFont typeface="Arial" panose="020B0604020202020204" pitchFamily="34" charset="0"/>
              <a:buChar char="•"/>
            </a:pP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5" name="Picture 4"/>
          <p:cNvPicPr>
            <a:picLocks noChangeAspect="1"/>
          </p:cNvPicPr>
          <p:nvPr/>
        </p:nvPicPr>
        <p:blipFill>
          <a:blip r:embed="rId2"/>
          <a:stretch>
            <a:fillRect/>
          </a:stretch>
        </p:blipFill>
        <p:spPr>
          <a:xfrm>
            <a:off x="3228190" y="1654515"/>
            <a:ext cx="4525006" cy="1009791"/>
          </a:xfrm>
          <a:prstGeom prst="rect">
            <a:avLst/>
          </a:prstGeom>
        </p:spPr>
      </p:pic>
      <p:pic>
        <p:nvPicPr>
          <p:cNvPr id="6" name="Picture 5"/>
          <p:cNvPicPr>
            <a:picLocks noChangeAspect="1"/>
          </p:cNvPicPr>
          <p:nvPr/>
        </p:nvPicPr>
        <p:blipFill>
          <a:blip r:embed="rId3"/>
          <a:stretch>
            <a:fillRect/>
          </a:stretch>
        </p:blipFill>
        <p:spPr>
          <a:xfrm>
            <a:off x="4534179" y="3376819"/>
            <a:ext cx="1732724" cy="1045899"/>
          </a:xfrm>
          <a:prstGeom prst="rect">
            <a:avLst/>
          </a:prstGeom>
        </p:spPr>
      </p:pic>
      <p:pic>
        <p:nvPicPr>
          <p:cNvPr id="7" name="Picture 6"/>
          <p:cNvPicPr>
            <a:picLocks noChangeAspect="1"/>
          </p:cNvPicPr>
          <p:nvPr/>
        </p:nvPicPr>
        <p:blipFill>
          <a:blip r:embed="rId4"/>
          <a:stretch>
            <a:fillRect/>
          </a:stretch>
        </p:blipFill>
        <p:spPr>
          <a:xfrm>
            <a:off x="3468125" y="5135231"/>
            <a:ext cx="4534533" cy="1028844"/>
          </a:xfrm>
          <a:prstGeom prst="rect">
            <a:avLst/>
          </a:prstGeom>
        </p:spPr>
      </p:pic>
    </p:spTree>
    <p:extLst>
      <p:ext uri="{BB962C8B-B14F-4D97-AF65-F5344CB8AC3E}">
        <p14:creationId xmlns:p14="http://schemas.microsoft.com/office/powerpoint/2010/main" val="27117090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067" y="373488"/>
            <a:ext cx="10740981" cy="3693319"/>
          </a:xfrm>
          <a:prstGeom prst="rect">
            <a:avLst/>
          </a:prstGeom>
          <a:noFill/>
        </p:spPr>
        <p:txBody>
          <a:bodyPr wrap="square" rtlCol="0">
            <a:spAutoFit/>
          </a:bodyPr>
          <a:lstStyle/>
          <a:p>
            <a:endParaRPr lang="en-US" dirty="0" smtClean="0"/>
          </a:p>
          <a:p>
            <a:endParaRPr lang="en-US" dirty="0"/>
          </a:p>
          <a:p>
            <a:endParaRPr lang="en-US" dirty="0" smtClean="0"/>
          </a:p>
          <a:p>
            <a:pPr marL="285750" indent="-285750">
              <a:buFont typeface="Arial" panose="020B0604020202020204" pitchFamily="34" charset="0"/>
              <a:buChar char="•"/>
            </a:pPr>
            <a:r>
              <a:rPr lang="en-US" dirty="0"/>
              <a:t>SELECT DISTINCT </a:t>
            </a:r>
            <a:r>
              <a:rPr lang="en-US" dirty="0" err="1"/>
              <a:t>order_date</a:t>
            </a:r>
            <a:r>
              <a:rPr lang="en-US" dirty="0"/>
              <a:t> FROM </a:t>
            </a:r>
            <a:r>
              <a:rPr lang="en-US" dirty="0" err="1"/>
              <a:t>Supply_Orders</a:t>
            </a:r>
            <a:r>
              <a:rPr lang="en-US" dirty="0" smtClean="0"/>
              <a:t>;</a:t>
            </a:r>
          </a:p>
          <a:p>
            <a:endParaRPr lang="en-US" dirty="0" smtClean="0"/>
          </a:p>
          <a:p>
            <a:endParaRPr lang="en-US" dirty="0"/>
          </a:p>
          <a:p>
            <a:endParaRPr lang="en-US" dirty="0" smtClean="0"/>
          </a:p>
          <a:p>
            <a:endParaRPr lang="en-US" dirty="0"/>
          </a:p>
          <a:p>
            <a:endParaRPr lang="en-US" dirty="0" smtClean="0"/>
          </a:p>
          <a:p>
            <a:pPr marL="285750" indent="-285750">
              <a:buFont typeface="Arial" panose="020B0604020202020204" pitchFamily="34" charset="0"/>
              <a:buChar char="•"/>
            </a:pPr>
            <a:r>
              <a:rPr lang="en-US" dirty="0"/>
              <a:t>SELECT </a:t>
            </a:r>
            <a:r>
              <a:rPr lang="en-US" dirty="0" err="1"/>
              <a:t>so.order_id</a:t>
            </a:r>
            <a:r>
              <a:rPr lang="en-US" dirty="0"/>
              <a:t>, s.name, </a:t>
            </a:r>
            <a:r>
              <a:rPr lang="en-US" dirty="0" err="1"/>
              <a:t>s.contact_person</a:t>
            </a:r>
            <a:r>
              <a:rPr lang="en-US" dirty="0"/>
              <a:t>, </a:t>
            </a:r>
            <a:r>
              <a:rPr lang="en-US" dirty="0" err="1"/>
              <a:t>so.total_amount</a:t>
            </a:r>
            <a:r>
              <a:rPr lang="en-US" dirty="0"/>
              <a:t> FROM </a:t>
            </a:r>
            <a:r>
              <a:rPr lang="en-US" dirty="0" err="1"/>
              <a:t>Supply_Orders</a:t>
            </a:r>
            <a:r>
              <a:rPr lang="en-US" dirty="0"/>
              <a:t> </a:t>
            </a:r>
            <a:r>
              <a:rPr lang="en-US" dirty="0" err="1"/>
              <a:t>soJOIN</a:t>
            </a:r>
            <a:r>
              <a:rPr lang="en-US" dirty="0"/>
              <a:t> Suppliers s ON </a:t>
            </a:r>
            <a:r>
              <a:rPr lang="en-US" dirty="0" err="1"/>
              <a:t>so.supplier_id</a:t>
            </a:r>
            <a:r>
              <a:rPr lang="en-US" dirty="0"/>
              <a:t> = </a:t>
            </a:r>
            <a:r>
              <a:rPr lang="en-US" dirty="0" err="1"/>
              <a:t>s.supplier_id</a:t>
            </a:r>
            <a:r>
              <a:rPr lang="en-US" dirty="0" smtClean="0"/>
              <a:t>;</a:t>
            </a:r>
          </a:p>
          <a:p>
            <a:pPr marL="285750" indent="-285750">
              <a:buFont typeface="Arial" panose="020B0604020202020204" pitchFamily="34" charset="0"/>
              <a:buChar char="•"/>
            </a:pPr>
            <a:endParaRPr lang="en-US" dirty="0" smtClean="0"/>
          </a:p>
          <a:p>
            <a:endParaRPr lang="en-US" dirty="0"/>
          </a:p>
        </p:txBody>
      </p:sp>
      <p:pic>
        <p:nvPicPr>
          <p:cNvPr id="4" name="Picture 3"/>
          <p:cNvPicPr>
            <a:picLocks noChangeAspect="1"/>
          </p:cNvPicPr>
          <p:nvPr/>
        </p:nvPicPr>
        <p:blipFill>
          <a:blip r:embed="rId2"/>
          <a:stretch>
            <a:fillRect/>
          </a:stretch>
        </p:blipFill>
        <p:spPr>
          <a:xfrm>
            <a:off x="4992502" y="1674846"/>
            <a:ext cx="1240872" cy="1090602"/>
          </a:xfrm>
          <a:prstGeom prst="rect">
            <a:avLst/>
          </a:prstGeom>
        </p:spPr>
      </p:pic>
      <p:pic>
        <p:nvPicPr>
          <p:cNvPr id="5" name="Picture 4"/>
          <p:cNvPicPr>
            <a:picLocks noChangeAspect="1"/>
          </p:cNvPicPr>
          <p:nvPr/>
        </p:nvPicPr>
        <p:blipFill>
          <a:blip r:embed="rId3"/>
          <a:stretch>
            <a:fillRect/>
          </a:stretch>
        </p:blipFill>
        <p:spPr>
          <a:xfrm>
            <a:off x="3893435" y="3688642"/>
            <a:ext cx="3439005" cy="1028844"/>
          </a:xfrm>
          <a:prstGeom prst="rect">
            <a:avLst/>
          </a:prstGeom>
        </p:spPr>
      </p:pic>
    </p:spTree>
    <p:extLst>
      <p:ext uri="{BB962C8B-B14F-4D97-AF65-F5344CB8AC3E}">
        <p14:creationId xmlns:p14="http://schemas.microsoft.com/office/powerpoint/2010/main" val="650089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777" y="-104502"/>
            <a:ext cx="9744891" cy="1136877"/>
          </a:xfrm>
        </p:spPr>
        <p:txBody>
          <a:bodyPr/>
          <a:lstStyle/>
          <a:p>
            <a:pPr algn="ctr"/>
            <a:r>
              <a:rPr lang="en-GB" b="1" dirty="0" smtClean="0">
                <a:effectLst>
                  <a:outerShdw blurRad="38100" dist="38100" dir="2700000" algn="tl">
                    <a:srgbClr val="000000">
                      <a:alpha val="43137"/>
                    </a:srgbClr>
                  </a:outerShdw>
                </a:effectLst>
                <a:latin typeface="Arial Black" panose="020B0A04020102020204" pitchFamily="34" charset="0"/>
              </a:rPr>
              <a:t>ER MODEL</a:t>
            </a:r>
            <a:endParaRPr lang="en-US" b="1" dirty="0">
              <a:effectLst>
                <a:outerShdw blurRad="38100" dist="38100" dir="2700000" algn="tl">
                  <a:srgbClr val="000000">
                    <a:alpha val="43137"/>
                  </a:srgbClr>
                </a:outerShdw>
              </a:effectLst>
              <a:latin typeface="Arial Black" panose="020B0A04020102020204" pitchFamily="34" charset="0"/>
            </a:endParaRPr>
          </a:p>
        </p:txBody>
      </p:sp>
      <p:pic>
        <p:nvPicPr>
          <p:cNvPr id="4"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0006" y="1262130"/>
            <a:ext cx="10625069" cy="5203064"/>
          </a:xfrm>
        </p:spPr>
      </p:pic>
    </p:spTree>
    <p:extLst>
      <p:ext uri="{BB962C8B-B14F-4D97-AF65-F5344CB8AC3E}">
        <p14:creationId xmlns:p14="http://schemas.microsoft.com/office/powerpoint/2010/main" val="4178171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15910"/>
            <a:ext cx="9905998" cy="1133341"/>
          </a:xfrm>
        </p:spPr>
        <p:txBody>
          <a:bodyPr/>
          <a:lstStyle/>
          <a:p>
            <a:pPr algn="ctr"/>
            <a:r>
              <a:rPr lang="en-US" b="1" dirty="0" smtClean="0"/>
              <a:t>Introduction to hotel management system</a:t>
            </a:r>
            <a:endParaRPr lang="en-US" b="1" dirty="0"/>
          </a:p>
        </p:txBody>
      </p:sp>
      <p:sp>
        <p:nvSpPr>
          <p:cNvPr id="3" name="Content Placeholder 2"/>
          <p:cNvSpPr>
            <a:spLocks noGrp="1"/>
          </p:cNvSpPr>
          <p:nvPr>
            <p:ph idx="1"/>
          </p:nvPr>
        </p:nvSpPr>
        <p:spPr>
          <a:xfrm>
            <a:off x="914400" y="1481070"/>
            <a:ext cx="10393251" cy="4340181"/>
          </a:xfrm>
        </p:spPr>
        <p:txBody>
          <a:bodyPr>
            <a:normAutofit/>
          </a:bodyPr>
          <a:lstStyle/>
          <a:p>
            <a:r>
              <a:rPr lang="en-US" sz="2900" dirty="0"/>
              <a:t>A </a:t>
            </a:r>
            <a:r>
              <a:rPr lang="en-US" sz="2900" b="1" dirty="0"/>
              <a:t>hotel management system </a:t>
            </a:r>
            <a:r>
              <a:rPr lang="en-US" sz="2900" dirty="0"/>
              <a:t>automates hotel operations like reservations, guest info, billing, and admin tasks. It manages reservations, rooms, guest profiles, billing, front desk operations, housekeeping, reporting, and security. It boosts efficiency, guest satisfaction, and revenue by streamlining processes and providing insights</a:t>
            </a:r>
            <a:r>
              <a:rPr lang="en-US" sz="2900" dirty="0" smtClean="0"/>
              <a:t>.</a:t>
            </a:r>
          </a:p>
        </p:txBody>
      </p:sp>
    </p:spTree>
    <p:extLst>
      <p:ext uri="{BB962C8B-B14F-4D97-AF65-F5344CB8AC3E}">
        <p14:creationId xmlns:p14="http://schemas.microsoft.com/office/powerpoint/2010/main" val="23354308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476518"/>
            <a:ext cx="9905999" cy="5314683"/>
          </a:xfrm>
        </p:spPr>
        <p:txBody>
          <a:bodyPr>
            <a:normAutofit fontScale="92500" lnSpcReduction="20000"/>
          </a:bodyPr>
          <a:lstStyle/>
          <a:p>
            <a:r>
              <a:rPr lang="en-US" sz="3500" b="1" dirty="0"/>
              <a:t>Objectives:</a:t>
            </a:r>
          </a:p>
          <a:p>
            <a:r>
              <a:rPr lang="en-US" b="1" dirty="0"/>
              <a:t>Organization:</a:t>
            </a:r>
            <a:r>
              <a:rPr lang="en-US" dirty="0"/>
              <a:t> To maintain well-organized data regarding reservations, guests, rooms, services, and administrative tasks.</a:t>
            </a:r>
          </a:p>
          <a:p>
            <a:r>
              <a:rPr lang="en-US" b="1" dirty="0"/>
              <a:t>Efficiency:</a:t>
            </a:r>
            <a:r>
              <a:rPr lang="en-US" dirty="0"/>
              <a:t> To streamline hotel operations, automate processes, and reduce manual effort involved in managing reservations, guest services, and administrative tasks.</a:t>
            </a:r>
          </a:p>
          <a:p>
            <a:r>
              <a:rPr lang="en-US" b="1" dirty="0"/>
              <a:t>Accessibility:</a:t>
            </a:r>
            <a:r>
              <a:rPr lang="en-US" dirty="0"/>
              <a:t> To ensure that important information such as guest preferences, room availability, and financial data is easily accessible to authorized staff members.</a:t>
            </a:r>
          </a:p>
          <a:p>
            <a:r>
              <a:rPr lang="en-US" b="1" dirty="0"/>
              <a:t>Decision Support:</a:t>
            </a:r>
            <a:r>
              <a:rPr lang="en-US" dirty="0"/>
              <a:t> To provide detailed reports and insights into hotel performance, occupancy rates, revenue generation, and guest satisfaction to facilitate informed decision-making by management.</a:t>
            </a:r>
          </a:p>
          <a:p>
            <a:r>
              <a:rPr lang="en-US" b="1" dirty="0"/>
              <a:t>Scalability:</a:t>
            </a:r>
            <a:r>
              <a:rPr lang="en-US" dirty="0"/>
              <a:t> To accommodate the growth of the hotel business by handling increased data volume, expanding services, and adapting to changing business needs seamlessly</a:t>
            </a:r>
            <a:r>
              <a:rPr lang="en-US" sz="1600" dirty="0"/>
              <a:t>.</a:t>
            </a:r>
          </a:p>
          <a:p>
            <a:endParaRPr lang="en-US" dirty="0"/>
          </a:p>
        </p:txBody>
      </p:sp>
    </p:spTree>
    <p:extLst>
      <p:ext uri="{BB962C8B-B14F-4D97-AF65-F5344CB8AC3E}">
        <p14:creationId xmlns:p14="http://schemas.microsoft.com/office/powerpoint/2010/main" val="4287750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093" y="109066"/>
            <a:ext cx="9905998" cy="935962"/>
          </a:xfrm>
        </p:spPr>
        <p:txBody>
          <a:bodyPr>
            <a:normAutofit/>
          </a:bodyPr>
          <a:lstStyle/>
          <a:p>
            <a:pPr algn="ctr"/>
            <a:r>
              <a:rPr lang="en-GB" sz="54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contribution</a:t>
            </a:r>
            <a:endParaRPr lang="en-US" sz="5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39136" y="1045029"/>
            <a:ext cx="9905999" cy="4711828"/>
          </a:xfrm>
        </p:spPr>
        <p:txBody>
          <a:bodyPr>
            <a:noAutofit/>
          </a:bodyPr>
          <a:lstStyle/>
          <a:p>
            <a:pPr marL="0" indent="0">
              <a:buNone/>
            </a:pPr>
            <a:r>
              <a:rPr lang="en-GB" sz="3600" dirty="0" err="1" smtClean="0">
                <a:latin typeface="Bahnschrift Condensed" panose="020B0502040204020203" pitchFamily="34" charset="0"/>
              </a:rPr>
              <a:t>Kainat</a:t>
            </a:r>
            <a:r>
              <a:rPr lang="en-GB" sz="3600" dirty="0" smtClean="0">
                <a:latin typeface="Bahnschrift Condensed" panose="020B0502040204020203" pitchFamily="34" charset="0"/>
              </a:rPr>
              <a:t>:</a:t>
            </a:r>
          </a:p>
          <a:p>
            <a:pPr marL="0" indent="0">
              <a:buNone/>
            </a:pPr>
            <a:r>
              <a:rPr lang="en-GB" sz="3600" dirty="0" smtClean="0">
                <a:latin typeface="Bahnschrift Condensed" panose="020B0502040204020203" pitchFamily="34" charset="0"/>
              </a:rPr>
              <a:t> </a:t>
            </a:r>
            <a:r>
              <a:rPr lang="en-GB" dirty="0" smtClean="0">
                <a:latin typeface="Bahnschrift Condensed" panose="020B0502040204020203" pitchFamily="34" charset="0"/>
              </a:rPr>
              <a:t>Created tables, inserted data in tables and wrote 10 queries.</a:t>
            </a:r>
          </a:p>
          <a:p>
            <a:pPr marL="0" indent="0">
              <a:buNone/>
            </a:pPr>
            <a:r>
              <a:rPr lang="en-GB" sz="3600" dirty="0" smtClean="0">
                <a:latin typeface="Bahnschrift Condensed" panose="020B0502040204020203" pitchFamily="34" charset="0"/>
              </a:rPr>
              <a:t>Fatima: </a:t>
            </a:r>
          </a:p>
          <a:p>
            <a:pPr marL="0" indent="0">
              <a:buNone/>
            </a:pPr>
            <a:r>
              <a:rPr lang="en-GB" dirty="0" smtClean="0">
                <a:latin typeface="Bahnschrift Condensed" panose="020B0502040204020203" pitchFamily="34" charset="0"/>
              </a:rPr>
              <a:t>Made ER Model, helped in making tables and wrote 10 queries.</a:t>
            </a:r>
          </a:p>
          <a:p>
            <a:pPr marL="0" indent="0">
              <a:buNone/>
            </a:pPr>
            <a:r>
              <a:rPr lang="en-GB" sz="3600" dirty="0" err="1" smtClean="0">
                <a:latin typeface="Bahnschrift Condensed" panose="020B0502040204020203" pitchFamily="34" charset="0"/>
              </a:rPr>
              <a:t>Aleeza</a:t>
            </a:r>
            <a:r>
              <a:rPr lang="en-GB" sz="3600" dirty="0" smtClean="0">
                <a:latin typeface="Bahnschrift Condensed" panose="020B0502040204020203" pitchFamily="34" charset="0"/>
              </a:rPr>
              <a:t>: </a:t>
            </a:r>
          </a:p>
          <a:p>
            <a:pPr marL="0" indent="0">
              <a:buNone/>
            </a:pPr>
            <a:r>
              <a:rPr lang="en-GB" dirty="0" smtClean="0">
                <a:latin typeface="Bahnschrift Condensed" panose="020B0502040204020203" pitchFamily="34" charset="0"/>
              </a:rPr>
              <a:t>Wrote 30 queries. </a:t>
            </a:r>
            <a:endParaRPr lang="en-US" sz="3600" dirty="0">
              <a:latin typeface="Bahnschrift Condensed" panose="020B0502040204020203" pitchFamily="34" charset="0"/>
            </a:endParaRPr>
          </a:p>
        </p:txBody>
      </p:sp>
    </p:spTree>
    <p:extLst>
      <p:ext uri="{BB962C8B-B14F-4D97-AF65-F5344CB8AC3E}">
        <p14:creationId xmlns:p14="http://schemas.microsoft.com/office/powerpoint/2010/main" val="3938328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1188" y="676214"/>
            <a:ext cx="10550435" cy="5816025"/>
          </a:xfrm>
        </p:spPr>
        <p:txBody>
          <a:bodyPr>
            <a:normAutofit/>
          </a:bodyPr>
          <a:lstStyle/>
          <a:p>
            <a:pPr marL="0" indent="0">
              <a:buNone/>
            </a:pPr>
            <a:r>
              <a:rPr lang="en-US" sz="1800" b="1" dirty="0" smtClean="0"/>
              <a:t>                                                    </a:t>
            </a:r>
            <a:r>
              <a:rPr lang="en-US" sz="2800" b="1" dirty="0" smtClean="0"/>
              <a:t>Queries of Table : 1(GUESTS)</a:t>
            </a:r>
            <a:endParaRPr lang="en-US" sz="2000" b="1" dirty="0" smtClean="0"/>
          </a:p>
          <a:p>
            <a:r>
              <a:rPr lang="en-US" sz="1800" dirty="0" smtClean="0"/>
              <a:t>SELECT </a:t>
            </a:r>
            <a:r>
              <a:rPr lang="en-US" sz="1800" dirty="0"/>
              <a:t>* FROM Guests</a:t>
            </a:r>
            <a:r>
              <a:rPr lang="en-US" sz="1800" dirty="0" smtClean="0"/>
              <a:t>;</a:t>
            </a:r>
          </a:p>
          <a:p>
            <a:endParaRPr lang="en-GB" sz="1800" dirty="0" smtClean="0"/>
          </a:p>
          <a:p>
            <a:endParaRPr lang="en-GB" sz="1800" dirty="0" smtClean="0"/>
          </a:p>
          <a:p>
            <a:endParaRPr lang="en-GB" sz="1800" dirty="0"/>
          </a:p>
          <a:p>
            <a:r>
              <a:rPr lang="en-GB" sz="1800" dirty="0" smtClean="0"/>
              <a:t>SELECT </a:t>
            </a:r>
            <a:r>
              <a:rPr lang="en-GB" sz="1800" dirty="0"/>
              <a:t>COUNT(*) AS </a:t>
            </a:r>
            <a:r>
              <a:rPr lang="en-GB" sz="1800" dirty="0" err="1"/>
              <a:t>total_guests</a:t>
            </a:r>
            <a:r>
              <a:rPr lang="en-GB" sz="1800" dirty="0"/>
              <a:t> FROM Guests</a:t>
            </a:r>
            <a:r>
              <a:rPr lang="en-GB" sz="1800" dirty="0" smtClean="0"/>
              <a:t>;</a:t>
            </a:r>
          </a:p>
          <a:p>
            <a:endParaRPr lang="en-GB" sz="1800" dirty="0" smtClean="0"/>
          </a:p>
          <a:p>
            <a:pPr marL="0" indent="0">
              <a:buNone/>
            </a:pPr>
            <a:endParaRPr lang="en-GB" sz="1800" dirty="0"/>
          </a:p>
          <a:p>
            <a:r>
              <a:rPr lang="en-GB" sz="1800" dirty="0" smtClean="0"/>
              <a:t>SELECT </a:t>
            </a:r>
            <a:r>
              <a:rPr lang="en-GB" sz="1800" dirty="0"/>
              <a:t>name, email FROM Guests WHERE phone LIKE '123</a:t>
            </a:r>
            <a:r>
              <a:rPr lang="en-GB" sz="1800" dirty="0" smtClean="0"/>
              <a:t>%';</a:t>
            </a:r>
          </a:p>
          <a:p>
            <a:endParaRPr lang="en-GB" sz="1800" dirty="0" smtClean="0"/>
          </a:p>
          <a:p>
            <a:endParaRPr lang="en-GB" sz="1800" dirty="0"/>
          </a:p>
          <a:p>
            <a:endParaRPr lang="en-GB" sz="1800" dirty="0" smtClean="0"/>
          </a:p>
        </p:txBody>
      </p:sp>
      <p:sp>
        <p:nvSpPr>
          <p:cNvPr id="4" name="TextBox 3"/>
          <p:cNvSpPr txBox="1"/>
          <p:nvPr/>
        </p:nvSpPr>
        <p:spPr>
          <a:xfrm>
            <a:off x="1698171" y="91440"/>
            <a:ext cx="8112034" cy="584775"/>
          </a:xfrm>
          <a:prstGeom prst="rect">
            <a:avLst/>
          </a:prstGeom>
          <a:noFill/>
        </p:spPr>
        <p:txBody>
          <a:bodyPr wrap="square" rtlCol="0">
            <a:spAutoFit/>
          </a:bodyPr>
          <a:lstStyle/>
          <a:p>
            <a:pPr algn="ctr"/>
            <a:r>
              <a:rPr lang="en-GB" sz="3200" dirty="0" smtClean="0">
                <a:latin typeface="Arial Black" panose="020B0A04020102020204" pitchFamily="34" charset="0"/>
              </a:rPr>
              <a:t>QUERIES</a:t>
            </a:r>
            <a:endParaRPr lang="en-US" sz="3200" dirty="0">
              <a:latin typeface="Arial Black" panose="020B0A04020102020204" pitchFamily="34" charset="0"/>
            </a:endParaRPr>
          </a:p>
        </p:txBody>
      </p:sp>
      <p:pic>
        <p:nvPicPr>
          <p:cNvPr id="5" name="Picture 4"/>
          <p:cNvPicPr>
            <a:picLocks noChangeAspect="1"/>
          </p:cNvPicPr>
          <p:nvPr/>
        </p:nvPicPr>
        <p:blipFill>
          <a:blip r:embed="rId2"/>
          <a:stretch>
            <a:fillRect/>
          </a:stretch>
        </p:blipFill>
        <p:spPr>
          <a:xfrm>
            <a:off x="3113104" y="1811701"/>
            <a:ext cx="4589834" cy="987199"/>
          </a:xfrm>
          <a:prstGeom prst="rect">
            <a:avLst/>
          </a:prstGeom>
        </p:spPr>
      </p:pic>
      <p:pic>
        <p:nvPicPr>
          <p:cNvPr id="6" name="Picture 5"/>
          <p:cNvPicPr>
            <a:picLocks noChangeAspect="1"/>
          </p:cNvPicPr>
          <p:nvPr/>
        </p:nvPicPr>
        <p:blipFill>
          <a:blip r:embed="rId3"/>
          <a:stretch>
            <a:fillRect/>
          </a:stretch>
        </p:blipFill>
        <p:spPr>
          <a:xfrm>
            <a:off x="4358231" y="3584226"/>
            <a:ext cx="1718174" cy="790664"/>
          </a:xfrm>
          <a:prstGeom prst="rect">
            <a:avLst/>
          </a:prstGeom>
        </p:spPr>
      </p:pic>
      <p:pic>
        <p:nvPicPr>
          <p:cNvPr id="7" name="Picture 6"/>
          <p:cNvPicPr>
            <a:picLocks noChangeAspect="1"/>
          </p:cNvPicPr>
          <p:nvPr/>
        </p:nvPicPr>
        <p:blipFill>
          <a:blip r:embed="rId4"/>
          <a:stretch>
            <a:fillRect/>
          </a:stretch>
        </p:blipFill>
        <p:spPr>
          <a:xfrm>
            <a:off x="4202767" y="5104472"/>
            <a:ext cx="2410508" cy="739420"/>
          </a:xfrm>
          <a:prstGeom prst="rect">
            <a:avLst/>
          </a:prstGeom>
        </p:spPr>
      </p:pic>
    </p:spTree>
    <p:extLst>
      <p:ext uri="{BB962C8B-B14F-4D97-AF65-F5344CB8AC3E}">
        <p14:creationId xmlns:p14="http://schemas.microsoft.com/office/powerpoint/2010/main" val="23373878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28789"/>
            <a:ext cx="9905999" cy="5662412"/>
          </a:xfrm>
        </p:spPr>
        <p:txBody>
          <a:bodyPr/>
          <a:lstStyle/>
          <a:p>
            <a:endParaRPr lang="en-GB" sz="1800" dirty="0" smtClean="0"/>
          </a:p>
          <a:p>
            <a:endParaRPr lang="en-GB" sz="1800" dirty="0"/>
          </a:p>
          <a:p>
            <a:r>
              <a:rPr lang="en-GB" sz="1800" dirty="0" smtClean="0"/>
              <a:t>SELECT </a:t>
            </a:r>
            <a:r>
              <a:rPr lang="en-GB" sz="1800" dirty="0"/>
              <a:t>DISTINCT email FROM Guests</a:t>
            </a:r>
            <a:r>
              <a:rPr lang="en-GB" sz="1800" dirty="0" smtClean="0"/>
              <a:t>;</a:t>
            </a:r>
          </a:p>
          <a:p>
            <a:endParaRPr lang="en-GB" dirty="0" smtClean="0"/>
          </a:p>
          <a:p>
            <a:endParaRPr lang="en-GB" dirty="0" smtClean="0"/>
          </a:p>
          <a:p>
            <a:endParaRPr lang="en-GB" dirty="0"/>
          </a:p>
          <a:p>
            <a:r>
              <a:rPr lang="en-GB" sz="1800" dirty="0"/>
              <a:t>SELECT name, email FROM Guests WHERE </a:t>
            </a:r>
            <a:r>
              <a:rPr lang="en-GB" sz="1800" dirty="0" err="1"/>
              <a:t>guest_id</a:t>
            </a:r>
            <a:r>
              <a:rPr lang="en-GB" sz="1800" dirty="0"/>
              <a:t> IN (SELECT </a:t>
            </a:r>
            <a:r>
              <a:rPr lang="en-GB" sz="1800" dirty="0" err="1"/>
              <a:t>guest_id</a:t>
            </a:r>
            <a:r>
              <a:rPr lang="en-GB" sz="1800" dirty="0"/>
              <a:t> FROM Bookings</a:t>
            </a:r>
            <a:r>
              <a:rPr lang="en-GB" sz="1800" dirty="0" smtClean="0"/>
              <a:t>);</a:t>
            </a:r>
          </a:p>
          <a:p>
            <a:endParaRPr lang="en-GB" sz="1800" dirty="0"/>
          </a:p>
        </p:txBody>
      </p:sp>
      <p:pic>
        <p:nvPicPr>
          <p:cNvPr id="4" name="Picture 3"/>
          <p:cNvPicPr>
            <a:picLocks noChangeAspect="1"/>
          </p:cNvPicPr>
          <p:nvPr/>
        </p:nvPicPr>
        <p:blipFill rotWithShape="1">
          <a:blip r:embed="rId2"/>
          <a:srcRect b="43432"/>
          <a:stretch/>
        </p:blipFill>
        <p:spPr>
          <a:xfrm>
            <a:off x="3961219" y="1661648"/>
            <a:ext cx="2133192" cy="1037818"/>
          </a:xfrm>
          <a:prstGeom prst="rect">
            <a:avLst/>
          </a:prstGeom>
        </p:spPr>
      </p:pic>
      <p:pic>
        <p:nvPicPr>
          <p:cNvPr id="5" name="Picture 4"/>
          <p:cNvPicPr>
            <a:picLocks noChangeAspect="1"/>
          </p:cNvPicPr>
          <p:nvPr/>
        </p:nvPicPr>
        <p:blipFill>
          <a:blip r:embed="rId3"/>
          <a:stretch>
            <a:fillRect/>
          </a:stretch>
        </p:blipFill>
        <p:spPr>
          <a:xfrm>
            <a:off x="3961219" y="3824180"/>
            <a:ext cx="2349593" cy="842307"/>
          </a:xfrm>
          <a:prstGeom prst="rect">
            <a:avLst/>
          </a:prstGeom>
        </p:spPr>
      </p:pic>
    </p:spTree>
    <p:extLst>
      <p:ext uri="{BB962C8B-B14F-4D97-AF65-F5344CB8AC3E}">
        <p14:creationId xmlns:p14="http://schemas.microsoft.com/office/powerpoint/2010/main" val="40975623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2853" y="298766"/>
            <a:ext cx="9805262" cy="6193473"/>
          </a:xfrm>
        </p:spPr>
        <p:txBody>
          <a:bodyPr>
            <a:normAutofit/>
          </a:bodyPr>
          <a:lstStyle/>
          <a:p>
            <a:pPr marL="0" indent="0">
              <a:buNone/>
            </a:pPr>
            <a:r>
              <a:rPr lang="en-GB" sz="1800" dirty="0" smtClean="0"/>
              <a:t>                                              </a:t>
            </a:r>
            <a:r>
              <a:rPr lang="en-GB" b="1" dirty="0" smtClean="0"/>
              <a:t>Queries of Table:2(ROOMS)</a:t>
            </a:r>
          </a:p>
          <a:p>
            <a:r>
              <a:rPr lang="en-GB" sz="1800" dirty="0"/>
              <a:t>SELECT * FROM Rooms;</a:t>
            </a:r>
            <a:endParaRPr lang="en-GB" sz="1800" dirty="0" smtClean="0"/>
          </a:p>
          <a:p>
            <a:endParaRPr lang="en-GB" sz="1800" dirty="0" smtClean="0"/>
          </a:p>
          <a:p>
            <a:endParaRPr lang="en-GB" sz="1800" dirty="0" smtClean="0"/>
          </a:p>
          <a:p>
            <a:endParaRPr lang="en-GB" sz="1800" dirty="0"/>
          </a:p>
          <a:p>
            <a:r>
              <a:rPr lang="en-GB" sz="1800" dirty="0" smtClean="0"/>
              <a:t>SELECT </a:t>
            </a:r>
            <a:r>
              <a:rPr lang="en-GB" sz="1800" dirty="0"/>
              <a:t>COUNT(*) AS </a:t>
            </a:r>
            <a:r>
              <a:rPr lang="en-GB" sz="1800" dirty="0" err="1"/>
              <a:t>booked_rooms</a:t>
            </a:r>
            <a:r>
              <a:rPr lang="en-GB" sz="1800" dirty="0"/>
              <a:t> FROM Rooms WHERE </a:t>
            </a:r>
            <a:r>
              <a:rPr lang="en-GB" sz="1800" dirty="0" err="1"/>
              <a:t>is_booked</a:t>
            </a:r>
            <a:r>
              <a:rPr lang="en-GB" sz="1800" dirty="0"/>
              <a:t> = TRUE</a:t>
            </a:r>
            <a:r>
              <a:rPr lang="en-GB" sz="1800" dirty="0" smtClean="0"/>
              <a:t>;</a:t>
            </a:r>
          </a:p>
          <a:p>
            <a:endParaRPr lang="en-GB" sz="1800" dirty="0" smtClean="0"/>
          </a:p>
          <a:p>
            <a:endParaRPr lang="en-GB" sz="1800" dirty="0" smtClean="0"/>
          </a:p>
          <a:p>
            <a:pPr marL="0" indent="0">
              <a:buNone/>
            </a:pPr>
            <a:endParaRPr lang="en-GB" sz="1800" dirty="0"/>
          </a:p>
          <a:p>
            <a:r>
              <a:rPr lang="en-GB" sz="1800" dirty="0" smtClean="0"/>
              <a:t>SELECT </a:t>
            </a:r>
            <a:r>
              <a:rPr lang="en-GB" sz="1800" dirty="0" err="1"/>
              <a:t>room_number</a:t>
            </a:r>
            <a:r>
              <a:rPr lang="en-GB" sz="1800" dirty="0"/>
              <a:t>, </a:t>
            </a:r>
            <a:r>
              <a:rPr lang="en-GB" sz="1800" dirty="0" err="1"/>
              <a:t>room_type</a:t>
            </a:r>
            <a:r>
              <a:rPr lang="en-GB" sz="1800" dirty="0"/>
              <a:t>, price FROM Rooms WHERE price &gt; 100</a:t>
            </a:r>
            <a:r>
              <a:rPr lang="en-GB" sz="1800" dirty="0" smtClean="0"/>
              <a:t>;</a:t>
            </a:r>
          </a:p>
          <a:p>
            <a:endParaRPr lang="en-GB" sz="1800" dirty="0"/>
          </a:p>
          <a:p>
            <a:endParaRPr lang="en-GB" sz="1800" dirty="0" smtClean="0"/>
          </a:p>
          <a:p>
            <a:endParaRPr lang="en-GB" sz="1800" dirty="0"/>
          </a:p>
          <a:p>
            <a:endParaRPr lang="en-GB" sz="1800" dirty="0" smtClean="0"/>
          </a:p>
          <a:p>
            <a:pPr marL="0" indent="0">
              <a:buNone/>
            </a:pPr>
            <a:endParaRPr lang="en-GB" sz="1800" dirty="0"/>
          </a:p>
          <a:p>
            <a:endParaRPr lang="en-US" sz="1800" dirty="0"/>
          </a:p>
        </p:txBody>
      </p:sp>
      <p:pic>
        <p:nvPicPr>
          <p:cNvPr id="4" name="Picture 3"/>
          <p:cNvPicPr>
            <a:picLocks noChangeAspect="1"/>
          </p:cNvPicPr>
          <p:nvPr/>
        </p:nvPicPr>
        <p:blipFill>
          <a:blip r:embed="rId2"/>
          <a:stretch>
            <a:fillRect/>
          </a:stretch>
        </p:blipFill>
        <p:spPr>
          <a:xfrm>
            <a:off x="4079547" y="3244599"/>
            <a:ext cx="2125048" cy="711381"/>
          </a:xfrm>
          <a:prstGeom prst="rect">
            <a:avLst/>
          </a:prstGeom>
        </p:spPr>
      </p:pic>
      <p:pic>
        <p:nvPicPr>
          <p:cNvPr id="6" name="Picture 5"/>
          <p:cNvPicPr>
            <a:picLocks noChangeAspect="1"/>
          </p:cNvPicPr>
          <p:nvPr/>
        </p:nvPicPr>
        <p:blipFill>
          <a:blip r:embed="rId3"/>
          <a:stretch>
            <a:fillRect/>
          </a:stretch>
        </p:blipFill>
        <p:spPr>
          <a:xfrm>
            <a:off x="4052089" y="5051807"/>
            <a:ext cx="2656635" cy="1191715"/>
          </a:xfrm>
          <a:prstGeom prst="rect">
            <a:avLst/>
          </a:prstGeom>
        </p:spPr>
      </p:pic>
      <p:pic>
        <p:nvPicPr>
          <p:cNvPr id="9" name="Picture 8"/>
          <p:cNvPicPr>
            <a:picLocks noChangeAspect="1"/>
          </p:cNvPicPr>
          <p:nvPr/>
        </p:nvPicPr>
        <p:blipFill>
          <a:blip r:embed="rId4"/>
          <a:stretch>
            <a:fillRect/>
          </a:stretch>
        </p:blipFill>
        <p:spPr>
          <a:xfrm>
            <a:off x="3751227" y="1407102"/>
            <a:ext cx="2781688" cy="724001"/>
          </a:xfrm>
          <a:prstGeom prst="rect">
            <a:avLst/>
          </a:prstGeom>
        </p:spPr>
      </p:pic>
    </p:spTree>
    <p:extLst>
      <p:ext uri="{BB962C8B-B14F-4D97-AF65-F5344CB8AC3E}">
        <p14:creationId xmlns:p14="http://schemas.microsoft.com/office/powerpoint/2010/main" val="10509681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386</TotalTime>
  <Words>805</Words>
  <Application>Microsoft Office PowerPoint</Application>
  <PresentationFormat>Widescreen</PresentationFormat>
  <Paragraphs>259</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Arial Black</vt:lpstr>
      <vt:lpstr>Bahnschrift Condensed</vt:lpstr>
      <vt:lpstr>Calibri</vt:lpstr>
      <vt:lpstr>Trebuchet MS</vt:lpstr>
      <vt:lpstr>Tw Cen MT</vt:lpstr>
      <vt:lpstr>Circuit</vt:lpstr>
      <vt:lpstr>Hotel management system</vt:lpstr>
      <vt:lpstr>Table of content</vt:lpstr>
      <vt:lpstr>ER MODEL</vt:lpstr>
      <vt:lpstr>Introduction to hotel management system</vt:lpstr>
      <vt:lpstr>PowerPoint Presentation</vt:lpstr>
      <vt:lpstr>contribution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lenovo</cp:lastModifiedBy>
  <cp:revision>34</cp:revision>
  <dcterms:created xsi:type="dcterms:W3CDTF">2024-05-31T07:03:05Z</dcterms:created>
  <dcterms:modified xsi:type="dcterms:W3CDTF">2024-06-10T05:07:37Z</dcterms:modified>
</cp:coreProperties>
</file>