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8" r:id="rId4"/>
    <p:sldId id="274" r:id="rId5"/>
    <p:sldId id="257" r:id="rId6"/>
    <p:sldId id="259" r:id="rId7"/>
    <p:sldId id="260" r:id="rId8"/>
    <p:sldId id="275" r:id="rId9"/>
    <p:sldId id="261" r:id="rId10"/>
    <p:sldId id="276" r:id="rId11"/>
    <p:sldId id="262" r:id="rId12"/>
    <p:sldId id="263" r:id="rId13"/>
    <p:sldId id="277" r:id="rId14"/>
    <p:sldId id="264" r:id="rId15"/>
    <p:sldId id="265" r:id="rId16"/>
    <p:sldId id="266" r:id="rId17"/>
    <p:sldId id="278" r:id="rId18"/>
    <p:sldId id="267" r:id="rId19"/>
    <p:sldId id="279" r:id="rId20"/>
    <p:sldId id="268" r:id="rId21"/>
    <p:sldId id="280" r:id="rId22"/>
    <p:sldId id="269" r:id="rId23"/>
    <p:sldId id="270" r:id="rId24"/>
    <p:sldId id="281" r:id="rId25"/>
    <p:sldId id="271" r:id="rId26"/>
    <p:sldId id="272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02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6" y="963612"/>
            <a:ext cx="6132766" cy="4659311"/>
          </a:xfrm>
        </p:spPr>
        <p:txBody>
          <a:bodyPr anchor="ctr">
            <a:normAutofit/>
          </a:bodyPr>
          <a:lstStyle/>
          <a:p>
            <a:r>
              <a:rPr lang="en-US" sz="6600" b="1" dirty="0"/>
              <a:t>Hotel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348" y="1292508"/>
            <a:ext cx="2718436" cy="4071143"/>
          </a:xfrm>
        </p:spPr>
        <p:txBody>
          <a:bodyPr anchor="ctr">
            <a:normAutofit/>
          </a:bodyPr>
          <a:lstStyle/>
          <a:p>
            <a:pPr algn="r"/>
            <a:r>
              <a:rPr lang="en-US" sz="23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members:</a:t>
            </a:r>
          </a:p>
          <a:p>
            <a:pPr algn="r"/>
            <a:r>
              <a:rPr lang="en-US" sz="1900" dirty="0">
                <a:solidFill>
                  <a:schemeClr val="tx1"/>
                </a:solidFill>
              </a:rPr>
              <a:t>Aleeza Akhter</a:t>
            </a:r>
          </a:p>
          <a:p>
            <a:pPr algn="r"/>
            <a:r>
              <a:rPr lang="en-US" sz="1900" dirty="0" err="1">
                <a:solidFill>
                  <a:schemeClr val="tx1"/>
                </a:solidFill>
              </a:rPr>
              <a:t>Kainat</a:t>
            </a:r>
            <a:r>
              <a:rPr lang="en-US" sz="1900" dirty="0">
                <a:solidFill>
                  <a:schemeClr val="tx1"/>
                </a:solidFill>
              </a:rPr>
              <a:t> Jahangir</a:t>
            </a:r>
          </a:p>
          <a:p>
            <a:pPr algn="r"/>
            <a:r>
              <a:rPr lang="en-US" sz="1900" dirty="0">
                <a:solidFill>
                  <a:schemeClr val="tx1"/>
                </a:solidFill>
              </a:rPr>
              <a:t>Syeda Fatima </a:t>
            </a:r>
            <a:r>
              <a:rPr lang="en-US" sz="1900" dirty="0" err="1">
                <a:solidFill>
                  <a:schemeClr val="tx1"/>
                </a:solidFill>
              </a:rPr>
              <a:t>rehman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7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47730"/>
            <a:ext cx="9905999" cy="5443471"/>
          </a:xfrm>
        </p:spPr>
        <p:txBody>
          <a:bodyPr/>
          <a:lstStyle/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SELECT DISTINCT </a:t>
            </a:r>
            <a:r>
              <a:rPr lang="en-GB" sz="1800" dirty="0" err="1"/>
              <a:t>room_type</a:t>
            </a:r>
            <a:r>
              <a:rPr lang="en-GB" sz="1800" dirty="0"/>
              <a:t> FROM Rooms;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US" dirty="0"/>
          </a:p>
          <a:p>
            <a:r>
              <a:rPr lang="en-GB" sz="1800" dirty="0"/>
              <a:t>Select </a:t>
            </a:r>
            <a:r>
              <a:rPr lang="en-GB" sz="1800" dirty="0" err="1"/>
              <a:t>room_number,room_type</a:t>
            </a:r>
            <a:r>
              <a:rPr lang="en-GB" sz="1800" dirty="0"/>
              <a:t> FROM Rooms Where </a:t>
            </a:r>
            <a:r>
              <a:rPr lang="en-GB" sz="1800" dirty="0" err="1"/>
              <a:t>is_booked</a:t>
            </a:r>
            <a:r>
              <a:rPr lang="en-GB" sz="1800" dirty="0"/>
              <a:t>=FALSE</a:t>
            </a:r>
            <a:r>
              <a:rPr lang="en-GB" dirty="0"/>
              <a:t>;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792" b="11281"/>
          <a:stretch/>
        </p:blipFill>
        <p:spPr>
          <a:xfrm>
            <a:off x="4122160" y="1923847"/>
            <a:ext cx="1436811" cy="1061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158" y="3931242"/>
            <a:ext cx="2222273" cy="10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1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84" y="130629"/>
            <a:ext cx="10236336" cy="6361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                                            </a:t>
            </a:r>
            <a:r>
              <a:rPr lang="en-GB" sz="2800" b="1" dirty="0"/>
              <a:t>Queries of Table: 3 (BOOKINGS)</a:t>
            </a:r>
            <a:endParaRPr lang="en-GB" sz="1800" b="1" dirty="0"/>
          </a:p>
          <a:p>
            <a:r>
              <a:rPr lang="en-US" sz="1800" dirty="0"/>
              <a:t>SELECT * FROM Bookings;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SELECT </a:t>
            </a:r>
            <a:r>
              <a:rPr lang="en-GB" sz="1800" dirty="0" err="1"/>
              <a:t>guest_id</a:t>
            </a:r>
            <a:r>
              <a:rPr lang="en-GB" sz="1800" dirty="0"/>
              <a:t>, COUNT(*) AS </a:t>
            </a:r>
            <a:r>
              <a:rPr lang="en-GB" sz="1800" dirty="0" err="1"/>
              <a:t>booking_count</a:t>
            </a:r>
            <a:r>
              <a:rPr lang="en-GB" sz="1800" dirty="0"/>
              <a:t> FROM Bookings GROUP BY </a:t>
            </a:r>
            <a:r>
              <a:rPr lang="en-GB" sz="1800" dirty="0" err="1"/>
              <a:t>guest_id</a:t>
            </a:r>
            <a:r>
              <a:rPr lang="en-GB" sz="1800" dirty="0"/>
              <a:t>;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GB" sz="1800" dirty="0"/>
              <a:t>SELECT * FROM Bookings WHERE </a:t>
            </a:r>
            <a:r>
              <a:rPr lang="en-GB" sz="1800" dirty="0" err="1"/>
              <a:t>check_out_date</a:t>
            </a:r>
            <a:r>
              <a:rPr lang="en-GB" sz="1800" dirty="0"/>
              <a:t> BETWEEN CURDATE() AND DATE_ADD(CURDATE(), INTERVAL 7 DAY);</a:t>
            </a:r>
          </a:p>
          <a:p>
            <a:endParaRPr lang="en-GB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317" y="1286909"/>
            <a:ext cx="3724275" cy="704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26" y="2759529"/>
            <a:ext cx="1922826" cy="110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114" y="4803661"/>
            <a:ext cx="3752850" cy="7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1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1440"/>
            <a:ext cx="9905999" cy="65314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SELECT * FROM Bookings WHERE DATEDIFF(</a:t>
            </a:r>
            <a:r>
              <a:rPr lang="en-GB" sz="1800" dirty="0" err="1"/>
              <a:t>check_out_date</a:t>
            </a:r>
            <a:r>
              <a:rPr lang="en-GB" sz="1800" dirty="0"/>
              <a:t>, </a:t>
            </a:r>
            <a:r>
              <a:rPr lang="en-GB" sz="1800" dirty="0" err="1"/>
              <a:t>check_in_date</a:t>
            </a:r>
            <a:r>
              <a:rPr lang="en-GB" sz="1800" dirty="0"/>
              <a:t>) &gt; 3;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SELECT </a:t>
            </a:r>
            <a:r>
              <a:rPr lang="en-GB" sz="1800" dirty="0" err="1"/>
              <a:t>b.booking_id</a:t>
            </a:r>
            <a:r>
              <a:rPr lang="en-GB" sz="1800" dirty="0"/>
              <a:t>, g.name, </a:t>
            </a:r>
            <a:r>
              <a:rPr lang="en-GB" sz="1800" dirty="0" err="1"/>
              <a:t>r.room_number</a:t>
            </a:r>
            <a:r>
              <a:rPr lang="en-GB" sz="1800" dirty="0"/>
              <a:t>, </a:t>
            </a:r>
            <a:r>
              <a:rPr lang="en-GB" sz="1800" dirty="0" err="1"/>
              <a:t>r.room_type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r>
              <a:rPr lang="en-GB" sz="1800" dirty="0"/>
              <a:t> FROM Bookings b</a:t>
            </a:r>
          </a:p>
          <a:p>
            <a:pPr marL="0" indent="0">
              <a:buNone/>
            </a:pPr>
            <a:r>
              <a:rPr lang="en-GB" sz="1800" dirty="0"/>
              <a:t>JOIN Guests g ON </a:t>
            </a:r>
            <a:r>
              <a:rPr lang="en-GB" sz="1800" dirty="0" err="1"/>
              <a:t>b.guest_id</a:t>
            </a:r>
            <a:r>
              <a:rPr lang="en-GB" sz="1800" dirty="0"/>
              <a:t> = </a:t>
            </a:r>
            <a:r>
              <a:rPr lang="en-GB" sz="1800" dirty="0" err="1"/>
              <a:t>g.guest_id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JOIN Rooms r ON </a:t>
            </a:r>
            <a:r>
              <a:rPr lang="en-GB" sz="1800" dirty="0" err="1"/>
              <a:t>b.room_number</a:t>
            </a:r>
            <a:r>
              <a:rPr lang="en-GB" sz="1800" dirty="0"/>
              <a:t> = </a:t>
            </a:r>
            <a:r>
              <a:rPr lang="en-GB" sz="1800" dirty="0" err="1"/>
              <a:t>r.room_number</a:t>
            </a:r>
            <a:r>
              <a:rPr lang="en-GB" sz="1800" dirty="0"/>
              <a:t>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17" y="1061609"/>
            <a:ext cx="4883149" cy="996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309" y="4257176"/>
            <a:ext cx="3659585" cy="9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304"/>
            <a:ext cx="9905999" cy="6413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                             </a:t>
            </a:r>
            <a:r>
              <a:rPr lang="en-US" sz="2800" b="1" dirty="0"/>
              <a:t>Queries of Table: 4 (STAFF)</a:t>
            </a:r>
            <a:endParaRPr lang="en-US" b="1" dirty="0"/>
          </a:p>
          <a:p>
            <a:r>
              <a:rPr lang="en-US" sz="1800" dirty="0"/>
              <a:t>SELECT * FROM Staff;</a:t>
            </a:r>
          </a:p>
          <a:p>
            <a:endParaRPr lang="en-US" sz="1800" dirty="0"/>
          </a:p>
          <a:p>
            <a:pPr marL="0" indent="0">
              <a:buNone/>
            </a:pPr>
            <a:endParaRPr lang="en-GB" dirty="0"/>
          </a:p>
          <a:p>
            <a:r>
              <a:rPr lang="en-GB" sz="1800" dirty="0"/>
              <a:t>SELECT </a:t>
            </a:r>
            <a:r>
              <a:rPr lang="en-GB" sz="1800" dirty="0" err="1"/>
              <a:t>staff_gender</a:t>
            </a:r>
            <a:r>
              <a:rPr lang="en-GB" sz="1800" dirty="0"/>
              <a:t>, COUNT(*) AS total FROM Staff GROUP BY </a:t>
            </a:r>
            <a:r>
              <a:rPr lang="en-GB" sz="1800" dirty="0" err="1"/>
              <a:t>staff_gender</a:t>
            </a:r>
            <a:r>
              <a:rPr lang="en-GB" sz="1800" dirty="0"/>
              <a:t> HAVING COUNT(*) &gt; 0;</a:t>
            </a:r>
          </a:p>
          <a:p>
            <a:endParaRPr lang="en-US" dirty="0"/>
          </a:p>
          <a:p>
            <a:endParaRPr lang="en-US" dirty="0"/>
          </a:p>
          <a:p>
            <a:r>
              <a:rPr lang="en-GB" sz="1800" dirty="0"/>
              <a:t>SELECT name, position FROM Staff WHERE position = 'Manager';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79" y="1306627"/>
            <a:ext cx="5970935" cy="947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025" y="2765341"/>
            <a:ext cx="1895085" cy="947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026" y="4656262"/>
            <a:ext cx="2485774" cy="9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9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721" y="133304"/>
            <a:ext cx="9905999" cy="6724696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SELECT DISTINCT position FROM Staff;</a:t>
            </a:r>
          </a:p>
          <a:p>
            <a:endParaRPr lang="en-GB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GB" sz="1800" dirty="0"/>
              <a:t>SELECT name, email FROM Staff WHERE email LIKE '%@gmail.com';</a:t>
            </a:r>
          </a:p>
          <a:p>
            <a:endParaRPr lang="en-GB" sz="1800" dirty="0"/>
          </a:p>
          <a:p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907" y="2031496"/>
            <a:ext cx="1612175" cy="1151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71" y="4397173"/>
            <a:ext cx="2592055" cy="95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9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676" y="0"/>
            <a:ext cx="10092646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dirty="0"/>
              <a:t>   </a:t>
            </a:r>
            <a:r>
              <a:rPr lang="en-GB" sz="2800" b="1" dirty="0"/>
              <a:t>Queries of Table: 5 (SERVICES)</a:t>
            </a:r>
            <a:endParaRPr lang="en-GB" sz="1800" b="1" dirty="0"/>
          </a:p>
          <a:p>
            <a:r>
              <a:rPr lang="en-US" sz="1800" dirty="0"/>
              <a:t>SELECT * FROM Services;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SELECT COUNT(*) AS </a:t>
            </a:r>
            <a:r>
              <a:rPr lang="en-GB" sz="1800" dirty="0" err="1"/>
              <a:t>total_services</a:t>
            </a:r>
            <a:r>
              <a:rPr lang="en-GB" sz="1800" dirty="0"/>
              <a:t> FROM Services;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SELECT </a:t>
            </a:r>
            <a:r>
              <a:rPr lang="en-GB" sz="1800" dirty="0" err="1"/>
              <a:t>service_name</a:t>
            </a:r>
            <a:r>
              <a:rPr lang="en-GB" sz="1800" dirty="0"/>
              <a:t>, price FROM Services WHERE price &gt; 50;</a:t>
            </a:r>
          </a:p>
          <a:p>
            <a:endParaRPr lang="en-US" sz="1800" dirty="0"/>
          </a:p>
          <a:p>
            <a:endParaRPr lang="en-GB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603" y="1122993"/>
            <a:ext cx="2994252" cy="819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46" y="4505936"/>
            <a:ext cx="1804172" cy="588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485" y="2622775"/>
            <a:ext cx="1817233" cy="7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4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858000"/>
          </a:xfrm>
        </p:spPr>
        <p:txBody>
          <a:bodyPr/>
          <a:lstStyle/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SELECT DISTINCT </a:t>
            </a:r>
            <a:r>
              <a:rPr lang="en-GB" sz="1800" dirty="0" err="1"/>
              <a:t>service_name</a:t>
            </a:r>
            <a:r>
              <a:rPr lang="en-GB" sz="1800" dirty="0"/>
              <a:t> FROM Services;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SELECT </a:t>
            </a:r>
            <a:r>
              <a:rPr lang="en-GB" sz="1800" dirty="0" err="1"/>
              <a:t>service_name</a:t>
            </a:r>
            <a:r>
              <a:rPr lang="en-GB" sz="1800" dirty="0"/>
              <a:t> FROM Services WHERE </a:t>
            </a:r>
            <a:r>
              <a:rPr lang="en-GB" sz="1800" dirty="0" err="1"/>
              <a:t>service_id</a:t>
            </a:r>
            <a:r>
              <a:rPr lang="en-GB" sz="1800" dirty="0"/>
              <a:t> IN (SELECT </a:t>
            </a:r>
            <a:r>
              <a:rPr lang="en-GB" sz="1800" dirty="0" err="1"/>
              <a:t>service_id</a:t>
            </a:r>
            <a:r>
              <a:rPr lang="en-GB" sz="1800" dirty="0"/>
              <a:t> FROM </a:t>
            </a:r>
            <a:r>
              <a:rPr lang="en-GB" sz="1800" dirty="0" err="1"/>
              <a:t>Room_Service</a:t>
            </a:r>
            <a:r>
              <a:rPr lang="en-GB" sz="1800" dirty="0"/>
              <a:t>);</a:t>
            </a:r>
          </a:p>
          <a:p>
            <a:endParaRPr lang="en-US" sz="1800" dirty="0"/>
          </a:p>
          <a:p>
            <a:endParaRPr lang="en-GB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519" y="1964135"/>
            <a:ext cx="2002427" cy="919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77" y="4361806"/>
            <a:ext cx="2581548" cy="74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4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1820"/>
            <a:ext cx="9905999" cy="6156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                    </a:t>
            </a:r>
            <a:r>
              <a:rPr lang="en-US" sz="2800" b="1" dirty="0"/>
              <a:t>Queries of Table: 6 (ROOM_SERVICES)</a:t>
            </a:r>
          </a:p>
          <a:p>
            <a:r>
              <a:rPr lang="en-US" sz="1800" dirty="0"/>
              <a:t>SELECT * FROM </a:t>
            </a:r>
            <a:r>
              <a:rPr lang="en-US" sz="1800" dirty="0" err="1"/>
              <a:t>Room_Service</a:t>
            </a:r>
            <a:r>
              <a:rPr lang="en-US" sz="1800" dirty="0"/>
              <a:t>;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SELECT </a:t>
            </a:r>
            <a:r>
              <a:rPr lang="en-GB" sz="1800" dirty="0" err="1"/>
              <a:t>room_number</a:t>
            </a:r>
            <a:r>
              <a:rPr lang="en-GB" sz="1800" dirty="0"/>
              <a:t>, COUNT(*) AS </a:t>
            </a:r>
            <a:r>
              <a:rPr lang="en-GB" sz="1800" dirty="0" err="1"/>
              <a:t>service_count</a:t>
            </a:r>
            <a:r>
              <a:rPr lang="en-GB" sz="1800" dirty="0"/>
              <a:t> FROM </a:t>
            </a:r>
            <a:r>
              <a:rPr lang="en-GB" sz="1800" dirty="0" err="1"/>
              <a:t>Room_Service</a:t>
            </a:r>
            <a:r>
              <a:rPr lang="en-GB" sz="1800" dirty="0"/>
              <a:t> GROUP BY </a:t>
            </a:r>
            <a:r>
              <a:rPr lang="en-GB" sz="1800" dirty="0" err="1"/>
              <a:t>room_number</a:t>
            </a:r>
            <a:r>
              <a:rPr lang="en-GB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GB" sz="1800" dirty="0"/>
              <a:t>SELECT * FROM </a:t>
            </a:r>
            <a:r>
              <a:rPr lang="en-GB" sz="1800" dirty="0" err="1"/>
              <a:t>Room_Service</a:t>
            </a:r>
            <a:r>
              <a:rPr lang="en-GB" sz="1800" dirty="0"/>
              <a:t> WHERE </a:t>
            </a:r>
            <a:r>
              <a:rPr lang="en-GB" sz="1800" dirty="0" err="1"/>
              <a:t>service_time</a:t>
            </a:r>
            <a:r>
              <a:rPr lang="en-GB" sz="1800" dirty="0"/>
              <a:t> &gt; '10:00:00';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75" y="1393701"/>
            <a:ext cx="3106739" cy="715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458" y="4775548"/>
            <a:ext cx="3095625" cy="637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882" y="2905331"/>
            <a:ext cx="181952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10157959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SELECT DISTINCT </a:t>
            </a:r>
            <a:r>
              <a:rPr lang="en-GB" sz="1800" dirty="0" err="1"/>
              <a:t>room_number</a:t>
            </a:r>
            <a:r>
              <a:rPr lang="en-GB" sz="1800" dirty="0"/>
              <a:t> FROM </a:t>
            </a:r>
            <a:r>
              <a:rPr lang="en-GB" sz="1800" dirty="0" err="1"/>
              <a:t>Room_Service</a:t>
            </a:r>
            <a:r>
              <a:rPr lang="en-GB" sz="1800" dirty="0"/>
              <a:t>;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SELECT </a:t>
            </a:r>
            <a:r>
              <a:rPr lang="en-GB" sz="1800" dirty="0" err="1"/>
              <a:t>rs.room_number</a:t>
            </a:r>
            <a:r>
              <a:rPr lang="en-GB" sz="1800" dirty="0"/>
              <a:t>, </a:t>
            </a:r>
            <a:r>
              <a:rPr lang="en-GB" sz="1800" dirty="0" err="1"/>
              <a:t>s.service_name</a:t>
            </a:r>
            <a:r>
              <a:rPr lang="en-GB" sz="1800" dirty="0"/>
              <a:t>, </a:t>
            </a:r>
            <a:r>
              <a:rPr lang="en-GB" sz="1800" dirty="0" err="1"/>
              <a:t>rs.quantity</a:t>
            </a:r>
            <a:r>
              <a:rPr lang="en-GB" sz="1800" dirty="0"/>
              <a:t>, </a:t>
            </a:r>
            <a:r>
              <a:rPr lang="en-GB" sz="1800" dirty="0" err="1"/>
              <a:t>rs.service_time</a:t>
            </a:r>
            <a:r>
              <a:rPr lang="en-GB" sz="1800" dirty="0"/>
              <a:t> FROM </a:t>
            </a:r>
            <a:r>
              <a:rPr lang="en-GB" sz="1800" dirty="0" err="1"/>
              <a:t>Room_Service</a:t>
            </a:r>
            <a:r>
              <a:rPr lang="en-GB" sz="1800" dirty="0"/>
              <a:t> </a:t>
            </a:r>
            <a:r>
              <a:rPr lang="en-GB" sz="1800" dirty="0" err="1"/>
              <a:t>rsJOIN</a:t>
            </a:r>
            <a:r>
              <a:rPr lang="en-GB" sz="1800" dirty="0"/>
              <a:t> Services s ON </a:t>
            </a:r>
            <a:r>
              <a:rPr lang="en-GB" sz="1800" dirty="0" err="1"/>
              <a:t>rs.service_id</a:t>
            </a:r>
            <a:r>
              <a:rPr lang="en-GB" sz="1800" dirty="0"/>
              <a:t> = </a:t>
            </a:r>
            <a:r>
              <a:rPr lang="en-GB" sz="1800" dirty="0" err="1"/>
              <a:t>s.service_id</a:t>
            </a:r>
            <a:r>
              <a:rPr lang="en-GB" sz="1800" dirty="0"/>
              <a:t>;</a:t>
            </a:r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093" y="1635699"/>
            <a:ext cx="1362891" cy="832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78" y="3640515"/>
            <a:ext cx="3600450" cy="9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85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3032"/>
            <a:ext cx="9905999" cy="6387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</a:t>
            </a:r>
            <a:r>
              <a:rPr lang="en-US" sz="2800" b="1" dirty="0"/>
              <a:t>Queries of Table: 7 (PAYMENTS)</a:t>
            </a:r>
          </a:p>
          <a:p>
            <a:r>
              <a:rPr lang="en-GB" sz="1800" dirty="0"/>
              <a:t>SELECT * FROM Payments;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SELECT </a:t>
            </a:r>
            <a:r>
              <a:rPr lang="en-US" sz="1800" dirty="0" err="1"/>
              <a:t>payment_type</a:t>
            </a:r>
            <a:r>
              <a:rPr lang="en-US" sz="1800" dirty="0"/>
              <a:t>, COUNT(*) AS </a:t>
            </a:r>
            <a:r>
              <a:rPr lang="en-US" sz="1800" dirty="0" err="1"/>
              <a:t>payment_count</a:t>
            </a:r>
            <a:r>
              <a:rPr lang="en-US" sz="1800" dirty="0"/>
              <a:t> FROM Payments GROUP BY </a:t>
            </a:r>
            <a:r>
              <a:rPr lang="en-US" sz="1800" dirty="0" err="1"/>
              <a:t>payment_type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SELECT * FROM Payments WHERE amount &gt; 200;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83" y="1213197"/>
            <a:ext cx="2953162" cy="733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25" y="2737757"/>
            <a:ext cx="1771586" cy="638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905" y="4600065"/>
            <a:ext cx="286742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33009"/>
          </a:xfrm>
        </p:spPr>
        <p:txBody>
          <a:bodyPr/>
          <a:lstStyle/>
          <a:p>
            <a:r>
              <a:rPr lang="en-US" b="1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1527"/>
            <a:ext cx="9905999" cy="4039674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ER Model</a:t>
            </a:r>
          </a:p>
          <a:p>
            <a:r>
              <a:rPr lang="en-US" sz="2800" dirty="0"/>
              <a:t>Contributions</a:t>
            </a:r>
          </a:p>
          <a:p>
            <a:r>
              <a:rPr lang="en-US" sz="2800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02064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5161" y="251897"/>
            <a:ext cx="946597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DISTINCT </a:t>
            </a:r>
            <a:r>
              <a:rPr lang="en-US" dirty="0" err="1"/>
              <a:t>payment_type</a:t>
            </a:r>
            <a:r>
              <a:rPr lang="en-US" dirty="0"/>
              <a:t> FROM Payments;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p.payment_id</a:t>
            </a:r>
            <a:r>
              <a:rPr lang="en-US" dirty="0"/>
              <a:t>, </a:t>
            </a:r>
            <a:r>
              <a:rPr lang="en-US" dirty="0" err="1"/>
              <a:t>b.guest_id</a:t>
            </a:r>
            <a:r>
              <a:rPr lang="en-US" dirty="0"/>
              <a:t>, </a:t>
            </a:r>
            <a:r>
              <a:rPr lang="en-US" dirty="0" err="1"/>
              <a:t>b.room_number</a:t>
            </a:r>
            <a:r>
              <a:rPr lang="en-US" dirty="0"/>
              <a:t>, </a:t>
            </a:r>
            <a:r>
              <a:rPr lang="en-US" dirty="0" err="1"/>
              <a:t>p.amount</a:t>
            </a:r>
            <a:r>
              <a:rPr lang="en-US" dirty="0"/>
              <a:t>, </a:t>
            </a:r>
            <a:r>
              <a:rPr lang="en-US" dirty="0" err="1"/>
              <a:t>p.payment_type</a:t>
            </a:r>
            <a:r>
              <a:rPr lang="en-US" dirty="0"/>
              <a:t> FROM Payments p JOIN Bookings b ON </a:t>
            </a:r>
            <a:r>
              <a:rPr lang="en-US" dirty="0" err="1"/>
              <a:t>p.booking_id</a:t>
            </a:r>
            <a:r>
              <a:rPr lang="en-US" dirty="0"/>
              <a:t> = </a:t>
            </a:r>
            <a:r>
              <a:rPr lang="en-US" dirty="0" err="1"/>
              <a:t>b.booking_id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2" y="3704985"/>
            <a:ext cx="3620005" cy="733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967" y="1526540"/>
            <a:ext cx="113363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4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7431" y="257576"/>
            <a:ext cx="1009703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</a:t>
            </a:r>
            <a:r>
              <a:rPr lang="en-US" sz="2800" b="1" dirty="0"/>
              <a:t>Queries of Table: 8 (EXPENSES)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* FROM Expenses;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COUNT(*) AS </a:t>
            </a:r>
            <a:r>
              <a:rPr lang="en-US" dirty="0" err="1"/>
              <a:t>total_expenses</a:t>
            </a:r>
            <a:r>
              <a:rPr lang="en-US" dirty="0"/>
              <a:t> FROM Expenses;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* FROM Expenses WHERE amount &gt; 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267" y="1091511"/>
            <a:ext cx="3105583" cy="704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026" y="2916449"/>
            <a:ext cx="1268921" cy="530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888" y="4153543"/>
            <a:ext cx="3124636" cy="82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9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0767" y="257577"/>
            <a:ext cx="9787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DISTINCT </a:t>
            </a:r>
            <a:r>
              <a:rPr lang="en-US" dirty="0" err="1"/>
              <a:t>expense_name</a:t>
            </a:r>
            <a:r>
              <a:rPr lang="en-US" dirty="0"/>
              <a:t> FROM Expenses;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* FROM Expenses WHERE </a:t>
            </a:r>
            <a:r>
              <a:rPr lang="en-US" dirty="0" err="1"/>
              <a:t>expense_date</a:t>
            </a:r>
            <a:r>
              <a:rPr lang="en-US" dirty="0"/>
              <a:t> BETWEEN DATE_SUB(CURDATE(), INTERVAL 1 MONTH) AND CURDATE();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671" y="1914264"/>
            <a:ext cx="1380067" cy="943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35" y="3909385"/>
            <a:ext cx="3318138" cy="11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4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4552" y="154548"/>
            <a:ext cx="1025158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          </a:t>
            </a:r>
            <a:r>
              <a:rPr lang="en-US" sz="2800" b="1" dirty="0"/>
              <a:t>Queries of Table: 9 (SUPPLIERS)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* FROM Suppliers;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COUNT(*) AS </a:t>
            </a:r>
            <a:r>
              <a:rPr lang="en-US" dirty="0" err="1"/>
              <a:t>total_suppliers</a:t>
            </a:r>
            <a:r>
              <a:rPr lang="en-US" dirty="0"/>
              <a:t> FROM Suppliers;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* FROM Suppliers WHERE </a:t>
            </a:r>
            <a:r>
              <a:rPr lang="en-US" dirty="0" err="1"/>
              <a:t>contact_person</a:t>
            </a:r>
            <a:r>
              <a:rPr lang="en-US" dirty="0"/>
              <a:t> LIKE 'A%';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05" y="1319876"/>
            <a:ext cx="4982270" cy="7049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354" y="3190151"/>
            <a:ext cx="1143160" cy="514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405" y="4869900"/>
            <a:ext cx="472505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10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099" y="309093"/>
            <a:ext cx="100068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DISTINCT name FROM Suppliers;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name, </a:t>
            </a:r>
            <a:r>
              <a:rPr lang="en-US" dirty="0" err="1"/>
              <a:t>contact_person</a:t>
            </a:r>
            <a:r>
              <a:rPr lang="en-US" dirty="0"/>
              <a:t> FROM Suppliers WHERE </a:t>
            </a:r>
            <a:r>
              <a:rPr lang="en-US" dirty="0" err="1"/>
              <a:t>supplier_id</a:t>
            </a:r>
            <a:r>
              <a:rPr lang="en-US" dirty="0"/>
              <a:t> IN (SELECT </a:t>
            </a:r>
            <a:r>
              <a:rPr lang="en-US" dirty="0" err="1"/>
              <a:t>supplier_id</a:t>
            </a:r>
            <a:r>
              <a:rPr lang="en-US" dirty="0"/>
              <a:t> FROM </a:t>
            </a:r>
            <a:r>
              <a:rPr lang="en-US" dirty="0" err="1"/>
              <a:t>Supply_Orders</a:t>
            </a:r>
            <a:r>
              <a:rPr lang="en-US" dirty="0"/>
              <a:t>);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547" y="1935183"/>
            <a:ext cx="1314633" cy="933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71" y="3605085"/>
            <a:ext cx="2181529" cy="9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7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1673" y="360609"/>
            <a:ext cx="10084157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                   Queries of Table: 10 (SUPPLY_ORDERS)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* FROM </a:t>
            </a:r>
            <a:r>
              <a:rPr lang="en-US" dirty="0" err="1"/>
              <a:t>Supply_Orders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supplier_id</a:t>
            </a:r>
            <a:r>
              <a:rPr lang="en-US" dirty="0"/>
              <a:t>, COUNT(*) AS </a:t>
            </a:r>
            <a:r>
              <a:rPr lang="en-US" dirty="0" err="1"/>
              <a:t>order_count</a:t>
            </a:r>
            <a:r>
              <a:rPr lang="en-US" dirty="0"/>
              <a:t> FROM </a:t>
            </a:r>
            <a:r>
              <a:rPr lang="en-US" dirty="0" err="1"/>
              <a:t>Supply_Orders</a:t>
            </a:r>
            <a:r>
              <a:rPr lang="en-US" dirty="0"/>
              <a:t> GROUP BY </a:t>
            </a:r>
            <a:r>
              <a:rPr lang="en-US" dirty="0" err="1"/>
              <a:t>supplier_id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SELECT * FROM </a:t>
            </a:r>
            <a:r>
              <a:rPr lang="en-US" dirty="0" err="1"/>
              <a:t>Supply_Orders</a:t>
            </a:r>
            <a:r>
              <a:rPr lang="en-US" dirty="0"/>
              <a:t> WHERE </a:t>
            </a:r>
            <a:r>
              <a:rPr lang="en-US" dirty="0" err="1"/>
              <a:t>total_amount</a:t>
            </a:r>
            <a:r>
              <a:rPr lang="en-US" dirty="0"/>
              <a:t> &gt; 500;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90" y="1654515"/>
            <a:ext cx="4525006" cy="1009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179" y="3376819"/>
            <a:ext cx="1732724" cy="1045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125" y="5135231"/>
            <a:ext cx="453453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09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881" y="996954"/>
            <a:ext cx="107409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DISTINCT </a:t>
            </a:r>
            <a:r>
              <a:rPr lang="en-US" dirty="0" err="1"/>
              <a:t>order_date</a:t>
            </a:r>
            <a:r>
              <a:rPr lang="en-US" dirty="0"/>
              <a:t> FROM </a:t>
            </a:r>
            <a:r>
              <a:rPr lang="en-US" dirty="0" err="1"/>
              <a:t>Supply_Orders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so.order_id</a:t>
            </a:r>
            <a:r>
              <a:rPr lang="en-US" dirty="0"/>
              <a:t>, s.name, </a:t>
            </a:r>
            <a:r>
              <a:rPr lang="en-US" dirty="0" err="1"/>
              <a:t>s.contact_person</a:t>
            </a:r>
            <a:r>
              <a:rPr lang="en-US" dirty="0"/>
              <a:t>, </a:t>
            </a:r>
            <a:r>
              <a:rPr lang="en-US" dirty="0" err="1"/>
              <a:t>so.total_amount</a:t>
            </a:r>
            <a:r>
              <a:rPr lang="en-US" dirty="0"/>
              <a:t> FROM </a:t>
            </a:r>
            <a:r>
              <a:rPr lang="en-US" dirty="0" err="1"/>
              <a:t>Supply_Orders</a:t>
            </a:r>
            <a:r>
              <a:rPr lang="en-US" dirty="0"/>
              <a:t> </a:t>
            </a:r>
            <a:r>
              <a:rPr lang="en-US" dirty="0" err="1"/>
              <a:t>soJOIN</a:t>
            </a:r>
            <a:r>
              <a:rPr lang="en-US" dirty="0"/>
              <a:t> Suppliers s ON </a:t>
            </a:r>
            <a:r>
              <a:rPr lang="en-US" dirty="0" err="1"/>
              <a:t>so.supplier_id</a:t>
            </a:r>
            <a:r>
              <a:rPr lang="en-US" dirty="0"/>
              <a:t> = </a:t>
            </a:r>
            <a:r>
              <a:rPr lang="en-US" dirty="0" err="1"/>
              <a:t>s.supplier_id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082" y="1859427"/>
            <a:ext cx="1536289" cy="1350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863" y="4494324"/>
            <a:ext cx="4568394" cy="136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89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48F5F-16A3-0D46-6FF1-1EDDC4F915AD}"/>
              </a:ext>
            </a:extLst>
          </p:cNvPr>
          <p:cNvSpPr txBox="1"/>
          <p:nvPr/>
        </p:nvSpPr>
        <p:spPr>
          <a:xfrm>
            <a:off x="2879140" y="2741441"/>
            <a:ext cx="6433717" cy="13751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400" b="1" cap="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THANKYOU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61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874" y="522514"/>
            <a:ext cx="10684612" cy="1436914"/>
          </a:xfrm>
        </p:spPr>
        <p:txBody>
          <a:bodyPr>
            <a:noAutofit/>
          </a:bodyPr>
          <a:lstStyle/>
          <a:p>
            <a:pPr algn="ctr"/>
            <a:r>
              <a:rPr lang="en-US" sz="3800" b="1" dirty="0"/>
              <a:t>Introduction to hotel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874" y="2446271"/>
            <a:ext cx="10292725" cy="2539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b="1" dirty="0"/>
              <a:t>Hotel Management System Database </a:t>
            </a:r>
            <a:r>
              <a:rPr lang="en-US" sz="2200" dirty="0"/>
              <a:t>is tailored to streamline the intricate operations involved in managing hotels, encompassing bookings, guest information, room allocations, billing, and reporting. This system serves as a comprehensive tool for hotels, resorts, and hospitality establishments to maintain meticulous records and enhance operational efficiency. </a:t>
            </a:r>
          </a:p>
        </p:txBody>
      </p:sp>
    </p:spTree>
    <p:extLst>
      <p:ext uri="{BB962C8B-B14F-4D97-AF65-F5344CB8AC3E}">
        <p14:creationId xmlns:p14="http://schemas.microsoft.com/office/powerpoint/2010/main" val="233543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76518"/>
            <a:ext cx="10020074" cy="573559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b="1" dirty="0">
                <a:latin typeface="+mj-lt"/>
              </a:rPr>
              <a:t>OBJECTIVES</a:t>
            </a:r>
            <a:endParaRPr lang="en-US" sz="4200" b="1" dirty="0">
              <a:latin typeface="+mj-lt"/>
            </a:endParaRPr>
          </a:p>
          <a:p>
            <a:pPr marL="0" indent="0" algn="ctr">
              <a:buNone/>
            </a:pPr>
            <a:endParaRPr lang="en-US" sz="1900" b="1" dirty="0"/>
          </a:p>
          <a:p>
            <a:r>
              <a:rPr lang="en-US" sz="2800" u="sng" dirty="0"/>
              <a:t>Organization</a:t>
            </a:r>
            <a:r>
              <a:rPr lang="en-US" sz="2800" dirty="0"/>
              <a:t>: Centralizing data pertaining to guests, rooms, reservations, and transactions for systematic management.</a:t>
            </a:r>
          </a:p>
          <a:p>
            <a:r>
              <a:rPr lang="en-US" sz="2800" u="sng" dirty="0"/>
              <a:t>Efficiency</a:t>
            </a:r>
            <a:r>
              <a:rPr lang="en-US" sz="2800" dirty="0"/>
              <a:t>: Facilitating swift and seamless handling of hotel operations, from check-ins to check-outs, to optimize staff productivity and guest satisfaction.</a:t>
            </a:r>
          </a:p>
          <a:p>
            <a:r>
              <a:rPr lang="en-US" sz="2800" u="sng" dirty="0"/>
              <a:t>Accessibility</a:t>
            </a:r>
            <a:r>
              <a:rPr lang="en-US" sz="2800" dirty="0"/>
              <a:t>: Ensuring easy accessibility to vital information, guaranteeing that pertinent details are readily available and consistently updated.</a:t>
            </a:r>
          </a:p>
          <a:p>
            <a:r>
              <a:rPr lang="en-US" sz="2800" u="sng" dirty="0"/>
              <a:t>Decision Support</a:t>
            </a:r>
            <a:r>
              <a:rPr lang="en-US" sz="2800" dirty="0"/>
              <a:t>: Providing insightful reports and analytics to aid in strategic decision-making, enhancing revenue management and service delivery.</a:t>
            </a:r>
          </a:p>
          <a:p>
            <a:r>
              <a:rPr lang="en-US" sz="2800" u="sng" dirty="0"/>
              <a:t>Scalability</a:t>
            </a:r>
            <a:r>
              <a:rPr lang="en-US" sz="2800" dirty="0"/>
              <a:t>: Adapting to the evolving needs of the establishment, accommodating increased volumes of data and expanding functionalities as the business grows.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554" y="-162560"/>
            <a:ext cx="9744891" cy="1136877"/>
          </a:xfrm>
        </p:spPr>
        <p:txBody>
          <a:bodyPr/>
          <a:lstStyle/>
          <a:p>
            <a:pPr algn="ctr"/>
            <a:r>
              <a:rPr lang="en-GB" b="1" dirty="0"/>
              <a:t>ER MODEL</a:t>
            </a:r>
            <a:endParaRPr lang="en-US" b="1" dirty="0"/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A0B914AD-7754-FD7C-C6C1-55251367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96" y="725813"/>
            <a:ext cx="9096472" cy="58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7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93" y="254209"/>
            <a:ext cx="9905998" cy="935962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cs typeface="Arial" panose="020B0604020202020204" pitchFamily="34" charset="0"/>
              </a:rPr>
              <a:t>contribution</a:t>
            </a:r>
            <a:endParaRPr lang="en-US" sz="5400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1772"/>
            <a:ext cx="9905999" cy="4711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u="sng" dirty="0"/>
              <a:t>KAINAT:</a:t>
            </a:r>
          </a:p>
          <a:p>
            <a:pPr marL="0" indent="0">
              <a:buNone/>
            </a:pPr>
            <a:r>
              <a:rPr lang="en-GB" dirty="0"/>
              <a:t>Created tables, inserted data in tables and wrote 10 queries.</a:t>
            </a:r>
          </a:p>
          <a:p>
            <a:pPr marL="0" indent="0">
              <a:buNone/>
            </a:pPr>
            <a:r>
              <a:rPr lang="en-GB" sz="3600" u="sng" dirty="0"/>
              <a:t>FATIMA</a:t>
            </a:r>
            <a:r>
              <a:rPr lang="en-GB" sz="3600" dirty="0"/>
              <a:t>: </a:t>
            </a:r>
          </a:p>
          <a:p>
            <a:pPr marL="0" indent="0">
              <a:buNone/>
            </a:pPr>
            <a:r>
              <a:rPr lang="en-GB" dirty="0"/>
              <a:t>Made ER Model, helped in making tables and wrote 10 queries.</a:t>
            </a:r>
          </a:p>
          <a:p>
            <a:pPr marL="0" indent="0">
              <a:buNone/>
            </a:pPr>
            <a:r>
              <a:rPr lang="en-GB" sz="3600" u="sng" dirty="0"/>
              <a:t>ALEEZA</a:t>
            </a:r>
            <a:r>
              <a:rPr lang="en-GB" sz="3600" dirty="0"/>
              <a:t>: </a:t>
            </a:r>
          </a:p>
          <a:p>
            <a:pPr marL="0" indent="0">
              <a:buNone/>
            </a:pPr>
            <a:r>
              <a:rPr lang="en-GB" dirty="0"/>
              <a:t>Wrote 30 queries.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832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187" y="950535"/>
            <a:ext cx="10550435" cy="5816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                                                   </a:t>
            </a:r>
            <a:r>
              <a:rPr lang="en-US" sz="2800" b="1" dirty="0"/>
              <a:t>Queries of Table : 1 (GUESTS)</a:t>
            </a:r>
            <a:endParaRPr lang="en-US" sz="2000" b="1" dirty="0"/>
          </a:p>
          <a:p>
            <a:r>
              <a:rPr lang="en-US" sz="1800" dirty="0"/>
              <a:t>SELECT * FROM Guests;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SELECT COUNT(*) AS </a:t>
            </a:r>
            <a:r>
              <a:rPr lang="en-GB" sz="1800" dirty="0" err="1"/>
              <a:t>total_guests</a:t>
            </a:r>
            <a:r>
              <a:rPr lang="en-GB" sz="1800" dirty="0"/>
              <a:t> FROM Guests;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SELECT name, email FROM Guests WHERE phone LIKE '123%';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698171" y="91440"/>
            <a:ext cx="8112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atin typeface="+mj-lt"/>
              </a:rPr>
              <a:t>QUERIES</a:t>
            </a:r>
            <a:endParaRPr lang="en-US" sz="3600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04" y="2167958"/>
            <a:ext cx="4589834" cy="987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826" y="3858547"/>
            <a:ext cx="1718174" cy="790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767" y="5352601"/>
            <a:ext cx="2410508" cy="7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8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8789"/>
            <a:ext cx="9905999" cy="5662412"/>
          </a:xfrm>
        </p:spPr>
        <p:txBody>
          <a:bodyPr/>
          <a:lstStyle/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SELECT DISTINCT email FROM Guests;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800" dirty="0"/>
              <a:t>SELECT name, email FROM Guests WHERE </a:t>
            </a:r>
            <a:r>
              <a:rPr lang="en-GB" sz="1800" dirty="0" err="1"/>
              <a:t>guest_id</a:t>
            </a:r>
            <a:r>
              <a:rPr lang="en-GB" sz="1800" dirty="0"/>
              <a:t> IN (SELECT </a:t>
            </a:r>
            <a:r>
              <a:rPr lang="en-GB" sz="1800" dirty="0" err="1"/>
              <a:t>guest_id</a:t>
            </a:r>
            <a:r>
              <a:rPr lang="en-GB" sz="1800" dirty="0"/>
              <a:t> FROM Bookings);</a:t>
            </a:r>
          </a:p>
          <a:p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3432"/>
          <a:stretch/>
        </p:blipFill>
        <p:spPr>
          <a:xfrm>
            <a:off x="3961219" y="1661648"/>
            <a:ext cx="2133192" cy="1037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219" y="3824180"/>
            <a:ext cx="2894966" cy="10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853" y="298766"/>
            <a:ext cx="9805262" cy="6193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                                              </a:t>
            </a:r>
            <a:r>
              <a:rPr lang="en-GB" sz="2800" b="1" dirty="0"/>
              <a:t>Queries of Table: 2 (ROOMS)</a:t>
            </a:r>
          </a:p>
          <a:p>
            <a:r>
              <a:rPr lang="en-GB" sz="1800" dirty="0"/>
              <a:t>SELECT * FROM Rooms;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SELECT COUNT(*) AS </a:t>
            </a:r>
            <a:r>
              <a:rPr lang="en-GB" sz="1800" dirty="0" err="1"/>
              <a:t>booked_rooms</a:t>
            </a:r>
            <a:r>
              <a:rPr lang="en-GB" sz="1800" dirty="0"/>
              <a:t> FROM Rooms WHERE </a:t>
            </a:r>
            <a:r>
              <a:rPr lang="en-GB" sz="1800" dirty="0" err="1"/>
              <a:t>is_booked</a:t>
            </a:r>
            <a:r>
              <a:rPr lang="en-GB" sz="1800" dirty="0"/>
              <a:t> = TRUE;</a:t>
            </a:r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SELECT </a:t>
            </a:r>
            <a:r>
              <a:rPr lang="en-GB" sz="1800" dirty="0" err="1"/>
              <a:t>room_number</a:t>
            </a:r>
            <a:r>
              <a:rPr lang="en-GB" sz="1800" dirty="0"/>
              <a:t>, </a:t>
            </a:r>
            <a:r>
              <a:rPr lang="en-GB" sz="1800" dirty="0" err="1"/>
              <a:t>room_type</a:t>
            </a:r>
            <a:r>
              <a:rPr lang="en-GB" sz="1800" dirty="0"/>
              <a:t>, price FROM Rooms WHERE price &gt; 100;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47" y="3244599"/>
            <a:ext cx="2038464" cy="900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089" y="5051807"/>
            <a:ext cx="3211088" cy="1440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226" y="1407102"/>
            <a:ext cx="3460465" cy="9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8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346</TotalTime>
  <Words>1063</Words>
  <Application>Microsoft Office PowerPoint</Application>
  <PresentationFormat>Widescreen</PresentationFormat>
  <Paragraphs>260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Tw Cen MT</vt:lpstr>
      <vt:lpstr>Circuit</vt:lpstr>
      <vt:lpstr>Hotel management system</vt:lpstr>
      <vt:lpstr>Table of content</vt:lpstr>
      <vt:lpstr>Introduction to hotel management system</vt:lpstr>
      <vt:lpstr>PowerPoint Presentation</vt:lpstr>
      <vt:lpstr>ER MODEL</vt:lpstr>
      <vt:lpstr>contribution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Syeda Fatima Rehman</cp:lastModifiedBy>
  <cp:revision>32</cp:revision>
  <dcterms:created xsi:type="dcterms:W3CDTF">2024-05-31T07:03:05Z</dcterms:created>
  <dcterms:modified xsi:type="dcterms:W3CDTF">2024-06-11T17:49:05Z</dcterms:modified>
</cp:coreProperties>
</file>