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046" autoAdjust="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8064-8903-4352-8F85-84BFD3F7952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DDFA8-0C30-4373-AAA1-9ABADA00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DFA8-0C30-4373-AAA1-9ABADA00D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DFA8-0C30-4373-AAA1-9ABADA00DB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DDFA8-0C30-4373-AAA1-9ABADA00D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0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572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E622-9083-4A4F-BB3D-FE85C695CB9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7A55-CC88-43B7-9A75-A2039EE6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4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  <p:sldLayoutId id="21474843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36E0-4B2F-77F9-B07E-E1CD3E97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830" y="339463"/>
            <a:ext cx="9001462" cy="1992923"/>
          </a:xfrm>
        </p:spPr>
        <p:txBody>
          <a:bodyPr>
            <a:noAutofit/>
          </a:bodyPr>
          <a:lstStyle/>
          <a:p>
            <a:r>
              <a:rPr lang="en-US" sz="7200" cap="none" dirty="0">
                <a:latin typeface="Arial Rounded MT Bold" panose="020F0704030504030204" pitchFamily="34" charset="0"/>
              </a:rPr>
              <a:t>Understanding USB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4CA2E-E32A-CB65-E9E3-729CB057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32386"/>
            <a:ext cx="9001462" cy="1655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From Evolution to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D1A3E-087B-E2D7-86EE-E2C3EAEED3A4}"/>
              </a:ext>
            </a:extLst>
          </p:cNvPr>
          <p:cNvSpPr txBox="1"/>
          <p:nvPr/>
        </p:nvSpPr>
        <p:spPr>
          <a:xfrm>
            <a:off x="5809784" y="3603700"/>
            <a:ext cx="63822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 Members: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Kainat Jamal 2022F-BCE-200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Shahzaib Khan 2022F-BCE-160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Tayyaba Kapadia 2022F-BCE-170</a:t>
            </a:r>
          </a:p>
          <a:p>
            <a:pPr algn="r"/>
            <a:endParaRPr lang="en-US" sz="2400" dirty="0">
              <a:latin typeface="Arial Rounded MT Bold" panose="020F0704030504030204" pitchFamily="34" charset="0"/>
            </a:endParaRPr>
          </a:p>
          <a:p>
            <a:pPr algn="r"/>
            <a:r>
              <a:rPr lang="en-US" sz="800" dirty="0">
                <a:latin typeface="Arial Rounded MT Bold" panose="020F0704030504030204" pitchFamily="34" charset="0"/>
              </a:rPr>
              <a:t>Computer Organization and Architecture </a:t>
            </a:r>
          </a:p>
        </p:txBody>
      </p:sp>
      <p:pic>
        <p:nvPicPr>
          <p:cNvPr id="6" name="Picture 5" descr="Close up of a black usb cable&#10;&#10;Description automatically generated">
            <a:extLst>
              <a:ext uri="{FF2B5EF4-FFF2-40B4-BE49-F238E27FC236}">
                <a16:creationId xmlns:a16="http://schemas.microsoft.com/office/drawing/2014/main" id="{6EABBEF0-BD4D-27BA-BDB8-E790BD8C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3" y="3429000"/>
            <a:ext cx="4356297" cy="2529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7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AD10-8D7A-9F9F-46ED-721B7563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09" y="130099"/>
            <a:ext cx="10972800" cy="1364166"/>
          </a:xfrm>
        </p:spPr>
        <p:txBody>
          <a:bodyPr>
            <a:normAutofit fontScale="90000"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Unique Applications of USB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CB05-166A-218B-4EA6-105C7C9FA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928" y="1494264"/>
            <a:ext cx="10306443" cy="493998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100" b="1" dirty="0">
                <a:effectLst/>
                <a:latin typeface="Arial Rounded MT Bold" panose="020F0704030504030204" pitchFamily="34" charset="0"/>
              </a:rPr>
              <a:t>1. Universal Connectivity Hub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  <a:latin typeface="Arial Rounded MT Bold" panose="020F0704030504030204" pitchFamily="34" charset="0"/>
              </a:rPr>
              <a:t>Connects various devices (keyboards, mice, printers)</a:t>
            </a:r>
          </a:p>
          <a:p>
            <a:pPr algn="l"/>
            <a:r>
              <a:rPr lang="en-US" sz="3100" b="1" dirty="0">
                <a:effectLst/>
                <a:latin typeface="Arial Rounded MT Bold" panose="020F0704030504030204" pitchFamily="34" charset="0"/>
              </a:rPr>
              <a:t>2. Power and Charging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  <a:latin typeface="Arial Rounded MT Bold" panose="020F0704030504030204" pitchFamily="34" charset="0"/>
              </a:rPr>
              <a:t>Charges smartphones, tablets, speakers, headphones</a:t>
            </a:r>
          </a:p>
          <a:p>
            <a:pPr algn="l"/>
            <a:r>
              <a:rPr lang="en-US" sz="3100" b="1" dirty="0">
                <a:effectLst/>
                <a:latin typeface="Arial Rounded MT Bold" panose="020F0704030504030204" pitchFamily="34" charset="0"/>
              </a:rPr>
              <a:t>3. Data Transfer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  <a:latin typeface="Arial Rounded MT Bold" panose="020F0704030504030204" pitchFamily="34" charset="0"/>
              </a:rPr>
              <a:t>Moves files between devices easily</a:t>
            </a:r>
          </a:p>
        </p:txBody>
      </p:sp>
    </p:spTree>
    <p:extLst>
      <p:ext uri="{BB962C8B-B14F-4D97-AF65-F5344CB8AC3E}">
        <p14:creationId xmlns:p14="http://schemas.microsoft.com/office/powerpoint/2010/main" val="4241055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68CD-2ABC-ED49-446B-A7AD58E9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2437"/>
            <a:ext cx="10353762" cy="1219200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Future of USB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F7A65-7F95-F61B-6E98-5A2FB2F7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629" y="880948"/>
            <a:ext cx="10353761" cy="424861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  <a:latin typeface="Arial Rounded MT Bold" panose="020F0704030504030204" pitchFamily="34" charset="0"/>
              </a:rPr>
              <a:t>Increasing data transfer speeds.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  <a:latin typeface="Arial Rounded MT Bold" panose="020F0704030504030204" pitchFamily="34" charset="0"/>
              </a:rPr>
              <a:t>Enhanced power delivery capabilities.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dirty="0">
                <a:effectLst/>
                <a:latin typeface="Arial Rounded MT Bold" panose="020F0704030504030204" pitchFamily="34" charset="0"/>
              </a:rPr>
              <a:t>Greater integration with other technologies like Thunderbolt.</a:t>
            </a:r>
          </a:p>
          <a:p>
            <a:pPr algn="l"/>
            <a:endParaRPr lang="en-US" sz="3100" dirty="0"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A close up of a usb cable&#10;&#10;Description automatically generated">
            <a:extLst>
              <a:ext uri="{FF2B5EF4-FFF2-40B4-BE49-F238E27FC236}">
                <a16:creationId xmlns:a16="http://schemas.microsoft.com/office/drawing/2014/main" id="{50971E29-1569-78B7-0F10-CAFDEEA8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4" y="3429000"/>
            <a:ext cx="3664509" cy="244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382830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CEBD-641C-3A53-FA4A-F5EFF488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9" y="235236"/>
            <a:ext cx="10353761" cy="3032072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effectLst/>
                <a:latin typeface="Arial Rounded MT Bold" panose="020F0704030504030204" pitchFamily="34" charset="0"/>
              </a:rPr>
              <a:t>The Universal Serial Bus (USB) has evolved significantly since its inception. It has continually adapted to meet the increasing demands for faster, more efficient, and versatile connections. </a:t>
            </a:r>
          </a:p>
        </p:txBody>
      </p:sp>
      <p:pic>
        <p:nvPicPr>
          <p:cNvPr id="5" name="Picture 4" descr="Different types of usb cables&#10;&#10;Description automatically generated">
            <a:extLst>
              <a:ext uri="{FF2B5EF4-FFF2-40B4-BE49-F238E27FC236}">
                <a16:creationId xmlns:a16="http://schemas.microsoft.com/office/drawing/2014/main" id="{8158FE0B-C865-F647-29A7-4B4FDEC9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90" y="2997057"/>
            <a:ext cx="3803161" cy="2829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25355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00CA-87EC-F941-8975-12C00800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72214"/>
            <a:ext cx="10353761" cy="1326321"/>
          </a:xfrm>
        </p:spPr>
        <p:txBody>
          <a:bodyPr>
            <a:noAutofit/>
          </a:bodyPr>
          <a:lstStyle/>
          <a:p>
            <a:r>
              <a:rPr lang="en-US" sz="9600" cap="none" dirty="0"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7517487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99004-D0E8-D03D-62A3-1C32BDE291A4}"/>
              </a:ext>
            </a:extLst>
          </p:cNvPr>
          <p:cNvSpPr txBox="1"/>
          <p:nvPr/>
        </p:nvSpPr>
        <p:spPr>
          <a:xfrm>
            <a:off x="1096108" y="503543"/>
            <a:ext cx="9741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 to 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266E5-C1DC-416F-F44C-A9F8CE276B2A}"/>
              </a:ext>
            </a:extLst>
          </p:cNvPr>
          <p:cNvSpPr txBox="1"/>
          <p:nvPr/>
        </p:nvSpPr>
        <p:spPr>
          <a:xfrm>
            <a:off x="720969" y="1985514"/>
            <a:ext cx="708660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100" dirty="0">
                <a:latin typeface="Arial Rounded MT Bold" panose="020F0704030504030204" pitchFamily="34" charset="0"/>
              </a:rPr>
              <a:t>Standard for connecting peripheral devices to computers.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100" dirty="0">
                <a:latin typeface="Arial Rounded MT Bold" panose="020F0704030504030204" pitchFamily="34" charset="0"/>
              </a:rPr>
              <a:t>Allows communication and power supply between the computer and various devices.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100" dirty="0">
                <a:latin typeface="Arial Rounded MT Bold" panose="020F0704030504030204" pitchFamily="34" charset="0"/>
              </a:rPr>
              <a:t>Automatic configuration upon plugging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7414D-327D-97BB-4854-7504DC13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28" y="2345560"/>
            <a:ext cx="4153616" cy="2166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5449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7C91-8A35-AF4A-A013-B36A367F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" y="316579"/>
            <a:ext cx="10353762" cy="1184031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Benefits of Serial 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F20B-2AED-4CA2-1C2F-6262ABFAD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676456"/>
            <a:ext cx="10353761" cy="4378513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 Rounded MT Bold" panose="020F0704030504030204" pitchFamily="34" charset="0"/>
              </a:rPr>
              <a:t>Simplicity and Cost: </a:t>
            </a:r>
            <a:r>
              <a:rPr lang="en-US" sz="3600" dirty="0">
                <a:effectLst/>
                <a:latin typeface="Arial Rounded MT Bold" panose="020F0704030504030204" pitchFamily="34" charset="0"/>
              </a:rPr>
              <a:t>Fewer wires, easier maintenance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 Rounded MT Bold" panose="020F0704030504030204" pitchFamily="34" charset="0"/>
              </a:rPr>
              <a:t>Scalability:</a:t>
            </a:r>
            <a:r>
              <a:rPr lang="en-US" sz="3600" dirty="0">
                <a:effectLst/>
                <a:latin typeface="Arial Rounded MT Bold" panose="020F0704030504030204" pitchFamily="34" charset="0"/>
              </a:rPr>
              <a:t> Supports longer distances, higher bandwidth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 Rounded MT Bold" panose="020F0704030504030204" pitchFamily="34" charset="0"/>
              </a:rPr>
              <a:t>Power Delivery: </a:t>
            </a:r>
            <a:r>
              <a:rPr lang="en-US" sz="3600" dirty="0">
                <a:effectLst/>
                <a:latin typeface="Arial Rounded MT Bold" panose="020F0704030504030204" pitchFamily="34" charset="0"/>
              </a:rPr>
              <a:t>Supplies power to connected devices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 Rounded MT Bold" panose="020F0704030504030204" pitchFamily="34" charset="0"/>
              </a:rPr>
              <a:t>Plug and Play: </a:t>
            </a:r>
            <a:r>
              <a:rPr lang="en-US" sz="3600" dirty="0">
                <a:effectLst/>
                <a:latin typeface="Arial Rounded MT Bold" panose="020F0704030504030204" pitchFamily="34" charset="0"/>
              </a:rPr>
              <a:t>Automatic device recognition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195084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46BF-30A7-71A4-10AE-4AB4DD18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91" y="246184"/>
            <a:ext cx="11465168" cy="1465385"/>
          </a:xfrm>
        </p:spPr>
        <p:txBody>
          <a:bodyPr>
            <a:normAutofit fontScale="90000"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Historical Background of USB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C1DC-34F2-A184-3AE3-F03EB1F0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110153"/>
            <a:ext cx="10353761" cy="474784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1995: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Development by Intel, Microsoft, IBM, and others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1996: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Launch of USB 1.0 (limited adoption)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1998: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Introduction of USB 1.1 (widely adopted)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2000: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Release of USB 2.0 with faster speeds and battery charging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2007: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Introduction of Micro connectors and USB On-The-Go</a:t>
            </a:r>
            <a:endParaRPr kumimoji="0" lang="en-US" sz="31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10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178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09EB-85B9-D573-5F16-BE72E667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5138"/>
            <a:ext cx="10353761" cy="2813539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defRPr/>
            </a:pP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8624E-5127-92E8-5FC3-1806AFDC8A0E}"/>
              </a:ext>
            </a:extLst>
          </p:cNvPr>
          <p:cNvSpPr txBox="1"/>
          <p:nvPr/>
        </p:nvSpPr>
        <p:spPr>
          <a:xfrm>
            <a:off x="709244" y="468923"/>
            <a:ext cx="1077350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2008: </a:t>
            </a: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Launch of USB 3.0 with SuperSpeed mode (5 Gbps)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Rounded MT Bold" panose="020F0704030504030204" pitchFamily="34" charset="0"/>
              </a:rPr>
              <a:t>2013:</a:t>
            </a:r>
            <a:r>
              <a:rPr lang="en-US" sz="3100" dirty="0">
                <a:latin typeface="Arial Rounded MT Bold" panose="020F0704030504030204" pitchFamily="34" charset="0"/>
              </a:rPr>
              <a:t> Release of USB 3.1 with Gen 1 (SuperSpeed) and Gen 2 (SuperSpeed+)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Rounded MT Bold" panose="020F0704030504030204" pitchFamily="34" charset="0"/>
              </a:rPr>
              <a:t>2014:</a:t>
            </a:r>
            <a:r>
              <a:rPr lang="en-US" sz="3100" dirty="0">
                <a:latin typeface="Arial Rounded MT Bold" panose="020F0704030504030204" pitchFamily="34" charset="0"/>
              </a:rPr>
              <a:t> Introduction of USB-C connector with higher speeds and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Rounded MT Bold" panose="020F0704030504030204" pitchFamily="34" charset="0"/>
              </a:rPr>
              <a:t>2017:</a:t>
            </a:r>
            <a:r>
              <a:rPr lang="en-US" sz="3100" dirty="0">
                <a:latin typeface="Arial Rounded MT Bold" panose="020F0704030504030204" pitchFamily="34" charset="0"/>
              </a:rPr>
              <a:t> Launch of USB 3.2 with 10 Gbps and 20 Gbps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Rounded MT Bold" panose="020F0704030504030204" pitchFamily="34" charset="0"/>
              </a:rPr>
              <a:t>2019:</a:t>
            </a:r>
            <a:r>
              <a:rPr lang="en-US" sz="3100" dirty="0">
                <a:latin typeface="Arial Rounded MT Bold" panose="020F0704030504030204" pitchFamily="34" charset="0"/>
              </a:rPr>
              <a:t> USB4 (40 Gbps)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Rounded MT Bold" panose="020F0704030504030204" pitchFamily="34" charset="0"/>
              </a:rPr>
              <a:t>2022:</a:t>
            </a:r>
            <a:r>
              <a:rPr lang="en-US" sz="3100" dirty="0">
                <a:latin typeface="Arial Rounded MT Bold" panose="020F0704030504030204" pitchFamily="34" charset="0"/>
              </a:rPr>
              <a:t> USB4 2.0 (80 Gbps)</a:t>
            </a:r>
          </a:p>
        </p:txBody>
      </p:sp>
      <p:pic>
        <p:nvPicPr>
          <p:cNvPr id="5" name="Picture 4" descr="A group of black and white cables&#10;&#10;Description automatically generated">
            <a:extLst>
              <a:ext uri="{FF2B5EF4-FFF2-40B4-BE49-F238E27FC236}">
                <a16:creationId xmlns:a16="http://schemas.microsoft.com/office/drawing/2014/main" id="{18E3C203-4BA6-3362-23F1-6E669D35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23" y="3997571"/>
            <a:ext cx="5591790" cy="2063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5472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5EFF-22DE-9189-A7B4-AE6EC6A2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01969"/>
          </a:xfrm>
        </p:spPr>
        <p:txBody>
          <a:bodyPr>
            <a:normAutofit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How USB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F82D7-596D-826B-AE3A-CECB6B39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6" y="1957754"/>
            <a:ext cx="10353761" cy="408543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Host-Device Communication:</a:t>
            </a:r>
          </a:p>
          <a:p>
            <a:pPr algn="l"/>
            <a:r>
              <a:rPr lang="en-US" sz="3100" dirty="0">
                <a:effectLst/>
                <a:latin typeface="Arial Rounded MT Bold" panose="020F0704030504030204" pitchFamily="34" charset="0"/>
              </a:rPr>
              <a:t>Host signals start and stop of data transfer (frames)</a:t>
            </a:r>
          </a:p>
          <a:p>
            <a:pPr algn="l"/>
            <a:r>
              <a:rPr lang="en-US" sz="3100" dirty="0">
                <a:effectLst/>
                <a:latin typeface="Arial Rounded MT Bold" panose="020F0704030504030204" pitchFamily="34" charset="0"/>
              </a:rPr>
              <a:t>Data stored temporarily at endpoints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Endpoints:</a:t>
            </a:r>
          </a:p>
          <a:p>
            <a:pPr algn="l"/>
            <a:r>
              <a:rPr lang="en-US" sz="3100" b="1" dirty="0">
                <a:effectLst/>
                <a:latin typeface="Arial Rounded MT Bold" panose="020F0704030504030204" pitchFamily="34" charset="0"/>
              </a:rPr>
              <a:t>EP1IN: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Receives data</a:t>
            </a:r>
          </a:p>
          <a:p>
            <a:pPr algn="l"/>
            <a:r>
              <a:rPr lang="en-US" sz="3100" b="1" dirty="0">
                <a:effectLst/>
                <a:latin typeface="Arial Rounded MT Bold" panose="020F0704030504030204" pitchFamily="34" charset="0"/>
              </a:rPr>
              <a:t>EP1OUT: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Sends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3EFFE-C9D6-F6B2-58D6-CE381339EE1D}"/>
              </a:ext>
            </a:extLst>
          </p:cNvPr>
          <p:cNvSpPr/>
          <p:nvPr/>
        </p:nvSpPr>
        <p:spPr>
          <a:xfrm>
            <a:off x="8296468" y="3429000"/>
            <a:ext cx="3434861" cy="309489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AF313F7A-566C-B477-05CB-4A1A8A76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17" y="3429000"/>
            <a:ext cx="3020698" cy="2517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90680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1E1-F8F7-907F-8E09-A59440D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122" y="480647"/>
            <a:ext cx="12215446" cy="1137138"/>
          </a:xfrm>
        </p:spPr>
        <p:txBody>
          <a:bodyPr>
            <a:normAutofit fontScale="90000"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Comparison of USB Versions (1.0 to 4.2)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BED40A-B193-5BB1-5FF5-69BC104E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71574"/>
              </p:ext>
            </p:extLst>
          </p:nvPr>
        </p:nvGraphicFramePr>
        <p:xfrm>
          <a:off x="328245" y="2119141"/>
          <a:ext cx="11535509" cy="465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94">
                  <a:extLst>
                    <a:ext uri="{9D8B030D-6E8A-4147-A177-3AD203B41FA5}">
                      <a16:colId xmlns:a16="http://schemas.microsoft.com/office/drawing/2014/main" val="30572263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79698562"/>
                    </a:ext>
                  </a:extLst>
                </a:gridCol>
                <a:gridCol w="4196861">
                  <a:extLst>
                    <a:ext uri="{9D8B030D-6E8A-4147-A177-3AD203B41FA5}">
                      <a16:colId xmlns:a16="http://schemas.microsoft.com/office/drawing/2014/main" val="628682165"/>
                    </a:ext>
                  </a:extLst>
                </a:gridCol>
                <a:gridCol w="2719754">
                  <a:extLst>
                    <a:ext uri="{9D8B030D-6E8A-4147-A177-3AD203B41FA5}">
                      <a16:colId xmlns:a16="http://schemas.microsoft.com/office/drawing/2014/main" val="2390896527"/>
                    </a:ext>
                  </a:extLst>
                </a:gridCol>
              </a:tblGrid>
              <a:tr h="656683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>
                          <a:latin typeface="Arial Rounded MT Bold" panose="020F0704030504030204" pitchFamily="34" charset="0"/>
                        </a:rPr>
                        <a:t>Versions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>
                          <a:latin typeface="Arial Rounded MT Bold" panose="020F0704030504030204" pitchFamily="34" charset="0"/>
                        </a:rPr>
                        <a:t>Release Year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>
                          <a:latin typeface="Arial Rounded MT Bold" panose="020F0704030504030204" pitchFamily="34" charset="0"/>
                        </a:rPr>
                        <a:t>Data Transfer Speed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>
                          <a:latin typeface="Arial Rounded MT Bold" panose="020F0704030504030204" pitchFamily="34" charset="0"/>
                        </a:rPr>
                        <a:t>Key 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26982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1.0	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1996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1.5 Mbps / 12 Mbps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Basic data transfer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988594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2.0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480 Mbps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Battery charging support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19337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3.0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 Gbps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SuperSpeed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517651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3.1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	  2013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5 Gbps / 10 Gbps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SuperSpeed+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497460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USB 3.2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10 Gbps / 20 Gbps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Enhanced efficiency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46289"/>
                  </a:ext>
                </a:extLst>
              </a:tr>
              <a:tr h="6315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USB 4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2019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Up to 40 Gbps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Thunderbolt 3 integration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9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7879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9DA-1C9C-FA34-ECAB-BB8D5F41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59" y="562763"/>
            <a:ext cx="11394831" cy="996462"/>
          </a:xfrm>
        </p:spPr>
        <p:txBody>
          <a:bodyPr>
            <a:normAutofit fontScale="90000"/>
          </a:bodyPr>
          <a:lstStyle/>
          <a:p>
            <a:r>
              <a:rPr lang="en-US" sz="6600" cap="none" dirty="0">
                <a:latin typeface="Arial Rounded MT Bold" panose="020F0704030504030204" pitchFamily="34" charset="0"/>
              </a:rPr>
              <a:t>Predicting Data Transfer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D98AB-06A5-AD6A-1D15-B1307C7C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3" y="1720914"/>
            <a:ext cx="10353761" cy="444299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USB 1.0: 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1.5 Mbps / 12 Mbps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USB 2.0: 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480 Mbps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USB 3.0: 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5 Gbps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USB 3.1: 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5 Gbps / 10 Gbps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USB 3.2: 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10 Gbps / 20 Gbps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100" b="1" dirty="0">
                <a:effectLst/>
                <a:latin typeface="Arial Rounded MT Bold" panose="020F0704030504030204" pitchFamily="34" charset="0"/>
              </a:rPr>
              <a:t>USB 4:</a:t>
            </a:r>
            <a:r>
              <a:rPr lang="en-US" sz="3100" dirty="0">
                <a:effectLst/>
                <a:latin typeface="Arial Rounded MT Bold" panose="020F0704030504030204" pitchFamily="34" charset="0"/>
              </a:rPr>
              <a:t> Up to 40 Gbps</a:t>
            </a:r>
          </a:p>
        </p:txBody>
      </p:sp>
      <p:pic>
        <p:nvPicPr>
          <p:cNvPr id="5" name="Picture 4" descr="A group of different types of usb cables&#10;&#10;Description automatically generated">
            <a:extLst>
              <a:ext uri="{FF2B5EF4-FFF2-40B4-BE49-F238E27FC236}">
                <a16:creationId xmlns:a16="http://schemas.microsoft.com/office/drawing/2014/main" id="{5BC00B68-5974-6C00-2D31-8D5A7864D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59" y="2914235"/>
            <a:ext cx="5087877" cy="2056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35608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451-25EC-31F8-4638-ED780413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0" y="445639"/>
            <a:ext cx="11998712" cy="562708"/>
          </a:xfrm>
        </p:spPr>
        <p:txBody>
          <a:bodyPr>
            <a:noAutofit/>
          </a:bodyPr>
          <a:lstStyle/>
          <a:p>
            <a:r>
              <a:rPr lang="en-US" sz="6000" cap="none" dirty="0">
                <a:latin typeface="Arial Rounded MT Bold" panose="020F0704030504030204" pitchFamily="34" charset="0"/>
              </a:rPr>
              <a:t>Serial vs. Parallel Bus Protocols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4078B1-B3E1-9758-84EA-2D1C6AFB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82894"/>
              </p:ext>
            </p:extLst>
          </p:nvPr>
        </p:nvGraphicFramePr>
        <p:xfrm>
          <a:off x="639142" y="1537129"/>
          <a:ext cx="10903068" cy="50090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325">
                  <a:extLst>
                    <a:ext uri="{9D8B030D-6E8A-4147-A177-3AD203B41FA5}">
                      <a16:colId xmlns:a16="http://schemas.microsoft.com/office/drawing/2014/main" val="3475236652"/>
                    </a:ext>
                  </a:extLst>
                </a:gridCol>
                <a:gridCol w="4253665">
                  <a:extLst>
                    <a:ext uri="{9D8B030D-6E8A-4147-A177-3AD203B41FA5}">
                      <a16:colId xmlns:a16="http://schemas.microsoft.com/office/drawing/2014/main" val="1168276028"/>
                    </a:ext>
                  </a:extLst>
                </a:gridCol>
                <a:gridCol w="4020078">
                  <a:extLst>
                    <a:ext uri="{9D8B030D-6E8A-4147-A177-3AD203B41FA5}">
                      <a16:colId xmlns:a16="http://schemas.microsoft.com/office/drawing/2014/main" val="1874647364"/>
                    </a:ext>
                  </a:extLst>
                </a:gridCol>
              </a:tblGrid>
              <a:tr h="387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1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Aspect</a:t>
                      </a:r>
                      <a:endParaRPr lang="en-US" sz="31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1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Serial Bus</a:t>
                      </a:r>
                      <a:endParaRPr lang="en-US" sz="31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1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Parallel Bus</a:t>
                      </a:r>
                      <a:endParaRPr lang="en-US" sz="31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559195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Hardware Complexity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Fewer wires, simpler hardware design.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More wires, complex hardware configurations.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135362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Software Complexity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Generally simpler software protocols.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More intricate software protocols.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988947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Responsiveness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Lower responsiveness due to sequential data transmission.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Higher responsiveness with simultaneous data transmission.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320133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Data Transfer Speed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Initially lower speeds but increased with advancements.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Historically higher speeds, but limited scalability.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540643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Signal Integrity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Better signal integrity due to reduced crosstalk.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More susceptible to signal degradation.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6096"/>
                  </a:ext>
                </a:extLst>
              </a:tr>
              <a:tr h="754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Scalability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Greater scalability for long-distance communication.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- Limited scalability due to signal integrity challenges.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33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1427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143</TotalTime>
  <Words>587</Words>
  <Application>Microsoft Office PowerPoint</Application>
  <PresentationFormat>Widescreen</PresentationFormat>
  <Paragraphs>112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Arial Rounded MT Bold</vt:lpstr>
      <vt:lpstr>Bookman Old Style</vt:lpstr>
      <vt:lpstr>Rockwell</vt:lpstr>
      <vt:lpstr>Damask</vt:lpstr>
      <vt:lpstr>Understanding USB Technology</vt:lpstr>
      <vt:lpstr>PowerPoint Presentation</vt:lpstr>
      <vt:lpstr>Benefits of Serial Bus</vt:lpstr>
      <vt:lpstr>Historical Background of USB</vt:lpstr>
      <vt:lpstr> </vt:lpstr>
      <vt:lpstr>How USB Works?</vt:lpstr>
      <vt:lpstr>Comparison of USB Versions (1.0 to 4.2)</vt:lpstr>
      <vt:lpstr>Predicting Data Transfer Rates</vt:lpstr>
      <vt:lpstr>Serial vs. Parallel Bus Protocols</vt:lpstr>
      <vt:lpstr>Unique Applications of USB</vt:lpstr>
      <vt:lpstr>Future of USB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kainat jamal</dc:creator>
  <cp:lastModifiedBy>kainat jamal</cp:lastModifiedBy>
  <cp:revision>50</cp:revision>
  <dcterms:created xsi:type="dcterms:W3CDTF">2024-05-25T08:26:05Z</dcterms:created>
  <dcterms:modified xsi:type="dcterms:W3CDTF">2024-05-29T14:51:22Z</dcterms:modified>
</cp:coreProperties>
</file>