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Lst>
  <p:notesMasterIdLst>
    <p:notesMasterId r:id="rId85"/>
  </p:notesMasterIdLst>
  <p:sldIdLst>
    <p:sldId id="435" r:id="rId5"/>
    <p:sldId id="403" r:id="rId6"/>
    <p:sldId id="404" r:id="rId7"/>
    <p:sldId id="436" r:id="rId8"/>
    <p:sldId id="512"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423" r:id="rId26"/>
    <p:sldId id="547" r:id="rId27"/>
    <p:sldId id="548" r:id="rId28"/>
    <p:sldId id="549" r:id="rId29"/>
    <p:sldId id="553" r:id="rId30"/>
    <p:sldId id="550" r:id="rId31"/>
    <p:sldId id="551" r:id="rId32"/>
    <p:sldId id="552" r:id="rId33"/>
    <p:sldId id="515" r:id="rId34"/>
    <p:sldId id="438" r:id="rId35"/>
    <p:sldId id="441" r:id="rId36"/>
    <p:sldId id="588" r:id="rId37"/>
    <p:sldId id="437" r:id="rId38"/>
    <p:sldId id="554" r:id="rId39"/>
    <p:sldId id="555" r:id="rId40"/>
    <p:sldId id="556" r:id="rId41"/>
    <p:sldId id="557" r:id="rId42"/>
    <p:sldId id="558" r:id="rId43"/>
    <p:sldId id="517" r:id="rId44"/>
    <p:sldId id="559" r:id="rId45"/>
    <p:sldId id="516" r:id="rId46"/>
    <p:sldId id="560" r:id="rId47"/>
    <p:sldId id="561" r:id="rId48"/>
    <p:sldId id="562" r:id="rId49"/>
    <p:sldId id="563" r:id="rId50"/>
    <p:sldId id="564" r:id="rId51"/>
    <p:sldId id="565" r:id="rId52"/>
    <p:sldId id="566" r:id="rId53"/>
    <p:sldId id="568" r:id="rId54"/>
    <p:sldId id="569" r:id="rId55"/>
    <p:sldId id="570" r:id="rId56"/>
    <p:sldId id="571" r:id="rId57"/>
    <p:sldId id="567" r:id="rId58"/>
    <p:sldId id="572" r:id="rId59"/>
    <p:sldId id="520" r:id="rId60"/>
    <p:sldId id="573" r:id="rId61"/>
    <p:sldId id="574" r:id="rId62"/>
    <p:sldId id="575" r:id="rId63"/>
    <p:sldId id="576" r:id="rId64"/>
    <p:sldId id="577" r:id="rId65"/>
    <p:sldId id="578" r:id="rId66"/>
    <p:sldId id="579" r:id="rId67"/>
    <p:sldId id="580" r:id="rId68"/>
    <p:sldId id="581" r:id="rId69"/>
    <p:sldId id="582" r:id="rId70"/>
    <p:sldId id="583" r:id="rId71"/>
    <p:sldId id="584" r:id="rId72"/>
    <p:sldId id="585" r:id="rId73"/>
    <p:sldId id="586" r:id="rId74"/>
    <p:sldId id="587" r:id="rId75"/>
    <p:sldId id="522" r:id="rId76"/>
    <p:sldId id="523" r:id="rId77"/>
    <p:sldId id="526" r:id="rId78"/>
    <p:sldId id="530" r:id="rId79"/>
    <p:sldId id="525" r:id="rId80"/>
    <p:sldId id="527" r:id="rId81"/>
    <p:sldId id="528" r:id="rId82"/>
    <p:sldId id="509" r:id="rId83"/>
    <p:sldId id="454" r:id="rId84"/>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404"/>
            <p14:sldId id="436"/>
            <p14:sldId id="512"/>
            <p14:sldId id="531"/>
            <p14:sldId id="532"/>
            <p14:sldId id="533"/>
            <p14:sldId id="534"/>
            <p14:sldId id="535"/>
            <p14:sldId id="536"/>
            <p14:sldId id="537"/>
            <p14:sldId id="538"/>
            <p14:sldId id="539"/>
            <p14:sldId id="540"/>
            <p14:sldId id="541"/>
            <p14:sldId id="542"/>
            <p14:sldId id="543"/>
            <p14:sldId id="544"/>
            <p14:sldId id="545"/>
            <p14:sldId id="546"/>
            <p14:sldId id="423"/>
            <p14:sldId id="547"/>
            <p14:sldId id="548"/>
            <p14:sldId id="549"/>
            <p14:sldId id="553"/>
            <p14:sldId id="550"/>
            <p14:sldId id="551"/>
            <p14:sldId id="552"/>
            <p14:sldId id="515"/>
            <p14:sldId id="438"/>
            <p14:sldId id="441"/>
            <p14:sldId id="588"/>
            <p14:sldId id="437"/>
            <p14:sldId id="554"/>
            <p14:sldId id="555"/>
            <p14:sldId id="556"/>
            <p14:sldId id="557"/>
            <p14:sldId id="558"/>
            <p14:sldId id="517"/>
            <p14:sldId id="559"/>
            <p14:sldId id="516"/>
            <p14:sldId id="560"/>
            <p14:sldId id="561"/>
            <p14:sldId id="562"/>
            <p14:sldId id="563"/>
            <p14:sldId id="564"/>
            <p14:sldId id="565"/>
            <p14:sldId id="566"/>
            <p14:sldId id="568"/>
            <p14:sldId id="569"/>
            <p14:sldId id="570"/>
            <p14:sldId id="571"/>
            <p14:sldId id="567"/>
            <p14:sldId id="572"/>
            <p14:sldId id="520"/>
            <p14:sldId id="573"/>
            <p14:sldId id="574"/>
            <p14:sldId id="575"/>
            <p14:sldId id="576"/>
            <p14:sldId id="577"/>
            <p14:sldId id="578"/>
            <p14:sldId id="579"/>
            <p14:sldId id="580"/>
            <p14:sldId id="581"/>
            <p14:sldId id="582"/>
            <p14:sldId id="583"/>
            <p14:sldId id="584"/>
            <p14:sldId id="585"/>
            <p14:sldId id="586"/>
            <p14:sldId id="587"/>
            <p14:sldId id="522"/>
            <p14:sldId id="523"/>
            <p14:sldId id="526"/>
            <p14:sldId id="530"/>
            <p14:sldId id="525"/>
            <p14:sldId id="527"/>
            <p14:sldId id="528"/>
            <p14:sldId id="509"/>
            <p14:sldId id="45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444" autoAdjust="0"/>
  </p:normalViewPr>
  <p:slideViewPr>
    <p:cSldViewPr>
      <p:cViewPr varScale="1">
        <p:scale>
          <a:sx n="66" d="100"/>
          <a:sy n="66" d="100"/>
        </p:scale>
        <p:origin x="557" y="53"/>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6/15/2022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DCDFB185-AF27-4E9C-8FA6-6947FB5A95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1810352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3"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Restaurants%20FRs.docx" TargetMode="External"/><Relationship Id="rId2" Type="http://schemas.openxmlformats.org/officeDocument/2006/relationships/hyperlink" Target="Admin%20FRs.docx" TargetMode="External"/><Relationship Id="rId1" Type="http://schemas.openxmlformats.org/officeDocument/2006/relationships/slideLayout" Target="../slideLayouts/slideLayout1.xml"/><Relationship Id="rId6" Type="http://schemas.openxmlformats.org/officeDocument/2006/relationships/hyperlink" Target="Donation%20FRs.docx" TargetMode="External"/><Relationship Id="rId5" Type="http://schemas.openxmlformats.org/officeDocument/2006/relationships/hyperlink" Target="Deliver%20Boy%20Fr.docx" TargetMode="External"/><Relationship Id="rId4" Type="http://schemas.openxmlformats.org/officeDocument/2006/relationships/hyperlink" Target="User's%20Frs.doc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pern-my.sharepoint.com/:u:/r/personal/fa20-bcs-029_isbstudent_comsats_edu_pk/_layouts/15/Doc.aspx?sourcedoc=%7b02241a2e-caa7-41b4-a398-39e8c9f346f1%7d&amp;action=edit&amp;or=PrevEdit&amp;cid=c241ae5f-c708-4f2a-9154-c206132fea4e" TargetMode="External"/><Relationship Id="rId2" Type="http://schemas.openxmlformats.org/officeDocument/2006/relationships/hyperlink" Target="https://app.uizard.io/prototypes/rgLp11mKjnuVKgg9zBj5"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turnitin.com/" TargetMode="Externa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200" y="2286000"/>
            <a:ext cx="10515203" cy="6248400"/>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r>
              <a:rPr lang="en-US" sz="7500" b="1" dirty="0"/>
              <a:t/>
            </a:r>
            <a:br>
              <a:rPr lang="en-US" sz="7500" b="1" dirty="0"/>
            </a:br>
            <a:endParaRPr lang="en-US" sz="32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7000" y="2743200"/>
            <a:ext cx="15667557" cy="4236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downloading the application new user have to register using their usernames and login details along with the document attachment for verification by the admin. [1]</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successful registration user will see multiple options which includes “Find Food” to search for the restaurant which offer food , “Setting” Option have its own multiple sub options to help the user and “Reviews” area help to get the reviews from the user.</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If someone want to donate something he/she can easily donate by using “Donate” option on the front login screen. </a:t>
            </a:r>
          </a:p>
        </p:txBody>
      </p:sp>
      <p:sp>
        <p:nvSpPr>
          <p:cNvPr id="2" name="Rectangle 1"/>
          <p:cNvSpPr/>
          <p:nvPr/>
        </p:nvSpPr>
        <p:spPr>
          <a:xfrm>
            <a:off x="7366000" y="533400"/>
            <a:ext cx="3733800" cy="830997"/>
          </a:xfrm>
          <a:prstGeom prst="rect">
            <a:avLst/>
          </a:prstGeom>
        </p:spPr>
        <p:txBody>
          <a:bodyPr wrap="square">
            <a:spAutoFit/>
          </a:bodyPr>
          <a:lstStyle/>
          <a:p>
            <a:pPr algn="just"/>
            <a:r>
              <a:rPr lang="en-US" sz="4800" b="1" u="sng" dirty="0" smtClean="0">
                <a:solidFill>
                  <a:schemeClr val="tx1">
                    <a:lumMod val="95000"/>
                    <a:lumOff val="5000"/>
                  </a:schemeClr>
                </a:solidFill>
                <a:latin typeface="Times New Roman" panose="02020603050405020304" pitchFamily="18" charset="0"/>
                <a:cs typeface="Times New Roman" panose="02020603050405020304" pitchFamily="18" charset="0"/>
              </a:rPr>
              <a:t>Scope</a:t>
            </a:r>
            <a:endParaRPr lang="en-US" sz="48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26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Login and registration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Donation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Settings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Find food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Delivery</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Admin</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7: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8: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Restaurant module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54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a:t>
            </a:r>
            <a:r>
              <a:rPr lang="en-US" sz="4800" b="1" u="sng" dirty="0"/>
              <a:t>Login and Registration</a:t>
            </a:r>
            <a:r>
              <a:rPr lang="en-US" sz="4800" u="sng" dirty="0"/>
              <a:t/>
            </a:r>
            <a:br>
              <a:rPr lang="en-US" sz="4800" u="sng"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080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This </a:t>
            </a:r>
            <a:r>
              <a:rPr lang="en-US" sz="3000" dirty="0">
                <a:solidFill>
                  <a:schemeClr val="tx1"/>
                </a:solidFill>
                <a:latin typeface="Times New Roman" panose="02020603050405020304" pitchFamily="18" charset="0"/>
                <a:cs typeface="Times New Roman" panose="02020603050405020304" pitchFamily="18" charset="0"/>
              </a:rPr>
              <a:t>module is used to login or getting yourself registered in the app. </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1.1 Login: </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Login </a:t>
            </a:r>
            <a:r>
              <a:rPr lang="en-US" sz="3000" dirty="0">
                <a:solidFill>
                  <a:schemeClr val="tx1"/>
                </a:solidFill>
                <a:latin typeface="Times New Roman" panose="02020603050405020304" pitchFamily="18" charset="0"/>
                <a:cs typeface="Times New Roman" panose="02020603050405020304" pitchFamily="18" charset="0"/>
              </a:rPr>
              <a:t>would be done by using username and password.</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1.2 Sign up: </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will sign up by income/expenses verification.</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1.3 Change Password:</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	After </a:t>
            </a:r>
            <a:r>
              <a:rPr lang="en-US" sz="3000" dirty="0">
                <a:solidFill>
                  <a:schemeClr val="tx1"/>
                </a:solidFill>
                <a:latin typeface="Times New Roman" panose="02020603050405020304" pitchFamily="18" charset="0"/>
                <a:cs typeface="Times New Roman" panose="02020603050405020304" pitchFamily="18" charset="0"/>
              </a:rPr>
              <a:t>authenticating, user can change its password</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424320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Module-2: </a:t>
            </a:r>
            <a:r>
              <a:rPr lang="en-US" sz="4800" b="1" u="sng" dirty="0"/>
              <a:t>Donation</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On </a:t>
            </a:r>
            <a:r>
              <a:rPr lang="en-US" sz="3000" dirty="0">
                <a:solidFill>
                  <a:schemeClr val="tx1"/>
                </a:solidFill>
                <a:latin typeface="Times New Roman" panose="02020603050405020304" pitchFamily="18" charset="0"/>
                <a:cs typeface="Times New Roman" panose="02020603050405020304" pitchFamily="18" charset="0"/>
              </a:rPr>
              <a:t>the same page of login, there is a donation menu where anyone can donate as much as they want to whatever restaurant/charity home they like.</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1.1 Donation to restaurants:</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smtClean="0">
                <a:solidFill>
                  <a:schemeClr val="tx1"/>
                </a:solidFill>
                <a:latin typeface="Times New Roman" panose="02020603050405020304" pitchFamily="18" charset="0"/>
                <a:cs typeface="Times New Roman" panose="02020603050405020304" pitchFamily="18" charset="0"/>
              </a:rPr>
              <a:t>	In </a:t>
            </a:r>
            <a:r>
              <a:rPr lang="en-US" sz="3000" dirty="0">
                <a:solidFill>
                  <a:schemeClr val="tx1"/>
                </a:solidFill>
                <a:latin typeface="Times New Roman" panose="02020603050405020304" pitchFamily="18" charset="0"/>
                <a:cs typeface="Times New Roman" panose="02020603050405020304" pitchFamily="18" charset="0"/>
              </a:rPr>
              <a:t>this option, list of all the restaurants will be mentioned.</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1.2 Donation to Charity homes/ needy households:</a:t>
            </a:r>
            <a:endParaRPr lang="en-US" sz="3000" dirty="0">
              <a:solidFill>
                <a:schemeClr val="tx1"/>
              </a:solidFill>
              <a:latin typeface="Times New Roman" panose="02020603050405020304" pitchFamily="18" charset="0"/>
              <a:cs typeface="Times New Roman" panose="02020603050405020304" pitchFamily="18" charset="0"/>
            </a:endParaRPr>
          </a:p>
          <a:p>
            <a:pPr lvl="0"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A </a:t>
            </a:r>
            <a:r>
              <a:rPr lang="en-US" sz="3000" dirty="0">
                <a:solidFill>
                  <a:schemeClr val="tx1"/>
                </a:solidFill>
                <a:latin typeface="Times New Roman" panose="02020603050405020304" pitchFamily="18" charset="0"/>
                <a:cs typeface="Times New Roman" panose="02020603050405020304" pitchFamily="18" charset="0"/>
              </a:rPr>
              <a:t>list of all the registered charity homes</a:t>
            </a:r>
            <a:r>
              <a:rPr lang="en-US" sz="3000" dirty="0">
                <a:latin typeface="Times New Roman" panose="02020603050405020304" pitchFamily="18" charset="0"/>
                <a:cs typeface="Times New Roman" panose="02020603050405020304" pitchFamily="18" charset="0"/>
              </a:rPr>
              <a:t>/ needy households is mentioned.</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3355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Module-3: </a:t>
            </a:r>
            <a:r>
              <a:rPr lang="en-US" sz="4800" b="1" u="sng" dirty="0"/>
              <a:t>Settings</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the settings menu, different options are available </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3.1 How to use?</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In </a:t>
            </a:r>
            <a:r>
              <a:rPr lang="en-US" sz="3000" dirty="0">
                <a:solidFill>
                  <a:schemeClr val="tx1"/>
                </a:solidFill>
                <a:latin typeface="Times New Roman" panose="02020603050405020304" pitchFamily="18" charset="0"/>
                <a:cs typeface="Times New Roman" panose="02020603050405020304" pitchFamily="18" charset="0"/>
              </a:rPr>
              <a:t>this option, user will get complete guidance on how to use this app.</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3.2 Profile management</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can change its user name, email and phone number.</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3.3 Logout</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 </a:t>
            </a:r>
            <a:r>
              <a:rPr lang="en-US" sz="3000" dirty="0">
                <a:solidFill>
                  <a:schemeClr val="tx1"/>
                </a:solidFill>
                <a:latin typeface="Times New Roman" panose="02020603050405020304" pitchFamily="18" charset="0"/>
                <a:cs typeface="Times New Roman" panose="02020603050405020304" pitchFamily="18" charset="0"/>
              </a:rPr>
              <a:t>can logout form the app.</a:t>
            </a:r>
          </a:p>
          <a:p>
            <a:pPr marL="457200" lvl="0" indent="-457200" algn="l">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MF 3.4 User history</a:t>
            </a:r>
            <a:endParaRPr lang="en-US" sz="3000" dirty="0">
              <a:solidFill>
                <a:schemeClr val="tx1"/>
              </a:solidFill>
              <a:latin typeface="Times New Roman" panose="02020603050405020304" pitchFamily="18" charset="0"/>
              <a:cs typeface="Times New Roman" panose="02020603050405020304" pitchFamily="18" charset="0"/>
            </a:endParaRPr>
          </a:p>
          <a:p>
            <a:pPr algn="l"/>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	User </a:t>
            </a:r>
            <a:r>
              <a:rPr lang="en-US" sz="3000" dirty="0">
                <a:solidFill>
                  <a:schemeClr val="tx1"/>
                </a:solidFill>
                <a:latin typeface="Times New Roman" panose="02020603050405020304" pitchFamily="18" charset="0"/>
                <a:cs typeface="Times New Roman" panose="02020603050405020304" pitchFamily="18" charset="0"/>
              </a:rPr>
              <a:t>can view its history of the order received/dispatched.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3748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Module-4: </a:t>
            </a:r>
            <a:r>
              <a:rPr lang="en-US" sz="4800" b="1" u="sng" dirty="0" smtClean="0"/>
              <a:t>Find Food</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this menu, all the restaurants in the nearby locality will be mentioned that currently have food available. </a:t>
            </a:r>
          </a:p>
          <a:p>
            <a:pPr algn="l"/>
            <a:r>
              <a:rPr lang="en-US" sz="3000" dirty="0">
                <a:solidFill>
                  <a:schemeClr val="tx1"/>
                </a:solidFill>
                <a:latin typeface="Times New Roman" panose="02020603050405020304" pitchFamily="18" charset="0"/>
                <a:cs typeface="Times New Roman" panose="02020603050405020304" pitchFamily="18" charset="0"/>
              </a:rPr>
              <a:t>This restaurant list is based on reviews priority. Restaurants with higher reviews will be on the top. After selecting the restaurant, user can request food per person. This request will also be accepted based on priority.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530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Module-5: </a:t>
            </a:r>
            <a:r>
              <a:rPr lang="en-US" sz="4800" b="1" u="sng" dirty="0"/>
              <a:t>Delivery</a:t>
            </a:r>
            <a:r>
              <a:rPr lang="en-US" sz="4800" dirty="0"/>
              <a:t/>
            </a:r>
            <a:br>
              <a:rPr lang="en-US" sz="4800"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318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this module, the requested food will be delivered by the restaurant to the requester with very les delivery charges. Moreover, the requester will also be given an option that if it can pay at least 10 to 15% for the food, it can do so. Otherwise food will be delivered for free.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182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Module-6: </a:t>
            </a:r>
            <a:r>
              <a:rPr lang="en-US" sz="4800" b="1" u="sng" dirty="0"/>
              <a:t>Admin</a:t>
            </a: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51000" y="1981200"/>
            <a:ext cx="12725400" cy="6556306"/>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admin will be given </a:t>
            </a:r>
            <a:r>
              <a:rPr lang="en-US" sz="3000" dirty="0" smtClean="0">
                <a:solidFill>
                  <a:schemeClr val="tx1"/>
                </a:solidFill>
                <a:latin typeface="Times New Roman" panose="02020603050405020304" pitchFamily="18" charset="0"/>
                <a:cs typeface="Times New Roman" panose="02020603050405020304" pitchFamily="18" charset="0"/>
              </a:rPr>
              <a:t>following options:</a:t>
            </a:r>
            <a:endParaRPr lang="en-US" dirty="0"/>
          </a:p>
          <a:p>
            <a:pPr lvl="0"/>
            <a:r>
              <a:rPr lang="en-US" b="1" dirty="0">
                <a:solidFill>
                  <a:schemeClr val="tx1"/>
                </a:solidFill>
              </a:rPr>
              <a:t>MF 6.1 Active Restaurants/	Members</a:t>
            </a:r>
            <a:endParaRPr lang="en-US" sz="2800" dirty="0">
              <a:solidFill>
                <a:schemeClr val="tx1"/>
              </a:solidFill>
            </a:endParaRPr>
          </a:p>
          <a:p>
            <a:pPr lvl="1" algn="just"/>
            <a:r>
              <a:rPr lang="en-US" sz="2400" dirty="0">
                <a:solidFill>
                  <a:schemeClr val="tx1"/>
                </a:solidFill>
              </a:rPr>
              <a:t>Admin can view all restaurants and members that are currently serving the food to the needy and deserving people. All the restaurant’s and user’s activity will displayed to the admin from here</a:t>
            </a:r>
            <a:r>
              <a:rPr lang="en-US" dirty="0">
                <a:solidFill>
                  <a:schemeClr val="tx1"/>
                </a:solidFill>
              </a:rPr>
              <a:t>.</a:t>
            </a:r>
            <a:endParaRPr lang="en-US" sz="2400" dirty="0">
              <a:solidFill>
                <a:schemeClr val="tx1"/>
              </a:solidFill>
            </a:endParaRPr>
          </a:p>
          <a:p>
            <a:pPr lvl="0"/>
            <a:r>
              <a:rPr lang="en-US" b="1" dirty="0">
                <a:solidFill>
                  <a:schemeClr val="tx1"/>
                </a:solidFill>
              </a:rPr>
              <a:t>MF 6.2 Send Notification:</a:t>
            </a:r>
            <a:endParaRPr lang="en-US" sz="2800" dirty="0">
              <a:solidFill>
                <a:schemeClr val="tx1"/>
              </a:solidFill>
            </a:endParaRPr>
          </a:p>
          <a:p>
            <a:pPr algn="just"/>
            <a:r>
              <a:rPr lang="en-US" sz="2800" dirty="0">
                <a:solidFill>
                  <a:schemeClr val="tx1"/>
                </a:solidFill>
              </a:rPr>
              <a:t> </a:t>
            </a:r>
            <a:r>
              <a:rPr lang="en-US" sz="2800" dirty="0" smtClean="0">
                <a:solidFill>
                  <a:schemeClr val="tx1"/>
                </a:solidFill>
              </a:rPr>
              <a:t>   </a:t>
            </a:r>
            <a:r>
              <a:rPr lang="en-US" sz="2400" dirty="0" smtClean="0">
                <a:solidFill>
                  <a:schemeClr val="tx1"/>
                </a:solidFill>
              </a:rPr>
              <a:t>Admin </a:t>
            </a:r>
            <a:r>
              <a:rPr lang="en-US" sz="2400" dirty="0">
                <a:solidFill>
                  <a:schemeClr val="tx1"/>
                </a:solidFill>
              </a:rPr>
              <a:t>also have the authority of sending notification on successfully creating user’s account after </a:t>
            </a:r>
            <a:r>
              <a:rPr lang="en-US" sz="2400" dirty="0" smtClean="0">
                <a:solidFill>
                  <a:schemeClr val="tx1"/>
                </a:solidFill>
              </a:rPr>
              <a:t>        document </a:t>
            </a:r>
            <a:r>
              <a:rPr lang="en-US" sz="2400" dirty="0">
                <a:solidFill>
                  <a:schemeClr val="tx1"/>
                </a:solidFill>
              </a:rPr>
              <a:t>validation</a:t>
            </a:r>
            <a:r>
              <a:rPr lang="en-US" sz="2800" dirty="0">
                <a:solidFill>
                  <a:schemeClr val="tx1"/>
                </a:solidFill>
              </a:rPr>
              <a:t>.</a:t>
            </a:r>
            <a:endParaRPr lang="en-US" sz="2400" dirty="0">
              <a:solidFill>
                <a:schemeClr val="tx1"/>
              </a:solidFill>
            </a:endParaRPr>
          </a:p>
          <a:p>
            <a:pPr lvl="0"/>
            <a:r>
              <a:rPr lang="en-US" b="1" dirty="0">
                <a:solidFill>
                  <a:schemeClr val="tx1"/>
                </a:solidFill>
              </a:rPr>
              <a:t>MF 6.3 Requests</a:t>
            </a:r>
            <a:endParaRPr lang="en-US" sz="2800" dirty="0">
              <a:solidFill>
                <a:schemeClr val="tx1"/>
              </a:solidFill>
            </a:endParaRPr>
          </a:p>
          <a:p>
            <a:pPr lvl="1" algn="just"/>
            <a:r>
              <a:rPr lang="en-US" sz="2400" dirty="0">
                <a:solidFill>
                  <a:schemeClr val="tx1"/>
                </a:solidFill>
              </a:rPr>
              <a:t>Admin will give rankings from 1-10 based on average document provided by the user that will tell whether the member is less or more deserving. On these basis admin will accepts the requests of the user that has currently received.</a:t>
            </a:r>
          </a:p>
          <a:p>
            <a:pPr lvl="0"/>
            <a:r>
              <a:rPr lang="en-US" b="1" dirty="0">
                <a:solidFill>
                  <a:schemeClr val="tx1"/>
                </a:solidFill>
              </a:rPr>
              <a:t>MF 6.4 View Rating:</a:t>
            </a:r>
            <a:endParaRPr lang="en-US" sz="2800" dirty="0">
              <a:solidFill>
                <a:schemeClr val="tx1"/>
              </a:solidFill>
            </a:endParaRPr>
          </a:p>
          <a:p>
            <a:r>
              <a:rPr lang="en-US" b="1" dirty="0">
                <a:solidFill>
                  <a:schemeClr val="tx1"/>
                </a:solidFill>
              </a:rPr>
              <a:t>          </a:t>
            </a:r>
            <a:r>
              <a:rPr lang="en-US" sz="2400" dirty="0">
                <a:solidFill>
                  <a:schemeClr val="tx1"/>
                </a:solidFill>
              </a:rPr>
              <a:t>Admin can view the ratings of all the restaurants that are serving to both needy and shelter homes.</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10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Module-7: </a:t>
            </a:r>
            <a:r>
              <a:rPr lang="en-US" sz="4800" b="1" u="sng" dirty="0"/>
              <a:t>Reviews</a:t>
            </a:r>
            <a:r>
              <a:rPr lang="en-US" sz="4800" dirty="0"/>
              <a:t/>
            </a:r>
            <a:br>
              <a:rPr lang="en-US" sz="48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smtClean="0">
              <a:solidFill>
                <a:schemeClr val="tx1"/>
              </a:solidFill>
              <a:latin typeface="Times New Roman" panose="02020603050405020304" pitchFamily="18" charset="0"/>
              <a:cs typeface="Times New Roman" panose="02020603050405020304" pitchFamily="18" charset="0"/>
            </a:endParaRPr>
          </a:p>
          <a:p>
            <a:pPr algn="just"/>
            <a:r>
              <a:rPr lang="en-US" sz="3000" dirty="0" smtClean="0">
                <a:solidFill>
                  <a:schemeClr val="tx1"/>
                </a:solidFill>
                <a:latin typeface="Times New Roman" panose="02020603050405020304" pitchFamily="18" charset="0"/>
                <a:cs typeface="Times New Roman" panose="02020603050405020304" pitchFamily="18" charset="0"/>
              </a:rPr>
              <a:t>On </a:t>
            </a:r>
            <a:r>
              <a:rPr lang="en-US" sz="3000" dirty="0">
                <a:solidFill>
                  <a:schemeClr val="tx1"/>
                </a:solidFill>
                <a:latin typeface="Times New Roman" panose="02020603050405020304" pitchFamily="18" charset="0"/>
                <a:cs typeface="Times New Roman" panose="02020603050405020304" pitchFamily="18" charset="0"/>
              </a:rPr>
              <a:t>the front page, with find food and settings, reviews option is also given where a member will give reviews to restaurants that boost that restaurant to top of the list of the restaurants that can be given donations.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8955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Module-8: </a:t>
            </a:r>
            <a:r>
              <a:rPr lang="en-US" sz="4800" b="1" u="sng" dirty="0"/>
              <a:t>Restaurants module</a:t>
            </a:r>
            <a:r>
              <a:rPr lang="en-US" sz="4800" dirty="0"/>
              <a:t/>
            </a:r>
            <a:br>
              <a:rPr lang="en-US" sz="4800" dirty="0"/>
            </a:br>
            <a:r>
              <a:rPr lang="en-US" sz="4800" dirty="0"/>
              <a:t/>
            </a:r>
            <a:br>
              <a:rPr lang="en-US" sz="48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362200"/>
            <a:ext cx="15087600" cy="6019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smtClean="0">
              <a:solidFill>
                <a:schemeClr val="tx1"/>
              </a:solidFill>
              <a:latin typeface="Times New Roman" panose="02020603050405020304" pitchFamily="18" charset="0"/>
              <a:cs typeface="Times New Roman" panose="02020603050405020304" pitchFamily="18" charset="0"/>
            </a:endParaRPr>
          </a:p>
          <a:p>
            <a:pPr algn="l"/>
            <a:r>
              <a:rPr lang="en-US" sz="3000" dirty="0" smtClean="0">
                <a:solidFill>
                  <a:schemeClr val="tx1"/>
                </a:solidFill>
                <a:latin typeface="Times New Roman" panose="02020603050405020304" pitchFamily="18" charset="0"/>
                <a:cs typeface="Times New Roman" panose="02020603050405020304" pitchFamily="18" charset="0"/>
              </a:rPr>
              <a:t>In </a:t>
            </a:r>
            <a:r>
              <a:rPr lang="en-US" sz="3000" dirty="0">
                <a:solidFill>
                  <a:schemeClr val="tx1"/>
                </a:solidFill>
                <a:latin typeface="Times New Roman" panose="02020603050405020304" pitchFamily="18" charset="0"/>
                <a:cs typeface="Times New Roman" panose="02020603050405020304" pitchFamily="18" charset="0"/>
              </a:rPr>
              <a:t>restaurant’s profile, they can add the amount of food they have (per person) and they can accept requests based on the priority basis. The members with higher ranking (i.e. more deserving) would be accepted first. </a:t>
            </a: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4078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Final Report </a:t>
            </a: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Project Title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(Valid Title, reflecting scope and objectives)</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1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Student 1 Registration Number.</a:t>
            </a: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2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Student 2 Registration Number.</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518383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Supervisor Name</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Day-Month-Year</a:t>
            </a: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lvl="0" indent="-457200" algn="just">
              <a:buFont typeface="Arial" panose="020B0604020202020204" pitchFamily="34" charset="0"/>
              <a:buChar char="•"/>
            </a:pP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If </a:t>
            </a:r>
            <a:r>
              <a:rPr lang="en-US" sz="3000" dirty="0">
                <a:solidFill>
                  <a:schemeClr val="tx1"/>
                </a:solidFill>
                <a:latin typeface="Times New Roman" panose="02020603050405020304" pitchFamily="18" charset="0"/>
                <a:cs typeface="Times New Roman" panose="02020603050405020304" pitchFamily="18" charset="0"/>
              </a:rPr>
              <a:t>server is down it will not work effectively.</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Proper connectivity of the internet effect it’s working.</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Both parties need to have proper internet connection.</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As a lot of requests will reach to admin for verification and it is possible that admin may approve all of them without proper verification this will cause less deserving people also getting registered.</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38821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l">
              <a:buFont typeface="Arial"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algn="l"/>
            <a:r>
              <a:rPr lang="en-US" sz="3000" dirty="0" smtClean="0">
                <a:solidFill>
                  <a:schemeClr val="tx1"/>
                </a:solidFill>
                <a:latin typeface="Times New Roman" panose="02020603050405020304" pitchFamily="18" charset="0"/>
                <a:cs typeface="Times New Roman" panose="02020603050405020304" pitchFamily="18" charset="0"/>
              </a:rPr>
              <a:t>               Different </a:t>
            </a:r>
            <a:r>
              <a:rPr lang="en-US" sz="3000" dirty="0">
                <a:solidFill>
                  <a:schemeClr val="tx1"/>
                </a:solidFill>
                <a:latin typeface="Times New Roman" panose="02020603050405020304" pitchFamily="18" charset="0"/>
                <a:cs typeface="Times New Roman" panose="02020603050405020304" pitchFamily="18" charset="0"/>
              </a:rPr>
              <a:t>process models have been identified for designing software which includes Waterfall/Modified Waterfall model, V-Shaped model, Evolutionary process model as well. But here V-shaped Process Model will be adopted in our project because the testing and production of features will going side by side</a:t>
            </a:r>
            <a:r>
              <a:rPr lang="en-US" sz="3000" dirty="0">
                <a:latin typeface="Times New Roman" panose="02020603050405020304" pitchFamily="18" charset="0"/>
                <a:cs typeface="Times New Roman" panose="02020603050405020304" pitchFamily="18" charset="0"/>
              </a:rPr>
              <a:t>.  </a:t>
            </a:r>
          </a:p>
          <a:p>
            <a:pPr algn="l"/>
            <a:r>
              <a:rPr lang="en-US" sz="3000" dirty="0">
                <a:latin typeface="Times New Roman" panose="02020603050405020304" pitchFamily="18" charset="0"/>
                <a:cs typeface="Times New Roman" panose="02020603050405020304" pitchFamily="18" charset="0"/>
              </a:rPr>
              <a:t>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l">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algn="l"/>
            <a:r>
              <a:rPr lang="en-US" sz="3000" dirty="0" smtClean="0">
                <a:solidFill>
                  <a:schemeClr val="tx1"/>
                </a:solidFill>
                <a:latin typeface="Times New Roman" panose="02020603050405020304" pitchFamily="18" charset="0"/>
                <a:cs typeface="Times New Roman" panose="02020603050405020304" pitchFamily="18" charset="0"/>
              </a:rPr>
              <a:t>	Object </a:t>
            </a:r>
            <a:r>
              <a:rPr lang="en-US" sz="3000" dirty="0">
                <a:solidFill>
                  <a:schemeClr val="tx1"/>
                </a:solidFill>
                <a:latin typeface="Times New Roman" panose="02020603050405020304" pitchFamily="18" charset="0"/>
                <a:cs typeface="Times New Roman" panose="02020603050405020304" pitchFamily="18" charset="0"/>
              </a:rPr>
              <a:t>Oriented approach will be used as the Design Methodology. Changes can be easily done in the Object Oriented, </a:t>
            </a:r>
            <a:r>
              <a:rPr lang="en-US" sz="3000" dirty="0" smtClean="0">
                <a:solidFill>
                  <a:schemeClr val="tx1"/>
                </a:solidFill>
                <a:latin typeface="Times New Roman" panose="02020603050405020304" pitchFamily="18" charset="0"/>
                <a:cs typeface="Times New Roman" panose="02020603050405020304" pitchFamily="18" charset="0"/>
              </a:rPr>
              <a:t>some </a:t>
            </a:r>
            <a:r>
              <a:rPr lang="en-US" sz="3000" dirty="0">
                <a:solidFill>
                  <a:schemeClr val="tx1"/>
                </a:solidFill>
                <a:latin typeface="Times New Roman" panose="02020603050405020304" pitchFamily="18" charset="0"/>
                <a:cs typeface="Times New Roman" panose="02020603050405020304" pitchFamily="18" charset="0"/>
              </a:rPr>
              <a:t>basic concepts which are useful to this methodology which includes Inheritance, Polymorphism, Composition, Aggregation and reusability of code. These are helpful during implementation of designed software.</a:t>
            </a:r>
          </a:p>
          <a:p>
            <a:pPr lvl="1" algn="l"/>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spTree>
    <p:extLst>
      <p:ext uri="{BB962C8B-B14F-4D97-AF65-F5344CB8AC3E}">
        <p14:creationId xmlns:p14="http://schemas.microsoft.com/office/powerpoint/2010/main" val="188695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extLst>
              <p:ext uri="{D42A27DB-BD31-4B8C-83A1-F6EECF244321}">
                <p14:modId xmlns:p14="http://schemas.microsoft.com/office/powerpoint/2010/main" val="3139991861"/>
              </p:ext>
            </p:extLst>
          </p:nvPr>
        </p:nvGraphicFramePr>
        <p:xfrm>
          <a:off x="694267" y="2438403"/>
          <a:ext cx="14672733" cy="5257802"/>
        </p:xfrm>
        <a:graphic>
          <a:graphicData uri="http://schemas.openxmlformats.org/drawingml/2006/table">
            <a:tbl>
              <a:tblPr firstRow="1" firstCol="1" bandRow="1">
                <a:tableStyleId>{5C22544A-7EE6-4342-B048-85BDC9FD1C3A}</a:tableStyleId>
              </a:tblPr>
              <a:tblGrid>
                <a:gridCol w="3893776">
                  <a:extLst>
                    <a:ext uri="{9D8B030D-6E8A-4147-A177-3AD203B41FA5}">
                      <a16:colId xmlns:a16="http://schemas.microsoft.com/office/drawing/2014/main" val="579069001"/>
                    </a:ext>
                  </a:extLst>
                </a:gridCol>
                <a:gridCol w="3668197">
                  <a:extLst>
                    <a:ext uri="{9D8B030D-6E8A-4147-A177-3AD203B41FA5}">
                      <a16:colId xmlns:a16="http://schemas.microsoft.com/office/drawing/2014/main" val="2664624509"/>
                    </a:ext>
                  </a:extLst>
                </a:gridCol>
                <a:gridCol w="2481664">
                  <a:extLst>
                    <a:ext uri="{9D8B030D-6E8A-4147-A177-3AD203B41FA5}">
                      <a16:colId xmlns:a16="http://schemas.microsoft.com/office/drawing/2014/main" val="5040896"/>
                    </a:ext>
                  </a:extLst>
                </a:gridCol>
                <a:gridCol w="4629096">
                  <a:extLst>
                    <a:ext uri="{9D8B030D-6E8A-4147-A177-3AD203B41FA5}">
                      <a16:colId xmlns:a16="http://schemas.microsoft.com/office/drawing/2014/main" val="209962327"/>
                    </a:ext>
                  </a:extLst>
                </a:gridCol>
              </a:tblGrid>
              <a:tr h="477982">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175827125"/>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Visual Studio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52101132"/>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SQL Server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DBMS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482008659"/>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MS Visio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2016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Design Diagrams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987637370"/>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Word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Documentation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209286313"/>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Power 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Presentation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93885165"/>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Pencil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Mockups Creation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410823600"/>
                  </a:ext>
                </a:extLst>
              </a:tr>
              <a:tr h="477982">
                <a:tc vMerge="1">
                  <a:txBody>
                    <a:bodyPr/>
                    <a:lstStyle/>
                    <a:p>
                      <a:endParaRPr lang="en-US"/>
                    </a:p>
                  </a:txBody>
                  <a:tcPr/>
                </a:tc>
                <a:tc>
                  <a:txBody>
                    <a:bodyPr/>
                    <a:lstStyle/>
                    <a:p>
                      <a:pPr marL="7112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Technology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extLst>
                  <a:ext uri="{0D108BD9-81ED-4DB2-BD59-A6C34878D82A}">
                    <a16:rowId xmlns:a16="http://schemas.microsoft.com/office/drawing/2014/main" val="2656533433"/>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smtClean="0">
                          <a:effectLst/>
                          <a:latin typeface="Times New Roman" panose="02020603050405020304" pitchFamily="18" charset="0"/>
                          <a:ea typeface="+mn-ea"/>
                          <a:cs typeface="Times New Roman" panose="02020603050405020304" pitchFamily="18" charset="0"/>
                        </a:rPr>
                        <a:t>Java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Programming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789565813"/>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SQL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Query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839046421"/>
                  </a:ext>
                </a:extLst>
              </a:tr>
              <a:tr h="477982">
                <a:tc vMerge="1">
                  <a:txBody>
                    <a:bodyPr/>
                    <a:lstStyle/>
                    <a:p>
                      <a:endParaRPr lang="en-US"/>
                    </a:p>
                  </a:txBody>
                  <a:tcPr/>
                </a:tc>
                <a:tc>
                  <a:txBody>
                    <a:bodyPr/>
                    <a:lstStyle/>
                    <a:p>
                      <a:pPr marL="68580" marR="0" algn="ctr">
                        <a:lnSpc>
                          <a:spcPct val="100000"/>
                        </a:lnSpc>
                        <a:spcBef>
                          <a:spcPts val="0"/>
                        </a:spcBef>
                        <a:spcAft>
                          <a:spcPts val="0"/>
                        </a:spcAft>
                      </a:pPr>
                      <a:r>
                        <a:rPr lang="en-US" sz="1600" dirty="0" err="1" smtClean="0">
                          <a:effectLst/>
                          <a:latin typeface="Times New Roman" panose="02020603050405020304" pitchFamily="18" charset="0"/>
                          <a:cs typeface="Times New Roman" panose="02020603050405020304" pitchFamily="18" charset="0"/>
                        </a:rPr>
                        <a:t>Html&amp;CSS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Web Development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912940646"/>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Project Stakeholders and Roles</a:t>
            </a:r>
            <a:r>
              <a:rPr lang="en-US" b="1" dirty="0"/>
              <a:t/>
            </a:r>
            <a:br>
              <a:rPr lang="en-US" b="1" dirty="0"/>
            </a:b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23</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0A15DA7B-1693-4A2F-883D-D11F641BC40D}"/>
              </a:ext>
            </a:extLst>
          </p:cNvPr>
          <p:cNvGraphicFramePr>
            <a:graphicFrameLocks noGrp="1"/>
          </p:cNvGraphicFramePr>
          <p:nvPr>
            <p:extLst/>
          </p:nvPr>
        </p:nvGraphicFramePr>
        <p:xfrm>
          <a:off x="431800" y="2743200"/>
          <a:ext cx="15248466" cy="5428705"/>
        </p:xfrm>
        <a:graphic>
          <a:graphicData uri="http://schemas.openxmlformats.org/drawingml/2006/table">
            <a:tbl>
              <a:tblPr>
                <a:tableStyleId>{5C22544A-7EE6-4342-B048-85BDC9FD1C3A}</a:tableStyleId>
              </a:tblPr>
              <a:tblGrid>
                <a:gridCol w="3089295">
                  <a:extLst>
                    <a:ext uri="{9D8B030D-6E8A-4147-A177-3AD203B41FA5}">
                      <a16:colId xmlns:a16="http://schemas.microsoft.com/office/drawing/2014/main" val="3733745568"/>
                    </a:ext>
                  </a:extLst>
                </a:gridCol>
                <a:gridCol w="12159171">
                  <a:extLst>
                    <a:ext uri="{9D8B030D-6E8A-4147-A177-3AD203B41FA5}">
                      <a16:colId xmlns:a16="http://schemas.microsoft.com/office/drawing/2014/main" val="4004078300"/>
                    </a:ext>
                  </a:extLst>
                </a:gridCol>
              </a:tblGrid>
              <a:tr h="1731481">
                <a:tc>
                  <a:txBody>
                    <a:bodyPr/>
                    <a:lstStyle/>
                    <a:p>
                      <a:pPr marL="0" marR="0" algn="ctr">
                        <a:lnSpc>
                          <a:spcPct val="150000"/>
                        </a:lnSpc>
                        <a:spcBef>
                          <a:spcPts val="0"/>
                        </a:spcBef>
                        <a:spcAft>
                          <a:spcPts val="0"/>
                        </a:spcAft>
                        <a:tabLst>
                          <a:tab pos="57150" algn="l"/>
                        </a:tabLst>
                      </a:pPr>
                      <a:r>
                        <a:rPr lang="en-US" sz="3000" dirty="0">
                          <a:solidFill>
                            <a:schemeClr val="bg1"/>
                          </a:solidFill>
                          <a:effectLst/>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tabLst>
                          <a:tab pos="57150" algn="l"/>
                        </a:tabLst>
                      </a:pPr>
                      <a:r>
                        <a:rPr lang="en-US" sz="3000" dirty="0">
                          <a:solidFill>
                            <a:schemeClr val="bg1"/>
                          </a:solidFill>
                          <a:effectLst/>
                          <a:latin typeface="Times New Roman" panose="02020603050405020304" pitchFamily="18" charset="0"/>
                          <a:cs typeface="Times New Roman" panose="02020603050405020304" pitchFamily="18" charset="0"/>
                        </a:rPr>
                        <a:t>Project Sponsor</a:t>
                      </a:r>
                      <a:endParaRPr lang="en-US" sz="3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95885" marR="0" indent="-114300">
                        <a:lnSpc>
                          <a:spcPct val="107000"/>
                        </a:lnSpc>
                        <a:spcBef>
                          <a:spcPts val="600"/>
                        </a:spcBef>
                        <a:spcAft>
                          <a:spcPts val="600"/>
                        </a:spcAft>
                        <a:tabLst>
                          <a:tab pos="2743200" algn="ctr"/>
                          <a:tab pos="5486400" algn="r"/>
                          <a:tab pos="57150" algn="l"/>
                          <a:tab pos="1771650" algn="r"/>
                        </a:tabLst>
                      </a:pPr>
                      <a:r>
                        <a:rPr lang="en-US" sz="3000" dirty="0">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95885" marR="0" indent="-114300">
                        <a:lnSpc>
                          <a:spcPct val="107000"/>
                        </a:lnSpc>
                        <a:spcBef>
                          <a:spcPts val="600"/>
                        </a:spcBef>
                        <a:spcAft>
                          <a:spcPts val="600"/>
                        </a:spcAft>
                        <a:tabLst>
                          <a:tab pos="2743200" algn="ctr"/>
                          <a:tab pos="5486400" algn="r"/>
                          <a:tab pos="57150" algn="l"/>
                          <a:tab pos="1771650" algn="r"/>
                        </a:tabLst>
                      </a:pP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COMSATS</a:t>
                      </a:r>
                      <a:r>
                        <a:rPr lang="en-US" sz="3000" dirty="0">
                          <a:solidFill>
                            <a:schemeClr val="tx1">
                              <a:lumMod val="95000"/>
                              <a:lumOff val="5000"/>
                            </a:schemeClr>
                          </a:solidFill>
                          <a:effectLst/>
                          <a:latin typeface="Times New Roman" panose="02020603050405020304" pitchFamily="18" charset="0"/>
                          <a:cs typeface="Times New Roman" panose="02020603050405020304" pitchFamily="18" charset="0"/>
                        </a:rPr>
                        <a:t>, Institute of Information Technology Islamabad</a:t>
                      </a:r>
                      <a:endParaRPr lang="en-US" sz="3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471782"/>
                  </a:ext>
                </a:extLst>
              </a:tr>
              <a:tr h="3438811">
                <a:tc>
                  <a:txBody>
                    <a:bodyPr/>
                    <a:lstStyle/>
                    <a:p>
                      <a:pPr marL="0" marR="0" algn="ctr">
                        <a:lnSpc>
                          <a:spcPct val="150000"/>
                        </a:lnSpc>
                        <a:spcBef>
                          <a:spcPts val="800"/>
                        </a:spcBef>
                        <a:spcAft>
                          <a:spcPts val="600"/>
                        </a:spcAft>
                        <a:tabLst>
                          <a:tab pos="57150" algn="l"/>
                          <a:tab pos="1771650" algn="r"/>
                        </a:tabLst>
                      </a:pPr>
                      <a:endParaRPr lang="en-US" sz="30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50000"/>
                        </a:lnSpc>
                        <a:spcBef>
                          <a:spcPts val="800"/>
                        </a:spcBef>
                        <a:spcAft>
                          <a:spcPts val="600"/>
                        </a:spcAft>
                        <a:tabLst>
                          <a:tab pos="57150" algn="l"/>
                          <a:tab pos="1771650" algn="r"/>
                        </a:tabLst>
                      </a:pPr>
                      <a:r>
                        <a:rPr lang="en-US" sz="3000" dirty="0">
                          <a:solidFill>
                            <a:schemeClr val="bg1"/>
                          </a:solidFill>
                          <a:effectLst/>
                          <a:latin typeface="Times New Roman" panose="02020603050405020304" pitchFamily="18" charset="0"/>
                          <a:cs typeface="Times New Roman" panose="02020603050405020304" pitchFamily="18" charset="0"/>
                        </a:rPr>
                        <a:t>Stakeholder</a:t>
                      </a:r>
                      <a:endParaRPr lang="en-US" sz="3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438785" marR="0" indent="-457200">
                        <a:lnSpc>
                          <a:spcPct val="107000"/>
                        </a:lnSpc>
                        <a:spcBef>
                          <a:spcPts val="600"/>
                        </a:spcBef>
                        <a:spcAft>
                          <a:spcPts val="600"/>
                        </a:spcAft>
                        <a:buFont typeface="Arial" panose="020B0604020202020204" pitchFamily="34" charset="0"/>
                        <a:buChar char="•"/>
                        <a:tabLst>
                          <a:tab pos="57150" algn="l"/>
                          <a:tab pos="1771650" algn="r"/>
                        </a:tabLst>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Students names</a:t>
                      </a:r>
                    </a:p>
                    <a:p>
                      <a:pPr marL="342900" marR="0" lvl="0" indent="-342900">
                        <a:lnSpc>
                          <a:spcPct val="107000"/>
                        </a:lnSpc>
                        <a:spcBef>
                          <a:spcPts val="600"/>
                        </a:spcBef>
                        <a:spcAft>
                          <a:spcPts val="600"/>
                        </a:spcAft>
                        <a:buFont typeface="Symbol" panose="05050102010706020507" pitchFamily="18" charset="2"/>
                        <a:buChar char=""/>
                        <a:tabLst>
                          <a:tab pos="57150" algn="l"/>
                          <a:tab pos="1771650" algn="r"/>
                        </a:tabLst>
                      </a:pPr>
                      <a:r>
                        <a:rPr lang="en-US" sz="3000"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Kainat Mudassar</a:t>
                      </a:r>
                    </a:p>
                    <a:p>
                      <a:pPr marL="342900" marR="0" lvl="0" indent="-342900">
                        <a:lnSpc>
                          <a:spcPct val="107000"/>
                        </a:lnSpc>
                        <a:spcBef>
                          <a:spcPts val="600"/>
                        </a:spcBef>
                        <a:spcAft>
                          <a:spcPts val="600"/>
                        </a:spcAft>
                        <a:buFont typeface="Symbol" panose="05050102010706020507" pitchFamily="18" charset="2"/>
                        <a:buChar char=""/>
                        <a:tabLst>
                          <a:tab pos="57150" algn="l"/>
                          <a:tab pos="1771650" algn="r"/>
                        </a:tabLst>
                      </a:pPr>
                      <a:r>
                        <a:rPr lang="en-US" sz="3000"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Maha Farooqi</a:t>
                      </a: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Project Supervisor Name: </a:t>
                      </a: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Mr.</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Tahseen</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Riaz</a:t>
                      </a:r>
                      <a:r>
                        <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000" baseline="0"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Abbasi</a:t>
                      </a:r>
                      <a:endParaRPr lang="en-US" sz="300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r>
                        <a:rPr lang="en-US" sz="30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Final Year Project Committee: </a:t>
                      </a:r>
                      <a:r>
                        <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Evaluation of project</a:t>
                      </a:r>
                    </a:p>
                    <a:p>
                      <a:pPr marL="342900" marR="0" lvl="0" indent="-342900" algn="l" defTabSz="1044976" rtl="0" eaLnBrk="1" fontAlgn="auto" latinLnBrk="0" hangingPunct="1">
                        <a:lnSpc>
                          <a:spcPct val="107000"/>
                        </a:lnSpc>
                        <a:spcBef>
                          <a:spcPts val="600"/>
                        </a:spcBef>
                        <a:spcAft>
                          <a:spcPts val="600"/>
                        </a:spcAft>
                        <a:buClrTx/>
                        <a:buSzTx/>
                        <a:buFont typeface="Symbol" panose="05050102010706020507" pitchFamily="18" charset="2"/>
                        <a:buChar char=""/>
                        <a:tabLst>
                          <a:tab pos="57150" algn="l"/>
                          <a:tab pos="1771650" algn="r"/>
                        </a:tabLst>
                        <a:defRPr/>
                      </a:pPr>
                      <a:endParaRPr lang="en-US" sz="30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068585"/>
                  </a:ext>
                </a:extLst>
              </a:tr>
            </a:tbl>
          </a:graphicData>
        </a:graphic>
      </p:graphicFrame>
    </p:spTree>
    <p:extLst>
      <p:ext uri="{BB962C8B-B14F-4D97-AF65-F5344CB8AC3E}">
        <p14:creationId xmlns:p14="http://schemas.microsoft.com/office/powerpoint/2010/main" val="396098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r>
              <a:rPr lang="en-US" b="1" dirty="0"/>
              <a:t/>
            </a:r>
            <a:br>
              <a:rPr lang="en-US" b="1"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solidFill>
                <a:schemeClr val="tx1"/>
              </a:solidFill>
            </a:endParaRPr>
          </a:p>
          <a:p>
            <a:pPr algn="l"/>
            <a:r>
              <a:rPr lang="en-US" dirty="0" smtClean="0">
                <a:solidFill>
                  <a:schemeClr val="tx1"/>
                </a:solidFill>
                <a:latin typeface="Times New Roman" panose="02020603050405020304" pitchFamily="18" charset="0"/>
                <a:cs typeface="Times New Roman" panose="02020603050405020304" pitchFamily="18" charset="0"/>
              </a:rPr>
              <a:t>Below </a:t>
            </a:r>
            <a:r>
              <a:rPr lang="en-US" dirty="0">
                <a:solidFill>
                  <a:schemeClr val="tx1"/>
                </a:solidFill>
                <a:latin typeface="Times New Roman" panose="02020603050405020304" pitchFamily="18" charset="0"/>
                <a:cs typeface="Times New Roman" panose="02020603050405020304" pitchFamily="18" charset="0"/>
              </a:rPr>
              <a:t>are main methodologies that will be used for Data Gathering.</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Documents and Records</a:t>
            </a:r>
            <a:r>
              <a:rPr lang="en-US" dirty="0">
                <a:solidFill>
                  <a:schemeClr val="tx1"/>
                </a:solidFill>
                <a:latin typeface="Times New Roman" panose="02020603050405020304" pitchFamily="18" charset="0"/>
                <a:cs typeface="Times New Roman" panose="02020603050405020304" pitchFamily="18" charset="0"/>
              </a:rPr>
              <a:t> will be seen to gather more information.</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Questionnaires </a:t>
            </a:r>
            <a:r>
              <a:rPr lang="en-US" dirty="0">
                <a:solidFill>
                  <a:schemeClr val="tx1"/>
                </a:solidFill>
                <a:latin typeface="Times New Roman" panose="02020603050405020304" pitchFamily="18" charset="0"/>
                <a:cs typeface="Times New Roman" panose="02020603050405020304" pitchFamily="18" charset="0"/>
              </a:rPr>
              <a:t>will be the main source of gathering requirements.</a:t>
            </a:r>
          </a:p>
          <a:p>
            <a:pPr marL="457200" lvl="0" indent="-457200"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Meeting with Restaurants &amp; Charity homes</a:t>
            </a:r>
            <a:r>
              <a:rPr lang="en-US" dirty="0">
                <a:solidFill>
                  <a:schemeClr val="tx1"/>
                </a:solidFill>
                <a:latin typeface="Times New Roman" panose="02020603050405020304" pitchFamily="18" charset="0"/>
                <a:cs typeface="Times New Roman" panose="02020603050405020304" pitchFamily="18" charset="0"/>
              </a:rPr>
              <a:t> also important to make sure that our requirements are accurate and to avoid errors as well.</a:t>
            </a: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24</a:t>
            </a:fld>
            <a:endParaRPr lang="en-US" dirty="0">
              <a:solidFill>
                <a:prstClr val="white"/>
              </a:solidFill>
              <a:latin typeface="Calibri"/>
            </a:endParaRPr>
          </a:p>
        </p:txBody>
      </p:sp>
    </p:spTree>
    <p:extLst>
      <p:ext uri="{BB962C8B-B14F-4D97-AF65-F5344CB8AC3E}">
        <p14:creationId xmlns:p14="http://schemas.microsoft.com/office/powerpoint/2010/main" val="365880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smtClean="0">
                <a:solidFill>
                  <a:schemeClr val="tx1"/>
                </a:solidFill>
                <a:latin typeface="Times New Roman" panose="02020603050405020304" pitchFamily="18" charset="0"/>
                <a:cs typeface="Times New Roman" panose="02020603050405020304" pitchFamily="18" charset="0"/>
              </a:rPr>
              <a:t>There are two basic concept that we have learnt to develop our application which includes: </a:t>
            </a:r>
          </a:p>
          <a:p>
            <a:pPr marL="457200" indent="-45720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API Injection</a:t>
            </a:r>
            <a:r>
              <a:rPr lang="en-US" b="1"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APIs </a:t>
            </a:r>
            <a:r>
              <a:rPr lang="en-US" dirty="0">
                <a:solidFill>
                  <a:schemeClr val="tx1"/>
                </a:solidFill>
                <a:latin typeface="Times New Roman" panose="02020603050405020304" pitchFamily="18" charset="0"/>
                <a:cs typeface="Times New Roman" panose="02020603050405020304" pitchFamily="18" charset="0"/>
              </a:rPr>
              <a:t>are predefined functions that can be used according to our requirements </a:t>
            </a:r>
            <a:r>
              <a:rPr lang="en-US" dirty="0" smtClean="0">
                <a:solidFill>
                  <a:schemeClr val="tx1"/>
                </a:solidFill>
                <a:latin typeface="Times New Roman" panose="02020603050405020304" pitchFamily="18" charset="0"/>
                <a:cs typeface="Times New Roman" panose="02020603050405020304" pitchFamily="18" charset="0"/>
              </a:rPr>
              <a:t>		instead </a:t>
            </a:r>
            <a:r>
              <a:rPr lang="en-US" dirty="0">
                <a:solidFill>
                  <a:schemeClr val="tx1"/>
                </a:solidFill>
                <a:latin typeface="Times New Roman" panose="02020603050405020304" pitchFamily="18" charset="0"/>
                <a:cs typeface="Times New Roman" panose="02020603050405020304" pitchFamily="18" charset="0"/>
              </a:rPr>
              <a:t>of writing the whole code. It works as a messenger that takes requests and tells </a:t>
            </a:r>
            <a:r>
              <a:rPr lang="en-US" dirty="0" smtClean="0">
                <a:solidFill>
                  <a:schemeClr val="tx1"/>
                </a:solidFill>
                <a:latin typeface="Times New Roman" panose="02020603050405020304" pitchFamily="18" charset="0"/>
                <a:cs typeface="Times New Roman" panose="02020603050405020304" pitchFamily="18" charset="0"/>
              </a:rPr>
              <a:t>	the </a:t>
            </a:r>
            <a:r>
              <a:rPr lang="en-US" dirty="0">
                <a:solidFill>
                  <a:schemeClr val="tx1"/>
                </a:solidFill>
                <a:latin typeface="Times New Roman" panose="02020603050405020304" pitchFamily="18" charset="0"/>
                <a:cs typeface="Times New Roman" panose="02020603050405020304" pitchFamily="18" charset="0"/>
              </a:rPr>
              <a:t>system what you want to do and then returns the response back. All interactions </a:t>
            </a:r>
            <a:r>
              <a:rPr lang="en-US" dirty="0" smtClean="0">
                <a:solidFill>
                  <a:schemeClr val="tx1"/>
                </a:solidFill>
                <a:latin typeface="Times New Roman" panose="02020603050405020304" pitchFamily="18" charset="0"/>
                <a:cs typeface="Times New Roman" panose="02020603050405020304" pitchFamily="18" charset="0"/>
              </a:rPr>
              <a:t>	between </a:t>
            </a:r>
            <a:r>
              <a:rPr lang="en-US" dirty="0">
                <a:solidFill>
                  <a:schemeClr val="tx1"/>
                </a:solidFill>
                <a:latin typeface="Times New Roman" panose="02020603050405020304" pitchFamily="18" charset="0"/>
                <a:cs typeface="Times New Roman" panose="02020603050405020304" pitchFamily="18" charset="0"/>
              </a:rPr>
              <a:t>data and devices are done through APIs.</a:t>
            </a:r>
          </a:p>
          <a:p>
            <a:pPr marL="457200" indent="-457200"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Database CRUD operations:</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All </a:t>
            </a:r>
            <a:r>
              <a:rPr lang="en-US" dirty="0">
                <a:solidFill>
                  <a:schemeClr val="tx1"/>
                </a:solidFill>
                <a:latin typeface="Times New Roman" panose="02020603050405020304" pitchFamily="18" charset="0"/>
                <a:cs typeface="Times New Roman" panose="02020603050405020304" pitchFamily="18" charset="0"/>
              </a:rPr>
              <a:t>the members and restaurants information and records will be saved in a database.</a:t>
            </a: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25</a:t>
            </a:fld>
            <a:endParaRPr lang="en-US" dirty="0">
              <a:solidFill>
                <a:prstClr val="white"/>
              </a:solidFill>
              <a:latin typeface="Calibri"/>
            </a:endParaRPr>
          </a:p>
        </p:txBody>
      </p:sp>
    </p:spTree>
    <p:extLst>
      <p:ext uri="{BB962C8B-B14F-4D97-AF65-F5344CB8AC3E}">
        <p14:creationId xmlns:p14="http://schemas.microsoft.com/office/powerpoint/2010/main" val="3066360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r>
              <a:rPr lang="en-US" b="1" dirty="0"/>
              <a:t/>
            </a:r>
            <a:br>
              <a:rPr lang="en-US" b="1" dirty="0"/>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Grant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Chart and provide estimated start and end dates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all proposed modules/tasks for each team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member</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is shown below</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26</a:t>
            </a:fld>
            <a:endParaRPr lang="en-US" dirty="0">
              <a:solidFill>
                <a:prstClr val="white"/>
              </a:solidFill>
              <a:latin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3657600"/>
            <a:ext cx="13563600" cy="4572000"/>
          </a:xfrm>
          <a:prstGeom prst="rect">
            <a:avLst/>
          </a:prstGeom>
        </p:spPr>
      </p:pic>
    </p:spTree>
    <p:extLst>
      <p:ext uri="{BB962C8B-B14F-4D97-AF65-F5344CB8AC3E}">
        <p14:creationId xmlns:p14="http://schemas.microsoft.com/office/powerpoint/2010/main" val="3360032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algn="l"/>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Main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Home Page of Application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175000" y="3505199"/>
            <a:ext cx="9906000" cy="5540307"/>
          </a:xfrm>
          <a:prstGeom prst="rect">
            <a:avLst/>
          </a:prstGeom>
        </p:spPr>
      </p:pic>
    </p:spTree>
    <p:extLst>
      <p:ext uri="{BB962C8B-B14F-4D97-AF65-F5344CB8AC3E}">
        <p14:creationId xmlns:p14="http://schemas.microsoft.com/office/powerpoint/2010/main" val="236092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r>
              <a:rPr lang="en-US" sz="3000" b="1" dirty="0">
                <a:solidFill>
                  <a:prstClr val="black">
                    <a:lumMod val="95000"/>
                    <a:lumOff val="5000"/>
                  </a:prstClr>
                </a:solidFill>
                <a:latin typeface="Times New Roman" panose="02020603050405020304" pitchFamily="18" charset="0"/>
                <a:cs typeface="Times New Roman" panose="02020603050405020304" pitchFamily="18" charset="0"/>
              </a:rPr>
              <a:t>	</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Login </a:t>
            </a: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Page</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479800" y="3505200"/>
            <a:ext cx="9372600" cy="5032306"/>
          </a:xfrm>
          <a:prstGeom prst="rect">
            <a:avLst/>
          </a:prstGeom>
        </p:spPr>
      </p:pic>
    </p:spTree>
    <p:extLst>
      <p:ext uri="{BB962C8B-B14F-4D97-AF65-F5344CB8AC3E}">
        <p14:creationId xmlns:p14="http://schemas.microsoft.com/office/powerpoint/2010/main" val="117107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Find</a:t>
            </a:r>
            <a:r>
              <a:rPr kumimoji="0" lang="en-US" sz="3000" b="1" i="0" u="none" strike="noStrike" kern="1200" cap="none" spc="0" normalizeH="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Food Page For User</a:t>
            </a:r>
            <a:r>
              <a:rPr kumimoji="0" lang="en-US" sz="3000" b="0" i="0" u="none" strike="noStrike" kern="1200" cap="none" spc="0" normalizeH="0" baseline="0" noProof="0" dirty="0" smtClean="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fld id="{A8EF9831-35B4-4843-9AA9-F06FC1EDDB89}" type="slidenum">
              <a:rPr kumimoji="0" lang="en-US" sz="1400" b="0" i="0" u="none" strike="noStrike" kern="1200" cap="none" spc="0" normalizeH="0" baseline="0" noProof="0">
                <a:ln>
                  <a:noFill/>
                </a:ln>
                <a:solidFill>
                  <a:prstClr val="white"/>
                </a:solidFill>
                <a:effectLst/>
                <a:uLnTx/>
                <a:uFillTx/>
                <a:latin typeface="Calibri"/>
                <a:ea typeface="+mn-ea"/>
                <a:cs typeface="+mn-cs"/>
              </a:rPr>
              <a:pPr marL="0" marR="0" lvl="0" indent="0" algn="ctr" defTabSz="1044976"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87320" y="3505200"/>
            <a:ext cx="10088880" cy="5257800"/>
          </a:xfrm>
          <a:prstGeom prst="rect">
            <a:avLst/>
          </a:prstGeom>
        </p:spPr>
      </p:pic>
    </p:spTree>
    <p:extLst>
      <p:ext uri="{BB962C8B-B14F-4D97-AF65-F5344CB8AC3E}">
        <p14:creationId xmlns:p14="http://schemas.microsoft.com/office/powerpoint/2010/main" val="53822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508000" y="2129081"/>
            <a:ext cx="153924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Our system is a web application</a:t>
            </a:r>
            <a:endParaRPr lang="en-US" sz="4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SRS</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621928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Requirement Elicitation Techniques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224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Module Name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1853015"/>
            <a:ext cx="14401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extLst>
              <p:ext uri="{D42A27DB-BD31-4B8C-83A1-F6EECF244321}">
                <p14:modId xmlns:p14="http://schemas.microsoft.com/office/powerpoint/2010/main" val="2877390161"/>
              </p:ext>
            </p:extLst>
          </p:nvPr>
        </p:nvGraphicFramePr>
        <p:xfrm>
          <a:off x="537893" y="2438399"/>
          <a:ext cx="15544800" cy="6520927"/>
        </p:xfrm>
        <a:graphic>
          <a:graphicData uri="http://schemas.openxmlformats.org/drawingml/2006/table">
            <a:tbl>
              <a:tblPr firstRow="1" bandRow="1">
                <a:tableStyleId>{5C22544A-7EE6-4342-B048-85BDC9FD1C3A}</a:tableStyleId>
              </a:tblPr>
              <a:tblGrid>
                <a:gridCol w="2008053">
                  <a:extLst>
                    <a:ext uri="{9D8B030D-6E8A-4147-A177-3AD203B41FA5}">
                      <a16:colId xmlns:a16="http://schemas.microsoft.com/office/drawing/2014/main" val="20000"/>
                    </a:ext>
                  </a:extLst>
                </a:gridCol>
                <a:gridCol w="2250208">
                  <a:extLst>
                    <a:ext uri="{9D8B030D-6E8A-4147-A177-3AD203B41FA5}">
                      <a16:colId xmlns:a16="http://schemas.microsoft.com/office/drawing/2014/main" val="20001"/>
                    </a:ext>
                  </a:extLst>
                </a:gridCol>
                <a:gridCol w="7167802">
                  <a:extLst>
                    <a:ext uri="{9D8B030D-6E8A-4147-A177-3AD203B41FA5}">
                      <a16:colId xmlns:a16="http://schemas.microsoft.com/office/drawing/2014/main" val="20002"/>
                    </a:ext>
                  </a:extLst>
                </a:gridCol>
                <a:gridCol w="4118737">
                  <a:extLst>
                    <a:ext uri="{9D8B030D-6E8A-4147-A177-3AD203B41FA5}">
                      <a16:colId xmlns:a16="http://schemas.microsoft.com/office/drawing/2014/main" val="4131745611"/>
                    </a:ext>
                  </a:extLst>
                </a:gridCol>
              </a:tblGrid>
              <a:tr h="770146">
                <a:tc gridSpan="3">
                  <a:txBody>
                    <a:bodyPr/>
                    <a:lstStyle/>
                    <a:p>
                      <a:pPr algn="ctr"/>
                      <a:r>
                        <a:rPr lang="en-GB" sz="2800" baseline="0" dirty="0" smtClean="0">
                          <a:solidFill>
                            <a:srgbClr val="FF0000"/>
                          </a:solidFill>
                          <a:latin typeface="Times New Roman" panose="02020603050405020304" pitchFamily="18" charset="0"/>
                          <a:cs typeface="Times New Roman" panose="02020603050405020304" pitchFamily="18" charset="0"/>
                        </a:rPr>
                        <a:t>                            (Hyper Link for Tabular  Use Cases)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57257">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888096">
                <a:tc>
                  <a:txBody>
                    <a:bodyPr/>
                    <a:lstStyle/>
                    <a:p>
                      <a:pPr marL="0" algn="ctr"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UC-1</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Admin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Admin will</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manage the major activities of whole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hlinkClick r:id="rId2" action="ppaction://hlinkfile"/>
                        </a:rPr>
                        <a:t>Hyper Link the FR Of this use case.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51357">
                <a:tc>
                  <a:txBody>
                    <a:bodyPr/>
                    <a:lstStyle/>
                    <a:p>
                      <a:pPr marL="0" algn="ctr"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UC-2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Restaurant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Restaurant</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control the food to be order per person and out for delivery</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951357">
                <a:tc>
                  <a:txBody>
                    <a:bodyPr/>
                    <a:lstStyle/>
                    <a:p>
                      <a:pPr marL="0" algn="ctr"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UC-3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User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User</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have the access to find food, search restaurants and other functionality as well</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951357">
                <a:tc>
                  <a:txBody>
                    <a:bodyPr/>
                    <a:lstStyle/>
                    <a:p>
                      <a:pPr marL="0" algn="ctr"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UC-4</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Delivery</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Boy</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anose="02020603050405020304" pitchFamily="18" charset="0"/>
                          <a:ea typeface="+mn-ea"/>
                          <a:cs typeface="Times New Roman" panose="02020603050405020304" pitchFamily="18" charset="0"/>
                        </a:rPr>
                        <a:t>Delivery</a:t>
                      </a:r>
                      <a:r>
                        <a:rPr lang="en-US" sz="1800" kern="1200" baseline="0" dirty="0" smtClean="0">
                          <a:solidFill>
                            <a:schemeClr val="tx1"/>
                          </a:solidFill>
                          <a:latin typeface="Times New Roman" panose="02020603050405020304" pitchFamily="18" charset="0"/>
                          <a:ea typeface="+mn-ea"/>
                          <a:cs typeface="Times New Roman" panose="02020603050405020304" pitchFamily="18" charset="0"/>
                        </a:rPr>
                        <a:t> boy have to deliver the ordered food to the receiver.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951357">
                <a:tc>
                  <a:txBody>
                    <a:bodyPr/>
                    <a:lstStyle/>
                    <a:p>
                      <a:pPr marL="0" algn="ctr"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UC-5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Donor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If</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someone wants to donate something other than food it can easily be done from here.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375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Non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Functional Requirements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are: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extLst/>
          </p:nvPr>
        </p:nvGraphicFramePr>
        <p:xfrm>
          <a:off x="279400" y="2514601"/>
          <a:ext cx="15815907" cy="6492240"/>
        </p:xfrm>
        <a:graphic>
          <a:graphicData uri="http://schemas.openxmlformats.org/drawingml/2006/table">
            <a:tbl>
              <a:tblPr firstRow="1" bandRow="1">
                <a:tableStyleId>{5C22544A-7EE6-4342-B048-85BDC9FD1C3A}</a:tableStyleId>
              </a:tblPr>
              <a:tblGrid>
                <a:gridCol w="735571">
                  <a:extLst>
                    <a:ext uri="{9D8B030D-6E8A-4147-A177-3AD203B41FA5}">
                      <a16:colId xmlns:a16="http://schemas.microsoft.com/office/drawing/2014/main" val="3079665425"/>
                    </a:ext>
                  </a:extLst>
                </a:gridCol>
                <a:gridCol w="735571">
                  <a:extLst>
                    <a:ext uri="{9D8B030D-6E8A-4147-A177-3AD203B41FA5}">
                      <a16:colId xmlns:a16="http://schemas.microsoft.com/office/drawing/2014/main" val="3565414518"/>
                    </a:ext>
                  </a:extLst>
                </a:gridCol>
                <a:gridCol w="14344765">
                  <a:extLst>
                    <a:ext uri="{9D8B030D-6E8A-4147-A177-3AD203B41FA5}">
                      <a16:colId xmlns:a16="http://schemas.microsoft.com/office/drawing/2014/main" val="3504073780"/>
                    </a:ext>
                  </a:extLst>
                </a:gridCol>
              </a:tblGrid>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Performance Requirements </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185023544"/>
                  </a:ext>
                </a:extLst>
              </a:tr>
              <a:tr h="1202028">
                <a:tc gridSpan="2">
                  <a:txBody>
                    <a:bodyPr/>
                    <a:lstStyle/>
                    <a:p>
                      <a:pPr algn="ctr">
                        <a:lnSpc>
                          <a:spcPct val="100000"/>
                        </a:lnSpc>
                        <a:spcAft>
                          <a:spcPts val="0"/>
                        </a:spcAft>
                      </a:pPr>
                      <a:r>
                        <a:rPr lang="en-US" sz="1800" dirty="0">
                          <a:effectLst/>
                        </a:rPr>
                        <a:t>NFR-1</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Loading time page of any website should not exceed from 5 seconds on DSL broadband connection.</a:t>
                      </a:r>
                    </a:p>
                    <a:p>
                      <a:pPr marL="342900" lvl="0" indent="-342900">
                        <a:buFont typeface="Arial" panose="020B0604020202020204" pitchFamily="34" charset="0"/>
                        <a:buChar char="•"/>
                      </a:pPr>
                      <a:r>
                        <a:rPr lang="en-US" sz="2100" kern="1200" dirty="0" smtClean="0">
                          <a:effectLst/>
                        </a:rPr>
                        <a:t>No of user using the system and internet speed are the main factors that involves in it’s working.</a:t>
                      </a:r>
                    </a:p>
                    <a:p>
                      <a:pPr marL="342900" lvl="0" indent="-342900">
                        <a:buFont typeface="Arial" panose="020B0604020202020204" pitchFamily="34" charset="0"/>
                        <a:buChar char="•"/>
                      </a:pPr>
                      <a:r>
                        <a:rPr lang="en-US" sz="2100" kern="1200" dirty="0" smtClean="0">
                          <a:effectLst/>
                        </a:rPr>
                        <a:t>The application should be able to support 100 concurrent users without any performance degradation.</a:t>
                      </a:r>
                    </a:p>
                    <a:p>
                      <a:pPr marL="342900" lvl="0" indent="-342900">
                        <a:buFont typeface="Arial" panose="020B0604020202020204" pitchFamily="34" charset="0"/>
                        <a:buChar char="•"/>
                      </a:pPr>
                      <a:r>
                        <a:rPr lang="en-US" sz="2100" kern="1200" dirty="0" smtClean="0">
                          <a:effectLst/>
                        </a:rPr>
                        <a:t>The website should have a refresh timer of almost 10 seconds.</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780898334"/>
                  </a:ext>
                </a:extLst>
              </a:tr>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smtClean="0">
                          <a:effectLst/>
                        </a:rPr>
                        <a:t>Reliability </a:t>
                      </a:r>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777250370"/>
                  </a:ext>
                </a:extLst>
              </a:tr>
              <a:tr h="1030310">
                <a:tc gridSpan="2">
                  <a:txBody>
                    <a:bodyPr/>
                    <a:lstStyle/>
                    <a:p>
                      <a:pPr algn="ctr">
                        <a:lnSpc>
                          <a:spcPct val="100000"/>
                        </a:lnSpc>
                        <a:spcAft>
                          <a:spcPts val="0"/>
                        </a:spcAft>
                      </a:pPr>
                      <a:r>
                        <a:rPr lang="en-US" sz="1800" dirty="0">
                          <a:effectLst/>
                        </a:rPr>
                        <a:t>NFR-2</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285750" lvl="0" indent="-285750">
                        <a:buFont typeface="Arial" panose="020B0604020202020204" pitchFamily="34" charset="0"/>
                        <a:buChar char="•"/>
                      </a:pPr>
                      <a:r>
                        <a:rPr lang="en-US" sz="1800" dirty="0" smtClean="0">
                          <a:effectLst/>
                        </a:rPr>
                        <a:t>The system will be available on all time as availability is 24/7. So a user can access the website anytime.</a:t>
                      </a:r>
                    </a:p>
                    <a:p>
                      <a:pPr marL="285750" lvl="0" indent="-285750">
                        <a:buFont typeface="Arial" panose="020B0604020202020204" pitchFamily="34" charset="0"/>
                        <a:buChar char="•"/>
                      </a:pPr>
                      <a:r>
                        <a:rPr lang="en-US" sz="1800" dirty="0" smtClean="0">
                          <a:effectLst/>
                        </a:rPr>
                        <a:t>In the event that a server does down, the server will kick in inside an opportunity that the application doesn’t quit running.</a:t>
                      </a:r>
                    </a:p>
                    <a:p>
                      <a:pPr marL="285750" lvl="0" indent="-285750">
                        <a:buFont typeface="Arial" panose="020B0604020202020204" pitchFamily="34" charset="0"/>
                        <a:buChar char="•"/>
                      </a:pPr>
                      <a:r>
                        <a:rPr lang="en-US" sz="1800" dirty="0" smtClean="0">
                          <a:effectLst/>
                        </a:rPr>
                        <a:t>In case of a future that lead to a system outrage, the MTTR (Mean Time to Repair) should not be more than 2 hours. </a:t>
                      </a:r>
                    </a:p>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602924"/>
                  </a:ext>
                </a:extLst>
              </a:tr>
              <a:tr h="257577">
                <a:tc gridSpan="2">
                  <a:txBody>
                    <a:bodyPr/>
                    <a:lstStyle/>
                    <a:p>
                      <a:pPr algn="ctr">
                        <a:lnSpc>
                          <a:spcPct val="100000"/>
                        </a:lnSpc>
                        <a:spcAft>
                          <a:spcPts val="0"/>
                        </a:spcAft>
                      </a:pPr>
                      <a:r>
                        <a:rPr lang="en-US" sz="1800" dirty="0">
                          <a:effectLst/>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Usability </a:t>
                      </a:r>
                      <a:endParaRPr lang="en-US"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195653617"/>
                  </a:ext>
                </a:extLst>
              </a:tr>
              <a:tr h="1202028">
                <a:tc gridSpan="2">
                  <a:txBody>
                    <a:bodyPr/>
                    <a:lstStyle/>
                    <a:p>
                      <a:pPr algn="ctr">
                        <a:lnSpc>
                          <a:spcPct val="100000"/>
                        </a:lnSpc>
                        <a:spcAft>
                          <a:spcPts val="0"/>
                        </a:spcAft>
                      </a:pPr>
                      <a:r>
                        <a:rPr lang="en-US" sz="1800" dirty="0">
                          <a:effectLst/>
                        </a:rPr>
                        <a:t>NFR-3</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96% or the users will complete their task without any assistance.</a:t>
                      </a:r>
                    </a:p>
                    <a:p>
                      <a:pPr marL="342900" lvl="0" indent="-342900">
                        <a:buFont typeface="Arial" panose="020B0604020202020204" pitchFamily="34" charset="0"/>
                        <a:buChar char="•"/>
                      </a:pPr>
                      <a:r>
                        <a:rPr lang="en-US" sz="2100" kern="1200" dirty="0" smtClean="0">
                          <a:effectLst/>
                        </a:rPr>
                        <a:t>Interface of our designed system should be user friendly.</a:t>
                      </a:r>
                    </a:p>
                    <a:p>
                      <a:pPr marL="342900" lvl="0" indent="-342900">
                        <a:buFont typeface="Arial" panose="020B0604020202020204" pitchFamily="34" charset="0"/>
                        <a:buChar char="•"/>
                      </a:pPr>
                      <a:r>
                        <a:rPr lang="en-US" sz="2100" kern="1200" dirty="0" smtClean="0">
                          <a:effectLst/>
                        </a:rPr>
                        <a:t>If a new user is registering an account than it should not take more than 10 seconds to complete his/her request.</a:t>
                      </a:r>
                    </a:p>
                    <a:p>
                      <a:pPr marL="342900" lvl="0" indent="-342900">
                        <a:buFont typeface="Arial" panose="020B0604020202020204" pitchFamily="34" charset="0"/>
                        <a:buChar char="•"/>
                      </a:pPr>
                      <a:r>
                        <a:rPr lang="en-US" sz="2100" kern="1200" dirty="0" smtClean="0">
                          <a:effectLst/>
                        </a:rPr>
                        <a:t>User will have a self-explanatory interface to perform required task.</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885869563"/>
                  </a:ext>
                </a:extLst>
              </a:tr>
              <a:tr h="257577">
                <a:tc gridSpan="2">
                  <a:txBody>
                    <a:bodyPr/>
                    <a:lstStyle/>
                    <a:p>
                      <a:pPr algn="ctr">
                        <a:lnSpc>
                          <a:spcPct val="100000"/>
                        </a:lnSpc>
                        <a:spcAft>
                          <a:spcPts val="0"/>
                        </a:spcAft>
                      </a:pPr>
                      <a:r>
                        <a:rPr lang="en-US" sz="1800" dirty="0">
                          <a:effectLst/>
                        </a:rPr>
                        <a:t>Title</a:t>
                      </a:r>
                      <a:endParaRPr lang="en-CA" sz="18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r>
                        <a:rPr lang="en-US" sz="1800" kern="1200" dirty="0">
                          <a:effectLst/>
                        </a:rPr>
                        <a:t>Supportability</a:t>
                      </a:r>
                      <a:endParaRPr lang="en-US" sz="1800" b="1" kern="1200" dirty="0">
                        <a:solidFill>
                          <a:schemeClr val="bg1">
                            <a:lumMod val="9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88860434"/>
                  </a:ext>
                </a:extLst>
              </a:tr>
              <a:tr h="601014">
                <a:tc gridSpan="2">
                  <a:txBody>
                    <a:bodyPr/>
                    <a:lstStyle/>
                    <a:p>
                      <a:pPr algn="ctr">
                        <a:lnSpc>
                          <a:spcPct val="100000"/>
                        </a:lnSpc>
                        <a:spcAft>
                          <a:spcPts val="0"/>
                        </a:spcAft>
                      </a:pPr>
                      <a:r>
                        <a:rPr lang="en-US" sz="1800" dirty="0">
                          <a:effectLst/>
                        </a:rPr>
                        <a:t>NFR-4</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342900" lvl="0" indent="-342900">
                        <a:buFont typeface="Arial" panose="020B0604020202020204" pitchFamily="34" charset="0"/>
                        <a:buChar char="•"/>
                      </a:pPr>
                      <a:r>
                        <a:rPr lang="en-US" sz="2100" kern="1200" dirty="0" smtClean="0">
                          <a:effectLst/>
                        </a:rPr>
                        <a:t>The web application should support Google Chrome, Internet explorer, Opera and Mozilla Firefox web browsers.</a:t>
                      </a:r>
                    </a:p>
                    <a:p>
                      <a:pPr marL="342900" lvl="0" indent="-342900">
                        <a:buFont typeface="Arial" panose="020B0604020202020204" pitchFamily="34" charset="0"/>
                        <a:buChar char="•"/>
                      </a:pPr>
                      <a:r>
                        <a:rPr lang="en-US" sz="2100" kern="1200" dirty="0" smtClean="0">
                          <a:effectLst/>
                        </a:rPr>
                        <a:t>The framework should be cost effective.</a:t>
                      </a:r>
                      <a:endParaRPr lang="en-US" sz="21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522060403"/>
                  </a:ext>
                </a:extLst>
              </a:tr>
              <a:tr h="257577">
                <a:tc>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lvl="1"/>
                      <a:endParaRPr lang="en-US" sz="18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372703820"/>
                  </a:ext>
                </a:extLst>
              </a:tr>
              <a:tr h="257577">
                <a:tc gridSpan="2">
                  <a:txBody>
                    <a:bodyPr/>
                    <a:lstStyle/>
                    <a:p>
                      <a:pPr algn="ctr">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7985108"/>
                  </a:ext>
                </a:extLst>
              </a:tr>
              <a:tr h="257577">
                <a:tc gridSpan="2">
                  <a:txBody>
                    <a:bodyPr/>
                    <a:lstStyle/>
                    <a:p>
                      <a:pPr algn="ctr">
                        <a:lnSpc>
                          <a:spcPct val="100000"/>
                        </a:lnSpc>
                        <a:spcAft>
                          <a:spcPts val="0"/>
                        </a:spcAft>
                      </a:pP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lvl="1"/>
                      <a:endParaRPr lang="en-US" sz="18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58473827"/>
                  </a:ext>
                </a:extLst>
              </a:tr>
              <a:tr h="257577">
                <a:tc gridSpan="2">
                  <a:txBody>
                    <a:bodyPr/>
                    <a:lstStyle/>
                    <a:p>
                      <a:pPr algn="ctr">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algn="just">
                        <a:lnSpc>
                          <a:spcPct val="100000"/>
                        </a:lnSpc>
                        <a:spcAft>
                          <a:spcPts val="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4681838"/>
                  </a:ext>
                </a:extLst>
              </a:tr>
            </a:tbl>
          </a:graphicData>
        </a:graphic>
      </p:graphicFrame>
    </p:spTree>
    <p:extLst>
      <p:ext uri="{BB962C8B-B14F-4D97-AF65-F5344CB8AC3E}">
        <p14:creationId xmlns:p14="http://schemas.microsoft.com/office/powerpoint/2010/main" val="319716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Diagrams</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2-5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Insert Use Case Diagrams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Actors wise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and with proper labeling and caption.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Usually (2- diagrams)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Use Case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678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699000" y="2350720"/>
            <a:ext cx="5718988" cy="6564680"/>
          </a:xfrm>
          <a:prstGeom prst="rect">
            <a:avLst/>
          </a:prstGeom>
        </p:spPr>
      </p:pic>
    </p:spTree>
    <p:extLst>
      <p:ext uri="{BB962C8B-B14F-4D97-AF65-F5344CB8AC3E}">
        <p14:creationId xmlns:p14="http://schemas.microsoft.com/office/powerpoint/2010/main" val="4129192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65600" y="2136796"/>
            <a:ext cx="7619999" cy="6397603"/>
          </a:xfrm>
          <a:prstGeom prst="rect">
            <a:avLst/>
          </a:prstGeom>
        </p:spPr>
      </p:pic>
    </p:spTree>
    <p:extLst>
      <p:ext uri="{BB962C8B-B14F-4D97-AF65-F5344CB8AC3E}">
        <p14:creationId xmlns:p14="http://schemas.microsoft.com/office/powerpoint/2010/main" val="2114789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80000" y="2438400"/>
            <a:ext cx="5715171" cy="6451550"/>
          </a:xfrm>
          <a:prstGeom prst="rect">
            <a:avLst/>
          </a:prstGeom>
        </p:spPr>
      </p:pic>
    </p:spTree>
    <p:extLst>
      <p:ext uri="{BB962C8B-B14F-4D97-AF65-F5344CB8AC3E}">
        <p14:creationId xmlns:p14="http://schemas.microsoft.com/office/powerpoint/2010/main" val="1506507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60800" y="2563956"/>
            <a:ext cx="7467600" cy="5665644"/>
          </a:xfrm>
          <a:prstGeom prst="rect">
            <a:avLst/>
          </a:prstGeom>
        </p:spPr>
      </p:pic>
    </p:spTree>
    <p:extLst>
      <p:ext uri="{BB962C8B-B14F-4D97-AF65-F5344CB8AC3E}">
        <p14:creationId xmlns:p14="http://schemas.microsoft.com/office/powerpoint/2010/main" val="764210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52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70400" y="2527518"/>
            <a:ext cx="7543800" cy="5456043"/>
          </a:xfrm>
          <a:prstGeom prst="rect">
            <a:avLst/>
          </a:prstGeom>
        </p:spPr>
      </p:pic>
    </p:spTree>
    <p:extLst>
      <p:ext uri="{BB962C8B-B14F-4D97-AF65-F5344CB8AC3E}">
        <p14:creationId xmlns:p14="http://schemas.microsoft.com/office/powerpoint/2010/main" val="69377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r>
              <a:rPr lang="en-US" sz="3400" b="1" u="sng" dirty="0">
                <a:latin typeface="Times New Roman" panose="02020603050405020304" pitchFamily="18" charset="0"/>
                <a:cs typeface="Times New Roman" panose="02020603050405020304" pitchFamily="18" charset="0"/>
              </a:rPr>
              <a:t/>
            </a:r>
            <a:br>
              <a:rPr lang="en-US" sz="3400" b="1" u="sng" dirty="0">
                <a:latin typeface="Times New Roman" panose="02020603050405020304" pitchFamily="18" charset="0"/>
                <a:cs typeface="Times New Roman" panose="02020603050405020304" pitchFamily="18" charset="0"/>
              </a:rPr>
            </a:br>
            <a:r>
              <a:rPr lang="en-US" sz="7500" b="1" u="sng" dirty="0"/>
              <a:t/>
            </a: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800" dirty="0">
              <a:solidFill>
                <a:schemeClr val="tx1"/>
              </a:solidFill>
            </a:endParaRPr>
          </a:p>
          <a:p>
            <a:pPr marL="391866" indent="-391866" algn="just">
              <a:buFont typeface="Arial" pitchFamily="34" charset="0"/>
              <a:buChar char="•"/>
            </a:pPr>
            <a:r>
              <a:rPr lang="en-US" sz="2800" dirty="0" smtClean="0">
                <a:solidFill>
                  <a:schemeClr val="tx1"/>
                </a:solidFill>
                <a:latin typeface="Times New Roman" panose="02020603050405020304" pitchFamily="18" charset="0"/>
                <a:cs typeface="Times New Roman" panose="02020603050405020304" pitchFamily="18" charset="0"/>
              </a:rPr>
              <a:t>The </a:t>
            </a:r>
            <a:r>
              <a:rPr lang="en-US" sz="2800" dirty="0">
                <a:solidFill>
                  <a:schemeClr val="tx1"/>
                </a:solidFill>
                <a:latin typeface="Times New Roman" panose="02020603050405020304" pitchFamily="18" charset="0"/>
                <a:cs typeface="Times New Roman" panose="02020603050405020304" pitchFamily="18" charset="0"/>
              </a:rPr>
              <a:t>proposed project </a:t>
            </a:r>
            <a:r>
              <a:rPr lang="en-US" sz="2800" b="1" dirty="0">
                <a:solidFill>
                  <a:schemeClr val="tx1"/>
                </a:solidFill>
                <a:latin typeface="Times New Roman" panose="02020603050405020304" pitchFamily="18" charset="0"/>
                <a:cs typeface="Times New Roman" panose="02020603050405020304" pitchFamily="18" charset="0"/>
              </a:rPr>
              <a:t>“Save Food Stuff”</a:t>
            </a:r>
            <a:r>
              <a:rPr lang="en-US" sz="2800" dirty="0">
                <a:solidFill>
                  <a:schemeClr val="tx1"/>
                </a:solidFill>
                <a:latin typeface="Times New Roman" panose="02020603050405020304" pitchFamily="18" charset="0"/>
                <a:cs typeface="Times New Roman" panose="02020603050405020304" pitchFamily="18" charset="0"/>
              </a:rPr>
              <a:t> is a web app through which a link is created between restaurants and charity homes/ needy people for food donation. </a:t>
            </a:r>
          </a:p>
          <a:p>
            <a:pPr marL="391866" indent="-391866" algn="just">
              <a:buFont typeface="Arial"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The targeted problems our app will be solving is distribution of extra food among the needy people. Only authentic charity homes and needy households would get registered and would get free food from restaurants. </a:t>
            </a:r>
          </a:p>
          <a:p>
            <a:pPr marL="391866" indent="-391866" algn="just">
              <a:buFont typeface="Arial" pitchFamily="34" charset="0"/>
              <a:buChar char="•"/>
            </a:pPr>
            <a:endParaRPr lang="en-US" sz="2800" dirty="0">
              <a:solidFill>
                <a:prstClr val="black"/>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SDS</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39909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098800" y="7484661"/>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Figure-2: </a:t>
            </a:r>
            <a:r>
              <a:rPr lang="en-US" sz="2400" b="1" u="sng" dirty="0" smtClean="0">
                <a:latin typeface="Times New Roman" panose="02020603050405020304" pitchFamily="18" charset="0"/>
                <a:cs typeface="Times New Roman" panose="02020603050405020304" pitchFamily="18" charset="0"/>
              </a:rPr>
              <a:t>3 tier </a:t>
            </a:r>
            <a:r>
              <a:rPr lang="en-US" sz="2400" b="1" u="sng" dirty="0">
                <a:latin typeface="Times New Roman" panose="02020603050405020304" pitchFamily="18" charset="0"/>
                <a:cs typeface="Times New Roman" panose="02020603050405020304" pitchFamily="18" charset="0"/>
              </a:rPr>
              <a:t>Architecture Diagram </a:t>
            </a:r>
            <a:endParaRPr lang="en-US" sz="2400" u="sng" dirty="0"/>
          </a:p>
        </p:txBody>
      </p:sp>
      <p:pic>
        <p:nvPicPr>
          <p:cNvPr id="2056" name="image2.jpeg" descr="ar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3297358"/>
            <a:ext cx="3771900" cy="3763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8215312" y="4959135"/>
            <a:ext cx="693738" cy="419100"/>
          </a:xfrm>
          <a:prstGeom prst="rect">
            <a:avLst/>
          </a:prstGeom>
          <a:gradFill rotWithShape="1">
            <a:gsLst>
              <a:gs pos="0">
                <a:srgbClr val="000000"/>
              </a:gs>
              <a:gs pos="64399">
                <a:srgbClr val="000000"/>
              </a:gs>
              <a:gs pos="80000">
                <a:srgbClr val="000000"/>
              </a:gs>
              <a:gs pos="83900">
                <a:srgbClr val="000000"/>
              </a:gs>
              <a:gs pos="100000">
                <a:srgbClr val="000000"/>
              </a:gs>
            </a:gsLst>
            <a:lin ang="16200000"/>
          </a:gradFill>
          <a:ln w="9525">
            <a:solidFill>
              <a:srgbClr val="000000"/>
            </a:solidFill>
            <a:miter lim="800000"/>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FFFFFF"/>
                </a:solidFill>
                <a:effectLst/>
                <a:latin typeface="Times" panose="02020603050405020304" pitchFamily="18" charset="0"/>
                <a:ea typeface="Times New Roman" panose="02020603050405020304" pitchFamily="18" charset="0"/>
                <a:cs typeface="Times New Roman" panose="02020603050405020304" pitchFamily="18" charset="0"/>
              </a:rPr>
              <a:t>Business Logic (Java)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7693819" y="3656935"/>
            <a:ext cx="868362" cy="327025"/>
          </a:xfrm>
          <a:prstGeom prst="rect">
            <a:avLst/>
          </a:prstGeom>
          <a:gradFill rotWithShape="1">
            <a:gsLst>
              <a:gs pos="0">
                <a:srgbClr val="000000"/>
              </a:gs>
              <a:gs pos="64399">
                <a:srgbClr val="000000"/>
              </a:gs>
              <a:gs pos="80000">
                <a:srgbClr val="000000"/>
              </a:gs>
              <a:gs pos="83900">
                <a:srgbClr val="000000"/>
              </a:gs>
              <a:gs pos="100000">
                <a:srgbClr val="000000"/>
              </a:gs>
            </a:gsLst>
            <a:lin ang="16200000"/>
          </a:gradFill>
          <a:ln w="9525">
            <a:solidFill>
              <a:srgbClr val="000000"/>
            </a:solidFill>
            <a:miter lim="800000"/>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FFFFF"/>
                </a:solidFill>
                <a:effectLst/>
                <a:latin typeface="Times" panose="02020603050405020304" pitchFamily="18" charset="0"/>
                <a:ea typeface="Times New Roman" panose="02020603050405020304" pitchFamily="18" charset="0"/>
                <a:cs typeface="Times New Roman" panose="02020603050405020304" pitchFamily="18" charset="0"/>
              </a:rPr>
              <a:t>SQL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1"/>
          <p:cNvSpPr>
            <a:spLocks noChangeArrowheads="1"/>
          </p:cNvSpPr>
          <p:nvPr/>
        </p:nvSpPr>
        <p:spPr bwMode="auto">
          <a:xfrm>
            <a:off x="3784600" y="2895600"/>
            <a:ext cx="162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endParaRPr lang="en-US"/>
          </a:p>
        </p:txBody>
      </p:sp>
      <p:sp>
        <p:nvSpPr>
          <p:cNvPr id="13" name="Rectangle 14"/>
          <p:cNvSpPr>
            <a:spLocks noChangeArrowheads="1"/>
          </p:cNvSpPr>
          <p:nvPr/>
        </p:nvSpPr>
        <p:spPr bwMode="auto">
          <a:xfrm>
            <a:off x="3784600" y="3060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672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Block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8E15270-EB96-4AA6-B039-A067258246CB}"/>
              </a:ext>
            </a:extLst>
          </p:cNvPr>
          <p:cNvSpPr/>
          <p:nvPr/>
        </p:nvSpPr>
        <p:spPr>
          <a:xfrm>
            <a:off x="4622800" y="8211742"/>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Figure-1: Block Diagram of </a:t>
            </a:r>
            <a:r>
              <a:rPr lang="en-US" sz="2400" b="1" u="sng" dirty="0" smtClean="0">
                <a:latin typeface="Times New Roman" panose="02020603050405020304" pitchFamily="18" charset="0"/>
                <a:cs typeface="Times New Roman" panose="02020603050405020304" pitchFamily="18" charset="0"/>
              </a:rPr>
              <a:t>Save Food Stuff. </a:t>
            </a:r>
            <a:endParaRPr lang="en-US" sz="2400" u="sng"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3937000" y="2438400"/>
            <a:ext cx="7239000" cy="5342255"/>
          </a:xfrm>
          <a:prstGeom prst="rect">
            <a:avLst/>
          </a:prstGeom>
        </p:spPr>
      </p:pic>
    </p:spTree>
    <p:extLst>
      <p:ext uri="{BB962C8B-B14F-4D97-AF65-F5344CB8AC3E}">
        <p14:creationId xmlns:p14="http://schemas.microsoft.com/office/powerpoint/2010/main" val="1581417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“Add Member”</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184400" y="2114490"/>
            <a:ext cx="4514215" cy="6540500"/>
          </a:xfrm>
          <a:prstGeom prst="rect">
            <a:avLst/>
          </a:prstGeom>
        </p:spPr>
      </p:pic>
    </p:spTree>
    <p:extLst>
      <p:ext uri="{BB962C8B-B14F-4D97-AF65-F5344CB8AC3E}">
        <p14:creationId xmlns:p14="http://schemas.microsoft.com/office/powerpoint/2010/main" val="3470205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“Delivery Boy”</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184400" y="2156643"/>
            <a:ext cx="3657600" cy="6420255"/>
          </a:xfrm>
          <a:prstGeom prst="rect">
            <a:avLst/>
          </a:prstGeom>
        </p:spPr>
      </p:pic>
    </p:spTree>
    <p:extLst>
      <p:ext uri="{BB962C8B-B14F-4D97-AF65-F5344CB8AC3E}">
        <p14:creationId xmlns:p14="http://schemas.microsoft.com/office/powerpoint/2010/main" val="1467202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“Donation”</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1400" y="1981200"/>
            <a:ext cx="5938837" cy="6686307"/>
          </a:xfrm>
          <a:prstGeom prst="rect">
            <a:avLst/>
          </a:prstGeom>
        </p:spPr>
      </p:pic>
    </p:spTree>
    <p:extLst>
      <p:ext uri="{BB962C8B-B14F-4D97-AF65-F5344CB8AC3E}">
        <p14:creationId xmlns:p14="http://schemas.microsoft.com/office/powerpoint/2010/main" val="135598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“Find Food”</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193800" y="2155603"/>
            <a:ext cx="5219700" cy="6657657"/>
          </a:xfrm>
          <a:prstGeom prst="rect">
            <a:avLst/>
          </a:prstGeom>
        </p:spPr>
      </p:pic>
    </p:spTree>
    <p:extLst>
      <p:ext uri="{BB962C8B-B14F-4D97-AF65-F5344CB8AC3E}">
        <p14:creationId xmlns:p14="http://schemas.microsoft.com/office/powerpoint/2010/main" val="3344450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“Post Food”</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270000" y="2156643"/>
            <a:ext cx="5975985" cy="6395085"/>
          </a:xfrm>
          <a:prstGeom prst="rect">
            <a:avLst/>
          </a:prstGeom>
        </p:spPr>
      </p:pic>
    </p:spTree>
    <p:extLst>
      <p:ext uri="{BB962C8B-B14F-4D97-AF65-F5344CB8AC3E}">
        <p14:creationId xmlns:p14="http://schemas.microsoft.com/office/powerpoint/2010/main" val="3580177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“Review”</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346200" y="2129081"/>
            <a:ext cx="4876800" cy="6606702"/>
          </a:xfrm>
          <a:prstGeom prst="rect">
            <a:avLst/>
          </a:prstGeom>
        </p:spPr>
      </p:pic>
    </p:spTree>
    <p:extLst>
      <p:ext uri="{BB962C8B-B14F-4D97-AF65-F5344CB8AC3E}">
        <p14:creationId xmlns:p14="http://schemas.microsoft.com/office/powerpoint/2010/main" val="3054846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“Profile Management”</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422400" y="1978940"/>
            <a:ext cx="3581400" cy="7010400"/>
          </a:xfrm>
          <a:prstGeom prst="rect">
            <a:avLst/>
          </a:prstGeom>
        </p:spPr>
      </p:pic>
    </p:spTree>
    <p:extLst>
      <p:ext uri="{BB962C8B-B14F-4D97-AF65-F5344CB8AC3E}">
        <p14:creationId xmlns:p14="http://schemas.microsoft.com/office/powerpoint/2010/main" val="47117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584200" y="2129081"/>
            <a:ext cx="153162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solidFill>
            </a:endParaRPr>
          </a:p>
          <a:p>
            <a:pPr marL="457200" indent="-457200" algn="just">
              <a:buFont typeface="Arial" panose="020B0604020202020204" pitchFamily="34" charset="0"/>
              <a:buChar char="•"/>
            </a:pPr>
            <a:endParaRPr lang="en-US" sz="2800" dirty="0">
              <a:solidFill>
                <a:schemeClr val="tx1"/>
              </a:solidFill>
            </a:endParaRP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project is primarily developed for the distribution of extra food from restaurants to different shelter homes in order to help poor and needy people and to avoid food wastage.</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last research, a drastic increase can be seen in wastage of food. As per data given by WHO, 20% of the population faces extreme food shortages.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Our project contributes in solving this problem. </a:t>
            </a:r>
          </a:p>
          <a:p>
            <a:pPr marL="457200" indent="-457200" algn="just">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a:t>
            </a:fld>
            <a:endParaRPr lang="en-US" dirty="0">
              <a:solidFill>
                <a:prstClr val="white"/>
              </a:solidFill>
              <a:latin typeface="Calibri"/>
            </a:endParaRPr>
          </a:p>
        </p:txBody>
      </p:sp>
    </p:spTree>
    <p:extLst>
      <p:ext uri="{BB962C8B-B14F-4D97-AF65-F5344CB8AC3E}">
        <p14:creationId xmlns:p14="http://schemas.microsoft.com/office/powerpoint/2010/main" val="889841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 or Data Flow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400" y="1905000"/>
            <a:ext cx="12420600" cy="6788248"/>
          </a:xfrm>
          <a:prstGeom prst="rect">
            <a:avLst/>
          </a:prstGeom>
        </p:spPr>
      </p:pic>
      <p:sp>
        <p:nvSpPr>
          <p:cNvPr id="5" name="Rectangle 4"/>
          <p:cNvSpPr/>
          <p:nvPr/>
        </p:nvSpPr>
        <p:spPr>
          <a:xfrm>
            <a:off x="1574800" y="7392816"/>
            <a:ext cx="8128000" cy="461665"/>
          </a:xfrm>
          <a:prstGeom prst="rect">
            <a:avLst/>
          </a:prstGeom>
        </p:spPr>
        <p:txBody>
          <a:bodyPr>
            <a:spAutoFit/>
          </a:bodyPr>
          <a:lstStyle/>
          <a:p>
            <a:r>
              <a:rPr lang="en-US" sz="2400" b="1" dirty="0" smtClean="0"/>
              <a:t>Figure</a:t>
            </a:r>
            <a:r>
              <a:rPr lang="en-US" sz="2400" b="1" dirty="0"/>
              <a:t>: </a:t>
            </a:r>
            <a:r>
              <a:rPr lang="en-US" sz="2400" b="1" dirty="0" smtClean="0"/>
              <a:t>Class Diagram of “Save Food Stuff”</a:t>
            </a:r>
            <a:endParaRPr lang="en-US" sz="2400" b="1" dirty="0"/>
          </a:p>
        </p:txBody>
      </p:sp>
    </p:spTree>
    <p:extLst>
      <p:ext uri="{BB962C8B-B14F-4D97-AF65-F5344CB8AC3E}">
        <p14:creationId xmlns:p14="http://schemas.microsoft.com/office/powerpoint/2010/main" val="1662035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494420" y="1905000"/>
            <a:ext cx="6629400" cy="7133590"/>
          </a:xfrm>
          <a:prstGeom prst="rect">
            <a:avLst/>
          </a:prstGeom>
        </p:spPr>
      </p:pic>
      <p:sp>
        <p:nvSpPr>
          <p:cNvPr id="5" name="Rectangle 4"/>
          <p:cNvSpPr/>
          <p:nvPr/>
        </p:nvSpPr>
        <p:spPr>
          <a:xfrm>
            <a:off x="6911776" y="5136948"/>
            <a:ext cx="7472623"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a:t>
            </a:r>
            <a:r>
              <a:rPr lang="en-US" sz="2400" b="1" u="sng" dirty="0">
                <a:latin typeface="Times New Roman" panose="02020603050405020304" pitchFamily="18" charset="0"/>
                <a:ea typeface="Times New Roman" panose="02020603050405020304" pitchFamily="18" charset="0"/>
                <a:cs typeface="Times New Roman" panose="02020603050405020304" pitchFamily="18" charset="0"/>
              </a:rPr>
              <a:t>Add Member Sequence Diagram</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758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99691" y="5136948"/>
            <a:ext cx="7496796"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Sequence Diagram of “Donation”</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476094" y="2354933"/>
            <a:ext cx="6629400" cy="5810250"/>
          </a:xfrm>
          <a:prstGeom prst="rect">
            <a:avLst/>
          </a:prstGeom>
        </p:spPr>
      </p:pic>
    </p:spTree>
    <p:extLst>
      <p:ext uri="{BB962C8B-B14F-4D97-AF65-F5344CB8AC3E}">
        <p14:creationId xmlns:p14="http://schemas.microsoft.com/office/powerpoint/2010/main" val="2494052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36373" y="5136948"/>
            <a:ext cx="7623434"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Sequence Diagram of “Find Food”</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84763" y="2590800"/>
            <a:ext cx="5485765" cy="5845810"/>
          </a:xfrm>
          <a:prstGeom prst="rect">
            <a:avLst/>
          </a:prstGeom>
        </p:spPr>
      </p:pic>
    </p:spTree>
    <p:extLst>
      <p:ext uri="{BB962C8B-B14F-4D97-AF65-F5344CB8AC3E}">
        <p14:creationId xmlns:p14="http://schemas.microsoft.com/office/powerpoint/2010/main" val="468561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Representation </a:t>
            </a:r>
            <a:r>
              <a:rPr lang="en-US" sz="4500" b="1" u="sng" dirty="0" smtClean="0">
                <a:latin typeface="Times New Roman" panose="02020603050405020304" pitchFamily="18" charset="0"/>
                <a:cs typeface="Times New Roman" panose="02020603050405020304" pitchFamily="18" charset="0"/>
              </a:rPr>
              <a:t>[</a:t>
            </a:r>
            <a:r>
              <a:rPr lang="de-DE" sz="4500" b="1" u="sng" dirty="0" smtClean="0">
                <a:latin typeface="Times New Roman" panose="02020603050405020304" pitchFamily="18" charset="0"/>
                <a:cs typeface="Times New Roman" panose="02020603050405020304" pitchFamily="18" charset="0"/>
              </a:rPr>
              <a:t>User Schema </a:t>
            </a:r>
            <a:r>
              <a:rPr lang="en-US" sz="4500" b="1" u="sng" dirty="0">
                <a:latin typeface="Times New Roman" panose="02020603050405020304" pitchFamily="18" charset="0"/>
                <a:cs typeface="Times New Roman" panose="02020603050405020304" pitchFamily="18" charset="0"/>
              </a:rPr>
              <a:t>]</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6400800" cy="67863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05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solidFill>
              </a:rPr>
              <a:t>const</a:t>
            </a:r>
            <a:r>
              <a:rPr lang="en-US" sz="2000" dirty="0">
                <a:solidFill>
                  <a:schemeClr val="tx1"/>
                </a:solidFill>
              </a:rPr>
              <a:t> </a:t>
            </a:r>
            <a:r>
              <a:rPr lang="en-US" sz="2000" dirty="0" err="1">
                <a:solidFill>
                  <a:schemeClr val="tx1"/>
                </a:solidFill>
              </a:rPr>
              <a:t>monggose</a:t>
            </a:r>
            <a:r>
              <a:rPr lang="en-US" sz="2000" dirty="0">
                <a:solidFill>
                  <a:schemeClr val="tx1"/>
                </a:solidFill>
              </a:rPr>
              <a:t>= require( 'mongoose' )</a:t>
            </a:r>
          </a:p>
          <a:p>
            <a:pPr algn="l"/>
            <a:r>
              <a:rPr lang="en-US" sz="2000" dirty="0" err="1">
                <a:solidFill>
                  <a:schemeClr val="tx1"/>
                </a:solidFill>
              </a:rPr>
              <a:t>const</a:t>
            </a:r>
            <a:r>
              <a:rPr lang="en-US" sz="2000" dirty="0">
                <a:solidFill>
                  <a:schemeClr val="tx1"/>
                </a:solidFill>
              </a:rPr>
              <a:t> </a:t>
            </a:r>
            <a:r>
              <a:rPr lang="en-US" sz="2000" dirty="0" err="1">
                <a:solidFill>
                  <a:schemeClr val="tx1"/>
                </a:solidFill>
              </a:rPr>
              <a:t>UserSchema</a:t>
            </a:r>
            <a:r>
              <a:rPr lang="en-US" sz="2000" dirty="0">
                <a:solidFill>
                  <a:schemeClr val="tx1"/>
                </a:solidFill>
              </a:rPr>
              <a:t>= </a:t>
            </a:r>
            <a:r>
              <a:rPr lang="en-US" sz="2000" dirty="0" err="1">
                <a:solidFill>
                  <a:schemeClr val="tx1"/>
                </a:solidFill>
              </a:rPr>
              <a:t>monggose.Schema</a:t>
            </a:r>
            <a:r>
              <a:rPr lang="en-US" sz="2000" dirty="0">
                <a:solidFill>
                  <a:schemeClr val="tx1"/>
                </a:solidFill>
              </a:rPr>
              <a:t>({</a:t>
            </a:r>
          </a:p>
          <a:p>
            <a:pPr algn="l"/>
            <a:r>
              <a:rPr lang="en-US" sz="2000" dirty="0">
                <a:solidFill>
                  <a:schemeClr val="tx1"/>
                </a:solidFill>
              </a:rPr>
              <a:t>"Id":</a:t>
            </a:r>
          </a:p>
          <a:p>
            <a:pPr algn="l"/>
            <a:r>
              <a:rPr lang="en-US" sz="2000" dirty="0">
                <a:solidFill>
                  <a:schemeClr val="tx1"/>
                </a:solidFill>
              </a:rPr>
              <a:t>{ description: "this is a unique id of a record",</a:t>
            </a:r>
          </a:p>
          <a:p>
            <a:pPr algn="l"/>
            <a:r>
              <a:rPr lang="en-US" sz="2000" dirty="0">
                <a:solidFill>
                  <a:schemeClr val="tx1"/>
                </a:solidFill>
              </a:rPr>
              <a:t>type: "Number"</a:t>
            </a:r>
          </a:p>
          <a:p>
            <a:pPr algn="l"/>
            <a:r>
              <a:rPr lang="en-US" sz="2000" dirty="0">
                <a:solidFill>
                  <a:schemeClr val="tx1"/>
                </a:solidFill>
              </a:rPr>
              <a:t>required: "true"</a:t>
            </a:r>
          </a:p>
          <a:p>
            <a:pPr algn="l"/>
            <a:r>
              <a:rPr lang="en-US" sz="2000" dirty="0">
                <a:solidFill>
                  <a:schemeClr val="tx1"/>
                </a:solidFill>
              </a:rPr>
              <a:t>},</a:t>
            </a:r>
          </a:p>
          <a:p>
            <a:pPr algn="l"/>
            <a:r>
              <a:rPr lang="en-US" sz="2000" dirty="0">
                <a:solidFill>
                  <a:schemeClr val="tx1"/>
                </a:solidFill>
              </a:rPr>
              <a:t>"Username"</a:t>
            </a:r>
          </a:p>
          <a:p>
            <a:pPr algn="l"/>
            <a:r>
              <a:rPr lang="en-US" sz="2000" dirty="0">
                <a:solidFill>
                  <a:schemeClr val="tx1"/>
                </a:solidFill>
              </a:rPr>
              <a:t>{</a:t>
            </a:r>
          </a:p>
          <a:p>
            <a:pPr algn="l"/>
            <a:r>
              <a:rPr lang="en-US" sz="2000" dirty="0">
                <a:solidFill>
                  <a:schemeClr val="tx1"/>
                </a:solidFill>
              </a:rPr>
              <a:t>"description": "A user's Username",</a:t>
            </a:r>
          </a:p>
          <a:p>
            <a:pPr algn="l"/>
            <a:r>
              <a:rPr lang="en-US" sz="2000" dirty="0">
                <a:solidFill>
                  <a:schemeClr val="tx1"/>
                </a:solidFill>
              </a:rPr>
              <a:t>"type": "string",</a:t>
            </a:r>
          </a:p>
          <a:p>
            <a:pPr algn="l"/>
            <a:r>
              <a:rPr lang="en-US" sz="2000" dirty="0">
                <a:solidFill>
                  <a:schemeClr val="tx1"/>
                </a:solidFill>
              </a:rPr>
              <a:t>required: "true"</a:t>
            </a:r>
          </a:p>
          <a:p>
            <a:pPr algn="l"/>
            <a:r>
              <a:rPr lang="en-US" sz="2000" dirty="0">
                <a:solidFill>
                  <a:schemeClr val="tx1"/>
                </a:solidFill>
              </a:rPr>
              <a:t>},</a:t>
            </a:r>
          </a:p>
          <a:p>
            <a:pPr algn="l"/>
            <a:r>
              <a:rPr lang="en-US" sz="2000" dirty="0">
                <a:solidFill>
                  <a:schemeClr val="tx1"/>
                </a:solidFill>
              </a:rPr>
              <a:t>"email"</a:t>
            </a:r>
          </a:p>
          <a:p>
            <a:pPr algn="l"/>
            <a:r>
              <a:rPr lang="en-US" sz="2000" dirty="0">
                <a:solidFill>
                  <a:schemeClr val="tx1"/>
                </a:solidFill>
              </a:rPr>
              <a:t>{</a:t>
            </a:r>
          </a:p>
          <a:p>
            <a:pPr algn="l"/>
            <a:r>
              <a:rPr lang="en-US" sz="2000" dirty="0">
                <a:solidFill>
                  <a:schemeClr val="tx1"/>
                </a:solidFill>
              </a:rPr>
              <a:t>"description": "user's email",</a:t>
            </a:r>
          </a:p>
          <a:p>
            <a:pPr algn="l"/>
            <a:r>
              <a:rPr lang="en-US" sz="2000" dirty="0">
                <a:solidFill>
                  <a:schemeClr val="tx1"/>
                </a:solidFill>
              </a:rPr>
              <a:t>"type": "email",</a:t>
            </a:r>
          </a:p>
          <a:p>
            <a:pPr algn="l"/>
            <a:r>
              <a:rPr lang="en-US" sz="2000" dirty="0">
                <a:solidFill>
                  <a:schemeClr val="tx1"/>
                </a:solidFill>
              </a:rPr>
              <a:t>required: "true"</a:t>
            </a:r>
          </a:p>
          <a:p>
            <a:pPr algn="l"/>
            <a:r>
              <a:rPr lang="en-US" sz="2000" dirty="0">
                <a:solidFill>
                  <a:schemeClr val="tx1"/>
                </a:solidFill>
              </a:rPr>
              <a:t>},</a:t>
            </a:r>
          </a:p>
          <a:p>
            <a:pPr marL="457200" indent="-457200" algn="just">
              <a:buFont typeface="Arial" panose="020B0604020202020204" pitchFamily="34" charset="0"/>
              <a:buChar char="•"/>
            </a:pP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289800" y="1981200"/>
            <a:ext cx="7467600" cy="7201972"/>
          </a:xfrm>
          <a:prstGeom prst="rect">
            <a:avLst/>
          </a:prstGeom>
          <a:noFill/>
        </p:spPr>
        <p:txBody>
          <a:bodyPr wrap="square" rtlCol="0">
            <a:spAutoFit/>
          </a:bodyPr>
          <a:lstStyle/>
          <a:p>
            <a:r>
              <a:rPr lang="en-US" dirty="0"/>
              <a:t>"password"</a:t>
            </a:r>
          </a:p>
          <a:p>
            <a:r>
              <a:rPr lang="en-US" dirty="0"/>
              <a:t>{</a:t>
            </a:r>
          </a:p>
          <a:p>
            <a:r>
              <a:rPr lang="en-US" dirty="0"/>
              <a:t>"description": "User’s password",</a:t>
            </a:r>
          </a:p>
          <a:p>
            <a:r>
              <a:rPr lang="en-US" dirty="0"/>
              <a:t>"type": "password",</a:t>
            </a:r>
          </a:p>
          <a:p>
            <a:r>
              <a:rPr lang="en-US" dirty="0"/>
              <a:t>required: "true"</a:t>
            </a:r>
          </a:p>
          <a:p>
            <a:r>
              <a:rPr lang="en-US" dirty="0"/>
              <a:t>},</a:t>
            </a:r>
          </a:p>
          <a:p>
            <a:r>
              <a:rPr lang="en-US" dirty="0"/>
              <a:t>"Location"</a:t>
            </a:r>
          </a:p>
          <a:p>
            <a:r>
              <a:rPr lang="en-US" dirty="0"/>
              <a:t>{</a:t>
            </a:r>
          </a:p>
          <a:p>
            <a:r>
              <a:rPr lang="en-US" dirty="0"/>
              <a:t>"description": “user's location",</a:t>
            </a:r>
          </a:p>
          <a:p>
            <a:r>
              <a:rPr lang="en-US" dirty="0"/>
              <a:t>"type": "string",</a:t>
            </a:r>
          </a:p>
          <a:p>
            <a:r>
              <a:rPr lang="en-US" dirty="0"/>
              <a:t>required: "true"</a:t>
            </a:r>
          </a:p>
          <a:p>
            <a:r>
              <a:rPr lang="en-US" dirty="0"/>
              <a:t>}</a:t>
            </a:r>
          </a:p>
          <a:p>
            <a:r>
              <a:rPr lang="en-US" dirty="0"/>
              <a:t>“Mobile No”</a:t>
            </a:r>
          </a:p>
          <a:p>
            <a:r>
              <a:rPr lang="en-US" dirty="0"/>
              <a:t>{ </a:t>
            </a:r>
          </a:p>
          <a:p>
            <a:r>
              <a:rPr lang="en-US" dirty="0"/>
              <a:t>"description": “user's mobile no",</a:t>
            </a:r>
          </a:p>
          <a:p>
            <a:r>
              <a:rPr lang="en-US" dirty="0"/>
              <a:t>"type": "string"</a:t>
            </a:r>
          </a:p>
          <a:p>
            <a:r>
              <a:rPr lang="en-US" dirty="0"/>
              <a:t>required: "true"</a:t>
            </a:r>
          </a:p>
          <a:p>
            <a:r>
              <a:rPr lang="en-US" dirty="0"/>
              <a:t>}</a:t>
            </a:r>
          </a:p>
          <a:p>
            <a:r>
              <a:rPr lang="en-US" dirty="0"/>
              <a:t> </a:t>
            </a:r>
          </a:p>
          <a:p>
            <a:r>
              <a:rPr lang="en-US" dirty="0"/>
              <a:t>})</a:t>
            </a:r>
          </a:p>
          <a:p>
            <a:r>
              <a:rPr lang="en-US" dirty="0"/>
              <a:t>module. Exports= </a:t>
            </a:r>
            <a:r>
              <a:rPr lang="en-US" dirty="0" err="1"/>
              <a:t>monggose.model</a:t>
            </a:r>
            <a:r>
              <a:rPr lang="en-US" dirty="0"/>
              <a:t> ( "User " , </a:t>
            </a:r>
            <a:r>
              <a:rPr lang="en-US" dirty="0" err="1"/>
              <a:t>UserSchema</a:t>
            </a:r>
            <a:r>
              <a:rPr lang="en-US" dirty="0"/>
              <a:t>)</a:t>
            </a:r>
          </a:p>
          <a:p>
            <a:r>
              <a:rPr lang="en-US" dirty="0"/>
              <a:t> </a:t>
            </a:r>
          </a:p>
        </p:txBody>
      </p:sp>
    </p:spTree>
    <p:extLst>
      <p:ext uri="{BB962C8B-B14F-4D97-AF65-F5344CB8AC3E}">
        <p14:creationId xmlns:p14="http://schemas.microsoft.com/office/powerpoint/2010/main" val="3181745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400" y="488522"/>
            <a:ext cx="13441680" cy="1143000"/>
          </a:xfrm>
        </p:spPr>
        <p:txBody>
          <a:bodyPr/>
          <a:lstStyle/>
          <a:p>
            <a:r>
              <a:rPr lang="en-US" sz="4500" b="1" u="sng" dirty="0" smtClean="0">
                <a:latin typeface="Times New Roman" panose="02020603050405020304" pitchFamily="18" charset="0"/>
                <a:cs typeface="Times New Roman" panose="02020603050405020304" pitchFamily="18" charset="0"/>
              </a:rPr>
              <a:t>Entity Relationship Diagram</a:t>
            </a: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3124200"/>
            <a:ext cx="12420600" cy="5399479"/>
          </a:xfrm>
          <a:prstGeom prst="rect">
            <a:avLst/>
          </a:prstGeom>
        </p:spPr>
      </p:pic>
    </p:spTree>
    <p:extLst>
      <p:ext uri="{BB962C8B-B14F-4D97-AF65-F5344CB8AC3E}">
        <p14:creationId xmlns:p14="http://schemas.microsoft.com/office/powerpoint/2010/main" val="805762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Algorithms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885217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457200"/>
            <a:ext cx="13441680" cy="1143000"/>
          </a:xfrm>
        </p:spPr>
        <p:txBody>
          <a:bodyPr/>
          <a:lstStyle/>
          <a:p>
            <a:r>
              <a:rPr lang="en-US" sz="3200" b="1" u="sng" dirty="0">
                <a:latin typeface="Times New Roman" panose="02020603050405020304" pitchFamily="18" charset="0"/>
                <a:cs typeface="Times New Roman" panose="02020603050405020304" pitchFamily="18" charset="0"/>
              </a:rPr>
              <a:t>Algorithm </a:t>
            </a:r>
            <a:r>
              <a:rPr lang="en-US" sz="3200" b="1" u="sng" dirty="0" smtClean="0">
                <a:latin typeface="Times New Roman" panose="02020603050405020304" pitchFamily="18" charset="0"/>
                <a:cs typeface="Times New Roman" panose="02020603050405020304" pitchFamily="18" charset="0"/>
              </a:rPr>
              <a:t/>
            </a:r>
            <a:br>
              <a:rPr lang="en-US" sz="3200" b="1" u="sng" dirty="0" smtClean="0">
                <a:latin typeface="Times New Roman" panose="02020603050405020304" pitchFamily="18" charset="0"/>
                <a:cs typeface="Times New Roman" panose="02020603050405020304" pitchFamily="18" charset="0"/>
              </a:rPr>
            </a:br>
            <a:r>
              <a:rPr lang="en-US" sz="3600" b="1" dirty="0"/>
              <a:t>User schema:</a:t>
            </a:r>
            <a:r>
              <a:rPr lang="en-US" sz="3200" dirty="0"/>
              <a:t/>
            </a:r>
            <a:br>
              <a:rPr lang="en-US" sz="3200" dirty="0"/>
            </a:b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b="1" dirty="0">
                <a:solidFill>
                  <a:schemeClr val="tx1"/>
                </a:solidFill>
              </a:rPr>
              <a:t> </a:t>
            </a:r>
            <a:endParaRPr lang="en-US" sz="900" dirty="0">
              <a:solidFill>
                <a:schemeClr val="tx1"/>
              </a:solidFill>
            </a:endParaRPr>
          </a:p>
          <a:p>
            <a:r>
              <a:rPr lang="en-US" sz="900" dirty="0" err="1">
                <a:solidFill>
                  <a:schemeClr val="tx1"/>
                </a:solidFill>
              </a:rPr>
              <a:t>const</a:t>
            </a:r>
            <a:r>
              <a:rPr lang="en-US" sz="900" dirty="0">
                <a:solidFill>
                  <a:schemeClr val="tx1"/>
                </a:solidFill>
              </a:rPr>
              <a:t> </a:t>
            </a:r>
            <a:r>
              <a:rPr lang="en-US" sz="900" dirty="0" err="1">
                <a:solidFill>
                  <a:schemeClr val="tx1"/>
                </a:solidFill>
              </a:rPr>
              <a:t>monggose</a:t>
            </a:r>
            <a:r>
              <a:rPr lang="en-US" sz="900" dirty="0">
                <a:solidFill>
                  <a:schemeClr val="tx1"/>
                </a:solidFill>
              </a:rPr>
              <a:t>= require( 'mongoose' )</a:t>
            </a:r>
          </a:p>
          <a:p>
            <a:r>
              <a:rPr lang="en-US" sz="900" dirty="0" err="1">
                <a:solidFill>
                  <a:schemeClr val="tx1"/>
                </a:solidFill>
              </a:rPr>
              <a:t>const</a:t>
            </a:r>
            <a:r>
              <a:rPr lang="en-US" sz="900" dirty="0">
                <a:solidFill>
                  <a:schemeClr val="tx1"/>
                </a:solidFill>
              </a:rPr>
              <a:t> </a:t>
            </a:r>
            <a:r>
              <a:rPr lang="en-US" sz="900" dirty="0" err="1">
                <a:solidFill>
                  <a:schemeClr val="tx1"/>
                </a:solidFill>
              </a:rPr>
              <a:t>UserSchema</a:t>
            </a:r>
            <a:r>
              <a:rPr lang="en-US" sz="900" dirty="0">
                <a:solidFill>
                  <a:schemeClr val="tx1"/>
                </a:solidFill>
              </a:rPr>
              <a:t>= </a:t>
            </a:r>
            <a:r>
              <a:rPr lang="en-US" sz="900" dirty="0" err="1">
                <a:solidFill>
                  <a:schemeClr val="tx1"/>
                </a:solidFill>
              </a:rPr>
              <a:t>monggose.Schema</a:t>
            </a:r>
            <a:r>
              <a:rPr lang="en-US" sz="900" dirty="0">
                <a:solidFill>
                  <a:schemeClr val="tx1"/>
                </a:solidFill>
              </a:rPr>
              <a:t>({</a:t>
            </a:r>
          </a:p>
          <a:p>
            <a:r>
              <a:rPr lang="en-US" sz="900" dirty="0">
                <a:solidFill>
                  <a:schemeClr val="tx1"/>
                </a:solidFill>
              </a:rPr>
              <a:t>"Id":</a:t>
            </a:r>
          </a:p>
          <a:p>
            <a:r>
              <a:rPr lang="en-US" sz="900" dirty="0">
                <a:solidFill>
                  <a:schemeClr val="tx1"/>
                </a:solidFill>
              </a:rPr>
              <a:t>{ description: "this is a unique id of a record",</a:t>
            </a:r>
          </a:p>
          <a:p>
            <a:r>
              <a:rPr lang="en-US" sz="900" dirty="0">
                <a:solidFill>
                  <a:schemeClr val="tx1"/>
                </a:solidFill>
              </a:rPr>
              <a:t>type: "Number"</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"Username"</a:t>
            </a:r>
          </a:p>
          <a:p>
            <a:r>
              <a:rPr lang="en-US" sz="900" dirty="0">
                <a:solidFill>
                  <a:schemeClr val="tx1"/>
                </a:solidFill>
              </a:rPr>
              <a:t>{</a:t>
            </a:r>
          </a:p>
          <a:p>
            <a:r>
              <a:rPr lang="en-US" sz="900" dirty="0">
                <a:solidFill>
                  <a:schemeClr val="tx1"/>
                </a:solidFill>
              </a:rPr>
              <a:t>"description": "A user's Username",</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"email"</a:t>
            </a:r>
          </a:p>
          <a:p>
            <a:r>
              <a:rPr lang="en-US" sz="900" dirty="0">
                <a:solidFill>
                  <a:schemeClr val="tx1"/>
                </a:solidFill>
              </a:rPr>
              <a:t>{</a:t>
            </a:r>
          </a:p>
          <a:p>
            <a:r>
              <a:rPr lang="en-US" sz="900" dirty="0">
                <a:solidFill>
                  <a:schemeClr val="tx1"/>
                </a:solidFill>
              </a:rPr>
              <a:t>"description": "user's email",</a:t>
            </a:r>
          </a:p>
          <a:p>
            <a:r>
              <a:rPr lang="en-US" sz="900" dirty="0">
                <a:solidFill>
                  <a:schemeClr val="tx1"/>
                </a:solidFill>
              </a:rPr>
              <a:t>"type": "email",</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"password"</a:t>
            </a:r>
          </a:p>
          <a:p>
            <a:r>
              <a:rPr lang="en-US" sz="900" dirty="0">
                <a:solidFill>
                  <a:schemeClr val="tx1"/>
                </a:solidFill>
              </a:rPr>
              <a:t>{</a:t>
            </a:r>
          </a:p>
          <a:p>
            <a:r>
              <a:rPr lang="en-US" sz="900" dirty="0">
                <a:solidFill>
                  <a:schemeClr val="tx1"/>
                </a:solidFill>
              </a:rPr>
              <a:t>"description": "User’s password",</a:t>
            </a:r>
          </a:p>
          <a:p>
            <a:r>
              <a:rPr lang="en-US" sz="900" dirty="0">
                <a:solidFill>
                  <a:schemeClr val="tx1"/>
                </a:solidFill>
              </a:rPr>
              <a:t>"type": "password",</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"Location"</a:t>
            </a:r>
          </a:p>
          <a:p>
            <a:r>
              <a:rPr lang="en-US" sz="900" dirty="0">
                <a:solidFill>
                  <a:schemeClr val="tx1"/>
                </a:solidFill>
              </a:rPr>
              <a:t>{</a:t>
            </a:r>
          </a:p>
          <a:p>
            <a:r>
              <a:rPr lang="en-US" sz="900" dirty="0">
                <a:solidFill>
                  <a:schemeClr val="tx1"/>
                </a:solidFill>
              </a:rPr>
              <a:t>"description": “user's location",</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“Mobile No”</a:t>
            </a:r>
          </a:p>
          <a:p>
            <a:r>
              <a:rPr lang="en-US" sz="900" dirty="0">
                <a:solidFill>
                  <a:schemeClr val="tx1"/>
                </a:solidFill>
              </a:rPr>
              <a:t>{ </a:t>
            </a:r>
          </a:p>
          <a:p>
            <a:r>
              <a:rPr lang="en-US" sz="900" dirty="0">
                <a:solidFill>
                  <a:schemeClr val="tx1"/>
                </a:solidFill>
              </a:rPr>
              <a:t>"description": “user's mobile no",</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 </a:t>
            </a:r>
          </a:p>
          <a:p>
            <a:r>
              <a:rPr lang="en-US" sz="900" dirty="0">
                <a:solidFill>
                  <a:schemeClr val="tx1"/>
                </a:solidFill>
              </a:rPr>
              <a:t>})</a:t>
            </a:r>
          </a:p>
          <a:p>
            <a:r>
              <a:rPr lang="en-US" sz="900" dirty="0">
                <a:solidFill>
                  <a:schemeClr val="tx1"/>
                </a:solidFill>
              </a:rPr>
              <a:t>module. Exports= </a:t>
            </a:r>
            <a:r>
              <a:rPr lang="en-US" sz="900" dirty="0" err="1">
                <a:solidFill>
                  <a:schemeClr val="tx1"/>
                </a:solidFill>
              </a:rPr>
              <a:t>monggose.model</a:t>
            </a:r>
            <a:r>
              <a:rPr lang="en-US" sz="900" dirty="0">
                <a:solidFill>
                  <a:schemeClr val="tx1"/>
                </a:solidFill>
              </a:rPr>
              <a:t> ( "User " , </a:t>
            </a:r>
            <a:r>
              <a:rPr lang="en-US" sz="900" dirty="0" err="1">
                <a:solidFill>
                  <a:schemeClr val="tx1"/>
                </a:solidFill>
              </a:rPr>
              <a:t>UserSchema</a:t>
            </a:r>
            <a:r>
              <a:rPr lang="en-US" sz="900" dirty="0">
                <a:solidFill>
                  <a:schemeClr val="tx1"/>
                </a:solidFill>
              </a:rPr>
              <a:t>)</a:t>
            </a:r>
          </a:p>
          <a:p>
            <a:pPr algn="just"/>
            <a:endParaRPr lang="en-US" sz="9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700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Algorithm</a:t>
            </a:r>
            <a:br>
              <a:rPr lang="en-US" sz="3600" b="1" u="sng" dirty="0" smtClean="0">
                <a:latin typeface="Times New Roman" panose="02020603050405020304" pitchFamily="18" charset="0"/>
                <a:cs typeface="Times New Roman" panose="02020603050405020304" pitchFamily="18" charset="0"/>
              </a:rPr>
            </a:br>
            <a:r>
              <a:rPr lang="en-US" sz="3600" b="1" dirty="0"/>
              <a:t>Restaurant Schema:</a:t>
            </a:r>
            <a:r>
              <a:rPr lang="en-US" sz="3600" dirty="0"/>
              <a:t/>
            </a:r>
            <a:br>
              <a:rPr lang="en-US" sz="3600" dirty="0"/>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0" y="1965960"/>
            <a:ext cx="16256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a:solidFill>
                  <a:schemeClr val="tx1"/>
                </a:solidFill>
              </a:rPr>
              <a:t> </a:t>
            </a:r>
          </a:p>
          <a:p>
            <a:r>
              <a:rPr lang="en-US" sz="900" dirty="0" err="1">
                <a:solidFill>
                  <a:schemeClr val="tx1"/>
                </a:solidFill>
              </a:rPr>
              <a:t>const</a:t>
            </a:r>
            <a:r>
              <a:rPr lang="en-US" sz="900" dirty="0">
                <a:solidFill>
                  <a:schemeClr val="tx1"/>
                </a:solidFill>
              </a:rPr>
              <a:t> </a:t>
            </a:r>
            <a:r>
              <a:rPr lang="en-US" sz="900" dirty="0" err="1">
                <a:solidFill>
                  <a:schemeClr val="tx1"/>
                </a:solidFill>
              </a:rPr>
              <a:t>monggose</a:t>
            </a:r>
            <a:r>
              <a:rPr lang="en-US" sz="900" dirty="0">
                <a:solidFill>
                  <a:schemeClr val="tx1"/>
                </a:solidFill>
              </a:rPr>
              <a:t>= require( 'mongoose' )</a:t>
            </a:r>
          </a:p>
          <a:p>
            <a:r>
              <a:rPr lang="en-US" sz="900" dirty="0" err="1">
                <a:solidFill>
                  <a:schemeClr val="tx1"/>
                </a:solidFill>
              </a:rPr>
              <a:t>const</a:t>
            </a:r>
            <a:r>
              <a:rPr lang="en-US" sz="900" dirty="0">
                <a:solidFill>
                  <a:schemeClr val="tx1"/>
                </a:solidFill>
              </a:rPr>
              <a:t> </a:t>
            </a:r>
            <a:r>
              <a:rPr lang="en-US" sz="900" dirty="0" err="1">
                <a:solidFill>
                  <a:schemeClr val="tx1"/>
                </a:solidFill>
              </a:rPr>
              <a:t>restaurantSchema</a:t>
            </a:r>
            <a:r>
              <a:rPr lang="en-US" sz="900" dirty="0">
                <a:solidFill>
                  <a:schemeClr val="tx1"/>
                </a:solidFill>
              </a:rPr>
              <a:t>= </a:t>
            </a:r>
            <a:r>
              <a:rPr lang="en-US" sz="900" dirty="0" err="1">
                <a:solidFill>
                  <a:schemeClr val="tx1"/>
                </a:solidFill>
              </a:rPr>
              <a:t>monggose.Schema</a:t>
            </a:r>
            <a:r>
              <a:rPr lang="en-US" sz="900" dirty="0">
                <a:solidFill>
                  <a:schemeClr val="tx1"/>
                </a:solidFill>
              </a:rPr>
              <a:t>({</a:t>
            </a:r>
          </a:p>
          <a:p>
            <a:r>
              <a:rPr lang="en-US" sz="900" dirty="0">
                <a:solidFill>
                  <a:schemeClr val="tx1"/>
                </a:solidFill>
              </a:rPr>
              <a:t>"Id":</a:t>
            </a:r>
          </a:p>
          <a:p>
            <a:r>
              <a:rPr lang="en-US" sz="900" dirty="0">
                <a:solidFill>
                  <a:schemeClr val="tx1"/>
                </a:solidFill>
              </a:rPr>
              <a:t>{ description: "this is a unique id of a record",</a:t>
            </a:r>
          </a:p>
          <a:p>
            <a:r>
              <a:rPr lang="en-US" sz="900" dirty="0">
                <a:solidFill>
                  <a:schemeClr val="tx1"/>
                </a:solidFill>
              </a:rPr>
              <a:t>type: "Number"</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"name"</a:t>
            </a:r>
          </a:p>
          <a:p>
            <a:r>
              <a:rPr lang="en-US" sz="900" dirty="0">
                <a:solidFill>
                  <a:schemeClr val="tx1"/>
                </a:solidFill>
              </a:rPr>
              <a:t>{</a:t>
            </a:r>
          </a:p>
          <a:p>
            <a:r>
              <a:rPr lang="en-US" sz="900" dirty="0">
                <a:solidFill>
                  <a:schemeClr val="tx1"/>
                </a:solidFill>
              </a:rPr>
              <a:t>"description": "A restaurant name",</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"email"</a:t>
            </a:r>
          </a:p>
          <a:p>
            <a:r>
              <a:rPr lang="en-US" sz="900" dirty="0">
                <a:solidFill>
                  <a:schemeClr val="tx1"/>
                </a:solidFill>
              </a:rPr>
              <a:t>{</a:t>
            </a:r>
          </a:p>
          <a:p>
            <a:r>
              <a:rPr lang="en-US" sz="900" dirty="0">
                <a:solidFill>
                  <a:schemeClr val="tx1"/>
                </a:solidFill>
              </a:rPr>
              <a:t>"description": "restaurant’s email",</a:t>
            </a:r>
          </a:p>
          <a:p>
            <a:r>
              <a:rPr lang="en-US" sz="900" dirty="0">
                <a:solidFill>
                  <a:schemeClr val="tx1"/>
                </a:solidFill>
              </a:rPr>
              <a:t>"type": "email",</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"password"</a:t>
            </a:r>
          </a:p>
          <a:p>
            <a:r>
              <a:rPr lang="en-US" sz="900" dirty="0">
                <a:solidFill>
                  <a:schemeClr val="tx1"/>
                </a:solidFill>
              </a:rPr>
              <a:t>{</a:t>
            </a:r>
          </a:p>
          <a:p>
            <a:r>
              <a:rPr lang="en-US" sz="900" dirty="0">
                <a:solidFill>
                  <a:schemeClr val="tx1"/>
                </a:solidFill>
              </a:rPr>
              <a:t>"description": "restaurant’s password",</a:t>
            </a:r>
          </a:p>
          <a:p>
            <a:r>
              <a:rPr lang="en-US" sz="900" dirty="0">
                <a:solidFill>
                  <a:schemeClr val="tx1"/>
                </a:solidFill>
              </a:rPr>
              <a:t>"type": "password",</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"address"</a:t>
            </a:r>
          </a:p>
          <a:p>
            <a:r>
              <a:rPr lang="en-US" sz="900" dirty="0">
                <a:solidFill>
                  <a:schemeClr val="tx1"/>
                </a:solidFill>
              </a:rPr>
              <a:t>{</a:t>
            </a:r>
          </a:p>
          <a:p>
            <a:r>
              <a:rPr lang="en-US" sz="900" dirty="0">
                <a:solidFill>
                  <a:schemeClr val="tx1"/>
                </a:solidFill>
              </a:rPr>
              <a:t>"description": “restaurant’s address ",</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a:t>
            </a:r>
            <a:r>
              <a:rPr lang="en-US" sz="900" dirty="0" err="1">
                <a:solidFill>
                  <a:schemeClr val="tx1"/>
                </a:solidFill>
              </a:rPr>
              <a:t>phoneNo</a:t>
            </a:r>
            <a:r>
              <a:rPr lang="en-US" sz="900" dirty="0">
                <a:solidFill>
                  <a:schemeClr val="tx1"/>
                </a:solidFill>
              </a:rPr>
              <a:t>”</a:t>
            </a:r>
          </a:p>
          <a:p>
            <a:r>
              <a:rPr lang="en-US" sz="900" dirty="0">
                <a:solidFill>
                  <a:schemeClr val="tx1"/>
                </a:solidFill>
              </a:rPr>
              <a:t>{ </a:t>
            </a:r>
          </a:p>
          <a:p>
            <a:r>
              <a:rPr lang="en-US" sz="900" dirty="0">
                <a:solidFill>
                  <a:schemeClr val="tx1"/>
                </a:solidFill>
              </a:rPr>
              <a:t>"description": “restaurant's mobile no",</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 </a:t>
            </a:r>
          </a:p>
          <a:p>
            <a:r>
              <a:rPr lang="en-US" sz="900" dirty="0">
                <a:solidFill>
                  <a:schemeClr val="tx1"/>
                </a:solidFill>
              </a:rPr>
              <a:t>})</a:t>
            </a:r>
          </a:p>
          <a:p>
            <a:r>
              <a:rPr lang="en-US" sz="900" dirty="0">
                <a:solidFill>
                  <a:schemeClr val="tx1"/>
                </a:solidFill>
              </a:rPr>
              <a:t>module. Exports= </a:t>
            </a:r>
            <a:r>
              <a:rPr lang="en-US" sz="900" dirty="0" err="1">
                <a:solidFill>
                  <a:schemeClr val="tx1"/>
                </a:solidFill>
              </a:rPr>
              <a:t>monggose.model</a:t>
            </a:r>
            <a:r>
              <a:rPr lang="en-US" sz="900" dirty="0">
                <a:solidFill>
                  <a:schemeClr val="tx1"/>
                </a:solidFill>
              </a:rPr>
              <a:t> ( "Restaurant " , </a:t>
            </a:r>
            <a:r>
              <a:rPr lang="en-US" sz="900" dirty="0" err="1">
                <a:solidFill>
                  <a:schemeClr val="tx1"/>
                </a:solidFill>
              </a:rPr>
              <a:t>restaurantSche</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153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a:latin typeface="Times New Roman" panose="02020603050405020304" pitchFamily="18" charset="0"/>
                <a:cs typeface="Times New Roman" panose="02020603050405020304" pitchFamily="18" charset="0"/>
              </a:rPr>
              <a:t>Algorithm </a:t>
            </a:r>
            <a:r>
              <a:rPr lang="en-US" sz="3600" b="1" u="sng" dirty="0" smtClean="0">
                <a:latin typeface="Times New Roman" panose="02020603050405020304" pitchFamily="18" charset="0"/>
                <a:cs typeface="Times New Roman" panose="02020603050405020304" pitchFamily="18" charset="0"/>
              </a:rPr>
              <a:t/>
            </a:r>
            <a:br>
              <a:rPr lang="en-US" sz="3600" b="1" u="sng" dirty="0" smtClean="0">
                <a:latin typeface="Times New Roman" panose="02020603050405020304" pitchFamily="18" charset="0"/>
                <a:cs typeface="Times New Roman" panose="02020603050405020304" pitchFamily="18" charset="0"/>
              </a:rPr>
            </a:br>
            <a:r>
              <a:rPr lang="en-US" sz="3600" b="1" dirty="0" smtClean="0"/>
              <a:t>Reviews </a:t>
            </a:r>
            <a:r>
              <a:rPr lang="en-US" sz="3600" b="1" dirty="0"/>
              <a:t>Schema</a:t>
            </a:r>
            <a:r>
              <a:rPr lang="en-US" sz="4800" b="1" dirty="0"/>
              <a:t>:</a:t>
            </a: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solidFill>
                  <a:schemeClr val="tx1"/>
                </a:solidFill>
              </a:rPr>
              <a:t> </a:t>
            </a:r>
          </a:p>
          <a:p>
            <a:r>
              <a:rPr lang="en-US" sz="1800" dirty="0" err="1">
                <a:solidFill>
                  <a:schemeClr val="tx1"/>
                </a:solidFill>
              </a:rPr>
              <a:t>const</a:t>
            </a:r>
            <a:r>
              <a:rPr lang="en-US" sz="1800" dirty="0">
                <a:solidFill>
                  <a:schemeClr val="tx1"/>
                </a:solidFill>
              </a:rPr>
              <a:t> </a:t>
            </a:r>
            <a:r>
              <a:rPr lang="en-US" sz="1800" dirty="0" err="1">
                <a:solidFill>
                  <a:schemeClr val="tx1"/>
                </a:solidFill>
              </a:rPr>
              <a:t>monggose</a:t>
            </a:r>
            <a:r>
              <a:rPr lang="en-US" sz="1800" dirty="0">
                <a:solidFill>
                  <a:schemeClr val="tx1"/>
                </a:solidFill>
              </a:rPr>
              <a:t>= require( 'mongoose' )</a:t>
            </a:r>
          </a:p>
          <a:p>
            <a:r>
              <a:rPr lang="en-US" sz="1800" dirty="0" err="1">
                <a:solidFill>
                  <a:schemeClr val="tx1"/>
                </a:solidFill>
              </a:rPr>
              <a:t>const</a:t>
            </a:r>
            <a:r>
              <a:rPr lang="en-US" sz="1800" dirty="0">
                <a:solidFill>
                  <a:schemeClr val="tx1"/>
                </a:solidFill>
              </a:rPr>
              <a:t> </a:t>
            </a:r>
            <a:r>
              <a:rPr lang="en-US" sz="1800" dirty="0" err="1">
                <a:solidFill>
                  <a:schemeClr val="tx1"/>
                </a:solidFill>
              </a:rPr>
              <a:t>reviewsSchema</a:t>
            </a:r>
            <a:r>
              <a:rPr lang="en-US" sz="1800" dirty="0">
                <a:solidFill>
                  <a:schemeClr val="tx1"/>
                </a:solidFill>
              </a:rPr>
              <a:t>= </a:t>
            </a:r>
            <a:r>
              <a:rPr lang="en-US" sz="1800" dirty="0" err="1">
                <a:solidFill>
                  <a:schemeClr val="tx1"/>
                </a:solidFill>
              </a:rPr>
              <a:t>monggose.Schema</a:t>
            </a:r>
            <a:r>
              <a:rPr lang="en-US" sz="1800" dirty="0">
                <a:solidFill>
                  <a:schemeClr val="tx1"/>
                </a:solidFill>
              </a:rPr>
              <a:t>({</a:t>
            </a:r>
          </a:p>
          <a:p>
            <a:r>
              <a:rPr lang="en-US" sz="1800" dirty="0">
                <a:solidFill>
                  <a:schemeClr val="tx1"/>
                </a:solidFill>
              </a:rPr>
              <a:t>"</a:t>
            </a:r>
            <a:r>
              <a:rPr lang="en-US" sz="1800" dirty="0" err="1">
                <a:solidFill>
                  <a:schemeClr val="tx1"/>
                </a:solidFill>
              </a:rPr>
              <a:t>restaurantId</a:t>
            </a:r>
            <a:r>
              <a:rPr lang="en-US" sz="1800" dirty="0">
                <a:solidFill>
                  <a:schemeClr val="tx1"/>
                </a:solidFill>
              </a:rPr>
              <a:t>":</a:t>
            </a:r>
          </a:p>
          <a:p>
            <a:r>
              <a:rPr lang="en-US" sz="1800" dirty="0">
                <a:solidFill>
                  <a:schemeClr val="tx1"/>
                </a:solidFill>
              </a:rPr>
              <a:t>{ description: "this is a unique id of restaurant to whom reviews are given",</a:t>
            </a:r>
          </a:p>
          <a:p>
            <a:r>
              <a:rPr lang="en-US" sz="1800" dirty="0">
                <a:solidFill>
                  <a:schemeClr val="tx1"/>
                </a:solidFill>
              </a:rPr>
              <a:t>type: "Number"</a:t>
            </a:r>
          </a:p>
          <a:p>
            <a:r>
              <a:rPr lang="en-US" sz="1800" dirty="0">
                <a:solidFill>
                  <a:schemeClr val="tx1"/>
                </a:solidFill>
              </a:rPr>
              <a:t>required: "true"</a:t>
            </a:r>
          </a:p>
          <a:p>
            <a:r>
              <a:rPr lang="en-US" sz="1800" dirty="0">
                <a:solidFill>
                  <a:schemeClr val="tx1"/>
                </a:solidFill>
              </a:rPr>
              <a:t>},</a:t>
            </a:r>
          </a:p>
          <a:p>
            <a:r>
              <a:rPr lang="en-US" sz="1800" dirty="0">
                <a:solidFill>
                  <a:schemeClr val="tx1"/>
                </a:solidFill>
              </a:rPr>
              <a:t>"</a:t>
            </a:r>
            <a:r>
              <a:rPr lang="en-US" sz="1800" dirty="0" err="1">
                <a:solidFill>
                  <a:schemeClr val="tx1"/>
                </a:solidFill>
              </a:rPr>
              <a:t>restaurantName</a:t>
            </a:r>
            <a:r>
              <a:rPr lang="en-US" sz="1800" dirty="0">
                <a:solidFill>
                  <a:schemeClr val="tx1"/>
                </a:solidFill>
              </a:rPr>
              <a:t>"</a:t>
            </a:r>
          </a:p>
          <a:p>
            <a:r>
              <a:rPr lang="en-US" sz="1800" dirty="0">
                <a:solidFill>
                  <a:schemeClr val="tx1"/>
                </a:solidFill>
              </a:rPr>
              <a:t>{</a:t>
            </a:r>
          </a:p>
          <a:p>
            <a:r>
              <a:rPr lang="en-US" sz="1800" dirty="0">
                <a:solidFill>
                  <a:schemeClr val="tx1"/>
                </a:solidFill>
              </a:rPr>
              <a:t>"description": "A restaurant name",</a:t>
            </a:r>
          </a:p>
          <a:p>
            <a:r>
              <a:rPr lang="en-US" sz="1800" dirty="0">
                <a:solidFill>
                  <a:schemeClr val="tx1"/>
                </a:solidFill>
              </a:rPr>
              <a:t>"type": "string",</a:t>
            </a:r>
          </a:p>
          <a:p>
            <a:r>
              <a:rPr lang="en-US" sz="1800" dirty="0">
                <a:solidFill>
                  <a:schemeClr val="tx1"/>
                </a:solidFill>
              </a:rPr>
              <a:t>required: "true"</a:t>
            </a:r>
          </a:p>
          <a:p>
            <a:r>
              <a:rPr lang="en-US" sz="1800" dirty="0">
                <a:solidFill>
                  <a:schemeClr val="tx1"/>
                </a:solidFill>
              </a:rPr>
              <a:t>},</a:t>
            </a:r>
          </a:p>
          <a:p>
            <a:r>
              <a:rPr lang="en-US" sz="1800" dirty="0">
                <a:solidFill>
                  <a:schemeClr val="tx1"/>
                </a:solidFill>
              </a:rPr>
              <a:t>"comments"</a:t>
            </a:r>
          </a:p>
          <a:p>
            <a:r>
              <a:rPr lang="en-US" sz="1800" dirty="0">
                <a:solidFill>
                  <a:schemeClr val="tx1"/>
                </a:solidFill>
              </a:rPr>
              <a:t>{</a:t>
            </a:r>
          </a:p>
          <a:p>
            <a:r>
              <a:rPr lang="en-US" sz="1800" dirty="0">
                <a:solidFill>
                  <a:schemeClr val="tx1"/>
                </a:solidFill>
              </a:rPr>
              <a:t>"description": "comment reviews given to restaurant",</a:t>
            </a:r>
          </a:p>
          <a:p>
            <a:r>
              <a:rPr lang="en-US" sz="1800" dirty="0">
                <a:solidFill>
                  <a:schemeClr val="tx1"/>
                </a:solidFill>
              </a:rPr>
              <a:t>"type": "string",</a:t>
            </a:r>
          </a:p>
          <a:p>
            <a:r>
              <a:rPr lang="en-US" sz="1800" dirty="0">
                <a:solidFill>
                  <a:schemeClr val="tx1"/>
                </a:solidFill>
              </a:rPr>
              <a:t>required: "true"</a:t>
            </a:r>
          </a:p>
          <a:p>
            <a:r>
              <a:rPr lang="en-US" sz="1800" dirty="0">
                <a:solidFill>
                  <a:schemeClr val="tx1"/>
                </a:solidFill>
              </a:rPr>
              <a:t>}</a:t>
            </a:r>
          </a:p>
        </p:txBody>
      </p:sp>
    </p:spTree>
    <p:extLst>
      <p:ext uri="{BB962C8B-B14F-4D97-AF65-F5344CB8AC3E}">
        <p14:creationId xmlns:p14="http://schemas.microsoft.com/office/powerpoint/2010/main" val="235644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All over the world, more than enough food is produced to feed the world population. But still </a:t>
            </a:r>
            <a:r>
              <a:rPr lang="en-US" sz="3000" dirty="0" smtClean="0">
                <a:solidFill>
                  <a:schemeClr val="tx1"/>
                </a:solidFill>
                <a:latin typeface="Times New Roman" panose="02020603050405020304" pitchFamily="18" charset="0"/>
                <a:cs typeface="Times New Roman" panose="02020603050405020304" pitchFamily="18" charset="0"/>
              </a:rPr>
              <a:t>world </a:t>
            </a:r>
            <a:r>
              <a:rPr lang="en-US" sz="3000" dirty="0">
                <a:solidFill>
                  <a:schemeClr val="tx1"/>
                </a:solidFill>
                <a:latin typeface="Times New Roman" panose="02020603050405020304" pitchFamily="18" charset="0"/>
                <a:cs typeface="Times New Roman" panose="02020603050405020304" pitchFamily="18" charset="0"/>
              </a:rPr>
              <a:t>hunger is on the rise affecting around 9.9 percent of the people globally</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Almost </a:t>
            </a:r>
            <a:r>
              <a:rPr lang="en-US" sz="3000" dirty="0">
                <a:solidFill>
                  <a:schemeClr val="tx1"/>
                </a:solidFill>
                <a:latin typeface="Times New Roman" panose="02020603050405020304" pitchFamily="18" charset="0"/>
                <a:cs typeface="Times New Roman" panose="02020603050405020304" pitchFamily="18" charset="0"/>
              </a:rPr>
              <a:t>811 million people go to bed hungry each night.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This number of world hunger can be reduced if the excess food that goes into waste is delivered to the needy people instead.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Our proposed system solves the problem of distribution of extra food so that this food is utilized instead of going in trash</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 few soft wares already exist but they lack checking whether the food is being delivered to authentic needy people or not.</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1485968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a:latin typeface="Times New Roman" panose="02020603050405020304" pitchFamily="18" charset="0"/>
                <a:cs typeface="Times New Roman" panose="02020603050405020304" pitchFamily="18" charset="0"/>
              </a:rPr>
              <a:t>Algorithm </a:t>
            </a:r>
            <a:r>
              <a:rPr lang="en-US" sz="3600" b="1" u="sng" dirty="0" smtClean="0">
                <a:latin typeface="Times New Roman" panose="02020603050405020304" pitchFamily="18" charset="0"/>
                <a:cs typeface="Times New Roman" panose="02020603050405020304" pitchFamily="18" charset="0"/>
              </a:rPr>
              <a:t/>
            </a:r>
            <a:br>
              <a:rPr lang="en-US" sz="3600" b="1" u="sng" dirty="0" smtClean="0">
                <a:latin typeface="Times New Roman" panose="02020603050405020304" pitchFamily="18" charset="0"/>
                <a:cs typeface="Times New Roman" panose="02020603050405020304" pitchFamily="18" charset="0"/>
              </a:rPr>
            </a:br>
            <a:r>
              <a:rPr lang="en-US" sz="3600" b="1" dirty="0"/>
              <a:t>Payment Schema:</a:t>
            </a: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 </a:t>
            </a:r>
          </a:p>
          <a:p>
            <a:r>
              <a:rPr lang="en-US" sz="1600" dirty="0" err="1">
                <a:solidFill>
                  <a:schemeClr val="tx1"/>
                </a:solidFill>
              </a:rPr>
              <a:t>const</a:t>
            </a:r>
            <a:r>
              <a:rPr lang="en-US" sz="1600" dirty="0">
                <a:solidFill>
                  <a:schemeClr val="tx1"/>
                </a:solidFill>
              </a:rPr>
              <a:t> </a:t>
            </a:r>
            <a:r>
              <a:rPr lang="en-US" sz="1600" dirty="0" err="1">
                <a:solidFill>
                  <a:schemeClr val="tx1"/>
                </a:solidFill>
              </a:rPr>
              <a:t>monggose</a:t>
            </a:r>
            <a:r>
              <a:rPr lang="en-US" sz="1600" dirty="0">
                <a:solidFill>
                  <a:schemeClr val="tx1"/>
                </a:solidFill>
              </a:rPr>
              <a:t>= require( 'mongoose' )</a:t>
            </a:r>
          </a:p>
          <a:p>
            <a:r>
              <a:rPr lang="en-US" sz="1600" dirty="0" err="1">
                <a:solidFill>
                  <a:schemeClr val="tx1"/>
                </a:solidFill>
              </a:rPr>
              <a:t>const</a:t>
            </a:r>
            <a:r>
              <a:rPr lang="en-US" sz="1600" dirty="0">
                <a:solidFill>
                  <a:schemeClr val="tx1"/>
                </a:solidFill>
              </a:rPr>
              <a:t> </a:t>
            </a:r>
            <a:r>
              <a:rPr lang="en-US" sz="1600" dirty="0" err="1">
                <a:solidFill>
                  <a:schemeClr val="tx1"/>
                </a:solidFill>
              </a:rPr>
              <a:t>paymentSchema</a:t>
            </a:r>
            <a:r>
              <a:rPr lang="en-US" sz="1600" dirty="0">
                <a:solidFill>
                  <a:schemeClr val="tx1"/>
                </a:solidFill>
              </a:rPr>
              <a:t>= </a:t>
            </a:r>
            <a:r>
              <a:rPr lang="en-US" sz="1600" dirty="0" err="1">
                <a:solidFill>
                  <a:schemeClr val="tx1"/>
                </a:solidFill>
              </a:rPr>
              <a:t>monggose.Schema</a:t>
            </a:r>
            <a:r>
              <a:rPr lang="en-US" sz="1600" dirty="0">
                <a:solidFill>
                  <a:schemeClr val="tx1"/>
                </a:solidFill>
              </a:rPr>
              <a:t>({</a:t>
            </a:r>
          </a:p>
          <a:p>
            <a:r>
              <a:rPr lang="en-US" sz="1600" dirty="0">
                <a:solidFill>
                  <a:schemeClr val="tx1"/>
                </a:solidFill>
              </a:rPr>
              <a:t>"Id":</a:t>
            </a:r>
          </a:p>
          <a:p>
            <a:r>
              <a:rPr lang="en-US" sz="1600" dirty="0">
                <a:solidFill>
                  <a:schemeClr val="tx1"/>
                </a:solidFill>
              </a:rPr>
              <a:t>{ description: "this is a unique id of a record",</a:t>
            </a:r>
          </a:p>
          <a:p>
            <a:r>
              <a:rPr lang="en-US" sz="1600" dirty="0">
                <a:solidFill>
                  <a:schemeClr val="tx1"/>
                </a:solidFill>
              </a:rPr>
              <a:t>type: "Number"</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a:t>
            </a:r>
            <a:r>
              <a:rPr lang="en-US" sz="1600" dirty="0" err="1">
                <a:solidFill>
                  <a:schemeClr val="tx1"/>
                </a:solidFill>
              </a:rPr>
              <a:t>debitCard</a:t>
            </a:r>
            <a:r>
              <a:rPr lang="en-US" sz="1600" dirty="0">
                <a:solidFill>
                  <a:schemeClr val="tx1"/>
                </a:solidFill>
              </a:rPr>
              <a:t>"</a:t>
            </a:r>
          </a:p>
          <a:p>
            <a:r>
              <a:rPr lang="en-US" sz="1600" dirty="0">
                <a:solidFill>
                  <a:schemeClr val="tx1"/>
                </a:solidFill>
              </a:rPr>
              <a:t>{</a:t>
            </a:r>
          </a:p>
          <a:p>
            <a:r>
              <a:rPr lang="en-US" sz="1600" dirty="0">
                <a:solidFill>
                  <a:schemeClr val="tx1"/>
                </a:solidFill>
              </a:rPr>
              <a:t>"description": "debit card number through which payment is done",</a:t>
            </a:r>
          </a:p>
          <a:p>
            <a:r>
              <a:rPr lang="en-US" sz="1600" dirty="0">
                <a:solidFill>
                  <a:schemeClr val="tx1"/>
                </a:solidFill>
              </a:rPr>
              <a:t>"type": "string",</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"amount"</a:t>
            </a:r>
          </a:p>
          <a:p>
            <a:r>
              <a:rPr lang="en-US" sz="1600" dirty="0">
                <a:solidFill>
                  <a:schemeClr val="tx1"/>
                </a:solidFill>
              </a:rPr>
              <a:t>{</a:t>
            </a:r>
          </a:p>
          <a:p>
            <a:r>
              <a:rPr lang="en-US" sz="1600" dirty="0">
                <a:solidFill>
                  <a:schemeClr val="tx1"/>
                </a:solidFill>
              </a:rPr>
              <a:t>"description": "the amount that is to be paid",</a:t>
            </a:r>
          </a:p>
          <a:p>
            <a:r>
              <a:rPr lang="en-US" sz="1600" dirty="0">
                <a:solidFill>
                  <a:schemeClr val="tx1"/>
                </a:solidFill>
              </a:rPr>
              <a:t>"type": "double",</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 </a:t>
            </a:r>
          </a:p>
          <a:p>
            <a:r>
              <a:rPr lang="en-US" sz="1600" dirty="0">
                <a:solidFill>
                  <a:schemeClr val="tx1"/>
                </a:solidFill>
              </a:rPr>
              <a:t>})</a:t>
            </a:r>
          </a:p>
          <a:p>
            <a:r>
              <a:rPr lang="en-US" sz="1600" dirty="0">
                <a:solidFill>
                  <a:schemeClr val="tx1"/>
                </a:solidFill>
              </a:rPr>
              <a:t>module. Exports= </a:t>
            </a:r>
            <a:r>
              <a:rPr lang="en-US" sz="1600" dirty="0" err="1">
                <a:solidFill>
                  <a:schemeClr val="tx1"/>
                </a:solidFill>
              </a:rPr>
              <a:t>monggose.model</a:t>
            </a:r>
            <a:r>
              <a:rPr lang="en-US" sz="1600" dirty="0">
                <a:solidFill>
                  <a:schemeClr val="tx1"/>
                </a:solidFill>
              </a:rPr>
              <a:t> ( "Payment " , </a:t>
            </a:r>
            <a:r>
              <a:rPr lang="en-US" sz="1600" dirty="0" err="1">
                <a:solidFill>
                  <a:schemeClr val="tx1"/>
                </a:solidFill>
              </a:rPr>
              <a:t>paymentSchema</a:t>
            </a:r>
            <a:r>
              <a:rPr lang="en-US" sz="1600" dirty="0">
                <a:solidFill>
                  <a:schemeClr val="tx1"/>
                </a:solidFill>
              </a:rPr>
              <a:t>)</a:t>
            </a:r>
          </a:p>
          <a:p>
            <a:r>
              <a:rPr lang="en-US" sz="1600" dirty="0">
                <a:solidFill>
                  <a:schemeClr val="tx1"/>
                </a:solidFill>
              </a:rPr>
              <a:t> </a:t>
            </a:r>
          </a:p>
        </p:txBody>
      </p:sp>
    </p:spTree>
    <p:extLst>
      <p:ext uri="{BB962C8B-B14F-4D97-AF65-F5344CB8AC3E}">
        <p14:creationId xmlns:p14="http://schemas.microsoft.com/office/powerpoint/2010/main" val="3148116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22400" y="28956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800" b="1" dirty="0">
                <a:solidFill>
                  <a:schemeClr val="tx1"/>
                </a:solidFill>
              </a:rPr>
              <a:t>Sign-in algorithm pseudo code:</a:t>
            </a:r>
            <a:endParaRPr lang="en-US" sz="1800"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sign in to the system for further actions</a:t>
            </a:r>
          </a:p>
          <a:p>
            <a:pPr marL="457200" lvl="0" indent="-457200" algn="just">
              <a:buFont typeface="Arial" panose="020B0604020202020204" pitchFamily="34" charset="0"/>
              <a:buChar char="•"/>
            </a:pPr>
            <a:r>
              <a:rPr lang="en-US" sz="2800" dirty="0">
                <a:solidFill>
                  <a:schemeClr val="tx1"/>
                </a:solidFill>
              </a:rPr>
              <a:t>Enter username</a:t>
            </a:r>
          </a:p>
          <a:p>
            <a:pPr marL="457200" lvl="0" indent="-457200" algn="just">
              <a:buFont typeface="Arial" panose="020B0604020202020204" pitchFamily="34" charset="0"/>
              <a:buChar char="•"/>
            </a:pPr>
            <a:r>
              <a:rPr lang="en-US" sz="2800" dirty="0">
                <a:solidFill>
                  <a:schemeClr val="tx1"/>
                </a:solidFill>
              </a:rPr>
              <a:t>Enter password</a:t>
            </a:r>
          </a:p>
          <a:p>
            <a:pPr marL="457200" lvl="0" indent="-457200" algn="just">
              <a:buFont typeface="Arial" panose="020B0604020202020204" pitchFamily="34" charset="0"/>
              <a:buChar char="•"/>
            </a:pPr>
            <a:r>
              <a:rPr lang="en-US" sz="2800" dirty="0">
                <a:solidFill>
                  <a:schemeClr val="tx1"/>
                </a:solidFill>
              </a:rPr>
              <a:t>Check if username correct</a:t>
            </a:r>
          </a:p>
          <a:p>
            <a:pPr marL="457200" lvl="0" indent="-457200" algn="just">
              <a:buFont typeface="Arial" panose="020B0604020202020204" pitchFamily="34" charset="0"/>
              <a:buChar char="•"/>
            </a:pPr>
            <a:r>
              <a:rPr lang="en-US" sz="2800" dirty="0">
                <a:solidFill>
                  <a:schemeClr val="tx1"/>
                </a:solidFill>
              </a:rPr>
              <a:t>Check if password correct</a:t>
            </a:r>
          </a:p>
          <a:p>
            <a:pPr marL="457200" lvl="0" indent="-457200" algn="just">
              <a:buFont typeface="Arial" panose="020B0604020202020204" pitchFamily="34" charset="0"/>
              <a:buChar char="•"/>
            </a:pPr>
            <a:r>
              <a:rPr lang="en-US" sz="2800" dirty="0">
                <a:solidFill>
                  <a:schemeClr val="tx1"/>
                </a:solidFill>
              </a:rPr>
              <a:t>Display message “Signed </a:t>
            </a:r>
            <a:r>
              <a:rPr lang="en-US" sz="3600" dirty="0">
                <a:solidFill>
                  <a:schemeClr val="tx1"/>
                </a:solidFill>
              </a:rPr>
              <a:t>in successfully”</a:t>
            </a:r>
            <a:endParaRPr lang="en-US" sz="2800" dirty="0">
              <a:solidFill>
                <a:schemeClr val="tx1"/>
              </a:solidFill>
            </a:endParaRPr>
          </a:p>
          <a:p>
            <a:pPr marL="457200" indent="-457200" algn="just">
              <a:buFont typeface="Arial" panose="020B0604020202020204" pitchFamily="34" charset="0"/>
              <a:buChar char="•"/>
            </a:pPr>
            <a:r>
              <a:rPr lang="en-US" sz="28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741356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193800" y="25146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800" b="1" dirty="0" smtClean="0">
                <a:solidFill>
                  <a:schemeClr val="tx1"/>
                </a:solidFill>
              </a:rPr>
              <a:t>2. Donation </a:t>
            </a:r>
            <a:r>
              <a:rPr lang="en-US" sz="2800" b="1" dirty="0">
                <a:solidFill>
                  <a:schemeClr val="tx1"/>
                </a:solidFill>
              </a:rPr>
              <a:t>Algorithm pseudo code:</a:t>
            </a:r>
            <a:endParaRPr lang="en-US" sz="1800"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donate to restaurants or shelter home</a:t>
            </a:r>
          </a:p>
          <a:p>
            <a:pPr marL="457200" lvl="0" indent="-457200" algn="just">
              <a:buFont typeface="Arial" panose="020B0604020202020204" pitchFamily="34" charset="0"/>
              <a:buChar char="•"/>
            </a:pPr>
            <a:r>
              <a:rPr lang="en-US" sz="2800" dirty="0">
                <a:solidFill>
                  <a:schemeClr val="tx1"/>
                </a:solidFill>
              </a:rPr>
              <a:t>Donation to Restaurant</a:t>
            </a:r>
          </a:p>
          <a:p>
            <a:pPr marL="800100" lvl="1" indent="-342900" algn="just">
              <a:buFont typeface="Arial" panose="020B0604020202020204" pitchFamily="34" charset="0"/>
              <a:buChar char="•"/>
            </a:pPr>
            <a:r>
              <a:rPr lang="en-US" sz="2400" dirty="0">
                <a:solidFill>
                  <a:schemeClr val="tx1"/>
                </a:solidFill>
              </a:rPr>
              <a:t>Select restaurant </a:t>
            </a:r>
          </a:p>
          <a:p>
            <a:pPr marL="800100" lvl="1" indent="-342900" algn="just">
              <a:buFont typeface="Arial" panose="020B0604020202020204" pitchFamily="34" charset="0"/>
              <a:buChar char="•"/>
            </a:pPr>
            <a:r>
              <a:rPr lang="en-US" sz="2400" dirty="0">
                <a:solidFill>
                  <a:schemeClr val="tx1"/>
                </a:solidFill>
              </a:rPr>
              <a:t>Enter amount</a:t>
            </a:r>
          </a:p>
          <a:p>
            <a:pPr marL="800100" lvl="1" indent="-342900" algn="just">
              <a:buFont typeface="Arial" panose="020B0604020202020204" pitchFamily="34" charset="0"/>
              <a:buChar char="•"/>
            </a:pPr>
            <a:r>
              <a:rPr lang="en-US" sz="2400" dirty="0">
                <a:solidFill>
                  <a:schemeClr val="tx1"/>
                </a:solidFill>
              </a:rPr>
              <a:t>Donate with credit card or debit card</a:t>
            </a:r>
          </a:p>
          <a:p>
            <a:pPr marL="800100" lvl="1" indent="-342900" algn="just">
              <a:buFont typeface="Arial" panose="020B0604020202020204" pitchFamily="34" charset="0"/>
              <a:buChar char="•"/>
            </a:pPr>
            <a:r>
              <a:rPr lang="en-US" sz="2400" dirty="0">
                <a:solidFill>
                  <a:schemeClr val="tx1"/>
                </a:solidFill>
              </a:rPr>
              <a:t>Enter card number</a:t>
            </a:r>
          </a:p>
          <a:p>
            <a:pPr marL="457200" lvl="0" indent="-457200" algn="just">
              <a:buFont typeface="Arial" panose="020B0604020202020204" pitchFamily="34" charset="0"/>
              <a:buChar char="•"/>
            </a:pPr>
            <a:r>
              <a:rPr lang="en-US" sz="2800" dirty="0">
                <a:solidFill>
                  <a:schemeClr val="tx1"/>
                </a:solidFill>
              </a:rPr>
              <a:t>Donation to shelter home</a:t>
            </a:r>
          </a:p>
          <a:p>
            <a:pPr marL="800100" lvl="1" indent="-342900" algn="just">
              <a:buFont typeface="Arial" panose="020B0604020202020204" pitchFamily="34" charset="0"/>
              <a:buChar char="•"/>
            </a:pPr>
            <a:r>
              <a:rPr lang="en-US" sz="2400" dirty="0">
                <a:solidFill>
                  <a:schemeClr val="tx1"/>
                </a:solidFill>
              </a:rPr>
              <a:t>Select shelter home</a:t>
            </a:r>
          </a:p>
          <a:p>
            <a:pPr marL="800100" lvl="1" indent="-342900" algn="just">
              <a:buFont typeface="Arial" panose="020B0604020202020204" pitchFamily="34" charset="0"/>
              <a:buChar char="•"/>
            </a:pPr>
            <a:r>
              <a:rPr lang="en-US" sz="2400" dirty="0">
                <a:solidFill>
                  <a:schemeClr val="tx1"/>
                </a:solidFill>
              </a:rPr>
              <a:t>Enter amount of food</a:t>
            </a:r>
          </a:p>
          <a:p>
            <a:pPr marL="800100" lvl="1" indent="-342900" algn="just">
              <a:buFont typeface="Arial" panose="020B0604020202020204" pitchFamily="34" charset="0"/>
              <a:buChar char="•"/>
            </a:pPr>
            <a:r>
              <a:rPr lang="en-US" sz="2400" dirty="0">
                <a:solidFill>
                  <a:schemeClr val="tx1"/>
                </a:solidFill>
              </a:rPr>
              <a:t>Get </a:t>
            </a:r>
            <a:r>
              <a:rPr lang="en-US" sz="2400" dirty="0" smtClean="0">
                <a:solidFill>
                  <a:schemeClr val="tx1"/>
                </a:solidFill>
              </a:rPr>
              <a:t>location</a:t>
            </a:r>
            <a:endParaRPr lang="en-US" sz="2400" dirty="0">
              <a:solidFill>
                <a:schemeClr val="tx1"/>
              </a:solidFill>
            </a:endParaRPr>
          </a:p>
        </p:txBody>
      </p:sp>
    </p:spTree>
    <p:extLst>
      <p:ext uri="{BB962C8B-B14F-4D97-AF65-F5344CB8AC3E}">
        <p14:creationId xmlns:p14="http://schemas.microsoft.com/office/powerpoint/2010/main" val="798136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endParaRPr lang="en-US" sz="2800" dirty="0" smtClean="0">
              <a:solidFill>
                <a:schemeClr val="tx1"/>
              </a:solidFill>
            </a:endParaRPr>
          </a:p>
          <a:p>
            <a:pPr lvl="0" algn="just"/>
            <a:r>
              <a:rPr lang="en-US" sz="2800" b="1" dirty="0" smtClean="0">
                <a:solidFill>
                  <a:schemeClr val="tx1"/>
                </a:solidFill>
              </a:rPr>
              <a:t>3. Reviews </a:t>
            </a:r>
            <a:r>
              <a:rPr lang="en-US" sz="2800" b="1" dirty="0">
                <a:solidFill>
                  <a:schemeClr val="tx1"/>
                </a:solidFill>
              </a:rPr>
              <a:t>Algorithm pseudo code:</a:t>
            </a:r>
            <a:endParaRPr lang="en-US" sz="1800" b="1"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give reviews to restaurants</a:t>
            </a:r>
          </a:p>
          <a:p>
            <a:pPr marL="457200" lvl="0" indent="-457200" algn="just">
              <a:buFont typeface="Arial" panose="020B0604020202020204" pitchFamily="34" charset="0"/>
              <a:buChar char="•"/>
            </a:pPr>
            <a:r>
              <a:rPr lang="en-US" sz="2800" dirty="0">
                <a:solidFill>
                  <a:schemeClr val="tx1"/>
                </a:solidFill>
              </a:rPr>
              <a:t>Review previous restaurant</a:t>
            </a:r>
          </a:p>
          <a:p>
            <a:pPr marL="457200" lvl="0" indent="-457200" algn="just">
              <a:buFont typeface="Arial" panose="020B0604020202020204" pitchFamily="34" charset="0"/>
              <a:buChar char="•"/>
            </a:pPr>
            <a:r>
              <a:rPr lang="en-US" sz="2800" dirty="0">
                <a:solidFill>
                  <a:schemeClr val="tx1"/>
                </a:solidFill>
              </a:rPr>
              <a:t>Search restaurant</a:t>
            </a:r>
          </a:p>
          <a:p>
            <a:pPr marL="457200" lvl="0" indent="-457200" algn="just">
              <a:buFont typeface="Arial" panose="020B0604020202020204" pitchFamily="34" charset="0"/>
              <a:buChar char="•"/>
            </a:pPr>
            <a:r>
              <a:rPr lang="en-US" sz="2800" dirty="0">
                <a:solidFill>
                  <a:schemeClr val="tx1"/>
                </a:solidFill>
              </a:rPr>
              <a:t>Enter restaurant name</a:t>
            </a:r>
          </a:p>
          <a:p>
            <a:pPr marL="457200" lvl="0" indent="-457200" algn="just">
              <a:buFont typeface="Arial" panose="020B0604020202020204" pitchFamily="34" charset="0"/>
              <a:buChar char="•"/>
            </a:pPr>
            <a:r>
              <a:rPr lang="en-US" sz="2800" dirty="0">
                <a:solidFill>
                  <a:schemeClr val="tx1"/>
                </a:solidFill>
              </a:rPr>
              <a:t>Select stars to give review</a:t>
            </a:r>
          </a:p>
          <a:p>
            <a:pPr marL="457200" lvl="0" indent="-457200" algn="just">
              <a:buFont typeface="Arial" panose="020B0604020202020204" pitchFamily="34" charset="0"/>
              <a:buChar char="•"/>
            </a:pPr>
            <a:r>
              <a:rPr lang="en-US" sz="2800" dirty="0">
                <a:solidFill>
                  <a:schemeClr val="tx1"/>
                </a:solidFill>
              </a:rPr>
              <a:t>Enter comment to give review</a:t>
            </a:r>
          </a:p>
          <a:p>
            <a:pPr marL="457200" lvl="0" indent="-457200" algn="just">
              <a:buFont typeface="Arial" panose="020B0604020202020204" pitchFamily="34" charset="0"/>
              <a:buChar char="•"/>
            </a:pPr>
            <a:r>
              <a:rPr lang="en-US" sz="2800" dirty="0">
                <a:solidFill>
                  <a:schemeClr val="tx1"/>
                </a:solidFill>
              </a:rPr>
              <a:t>Submit review</a:t>
            </a:r>
          </a:p>
          <a:p>
            <a:pPr marL="457200" indent="-457200" algn="just">
              <a:buFont typeface="Arial" panose="020B0604020202020204" pitchFamily="34" charset="0"/>
              <a:buChar char="•"/>
            </a:pPr>
            <a:r>
              <a:rPr lang="en-US" sz="28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462708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70000" y="22860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000" b="1" dirty="0" smtClean="0">
                <a:solidFill>
                  <a:schemeClr val="tx1"/>
                </a:solidFill>
              </a:rPr>
              <a:t>4. Find </a:t>
            </a:r>
            <a:r>
              <a:rPr lang="en-US" sz="2000" b="1" dirty="0">
                <a:solidFill>
                  <a:schemeClr val="tx1"/>
                </a:solidFill>
              </a:rPr>
              <a:t>Food Algorithm pseudo code:</a:t>
            </a:r>
            <a:endParaRPr lang="en-US" sz="1400" b="1" dirty="0">
              <a:solidFill>
                <a:schemeClr val="tx1"/>
              </a:solidFill>
            </a:endParaRPr>
          </a:p>
          <a:p>
            <a:pPr marL="342900" indent="-342900" algn="just">
              <a:buFont typeface="Arial" panose="020B0604020202020204" pitchFamily="34" charset="0"/>
              <a:buChar char="•"/>
            </a:pPr>
            <a:r>
              <a:rPr lang="en-US" sz="2000" dirty="0">
                <a:solidFill>
                  <a:schemeClr val="tx1"/>
                </a:solidFill>
              </a:rPr>
              <a:t>Allows user to find and order food</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View nearby restaurant</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Select restaurant</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Search restaurant</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Enter restaurant name</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Request food</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name</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email</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no. of persons</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If food available</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Order for free</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10%</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15%</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with debit card or COD</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Enter card number</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Confirm order</a:t>
            </a:r>
            <a:endParaRPr lang="en-US" sz="1800" dirty="0">
              <a:solidFill>
                <a:schemeClr val="tx1"/>
              </a:solidFill>
            </a:endParaRPr>
          </a:p>
        </p:txBody>
      </p:sp>
    </p:spTree>
    <p:extLst>
      <p:ext uri="{BB962C8B-B14F-4D97-AF65-F5344CB8AC3E}">
        <p14:creationId xmlns:p14="http://schemas.microsoft.com/office/powerpoint/2010/main" val="680830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6670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400" b="1" dirty="0" smtClean="0">
                <a:solidFill>
                  <a:schemeClr val="tx1"/>
                </a:solidFill>
              </a:rPr>
              <a:t>5. Admin </a:t>
            </a:r>
            <a:r>
              <a:rPr lang="en-US" sz="2400" b="1" dirty="0">
                <a:solidFill>
                  <a:schemeClr val="tx1"/>
                </a:solidFill>
              </a:rPr>
              <a:t>Algorithm pseudo code:</a:t>
            </a:r>
            <a:endParaRPr lang="en-US" sz="1600" dirty="0">
              <a:solidFill>
                <a:schemeClr val="tx1"/>
              </a:solidFill>
            </a:endParaRPr>
          </a:p>
          <a:p>
            <a:pPr marL="342900" indent="-342900" algn="just">
              <a:buFont typeface="Arial" panose="020B0604020202020204" pitchFamily="34" charset="0"/>
              <a:buChar char="•"/>
            </a:pPr>
            <a:r>
              <a:rPr lang="en-US" sz="2400" dirty="0">
                <a:solidFill>
                  <a:schemeClr val="tx1"/>
                </a:solidFill>
              </a:rPr>
              <a:t>Allows admin to add new members.</a:t>
            </a:r>
          </a:p>
          <a:p>
            <a:pPr marL="342900" lvl="0" indent="-342900" algn="just">
              <a:buFont typeface="Arial" panose="020B0604020202020204" pitchFamily="34" charset="0"/>
              <a:buChar char="•"/>
            </a:pPr>
            <a:r>
              <a:rPr lang="en-US" sz="2400" dirty="0">
                <a:solidFill>
                  <a:schemeClr val="tx1"/>
                </a:solidFill>
              </a:rPr>
              <a:t>Required Sign in</a:t>
            </a:r>
          </a:p>
          <a:p>
            <a:pPr marL="342900" lvl="0" indent="-342900" algn="just">
              <a:buFont typeface="Arial" panose="020B0604020202020204" pitchFamily="34" charset="0"/>
              <a:buChar char="•"/>
            </a:pPr>
            <a:r>
              <a:rPr lang="en-US" sz="2400" dirty="0">
                <a:solidFill>
                  <a:schemeClr val="tx1"/>
                </a:solidFill>
              </a:rPr>
              <a:t>View all incoming requests</a:t>
            </a:r>
          </a:p>
          <a:p>
            <a:pPr marL="342900" lvl="0" indent="-342900" algn="just">
              <a:buFont typeface="Arial" panose="020B0604020202020204" pitchFamily="34" charset="0"/>
              <a:buChar char="•"/>
            </a:pPr>
            <a:r>
              <a:rPr lang="en-US" sz="2400" dirty="0">
                <a:solidFill>
                  <a:schemeClr val="tx1"/>
                </a:solidFill>
              </a:rPr>
              <a:t>View the details of each request</a:t>
            </a:r>
          </a:p>
          <a:p>
            <a:pPr marL="342900" lvl="0" indent="-342900" algn="just">
              <a:buFont typeface="Arial" panose="020B0604020202020204" pitchFamily="34" charset="0"/>
              <a:buChar char="•"/>
            </a:pPr>
            <a:r>
              <a:rPr lang="en-US" sz="2400" dirty="0">
                <a:solidFill>
                  <a:schemeClr val="tx1"/>
                </a:solidFill>
              </a:rPr>
              <a:t>Testing the documents for verification.</a:t>
            </a:r>
          </a:p>
          <a:p>
            <a:pPr marL="800100" lvl="1" indent="-342900" algn="just">
              <a:buFont typeface="Arial" panose="020B0604020202020204" pitchFamily="34" charset="0"/>
              <a:buChar char="•"/>
            </a:pPr>
            <a:r>
              <a:rPr lang="en-US" sz="2000" dirty="0">
                <a:solidFill>
                  <a:schemeClr val="tx1"/>
                </a:solidFill>
              </a:rPr>
              <a:t>Monthly Expenses Records</a:t>
            </a:r>
          </a:p>
          <a:p>
            <a:pPr marL="800100" lvl="1" indent="-342900" algn="just">
              <a:buFont typeface="Arial" panose="020B0604020202020204" pitchFamily="34" charset="0"/>
              <a:buChar char="•"/>
            </a:pPr>
            <a:r>
              <a:rPr lang="en-US" sz="2000" dirty="0">
                <a:solidFill>
                  <a:schemeClr val="tx1"/>
                </a:solidFill>
              </a:rPr>
              <a:t>Income Certificate</a:t>
            </a:r>
          </a:p>
          <a:p>
            <a:pPr marL="342900" lvl="0" indent="-342900" algn="just">
              <a:buFont typeface="Arial" panose="020B0604020202020204" pitchFamily="34" charset="0"/>
              <a:buChar char="•"/>
            </a:pPr>
            <a:r>
              <a:rPr lang="en-US" sz="2400" dirty="0">
                <a:solidFill>
                  <a:schemeClr val="tx1"/>
                </a:solidFill>
              </a:rPr>
              <a:t>Accept user request if it is needy.</a:t>
            </a:r>
          </a:p>
          <a:p>
            <a:pPr marL="342900" lvl="0" indent="-342900" algn="just">
              <a:buFont typeface="Arial" panose="020B0604020202020204" pitchFamily="34" charset="0"/>
              <a:buChar char="•"/>
            </a:pPr>
            <a:r>
              <a:rPr lang="en-US" sz="2400" dirty="0">
                <a:solidFill>
                  <a:schemeClr val="tx1"/>
                </a:solidFill>
              </a:rPr>
              <a:t>Decline request in case of wrong documents.</a:t>
            </a:r>
          </a:p>
          <a:p>
            <a:pPr marL="342900" lvl="0" indent="-342900" algn="just">
              <a:buFont typeface="Arial" panose="020B0604020202020204" pitchFamily="34" charset="0"/>
              <a:buChar char="•"/>
            </a:pPr>
            <a:r>
              <a:rPr lang="en-US" sz="2400" dirty="0">
                <a:solidFill>
                  <a:schemeClr val="tx1"/>
                </a:solidFill>
              </a:rPr>
              <a:t>Store all the data in database using </a:t>
            </a:r>
            <a:r>
              <a:rPr lang="en-US" sz="2400" dirty="0" err="1">
                <a:solidFill>
                  <a:schemeClr val="tx1"/>
                </a:solidFill>
              </a:rPr>
              <a:t>Sql</a:t>
            </a:r>
            <a:r>
              <a:rPr lang="en-US" sz="2400" dirty="0">
                <a:solidFill>
                  <a:schemeClr val="tx1"/>
                </a:solidFill>
              </a:rPr>
              <a:t>/Mongo DB language.</a:t>
            </a:r>
          </a:p>
          <a:p>
            <a:pPr marL="342900" lvl="0" indent="-342900" algn="just">
              <a:buFont typeface="Arial" panose="020B0604020202020204" pitchFamily="34" charset="0"/>
              <a:buChar char="•"/>
            </a:pPr>
            <a:r>
              <a:rPr lang="en-US" sz="2400" dirty="0">
                <a:solidFill>
                  <a:schemeClr val="tx1"/>
                </a:solidFill>
              </a:rPr>
              <a:t>Confirmation message send to user</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3813702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rPr>
              <a:t> </a:t>
            </a:r>
            <a:endParaRPr lang="en-US" sz="1600" dirty="0">
              <a:solidFill>
                <a:schemeClr val="tx1"/>
              </a:solidFill>
            </a:endParaRPr>
          </a:p>
          <a:p>
            <a:pPr lvl="0" algn="just"/>
            <a:r>
              <a:rPr lang="en-US" sz="2400" b="1" dirty="0" smtClean="0">
                <a:solidFill>
                  <a:schemeClr val="tx1"/>
                </a:solidFill>
              </a:rPr>
              <a:t>6. User </a:t>
            </a:r>
            <a:r>
              <a:rPr lang="en-US" sz="2400" b="1" dirty="0">
                <a:solidFill>
                  <a:schemeClr val="tx1"/>
                </a:solidFill>
              </a:rPr>
              <a:t>Algorithm pseudo code:</a:t>
            </a:r>
            <a:endParaRPr lang="en-US" sz="1600" dirty="0">
              <a:solidFill>
                <a:schemeClr val="tx1"/>
              </a:solidFill>
            </a:endParaRPr>
          </a:p>
          <a:p>
            <a:pPr marL="457200" indent="-457200" algn="just">
              <a:buFont typeface="Arial" panose="020B0604020202020204" pitchFamily="34" charset="0"/>
              <a:buChar char="•"/>
            </a:pPr>
            <a:r>
              <a:rPr lang="en-US" sz="2400" dirty="0">
                <a:solidFill>
                  <a:schemeClr val="tx1"/>
                </a:solidFill>
              </a:rPr>
              <a:t>Allow User to Order food from restaurants</a:t>
            </a:r>
            <a:r>
              <a:rPr lang="en-US" sz="2400" dirty="0" smtClean="0">
                <a:solidFill>
                  <a:schemeClr val="tx1"/>
                </a:solidFill>
              </a:rPr>
              <a:t>.</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Required User Sign in.</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To order food user press Find Food button.</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All available nearby restaurants will display.</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User can also search it by name.</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Payment can be paid by hand or by debit card according to user choice.</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Go to setting to modify any profile data.</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Press pre Order Buttons to view previous orders.</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On receiving ordered food bill will paid </a:t>
            </a:r>
            <a:r>
              <a:rPr lang="en-US" sz="2800" dirty="0">
                <a:solidFill>
                  <a:schemeClr val="tx1"/>
                </a:solidFill>
              </a:rPr>
              <a:t>to delivery boy.</a:t>
            </a:r>
            <a:endParaRPr lang="en-US" sz="2000" dirty="0">
              <a:solidFill>
                <a:schemeClr val="tx1"/>
              </a:solidFill>
            </a:endParaRPr>
          </a:p>
        </p:txBody>
      </p:sp>
    </p:spTree>
    <p:extLst>
      <p:ext uri="{BB962C8B-B14F-4D97-AF65-F5344CB8AC3E}">
        <p14:creationId xmlns:p14="http://schemas.microsoft.com/office/powerpoint/2010/main" val="2864526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8194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400" b="1" dirty="0" smtClean="0">
                <a:solidFill>
                  <a:schemeClr val="tx1"/>
                </a:solidFill>
              </a:rPr>
              <a:t>7. Delivery </a:t>
            </a:r>
            <a:r>
              <a:rPr lang="en-US" sz="2400" b="1" dirty="0">
                <a:solidFill>
                  <a:schemeClr val="tx1"/>
                </a:solidFill>
              </a:rPr>
              <a:t>Algorithm pseudo code:</a:t>
            </a:r>
            <a:endParaRPr lang="en-US" sz="2400" dirty="0">
              <a:solidFill>
                <a:schemeClr val="tx1"/>
              </a:solidFill>
            </a:endParaRPr>
          </a:p>
          <a:p>
            <a:pPr marL="800100" lvl="1" indent="-342900" algn="just">
              <a:buFont typeface="Arial" panose="020B0604020202020204" pitchFamily="34" charset="0"/>
              <a:buChar char="•"/>
            </a:pPr>
            <a:r>
              <a:rPr lang="en-US" sz="2000" dirty="0">
                <a:solidFill>
                  <a:schemeClr val="tx1"/>
                </a:solidFill>
              </a:rPr>
              <a:t>Allow Delivery boy to deliver food from restaurants.</a:t>
            </a:r>
          </a:p>
          <a:p>
            <a:pPr marL="800100" lvl="1" indent="-342900" algn="just">
              <a:buFont typeface="Arial" panose="020B0604020202020204" pitchFamily="34" charset="0"/>
              <a:buChar char="•"/>
            </a:pPr>
            <a:r>
              <a:rPr lang="en-US" sz="2000" dirty="0">
                <a:solidFill>
                  <a:schemeClr val="tx1"/>
                </a:solidFill>
              </a:rPr>
              <a:t>On placing the order food request is reached delivery boy .</a:t>
            </a:r>
          </a:p>
          <a:p>
            <a:pPr marL="800100" lvl="1" indent="-342900" algn="just">
              <a:buFont typeface="Arial" panose="020B0604020202020204" pitchFamily="34" charset="0"/>
              <a:buChar char="•"/>
            </a:pPr>
            <a:r>
              <a:rPr lang="en-US" sz="2000" dirty="0">
                <a:solidFill>
                  <a:schemeClr val="tx1"/>
                </a:solidFill>
              </a:rPr>
              <a:t>On requesting the check delivery boy’s availability first.</a:t>
            </a:r>
          </a:p>
          <a:p>
            <a:pPr marL="800100" lvl="1" indent="-342900" algn="just">
              <a:buFont typeface="Arial" panose="020B0604020202020204" pitchFamily="34" charset="0"/>
              <a:buChar char="•"/>
            </a:pPr>
            <a:r>
              <a:rPr lang="en-US" sz="2000" dirty="0">
                <a:solidFill>
                  <a:schemeClr val="tx1"/>
                </a:solidFill>
              </a:rPr>
              <a:t>If delivery boy is available he accepts the offer.</a:t>
            </a:r>
          </a:p>
          <a:p>
            <a:pPr marL="800100" lvl="1" indent="-342900" algn="just">
              <a:buFont typeface="Arial" panose="020B0604020202020204" pitchFamily="34" charset="0"/>
              <a:buChar char="•"/>
            </a:pPr>
            <a:r>
              <a:rPr lang="en-US" sz="2000" dirty="0">
                <a:solidFill>
                  <a:schemeClr val="tx1"/>
                </a:solidFill>
              </a:rPr>
              <a:t>Food will be delivered on required location.</a:t>
            </a:r>
          </a:p>
          <a:p>
            <a:pPr marL="800100" lvl="1" indent="-342900" algn="just">
              <a:buFont typeface="Arial" panose="020B0604020202020204" pitchFamily="34" charset="0"/>
              <a:buChar char="•"/>
            </a:pPr>
            <a:r>
              <a:rPr lang="en-US" sz="2000" dirty="0">
                <a:solidFill>
                  <a:schemeClr val="tx1"/>
                </a:solidFill>
              </a:rPr>
              <a:t>Bill will be received after food is received by the user.</a:t>
            </a:r>
          </a:p>
          <a:p>
            <a:pPr marL="800100" lvl="1" indent="-342900" algn="just">
              <a:buFont typeface="Arial" panose="020B0604020202020204" pitchFamily="34" charset="0"/>
              <a:buChar char="•"/>
            </a:pPr>
            <a:r>
              <a:rPr lang="en-US" sz="2000" dirty="0">
                <a:solidFill>
                  <a:schemeClr val="tx1"/>
                </a:solidFill>
              </a:rPr>
              <a:t>Delivery charges will paid according to user’s choice.</a:t>
            </a:r>
          </a:p>
          <a:p>
            <a:pPr marL="800100" lvl="1" indent="-342900" algn="just">
              <a:buFont typeface="Arial" panose="020B0604020202020204" pitchFamily="34" charset="0"/>
              <a:buChar char="•"/>
            </a:pPr>
            <a:r>
              <a:rPr lang="en-US" sz="2000" dirty="0">
                <a:solidFill>
                  <a:schemeClr val="tx1"/>
                </a:solidFill>
              </a:rPr>
              <a:t>No charges.</a:t>
            </a:r>
          </a:p>
          <a:p>
            <a:pPr marL="800100" lvl="1" indent="-342900" algn="just">
              <a:buFont typeface="Arial" panose="020B0604020202020204" pitchFamily="34" charset="0"/>
              <a:buChar char="•"/>
            </a:pPr>
            <a:r>
              <a:rPr lang="en-US" sz="2000" dirty="0">
                <a:solidFill>
                  <a:schemeClr val="tx1"/>
                </a:solidFill>
              </a:rPr>
              <a:t>10% charges of total payment.</a:t>
            </a:r>
          </a:p>
          <a:p>
            <a:pPr marL="800100" lvl="1" indent="-342900" algn="just">
              <a:buFont typeface="Arial" panose="020B0604020202020204" pitchFamily="34" charset="0"/>
              <a:buChar char="•"/>
            </a:pPr>
            <a:r>
              <a:rPr lang="en-US" sz="2000" dirty="0">
                <a:solidFill>
                  <a:schemeClr val="tx1"/>
                </a:solidFill>
              </a:rPr>
              <a:t>15% charges of total payment.</a:t>
            </a:r>
          </a:p>
          <a:p>
            <a:pPr marL="742950" lvl="1" indent="-285750" algn="just">
              <a:buFont typeface="Arial" panose="020B0604020202020204" pitchFamily="34" charset="0"/>
              <a:buChar char="•"/>
            </a:pPr>
            <a:r>
              <a:rPr lang="en-US" sz="1400" dirty="0">
                <a:solidFill>
                  <a:schemeClr val="tx1"/>
                </a:solidFill>
              </a:rPr>
              <a:t> </a:t>
            </a:r>
          </a:p>
        </p:txBody>
      </p:sp>
    </p:spTree>
    <p:extLst>
      <p:ext uri="{BB962C8B-B14F-4D97-AF65-F5344CB8AC3E}">
        <p14:creationId xmlns:p14="http://schemas.microsoft.com/office/powerpoint/2010/main" val="342695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727200" y="27432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solidFill>
                  <a:schemeClr val="tx1"/>
                </a:solidFill>
              </a:rPr>
              <a:t> </a:t>
            </a:r>
          </a:p>
          <a:p>
            <a:pPr lvl="0" algn="l"/>
            <a:r>
              <a:rPr lang="en-US" sz="2000" b="1" dirty="0" smtClean="0">
                <a:solidFill>
                  <a:schemeClr val="tx1"/>
                </a:solidFill>
              </a:rPr>
              <a:t>8. Restaurant </a:t>
            </a:r>
            <a:r>
              <a:rPr lang="en-US" sz="2000" b="1" dirty="0">
                <a:solidFill>
                  <a:schemeClr val="tx1"/>
                </a:solidFill>
              </a:rPr>
              <a:t>Algorithm pseudo code:</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Allow restaurants to transfer food to needy people.</a:t>
            </a:r>
          </a:p>
          <a:p>
            <a:pPr marL="342900" lvl="0" indent="-342900" algn="l">
              <a:buFont typeface="Arial" panose="020B0604020202020204" pitchFamily="34" charset="0"/>
              <a:buChar char="•"/>
            </a:pPr>
            <a:r>
              <a:rPr lang="en-US" sz="2000" dirty="0">
                <a:solidFill>
                  <a:schemeClr val="tx1"/>
                </a:solidFill>
              </a:rPr>
              <a:t>On this site restaurants add specific amount of food per person.</a:t>
            </a:r>
          </a:p>
          <a:p>
            <a:pPr marL="342900" lvl="0" indent="-342900" algn="l">
              <a:buFont typeface="Arial" panose="020B0604020202020204" pitchFamily="34" charset="0"/>
              <a:buChar char="•"/>
            </a:pPr>
            <a:r>
              <a:rPr lang="en-US" sz="2000" dirty="0">
                <a:solidFill>
                  <a:schemeClr val="tx1"/>
                </a:solidFill>
              </a:rPr>
              <a:t>By visiting restaurants user can easily viewed their profile.</a:t>
            </a:r>
          </a:p>
          <a:p>
            <a:pPr marL="342900" lvl="0" indent="-342900" algn="l">
              <a:buFont typeface="Arial" panose="020B0604020202020204" pitchFamily="34" charset="0"/>
              <a:buChar char="•"/>
            </a:pPr>
            <a:r>
              <a:rPr lang="en-US" sz="2000" dirty="0">
                <a:solidFill>
                  <a:schemeClr val="tx1"/>
                </a:solidFill>
              </a:rPr>
              <a:t>It will serve Food on FIFO operation.</a:t>
            </a:r>
          </a:p>
          <a:p>
            <a:pPr marL="342900" lvl="0" indent="-342900" algn="l">
              <a:buFont typeface="Arial" panose="020B0604020202020204" pitchFamily="34" charset="0"/>
              <a:buChar char="•"/>
            </a:pPr>
            <a:r>
              <a:rPr lang="en-US" sz="2000" dirty="0">
                <a:solidFill>
                  <a:schemeClr val="tx1"/>
                </a:solidFill>
              </a:rPr>
              <a:t>User have to register him first.</a:t>
            </a:r>
          </a:p>
          <a:p>
            <a:pPr marL="342900" lvl="0" indent="-342900" algn="l">
              <a:buFont typeface="Arial" panose="020B0604020202020204" pitchFamily="34" charset="0"/>
              <a:buChar char="•"/>
            </a:pPr>
            <a:r>
              <a:rPr lang="en-US" sz="2000" dirty="0">
                <a:solidFill>
                  <a:schemeClr val="tx1"/>
                </a:solidFill>
              </a:rPr>
              <a:t>Go to find food Button.</a:t>
            </a:r>
          </a:p>
          <a:p>
            <a:pPr marL="342900" lvl="0" indent="-342900" algn="l">
              <a:buFont typeface="Arial" panose="020B0604020202020204" pitchFamily="34" charset="0"/>
              <a:buChar char="•"/>
            </a:pPr>
            <a:r>
              <a:rPr lang="en-US" sz="2000" dirty="0">
                <a:solidFill>
                  <a:schemeClr val="tx1"/>
                </a:solidFill>
              </a:rPr>
              <a:t>List of restaurants appeared that offering food.</a:t>
            </a:r>
          </a:p>
          <a:p>
            <a:pPr marL="342900" indent="-342900" algn="l">
              <a:buFont typeface="Arial" panose="020B0604020202020204" pitchFamily="34" charset="0"/>
              <a:buChar char="•"/>
            </a:pPr>
            <a:r>
              <a:rPr lang="en-US" sz="2000" dirty="0">
                <a:solidFill>
                  <a:schemeClr val="tx1"/>
                </a:solidFill>
              </a:rPr>
              <a:t>Ordered food will be delivered on required location in minimum time</a:t>
            </a:r>
            <a:endParaRPr lang="en-US" sz="1050" dirty="0">
              <a:solidFill>
                <a:schemeClr val="tx1"/>
              </a:solidFill>
            </a:endParaRPr>
          </a:p>
        </p:txBody>
      </p:sp>
    </p:spTree>
    <p:extLst>
      <p:ext uri="{BB962C8B-B14F-4D97-AF65-F5344CB8AC3E}">
        <p14:creationId xmlns:p14="http://schemas.microsoft.com/office/powerpoint/2010/main" val="14792222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Interface-1: </a:t>
            </a:r>
            <a:r>
              <a:rPr lang="en-US" sz="2800" b="1" dirty="0" smtClean="0">
                <a:solidFill>
                  <a:schemeClr val="tx1">
                    <a:lumMod val="95000"/>
                    <a:lumOff val="5000"/>
                  </a:schemeClr>
                </a:solidFill>
              </a:rPr>
              <a:t>Front Screen </a:t>
            </a:r>
            <a:r>
              <a:rPr lang="en-US" sz="2800" b="1" dirty="0">
                <a:solidFill>
                  <a:schemeClr val="tx1">
                    <a:lumMod val="95000"/>
                    <a:lumOff val="5000"/>
                  </a:schemeClr>
                </a:solidFill>
              </a:rPr>
              <a:t>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56000" y="2744790"/>
            <a:ext cx="8923793" cy="6027942"/>
          </a:xfrm>
          <a:prstGeom prst="rect">
            <a:avLst/>
          </a:prstGeom>
        </p:spPr>
      </p:pic>
    </p:spTree>
    <p:extLst>
      <p:ext uri="{BB962C8B-B14F-4D97-AF65-F5344CB8AC3E}">
        <p14:creationId xmlns:p14="http://schemas.microsoft.com/office/powerpoint/2010/main" val="380917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All over the world, more than enough food is produced to feed the world population. But still </a:t>
            </a:r>
            <a:r>
              <a:rPr lang="en-US" sz="3000" dirty="0" smtClean="0">
                <a:solidFill>
                  <a:schemeClr val="tx1"/>
                </a:solidFill>
                <a:latin typeface="Times New Roman" panose="02020603050405020304" pitchFamily="18" charset="0"/>
                <a:cs typeface="Times New Roman" panose="02020603050405020304" pitchFamily="18" charset="0"/>
              </a:rPr>
              <a:t>world </a:t>
            </a:r>
            <a:r>
              <a:rPr lang="en-US" sz="3000" dirty="0">
                <a:solidFill>
                  <a:schemeClr val="tx1"/>
                </a:solidFill>
                <a:latin typeface="Times New Roman" panose="02020603050405020304" pitchFamily="18" charset="0"/>
                <a:cs typeface="Times New Roman" panose="02020603050405020304" pitchFamily="18" charset="0"/>
              </a:rPr>
              <a:t>hunger is on the rise affecting around 9.9 percent of the people globally</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Almost </a:t>
            </a:r>
            <a:r>
              <a:rPr lang="en-US" sz="3000" dirty="0">
                <a:solidFill>
                  <a:schemeClr val="tx1"/>
                </a:solidFill>
                <a:latin typeface="Times New Roman" panose="02020603050405020304" pitchFamily="18" charset="0"/>
                <a:cs typeface="Times New Roman" panose="02020603050405020304" pitchFamily="18" charset="0"/>
              </a:rPr>
              <a:t>811 million people go to bed hungry each night.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This number of world hunger can be reduced if the excess food that goes into waste is delivered to the needy people instead. </a:t>
            </a:r>
          </a:p>
          <a:p>
            <a:pPr marL="45720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Our proposed system solves the problem of distribution of extra food so that this food is utilized instead of going in trash</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 few soft wares already exist but they lack checking whether the food is being delivered to authentic needy people or not.</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1059073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a:t>
            </a:r>
            <a:r>
              <a:rPr lang="en-US" sz="2800" b="1" dirty="0" smtClean="0">
                <a:solidFill>
                  <a:schemeClr val="tx1">
                    <a:lumMod val="95000"/>
                    <a:lumOff val="5000"/>
                  </a:schemeClr>
                </a:solidFill>
              </a:rPr>
              <a:t>Interface-2: </a:t>
            </a:r>
            <a:r>
              <a:rPr lang="en-US" sz="2800" b="1" dirty="0">
                <a:solidFill>
                  <a:schemeClr val="tx1">
                    <a:lumMod val="95000"/>
                    <a:lumOff val="5000"/>
                  </a:schemeClr>
                </a:solidFill>
              </a:rPr>
              <a:t>Main Screen 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556000" y="3200400"/>
            <a:ext cx="8321040" cy="4724400"/>
          </a:xfrm>
          <a:prstGeom prst="rect">
            <a:avLst/>
          </a:prstGeom>
        </p:spPr>
      </p:pic>
    </p:spTree>
    <p:extLst>
      <p:ext uri="{BB962C8B-B14F-4D97-AF65-F5344CB8AC3E}">
        <p14:creationId xmlns:p14="http://schemas.microsoft.com/office/powerpoint/2010/main" val="3269480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a:t>
            </a:r>
            <a:r>
              <a:rPr lang="en-US" sz="2800" b="1" dirty="0" smtClean="0">
                <a:solidFill>
                  <a:schemeClr val="tx1">
                    <a:lumMod val="95000"/>
                    <a:lumOff val="5000"/>
                  </a:schemeClr>
                </a:solidFill>
              </a:rPr>
              <a:t>                    Interface-3: Find Food</a:t>
            </a:r>
            <a:endParaRPr lang="en-US" sz="2800" b="1" dirty="0">
              <a:solidFill>
                <a:schemeClr val="tx1">
                  <a:lumMod val="95000"/>
                  <a:lumOff val="5000"/>
                </a:schemeClr>
              </a:solidFill>
            </a:endParaRP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470400" y="3435098"/>
            <a:ext cx="7156450" cy="4057015"/>
          </a:xfrm>
          <a:prstGeom prst="rect">
            <a:avLst/>
          </a:prstGeom>
        </p:spPr>
      </p:pic>
    </p:spTree>
    <p:extLst>
      <p:ext uri="{BB962C8B-B14F-4D97-AF65-F5344CB8AC3E}">
        <p14:creationId xmlns:p14="http://schemas.microsoft.com/office/powerpoint/2010/main" val="2419405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Testing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830602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sp>
        <p:nvSpPr>
          <p:cNvPr id="3" name="Content Placeholder 2"/>
          <p:cNvSpPr txBox="1">
            <a:spLocks/>
          </p:cNvSpPr>
          <p:nvPr/>
        </p:nvSpPr>
        <p:spPr>
          <a:xfrm>
            <a:off x="1879600" y="4191000"/>
            <a:ext cx="14249400" cy="1528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smtClean="0">
                <a:solidFill>
                  <a:schemeClr val="tx1"/>
                </a:solidFill>
              </a:rPr>
              <a:t>We have implemented white box testing because in this type experts are involved.</a:t>
            </a:r>
            <a:endParaRPr lang="en-US" sz="2800" dirty="0" smtClean="0">
              <a:solidFill>
                <a:schemeClr val="tx1"/>
              </a:solidFill>
            </a:endParaRPr>
          </a:p>
        </p:txBody>
      </p:sp>
    </p:spTree>
    <p:extLst>
      <p:ext uri="{BB962C8B-B14F-4D97-AF65-F5344CB8AC3E}">
        <p14:creationId xmlns:p14="http://schemas.microsoft.com/office/powerpoint/2010/main" val="41234121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FA20-BCS-027</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During the whole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semester</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I have learnt a lot about the SDLC.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I learnt all the documentation need during the development process of new system. It also includes the implementations of modules using different languages. In short this course teaches me how to integrate a large project along its testing phases which is also very beneficial during my FYP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rPr>
              <a:t>FA20-BCS-029:</a:t>
            </a:r>
            <a:r>
              <a:rPr lang="en-US" dirty="0" smtClean="0">
                <a:solidFill>
                  <a:schemeClr val="tx1"/>
                </a:solidFill>
              </a:rPr>
              <a:t>I </a:t>
            </a:r>
            <a:r>
              <a:rPr lang="en-US" dirty="0">
                <a:solidFill>
                  <a:schemeClr val="tx1"/>
                </a:solidFill>
              </a:rPr>
              <a:t>learnt how to design a system and all the steps involved. Moreover, the concept of all the components of a system and how to integrate these components was also grasped. In addition, how to use process models, how to test the system, how to implement software engineering concepts and their importance in software development was also learnt.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74</a:t>
            </a:fld>
            <a:endParaRPr lang="en-US" dirty="0">
              <a:solidFill>
                <a:prstClr val="white"/>
              </a:solidFill>
              <a:latin typeface="Calibri"/>
            </a:endParaRPr>
          </a:p>
        </p:txBody>
      </p:sp>
    </p:spTree>
    <p:extLst>
      <p:ext uri="{BB962C8B-B14F-4D97-AF65-F5344CB8AC3E}">
        <p14:creationId xmlns:p14="http://schemas.microsoft.com/office/powerpoint/2010/main" val="14494355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smtClean="0">
                <a:latin typeface="Times New Roman" panose="02020603050405020304" pitchFamily="18" charset="0"/>
                <a:cs typeface="Times New Roman" panose="02020603050405020304" pitchFamily="18" charset="0"/>
              </a:rPr>
              <a:t>Work Break Down</a:t>
            </a:r>
            <a:r>
              <a:rPr lang="en-US" sz="7500" b="1" dirty="0"/>
              <a:t/>
            </a: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Write </a:t>
            </a:r>
            <a:r>
              <a:rPr lang="en-US" sz="4800" b="1" dirty="0" smtClean="0">
                <a:solidFill>
                  <a:srgbClr val="FF0000"/>
                </a:solidFill>
                <a:highlight>
                  <a:srgbClr val="FFFF00"/>
                </a:highlight>
                <a:latin typeface="Times New Roman" panose="02020603050405020304" pitchFamily="18" charset="0"/>
                <a:cs typeface="Times New Roman" panose="02020603050405020304" pitchFamily="18" charset="0"/>
              </a:rPr>
              <a:t>each team member work done in whole project.</a:t>
            </a:r>
          </a:p>
          <a:p>
            <a:pPr marL="457200" indent="-457200" algn="l">
              <a:buFont typeface="Arial" panose="020B0604020202020204" pitchFamily="34" charset="0"/>
              <a:buChar char="•"/>
            </a:pPr>
            <a:r>
              <a:rPr lang="en-US" sz="4800" b="1" dirty="0" smtClean="0">
                <a:solidFill>
                  <a:srgbClr val="FF0000"/>
                </a:solidFill>
                <a:highlight>
                  <a:srgbClr val="FFFF00"/>
                </a:highlight>
                <a:latin typeface="Times New Roman" panose="02020603050405020304" pitchFamily="18" charset="0"/>
                <a:cs typeface="Times New Roman" panose="02020603050405020304" pitchFamily="18" charset="0"/>
              </a:rPr>
              <a:t>Each member will write </a:t>
            </a:r>
            <a:r>
              <a:rPr lang="en-US" sz="4800" b="1" smtClean="0">
                <a:solidFill>
                  <a:srgbClr val="FF0000"/>
                </a:solidFill>
                <a:highlight>
                  <a:srgbClr val="FFFF00"/>
                </a:highlight>
                <a:latin typeface="Times New Roman" panose="02020603050405020304" pitchFamily="18" charset="0"/>
                <a:cs typeface="Times New Roman" panose="02020603050405020304" pitchFamily="18" charset="0"/>
              </a:rPr>
              <a:t>his/her own work done.</a:t>
            </a:r>
            <a:endParaRPr lang="en-US" sz="4800" b="1" dirty="0">
              <a:solidFill>
                <a:srgbClr val="FF0000"/>
              </a:solidFill>
              <a:highlight>
                <a:srgbClr val="FFFF00"/>
              </a:highligh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75</a:t>
            </a:fld>
            <a:endParaRPr lang="en-US" dirty="0">
              <a:solidFill>
                <a:prstClr val="white"/>
              </a:solidFill>
              <a:latin typeface="Calibri"/>
            </a:endParaRPr>
          </a:p>
        </p:txBody>
      </p:sp>
    </p:spTree>
    <p:extLst>
      <p:ext uri="{BB962C8B-B14F-4D97-AF65-F5344CB8AC3E}">
        <p14:creationId xmlns:p14="http://schemas.microsoft.com/office/powerpoint/2010/main" val="2618715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660400" y="3352800"/>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dirty="0">
                <a:solidFill>
                  <a:schemeClr val="tx1"/>
                </a:solidFill>
              </a:rPr>
              <a:t>To conclude, our app is specifically designed to minimize food wastage and feeding the hunger. It solves the issue of distribution of food that usually goes into waste. We try to make sure that this food is only delivered to those who actually need it.</a:t>
            </a:r>
          </a:p>
          <a:p>
            <a:pPr algn="just"/>
            <a:r>
              <a:rPr lang="en-US" dirty="0">
                <a:solidFill>
                  <a:schemeClr val="tx1"/>
                </a:solidFill>
              </a:rPr>
              <a:t>The app is designed in two ways, the user who is donating the food and the person/organization that is claiming the food.</a:t>
            </a: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76</a:t>
            </a:fld>
            <a:endParaRPr lang="en-US" dirty="0">
              <a:solidFill>
                <a:prstClr val="white"/>
              </a:solidFill>
              <a:latin typeface="Calibri"/>
            </a:endParaRPr>
          </a:p>
        </p:txBody>
      </p:sp>
    </p:spTree>
    <p:extLst>
      <p:ext uri="{BB962C8B-B14F-4D97-AF65-F5344CB8AC3E}">
        <p14:creationId xmlns:p14="http://schemas.microsoft.com/office/powerpoint/2010/main" val="2631094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15748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u="sng" dirty="0">
                <a:hlinkClick r:id="rId2"/>
              </a:rPr>
              <a:t>https://app.uizard.io/prototypes/rgLp11mKjnuVKgg9zBj5</a:t>
            </a:r>
            <a:endParaRPr lang="en-US" sz="2800" b="1" dirty="0"/>
          </a:p>
          <a:p>
            <a:pPr marL="457200" indent="-457200" algn="just">
              <a:buFont typeface="Arial" panose="020B0604020202020204" pitchFamily="34" charset="0"/>
              <a:buChar char="•"/>
            </a:pPr>
            <a:r>
              <a:rPr lang="en-US" sz="2800" u="sng" dirty="0">
                <a:hlinkClick r:id="rId3"/>
              </a:rPr>
              <a:t>https://pern-my.sharepoint.com/:u:/r/personal/fa20-bcs-029_isbstudent_comsats_edu_pk/_layouts/15/Doc.aspx?sourcedoc=%</a:t>
            </a:r>
            <a:r>
              <a:rPr lang="en-US" sz="2800" u="sng" dirty="0" smtClean="0">
                <a:hlinkClick r:id="rId3"/>
              </a:rPr>
              <a:t>7B02241a2e-caa7-41b4-a398-39e8c9f346f1%7D&amp;action=edit&amp;or=PrevEdit&amp;cid=c241ae5f-c708-4f2a-9154-c206132fea4e</a:t>
            </a:r>
            <a:endParaRPr lang="en-US" sz="2800" dirty="0"/>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77</a:t>
            </a:fld>
            <a:endParaRPr lang="en-US" dirty="0">
              <a:solidFill>
                <a:prstClr val="white"/>
              </a:solidFill>
              <a:latin typeface="Calibri"/>
            </a:endParaRPr>
          </a:p>
        </p:txBody>
      </p:sp>
    </p:spTree>
    <p:extLst>
      <p:ext uri="{BB962C8B-B14F-4D97-AF65-F5344CB8AC3E}">
        <p14:creationId xmlns:p14="http://schemas.microsoft.com/office/powerpoint/2010/main" val="2924853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Attach the Plaragism report of your project scope document from library staff of turnitin tool (</a:t>
            </a:r>
            <a:r>
              <a:rPr lang="en-US" sz="3000" u="sng"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http://turnitin.com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78</a:t>
            </a:fld>
            <a:endParaRPr lang="en-US" dirty="0">
              <a:solidFill>
                <a:prstClr val="white"/>
              </a:solidFill>
              <a:latin typeface="Calibri"/>
            </a:endParaRPr>
          </a:p>
        </p:txBody>
      </p:sp>
    </p:spTree>
    <p:extLst>
      <p:ext uri="{BB962C8B-B14F-4D97-AF65-F5344CB8AC3E}">
        <p14:creationId xmlns:p14="http://schemas.microsoft.com/office/powerpoint/2010/main" val="32761267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CA" sz="4500" b="1" u="sng" dirty="0">
                <a:latin typeface="Times New Roman" panose="02020603050405020304" pitchFamily="18" charset="0"/>
                <a:cs typeface="Times New Roman" panose="02020603050405020304" pitchFamily="18" charset="0"/>
              </a:rPr>
              <a:t>Demonstration</a:t>
            </a: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algn="just"/>
            <a:endParaRPr lang="en-US" sz="2800" b="1" dirty="0">
              <a:solidFill>
                <a:srgbClr val="FF0000"/>
              </a:solidFill>
            </a:endParaRPr>
          </a:p>
          <a:p>
            <a:pPr algn="just"/>
            <a:endParaRPr lang="en-US" sz="2800" b="1" dirty="0">
              <a:solidFill>
                <a:srgbClr val="FF0000"/>
              </a:solidFill>
            </a:endParaRPr>
          </a:p>
          <a:p>
            <a:pPr marL="457200" indent="-457200">
              <a:buFont typeface="Arial" panose="020B0604020202020204" pitchFamily="34" charset="0"/>
              <a:buChar char="•"/>
            </a:pPr>
            <a:r>
              <a:rPr lang="en-CA" sz="4000" b="1" u="sng" dirty="0">
                <a:solidFill>
                  <a:schemeClr val="tx1"/>
                </a:solidFill>
                <a:latin typeface="Times New Roman" panose="02020603050405020304" pitchFamily="18" charset="0"/>
                <a:cs typeface="Times New Roman" panose="02020603050405020304" pitchFamily="18" charset="0"/>
              </a:rPr>
              <a:t>Demonstration of One Major Module implementation of Proposed Project.</a:t>
            </a:r>
          </a:p>
          <a:p>
            <a:pPr marL="457200" indent="-457200">
              <a:buFont typeface="Arial" panose="020B0604020202020204" pitchFamily="34" charset="0"/>
              <a:buChar char="•"/>
            </a:pPr>
            <a:endParaRPr lang="en-CA" sz="3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04688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lvl="0" indent="-457200" algn="just">
              <a:buFont typeface="Arial" panose="020B0604020202020204" pitchFamily="34" charset="0"/>
              <a:buChar char="•"/>
            </a:pP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Awareness </a:t>
            </a:r>
            <a:r>
              <a:rPr lang="en-US" sz="3000" dirty="0">
                <a:solidFill>
                  <a:schemeClr val="tx1"/>
                </a:solidFill>
                <a:latin typeface="Times New Roman" panose="02020603050405020304" pitchFamily="18" charset="0"/>
                <a:cs typeface="Times New Roman" panose="02020603050405020304" pitchFamily="18" charset="0"/>
              </a:rPr>
              <a:t>and solution about the proper food donation will be spread.</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Keep track of the extra food available at restaurants.</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Poor and needy people will be able to get the food products which will prove to be lifesaving for them.</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Both the restaurants (reducing food wastage) and the needy people will be helped.</a:t>
            </a:r>
          </a:p>
          <a:p>
            <a:pPr marL="457200" lvl="0" indent="-4572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Giving reviews will be helpful to monitor the overall app working and to enhance its features as well.</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3838811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80</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0687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graphicFrame>
        <p:nvGraphicFramePr>
          <p:cNvPr id="7" name="Table 6"/>
          <p:cNvGraphicFramePr>
            <a:graphicFrameLocks noGrp="1"/>
          </p:cNvGraphicFramePr>
          <p:nvPr>
            <p:extLst/>
          </p:nvPr>
        </p:nvGraphicFramePr>
        <p:xfrm>
          <a:off x="584200" y="2129081"/>
          <a:ext cx="15096066" cy="6215400"/>
        </p:xfrm>
        <a:graphic>
          <a:graphicData uri="http://schemas.openxmlformats.org/drawingml/2006/table">
            <a:tbl>
              <a:tblPr firstRow="1" firstCol="1" bandRow="1">
                <a:tableStyleId>{5C22544A-7EE6-4342-B048-85BDC9FD1C3A}</a:tableStyleId>
              </a:tblPr>
              <a:tblGrid>
                <a:gridCol w="4200645">
                  <a:extLst>
                    <a:ext uri="{9D8B030D-6E8A-4147-A177-3AD203B41FA5}">
                      <a16:colId xmlns:a16="http://schemas.microsoft.com/office/drawing/2014/main" val="669306911"/>
                    </a:ext>
                  </a:extLst>
                </a:gridCol>
                <a:gridCol w="6038426">
                  <a:extLst>
                    <a:ext uri="{9D8B030D-6E8A-4147-A177-3AD203B41FA5}">
                      <a16:colId xmlns:a16="http://schemas.microsoft.com/office/drawing/2014/main" val="1049824790"/>
                    </a:ext>
                  </a:extLst>
                </a:gridCol>
                <a:gridCol w="4856995">
                  <a:extLst>
                    <a:ext uri="{9D8B030D-6E8A-4147-A177-3AD203B41FA5}">
                      <a16:colId xmlns:a16="http://schemas.microsoft.com/office/drawing/2014/main" val="4186632698"/>
                    </a:ext>
                  </a:extLst>
                </a:gridCol>
              </a:tblGrid>
              <a:tr h="936509">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Application Name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       Weakness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Proposed Project Solution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0790307"/>
                  </a:ext>
                </a:extLst>
              </a:tr>
              <a:tr h="1502169">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OLIO – Share more Waste less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Privacy Issues</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Everyone have access to open it and use it either for wrong or right intentions.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Provide proper security to its user.</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Makes sure that food only reaches the needy.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421644"/>
                  </a:ext>
                </a:extLst>
              </a:tr>
              <a:tr h="302037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SWOT- Food Waste &amp; Recovery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No centralized platform for accurate, actual and transparent data about wasted food in our region.</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Complexity makes it challenging to communicate clear messages to target audience and general community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Support for new and existing value added processors that can preserve wasted food.</a:t>
                      </a:r>
                    </a:p>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Less complex system.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28442"/>
                  </a:ext>
                </a:extLst>
              </a:tr>
              <a:tr h="743066">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Food Waste Management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Does not require user registration.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6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cs typeface="Times New Roman" panose="02020603050405020304" pitchFamily="18" charset="0"/>
                        </a:rPr>
                        <a:t>Only registered user can log in.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3044790"/>
                  </a:ext>
                </a:extLst>
              </a:tr>
            </a:tbl>
          </a:graphicData>
        </a:graphic>
      </p:graphicFrame>
      <p:sp>
        <p:nvSpPr>
          <p:cNvPr id="8" name="Rectangle 1"/>
          <p:cNvSpPr>
            <a:spLocks noChangeArrowheads="1"/>
          </p:cNvSpPr>
          <p:nvPr/>
        </p:nvSpPr>
        <p:spPr bwMode="auto">
          <a:xfrm>
            <a:off x="4841875" y="3733800"/>
            <a:ext cx="162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8286030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0497BFB321424AA6ECF9DBB968597F" ma:contentTypeVersion="6" ma:contentTypeDescription="Create a new document." ma:contentTypeScope="" ma:versionID="0d4142df0750ad264c4635eaeec3d43c">
  <xsd:schema xmlns:xsd="http://www.w3.org/2001/XMLSchema" xmlns:xs="http://www.w3.org/2001/XMLSchema" xmlns:p="http://schemas.microsoft.com/office/2006/metadata/properties" xmlns:ns2="ecc46cef-deed-4e15-8ee5-3f6a1a347984" xmlns:ns3="f5822e13-6bbd-4a74-a51f-cef41f4c226e" targetNamespace="http://schemas.microsoft.com/office/2006/metadata/properties" ma:root="true" ma:fieldsID="eb9580a81df3c6e0511f2ba42bcdca12" ns2:_="" ns3:_="">
    <xsd:import namespace="ecc46cef-deed-4e15-8ee5-3f6a1a347984"/>
    <xsd:import namespace="f5822e13-6bbd-4a74-a51f-cef41f4c22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c46cef-deed-4e15-8ee5-3f6a1a347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822e13-6bbd-4a74-a51f-cef41f4c22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21566F-030E-47CC-9D38-3803F854CF2A}">
  <ds:schemaRefs>
    <ds:schemaRef ds:uri="http://schemas.microsoft.com/sharepoint/v3/contenttype/forms"/>
  </ds:schemaRefs>
</ds:datastoreItem>
</file>

<file path=customXml/itemProps2.xml><?xml version="1.0" encoding="utf-8"?>
<ds:datastoreItem xmlns:ds="http://schemas.openxmlformats.org/officeDocument/2006/customXml" ds:itemID="{184E2EB1-3D77-4A5A-84C4-CAB7F6AAB8D4}">
  <ds:schemaRefs>
    <ds:schemaRef ds:uri="http://purl.org/dc/terms/"/>
    <ds:schemaRef ds:uri="http://purl.org/dc/elements/1.1/"/>
    <ds:schemaRef ds:uri="http://www.w3.org/XML/1998/namespace"/>
    <ds:schemaRef ds:uri="ecc46cef-deed-4e15-8ee5-3f6a1a347984"/>
    <ds:schemaRef ds:uri="http://schemas.microsoft.com/office/infopath/2007/PartnerControls"/>
    <ds:schemaRef ds:uri="http://schemas.openxmlformats.org/package/2006/metadata/core-properties"/>
    <ds:schemaRef ds:uri="http://schemas.microsoft.com/office/2006/documentManagement/types"/>
    <ds:schemaRef ds:uri="f5822e13-6bbd-4a74-a51f-cef41f4c226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26D9300-690D-4CC9-99F1-7773D01F87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c46cef-deed-4e15-8ee5-3f6a1a347984"/>
    <ds:schemaRef ds:uri="f5822e13-6bbd-4a74-a51f-cef41f4c22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232</TotalTime>
  <Words>2795</Words>
  <Application>Microsoft Office PowerPoint</Application>
  <PresentationFormat>Custom</PresentationFormat>
  <Paragraphs>707</Paragraphs>
  <Slides>80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Symbol</vt:lpstr>
      <vt:lpstr>Tahoma</vt:lpstr>
      <vt:lpstr>Times</vt:lpstr>
      <vt:lpstr>Times New Roman</vt:lpstr>
      <vt:lpstr>2_Office Theme</vt:lpstr>
      <vt:lpstr>Department Of Computer Science  </vt:lpstr>
      <vt:lpstr>Final Report  Project Title (Valid Title, reflecting scope and objectives)   </vt:lpstr>
      <vt:lpstr>Project Category  </vt:lpstr>
      <vt:lpstr>Abstract  </vt:lpstr>
      <vt:lpstr>Introduction  </vt:lpstr>
      <vt:lpstr>Problem Statement  </vt:lpstr>
      <vt:lpstr>Problem Statement  </vt:lpstr>
      <vt:lpstr>Advantages/Benefits of Proposed System  </vt:lpstr>
      <vt:lpstr>Related System Analysis/Literature Review  </vt:lpstr>
      <vt:lpstr>PowerPoint Presentation</vt:lpstr>
      <vt:lpstr>Modules  </vt:lpstr>
      <vt:lpstr>Module-1: Login and Registration   </vt:lpstr>
      <vt:lpstr>Module-2: Donation   </vt:lpstr>
      <vt:lpstr>Module-3: Settings   </vt:lpstr>
      <vt:lpstr>Module-4: Find Food   </vt:lpstr>
      <vt:lpstr>Module-5: Delivery   </vt:lpstr>
      <vt:lpstr>Module-6: Admin </vt:lpstr>
      <vt:lpstr>Module-7: Reviews  </vt:lpstr>
      <vt:lpstr>Module-8: Restaurants module   </vt:lpstr>
      <vt:lpstr>System Limitations/Constraints   </vt:lpstr>
      <vt:lpstr>Software Process Methodology    </vt:lpstr>
      <vt:lpstr>Tools and Technologies    </vt:lpstr>
      <vt:lpstr>Project Stakeholders and Roles     </vt:lpstr>
      <vt:lpstr>Data Gathering Approach      </vt:lpstr>
      <vt:lpstr>Concepts      </vt:lpstr>
      <vt:lpstr>Gantt Chart       </vt:lpstr>
      <vt:lpstr>Mockups     </vt:lpstr>
      <vt:lpstr>Mockups     </vt:lpstr>
      <vt:lpstr>Mockups     </vt:lpstr>
      <vt:lpstr>PowerPoint Presentation</vt:lpstr>
      <vt:lpstr>Requirement Elicitation Techniques </vt:lpstr>
      <vt:lpstr>List of Use Cases Module Wise  Module-1: Module Name   </vt:lpstr>
      <vt:lpstr>Non-Functional Requirement  </vt:lpstr>
      <vt:lpstr>Use Case Diagrams  </vt:lpstr>
      <vt:lpstr>Use Case Diagram  </vt:lpstr>
      <vt:lpstr>Use Case Diagram  </vt:lpstr>
      <vt:lpstr>Use Case Diagram  </vt:lpstr>
      <vt:lpstr>Use Case Diagram  </vt:lpstr>
      <vt:lpstr>Use Case Diagram  </vt:lpstr>
      <vt:lpstr>PowerPoint Presentation</vt:lpstr>
      <vt:lpstr>Architecture Diagram of Proposed Project </vt:lpstr>
      <vt:lpstr>Block Diagram of Proposed Project </vt:lpstr>
      <vt:lpstr>Activity Diagrams </vt:lpstr>
      <vt:lpstr>Activity Diagrams </vt:lpstr>
      <vt:lpstr>Activity Diagrams </vt:lpstr>
      <vt:lpstr>Activity Diagrams </vt:lpstr>
      <vt:lpstr>Activity Diagrams </vt:lpstr>
      <vt:lpstr>Activity Diagrams </vt:lpstr>
      <vt:lpstr>Activity Diagrams </vt:lpstr>
      <vt:lpstr>Class Diagram or Data Flow Diagrams </vt:lpstr>
      <vt:lpstr>Sequence Diagram </vt:lpstr>
      <vt:lpstr>Sequence Diagram </vt:lpstr>
      <vt:lpstr>Sequence Diagram </vt:lpstr>
      <vt:lpstr>Data Representation [User Schema ]  </vt:lpstr>
      <vt:lpstr>Entity Relationship Diagram</vt:lpstr>
      <vt:lpstr>PowerPoint Presentation</vt:lpstr>
      <vt:lpstr>Algorithm  User schema: </vt:lpstr>
      <vt:lpstr>Algorithm Restaurant Schema: </vt:lpstr>
      <vt:lpstr>Algorithm  Reviews Schema: </vt:lpstr>
      <vt:lpstr>Algorithm  Payment Schema:  </vt:lpstr>
      <vt:lpstr>Implementation    </vt:lpstr>
      <vt:lpstr>Implementation    </vt:lpstr>
      <vt:lpstr>Implementation    </vt:lpstr>
      <vt:lpstr>Implementation    </vt:lpstr>
      <vt:lpstr>Implementation    </vt:lpstr>
      <vt:lpstr>Implementation    </vt:lpstr>
      <vt:lpstr>Implementation    </vt:lpstr>
      <vt:lpstr>Implementation    </vt:lpstr>
      <vt:lpstr>User Interfaces</vt:lpstr>
      <vt:lpstr>User Interfaces</vt:lpstr>
      <vt:lpstr>User Interfaces</vt:lpstr>
      <vt:lpstr>PowerPoint Presentation</vt:lpstr>
      <vt:lpstr>Testing Methodology </vt:lpstr>
      <vt:lpstr>Lesson Learnt   </vt:lpstr>
      <vt:lpstr>Work Break Down </vt:lpstr>
      <vt:lpstr>Conclusion    </vt:lpstr>
      <vt:lpstr>References</vt:lpstr>
      <vt:lpstr>Plaragism Report</vt:lpstr>
      <vt:lpstr>Demonstration</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Kainat Mudassar</cp:lastModifiedBy>
  <cp:revision>1131</cp:revision>
  <dcterms:created xsi:type="dcterms:W3CDTF">2006-08-16T00:00:00Z</dcterms:created>
  <dcterms:modified xsi:type="dcterms:W3CDTF">2022-06-15T17:48:31Z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0x010100430497BFB321424AA6ECF9DBB968597F</vt:lpwstr>
  </property>
</Properties>
</file>