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72" r:id="rId4"/>
  </p:sldMasterIdLst>
  <p:notesMasterIdLst>
    <p:notesMasterId r:id="rId53"/>
  </p:notesMasterIdLst>
  <p:handoutMasterIdLst>
    <p:handoutMasterId r:id="rId54"/>
  </p:handoutMasterIdLst>
  <p:sldIdLst>
    <p:sldId id="435" r:id="rId5"/>
    <p:sldId id="403" r:id="rId6"/>
    <p:sldId id="404" r:id="rId7"/>
    <p:sldId id="408" r:id="rId8"/>
    <p:sldId id="442" r:id="rId9"/>
    <p:sldId id="417" r:id="rId10"/>
    <p:sldId id="418" r:id="rId11"/>
    <p:sldId id="445" r:id="rId12"/>
    <p:sldId id="444" r:id="rId13"/>
    <p:sldId id="419" r:id="rId14"/>
    <p:sldId id="446" r:id="rId15"/>
    <p:sldId id="456" r:id="rId16"/>
    <p:sldId id="457" r:id="rId17"/>
    <p:sldId id="458" r:id="rId18"/>
    <p:sldId id="459" r:id="rId19"/>
    <p:sldId id="460" r:id="rId20"/>
    <p:sldId id="449" r:id="rId21"/>
    <p:sldId id="461" r:id="rId22"/>
    <p:sldId id="462" r:id="rId23"/>
    <p:sldId id="463" r:id="rId24"/>
    <p:sldId id="464" r:id="rId25"/>
    <p:sldId id="465" r:id="rId26"/>
    <p:sldId id="466" r:id="rId27"/>
    <p:sldId id="447" r:id="rId28"/>
    <p:sldId id="448" r:id="rId29"/>
    <p:sldId id="450" r:id="rId30"/>
    <p:sldId id="467" r:id="rId31"/>
    <p:sldId id="468" r:id="rId32"/>
    <p:sldId id="454" r:id="rId33"/>
    <p:sldId id="453" r:id="rId34"/>
    <p:sldId id="470" r:id="rId35"/>
    <p:sldId id="469" r:id="rId36"/>
    <p:sldId id="471" r:id="rId37"/>
    <p:sldId id="472" r:id="rId38"/>
    <p:sldId id="477" r:id="rId39"/>
    <p:sldId id="473" r:id="rId40"/>
    <p:sldId id="476" r:id="rId41"/>
    <p:sldId id="474" r:id="rId42"/>
    <p:sldId id="478" r:id="rId43"/>
    <p:sldId id="475" r:id="rId44"/>
    <p:sldId id="479" r:id="rId45"/>
    <p:sldId id="439" r:id="rId46"/>
    <p:sldId id="480" r:id="rId47"/>
    <p:sldId id="481" r:id="rId48"/>
    <p:sldId id="431" r:id="rId49"/>
    <p:sldId id="432" r:id="rId50"/>
    <p:sldId id="434" r:id="rId51"/>
    <p:sldId id="433" r:id="rId52"/>
  </p:sldIdLst>
  <p:sldSz cx="16256000" cy="9144000"/>
  <p:notesSz cx="9144000" cy="6858000"/>
  <p:defaultText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5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7" autoAdjust="0"/>
    <p:restoredTop sz="94434" autoAdjust="0"/>
  </p:normalViewPr>
  <p:slideViewPr>
    <p:cSldViewPr>
      <p:cViewPr>
        <p:scale>
          <a:sx n="75" d="100"/>
          <a:sy n="75" d="100"/>
        </p:scale>
        <p:origin x="86" y="-456"/>
      </p:cViewPr>
      <p:guideLst>
        <p:guide orient="horz" pos="2880"/>
        <p:guide pos="5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6EF4D0-DC58-48C4-AF99-E3C313F39D2C}"/>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6BD4C92-DD6F-4E59-BF8D-134E014D2627}"/>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E7EB8876-9C13-4A98-B2A8-D6719F85B2E3}" type="datetimeFigureOut">
              <a:rPr lang="en-US" smtClean="0"/>
              <a:t>6/15/2022</a:t>
            </a:fld>
            <a:endParaRPr lang="en-US" dirty="0"/>
          </a:p>
        </p:txBody>
      </p:sp>
      <p:sp>
        <p:nvSpPr>
          <p:cNvPr id="4" name="Footer Placeholder 3">
            <a:extLst>
              <a:ext uri="{FF2B5EF4-FFF2-40B4-BE49-F238E27FC236}">
                <a16:creationId xmlns:a16="http://schemas.microsoft.com/office/drawing/2014/main" id="{A2074CE7-A30C-48EB-B4EA-18725AE2910D}"/>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08BCC5E-0007-4EF6-9AC3-CD2677F3116C}"/>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320CC3D2-D482-4876-BCFD-D3F984801DFB}" type="slidenum">
              <a:rPr lang="en-US" smtClean="0"/>
              <a:t>‹#›</a:t>
            </a:fld>
            <a:endParaRPr lang="en-US" dirty="0"/>
          </a:p>
        </p:txBody>
      </p:sp>
    </p:spTree>
    <p:extLst>
      <p:ext uri="{BB962C8B-B14F-4D97-AF65-F5344CB8AC3E}">
        <p14:creationId xmlns:p14="http://schemas.microsoft.com/office/powerpoint/2010/main" val="25861131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9D239E4-CCC7-4672-8707-FBC4A6D7AD82}" type="datetimeFigureOut">
              <a:rPr lang="en-US" smtClean="0"/>
              <a:pPr/>
              <a:t>6/15/2022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83FE2DC6-21AB-4064-A58C-B8733D3B6ABD}" type="slidenum">
              <a:rPr lang="en-US" smtClean="0"/>
              <a:pPr/>
              <a:t>‹#›</a:t>
            </a:fld>
            <a:endParaRPr lang="en-US" dirty="0"/>
          </a:p>
        </p:txBody>
      </p:sp>
    </p:spTree>
    <p:extLst>
      <p:ext uri="{BB962C8B-B14F-4D97-AF65-F5344CB8AC3E}">
        <p14:creationId xmlns:p14="http://schemas.microsoft.com/office/powerpoint/2010/main" val="2067309741"/>
      </p:ext>
    </p:extLst>
  </p:cSld>
  <p:clrMap bg1="lt1" tx1="dk1" bg2="lt2" tx2="dk2" accent1="accent1" accent2="accent2" accent3="accent3" accent4="accent4" accent5="accent5" accent6="accent6" hlink="hlink" folHlink="folHlink"/>
  <p:hf hdr="0" ftr="0" dt="0"/>
  <p:notesStyle>
    <a:lvl1pPr marL="0" algn="l" defTabSz="1044976" rtl="0" eaLnBrk="1" latinLnBrk="0" hangingPunct="1">
      <a:defRPr sz="1400" kern="1200">
        <a:solidFill>
          <a:schemeClr val="tx1"/>
        </a:solidFill>
        <a:latin typeface="+mn-lt"/>
        <a:ea typeface="+mn-ea"/>
        <a:cs typeface="+mn-cs"/>
      </a:defRPr>
    </a:lvl1pPr>
    <a:lvl2pPr marL="522488" algn="l" defTabSz="1044976" rtl="0" eaLnBrk="1" latinLnBrk="0" hangingPunct="1">
      <a:defRPr sz="1400" kern="1200">
        <a:solidFill>
          <a:schemeClr val="tx1"/>
        </a:solidFill>
        <a:latin typeface="+mn-lt"/>
        <a:ea typeface="+mn-ea"/>
        <a:cs typeface="+mn-cs"/>
      </a:defRPr>
    </a:lvl2pPr>
    <a:lvl3pPr marL="1044976" algn="l" defTabSz="1044976" rtl="0" eaLnBrk="1" latinLnBrk="0" hangingPunct="1">
      <a:defRPr sz="1400" kern="1200">
        <a:solidFill>
          <a:schemeClr val="tx1"/>
        </a:solidFill>
        <a:latin typeface="+mn-lt"/>
        <a:ea typeface="+mn-ea"/>
        <a:cs typeface="+mn-cs"/>
      </a:defRPr>
    </a:lvl3pPr>
    <a:lvl4pPr marL="1567464" algn="l" defTabSz="1044976" rtl="0" eaLnBrk="1" latinLnBrk="0" hangingPunct="1">
      <a:defRPr sz="1400" kern="1200">
        <a:solidFill>
          <a:schemeClr val="tx1"/>
        </a:solidFill>
        <a:latin typeface="+mn-lt"/>
        <a:ea typeface="+mn-ea"/>
        <a:cs typeface="+mn-cs"/>
      </a:defRPr>
    </a:lvl4pPr>
    <a:lvl5pPr marL="2089953" algn="l" defTabSz="1044976" rtl="0" eaLnBrk="1" latinLnBrk="0" hangingPunct="1">
      <a:defRPr sz="1400" kern="1200">
        <a:solidFill>
          <a:schemeClr val="tx1"/>
        </a:solidFill>
        <a:latin typeface="+mn-lt"/>
        <a:ea typeface="+mn-ea"/>
        <a:cs typeface="+mn-cs"/>
      </a:defRPr>
    </a:lvl5pPr>
    <a:lvl6pPr marL="2612441" algn="l" defTabSz="1044976" rtl="0" eaLnBrk="1" latinLnBrk="0" hangingPunct="1">
      <a:defRPr sz="1400" kern="1200">
        <a:solidFill>
          <a:schemeClr val="tx1"/>
        </a:solidFill>
        <a:latin typeface="+mn-lt"/>
        <a:ea typeface="+mn-ea"/>
        <a:cs typeface="+mn-cs"/>
      </a:defRPr>
    </a:lvl6pPr>
    <a:lvl7pPr marL="3134929" algn="l" defTabSz="1044976" rtl="0" eaLnBrk="1" latinLnBrk="0" hangingPunct="1">
      <a:defRPr sz="1400" kern="1200">
        <a:solidFill>
          <a:schemeClr val="tx1"/>
        </a:solidFill>
        <a:latin typeface="+mn-lt"/>
        <a:ea typeface="+mn-ea"/>
        <a:cs typeface="+mn-cs"/>
      </a:defRPr>
    </a:lvl7pPr>
    <a:lvl8pPr marL="3657417" algn="l" defTabSz="1044976" rtl="0" eaLnBrk="1" latinLnBrk="0" hangingPunct="1">
      <a:defRPr sz="1400" kern="1200">
        <a:solidFill>
          <a:schemeClr val="tx1"/>
        </a:solidFill>
        <a:latin typeface="+mn-lt"/>
        <a:ea typeface="+mn-ea"/>
        <a:cs typeface="+mn-cs"/>
      </a:defRPr>
    </a:lvl8pPr>
    <a:lvl9pPr marL="4179905" algn="l" defTabSz="10449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dirty="0"/>
              <a:t>CIIT - Software Engineering-CSC291-Spring-2015</a:t>
            </a:r>
          </a:p>
        </p:txBody>
      </p:sp>
      <p:sp>
        <p:nvSpPr>
          <p:cNvPr id="5" name="Slide Number Placeholder 4"/>
          <p:cNvSpPr>
            <a:spLocks noGrp="1"/>
          </p:cNvSpPr>
          <p:nvPr>
            <p:ph type="sldNum" sz="quarter" idx="11"/>
          </p:nvPr>
        </p:nvSpPr>
        <p:spPr/>
        <p:txBody>
          <a:bodyPr/>
          <a:lstStyle/>
          <a:p>
            <a:fld id="{CFE964C9-6C37-4060-8613-7D2859285AE0}" type="slidenum">
              <a:rPr lang="en-US" smtClean="0"/>
              <a:t>1</a:t>
            </a:fld>
            <a:endParaRPr lang="en-US" dirty="0"/>
          </a:p>
        </p:txBody>
      </p:sp>
    </p:spTree>
    <p:extLst>
      <p:ext uri="{BB962C8B-B14F-4D97-AF65-F5344CB8AC3E}">
        <p14:creationId xmlns:p14="http://schemas.microsoft.com/office/powerpoint/2010/main" val="1356047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25311" y="228599"/>
            <a:ext cx="13554955" cy="1445817"/>
          </a:xfrm>
          <a:prstGeom prst="rect">
            <a:avLst/>
          </a:prstGeom>
        </p:spPr>
        <p:txBody>
          <a:bodyPr lIns="104498" tIns="52249" rIns="104498" bIns="52249"/>
          <a:lstStyle/>
          <a:p>
            <a:r>
              <a:rPr lang="en-US" dirty="0"/>
              <a:t>Click to edit Master title style</a:t>
            </a:r>
          </a:p>
        </p:txBody>
      </p:sp>
      <p:sp>
        <p:nvSpPr>
          <p:cNvPr id="3" name="Subtitle 2"/>
          <p:cNvSpPr>
            <a:spLocks noGrp="1"/>
          </p:cNvSpPr>
          <p:nvPr>
            <p:ph type="subTitle" idx="1"/>
          </p:nvPr>
        </p:nvSpPr>
        <p:spPr>
          <a:xfrm>
            <a:off x="2125310" y="2091566"/>
            <a:ext cx="13554956" cy="6186767"/>
          </a:xfrm>
          <a:prstGeom prst="rect">
            <a:avLst/>
          </a:prstGeom>
        </p:spPr>
        <p:txBody>
          <a:bodyPr lIns="104498" tIns="52249" rIns="104498" bIns="52249"/>
          <a:lstStyle>
            <a:lvl1pPr marL="0" indent="0" algn="ctr">
              <a:buNone/>
              <a:defRPr>
                <a:solidFill>
                  <a:schemeClr val="tx1">
                    <a:tint val="75000"/>
                  </a:schemeClr>
                </a:solidFill>
              </a:defRPr>
            </a:lvl1pPr>
            <a:lvl2pPr marL="522488" indent="0" algn="ctr">
              <a:buNone/>
              <a:defRPr>
                <a:solidFill>
                  <a:schemeClr val="tx1">
                    <a:tint val="75000"/>
                  </a:schemeClr>
                </a:solidFill>
              </a:defRPr>
            </a:lvl2pPr>
            <a:lvl3pPr marL="1044976" indent="0" algn="ctr">
              <a:buNone/>
              <a:defRPr>
                <a:solidFill>
                  <a:schemeClr val="tx1">
                    <a:tint val="75000"/>
                  </a:schemeClr>
                </a:solidFill>
              </a:defRPr>
            </a:lvl3pPr>
            <a:lvl4pPr marL="1567464" indent="0" algn="ctr">
              <a:buNone/>
              <a:defRPr>
                <a:solidFill>
                  <a:schemeClr val="tx1">
                    <a:tint val="75000"/>
                  </a:schemeClr>
                </a:solidFill>
              </a:defRPr>
            </a:lvl4pPr>
            <a:lvl5pPr marL="2089953" indent="0" algn="ctr">
              <a:buNone/>
              <a:defRPr>
                <a:solidFill>
                  <a:schemeClr val="tx1">
                    <a:tint val="75000"/>
                  </a:schemeClr>
                </a:solidFill>
              </a:defRPr>
            </a:lvl5pPr>
            <a:lvl6pPr marL="2612441" indent="0" algn="ctr">
              <a:buNone/>
              <a:defRPr>
                <a:solidFill>
                  <a:schemeClr val="tx1">
                    <a:tint val="75000"/>
                  </a:schemeClr>
                </a:solidFill>
              </a:defRPr>
            </a:lvl6pPr>
            <a:lvl7pPr marL="3134929" indent="0" algn="ctr">
              <a:buNone/>
              <a:defRPr>
                <a:solidFill>
                  <a:schemeClr val="tx1">
                    <a:tint val="75000"/>
                  </a:schemeClr>
                </a:solidFill>
              </a:defRPr>
            </a:lvl7pPr>
            <a:lvl8pPr marL="3657417" indent="0" algn="ctr">
              <a:buNone/>
              <a:defRPr>
                <a:solidFill>
                  <a:schemeClr val="tx1">
                    <a:tint val="75000"/>
                  </a:schemeClr>
                </a:solidFill>
              </a:defRPr>
            </a:lvl8pPr>
            <a:lvl9pPr marL="4179905"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14054666" y="8537506"/>
            <a:ext cx="1625600" cy="508001"/>
          </a:xfrm>
        </p:spPr>
        <p:txBody>
          <a:bodyPr/>
          <a:lstStyle>
            <a:lvl1pPr algn="ctr">
              <a:defRPr>
                <a:solidFill>
                  <a:schemeClr val="tx1"/>
                </a:solidFill>
              </a:defRPr>
            </a:lvl1pPr>
          </a:lstStyle>
          <a:p>
            <a:fld id="{A8EF9831-35B4-4843-9AA9-F06FC1EDDB89}" type="slidenum">
              <a:rPr lang="en-US" smtClean="0"/>
              <a:pPr/>
              <a:t>‹#›</a:t>
            </a:fld>
            <a:endParaRPr lang="en-US" dirty="0"/>
          </a:p>
        </p:txBody>
      </p:sp>
      <p:pic>
        <p:nvPicPr>
          <p:cNvPr id="4" name="Picture 3">
            <a:extLst>
              <a:ext uri="{FF2B5EF4-FFF2-40B4-BE49-F238E27FC236}">
                <a16:creationId xmlns:a16="http://schemas.microsoft.com/office/drawing/2014/main" id="{985802B2-D205-4C59-A53A-94D44D9F6201}"/>
              </a:ext>
            </a:extLst>
          </p:cNvPr>
          <p:cNvPicPr>
            <a:picLocks noChangeAspect="1"/>
          </p:cNvPicPr>
          <p:nvPr userDrawn="1"/>
        </p:nvPicPr>
        <p:blipFill>
          <a:blip r:embed="rId2"/>
          <a:stretch>
            <a:fillRect/>
          </a:stretch>
        </p:blipFill>
        <p:spPr>
          <a:xfrm>
            <a:off x="69115" y="114365"/>
            <a:ext cx="1619250" cy="1609725"/>
          </a:xfrm>
          <a:prstGeom prst="rect">
            <a:avLst/>
          </a:prstGeom>
        </p:spPr>
      </p:pic>
      <p:cxnSp>
        <p:nvCxnSpPr>
          <p:cNvPr id="8" name="Straight Connector 7">
            <a:extLst>
              <a:ext uri="{FF2B5EF4-FFF2-40B4-BE49-F238E27FC236}">
                <a16:creationId xmlns:a16="http://schemas.microsoft.com/office/drawing/2014/main" id="{D18DCC76-4A5C-410D-8F99-390492C49697}"/>
              </a:ext>
            </a:extLst>
          </p:cNvPr>
          <p:cNvCxnSpPr>
            <a:cxnSpLocks/>
          </p:cNvCxnSpPr>
          <p:nvPr userDrawn="1"/>
        </p:nvCxnSpPr>
        <p:spPr>
          <a:xfrm>
            <a:off x="0" y="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0077554-CDA4-4A01-9DD7-9247631E43B2}"/>
              </a:ext>
            </a:extLst>
          </p:cNvPr>
          <p:cNvCxnSpPr>
            <a:cxnSpLocks/>
          </p:cNvCxnSpPr>
          <p:nvPr userDrawn="1"/>
        </p:nvCxnSpPr>
        <p:spPr>
          <a:xfrm>
            <a:off x="0" y="9147110"/>
            <a:ext cx="162560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D711B159-BDB6-4F6D-A471-970E8DC9BED1}"/>
              </a:ext>
            </a:extLst>
          </p:cNvPr>
          <p:cNvCxnSpPr>
            <a:cxnSpLocks/>
          </p:cNvCxnSpPr>
          <p:nvPr userDrawn="1"/>
        </p:nvCxnSpPr>
        <p:spPr>
          <a:xfrm>
            <a:off x="1625600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BBD1287-1E5F-46A1-8AA2-4E0261ABF3DF}"/>
              </a:ext>
            </a:extLst>
          </p:cNvPr>
          <p:cNvCxnSpPr>
            <a:cxnSpLocks/>
          </p:cNvCxnSpPr>
          <p:nvPr userDrawn="1"/>
        </p:nvCxnSpPr>
        <p:spPr>
          <a:xfrm>
            <a:off x="0" y="0"/>
            <a:ext cx="0" cy="914400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5951F13-7ECD-4677-9D28-DC34C02C05B7}"/>
              </a:ext>
            </a:extLst>
          </p:cNvPr>
          <p:cNvCxnSpPr>
            <a:cxnSpLocks/>
          </p:cNvCxnSpPr>
          <p:nvPr userDrawn="1"/>
        </p:nvCxnSpPr>
        <p:spPr>
          <a:xfrm>
            <a:off x="1688365" y="0"/>
            <a:ext cx="0" cy="183832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6B2984D-8156-4C81-94CC-D90016959117}"/>
              </a:ext>
            </a:extLst>
          </p:cNvPr>
          <p:cNvCxnSpPr>
            <a:cxnSpLocks/>
          </p:cNvCxnSpPr>
          <p:nvPr userDrawn="1"/>
        </p:nvCxnSpPr>
        <p:spPr>
          <a:xfrm>
            <a:off x="0" y="1838325"/>
            <a:ext cx="1688365"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968ECA8-4DE4-466C-8C74-711E0A968805}"/>
              </a:ext>
            </a:extLst>
          </p:cNvPr>
          <p:cNvCxnSpPr>
            <a:cxnSpLocks/>
          </p:cNvCxnSpPr>
          <p:nvPr userDrawn="1"/>
        </p:nvCxnSpPr>
        <p:spPr>
          <a:xfrm flipV="1">
            <a:off x="1688365" y="1804207"/>
            <a:ext cx="14567634" cy="2818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0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2133602"/>
            <a:ext cx="14630400" cy="6034618"/>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688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187"/>
            <a:ext cx="3657600" cy="7802034"/>
          </a:xfrm>
          <a:prstGeom prst="rect">
            <a:avLst/>
          </a:prstGeom>
        </p:spPr>
        <p:txBody>
          <a:bodyPr vert="eaVert" lIns="104498" tIns="52249" rIns="104498" bIns="52249"/>
          <a:lstStyle/>
          <a:p>
            <a:r>
              <a:rPr lang="en-US"/>
              <a:t>Click to edit Master title style</a:t>
            </a:r>
          </a:p>
        </p:txBody>
      </p:sp>
      <p:sp>
        <p:nvSpPr>
          <p:cNvPr id="3" name="Vertical Text Placeholder 2"/>
          <p:cNvSpPr>
            <a:spLocks noGrp="1"/>
          </p:cNvSpPr>
          <p:nvPr>
            <p:ph type="body" orient="vert" idx="1"/>
          </p:nvPr>
        </p:nvSpPr>
        <p:spPr>
          <a:xfrm>
            <a:off x="812800" y="366187"/>
            <a:ext cx="10701867" cy="7802034"/>
          </a:xfrm>
          <a:prstGeom prst="rect">
            <a:avLst/>
          </a:prstGeom>
        </p:spPr>
        <p:txBody>
          <a:bodyPr vert="eaVert"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99465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idx="1"/>
          </p:nvPr>
        </p:nvSpPr>
        <p:spPr>
          <a:xfrm>
            <a:off x="812800" y="2133602"/>
            <a:ext cx="14630400" cy="6034618"/>
          </a:xfrm>
          <a:prstGeom prst="rect">
            <a:avLst/>
          </a:prstGeom>
        </p:spPr>
        <p:txBody>
          <a:bodyPr lIns="104498" tIns="52249" rIns="104498" bIns="5224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908800" y="8534402"/>
            <a:ext cx="677333" cy="486834"/>
          </a:xfrm>
        </p:spPr>
        <p:txBody>
          <a:bodyPr/>
          <a:lstStyle>
            <a:lvl1pPr>
              <a:defRPr>
                <a:solidFill>
                  <a:schemeClr val="tx1"/>
                </a:solidFill>
              </a:defRPr>
            </a:lvl1pPr>
          </a:lstStyle>
          <a:p>
            <a:fld id="{A8EF9831-35B4-4843-9AA9-F06FC1EDDB89}" type="slidenum">
              <a:rPr lang="en-US" smtClean="0"/>
              <a:pPr/>
              <a:t>‹#›</a:t>
            </a:fld>
            <a:endParaRPr lang="en-US" dirty="0"/>
          </a:p>
        </p:txBody>
      </p:sp>
    </p:spTree>
    <p:extLst>
      <p:ext uri="{BB962C8B-B14F-4D97-AF65-F5344CB8AC3E}">
        <p14:creationId xmlns:p14="http://schemas.microsoft.com/office/powerpoint/2010/main" val="28689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113" y="5875868"/>
            <a:ext cx="13817600" cy="1816100"/>
          </a:xfrm>
          <a:prstGeom prst="rect">
            <a:avLst/>
          </a:prstGeom>
        </p:spPr>
        <p:txBody>
          <a:bodyPr lIns="104498" tIns="52249" rIns="104498" bIns="52249"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1284113" y="3875623"/>
            <a:ext cx="13817600" cy="2000249"/>
          </a:xfrm>
          <a:prstGeom prst="rect">
            <a:avLst/>
          </a:prstGeom>
        </p:spPr>
        <p:txBody>
          <a:bodyPr lIns="104498" tIns="52249" rIns="104498" bIns="52249" anchor="b"/>
          <a:lstStyle>
            <a:lvl1pPr marL="0" indent="0">
              <a:buNone/>
              <a:defRPr sz="2300">
                <a:solidFill>
                  <a:schemeClr val="tx1">
                    <a:tint val="75000"/>
                  </a:schemeClr>
                </a:solidFill>
              </a:defRPr>
            </a:lvl1pPr>
            <a:lvl2pPr marL="522488" indent="0">
              <a:buNone/>
              <a:defRPr sz="2100">
                <a:solidFill>
                  <a:schemeClr val="tx1">
                    <a:tint val="75000"/>
                  </a:schemeClr>
                </a:solidFill>
              </a:defRPr>
            </a:lvl2pPr>
            <a:lvl3pPr marL="1044976" indent="0">
              <a:buNone/>
              <a:defRPr sz="1800">
                <a:solidFill>
                  <a:schemeClr val="tx1">
                    <a:tint val="75000"/>
                  </a:schemeClr>
                </a:solidFill>
              </a:defRPr>
            </a:lvl3pPr>
            <a:lvl4pPr marL="1567464" indent="0">
              <a:buNone/>
              <a:defRPr sz="1600">
                <a:solidFill>
                  <a:schemeClr val="tx1">
                    <a:tint val="75000"/>
                  </a:schemeClr>
                </a:solidFill>
              </a:defRPr>
            </a:lvl4pPr>
            <a:lvl5pPr marL="2089953" indent="0">
              <a:buNone/>
              <a:defRPr sz="1600">
                <a:solidFill>
                  <a:schemeClr val="tx1">
                    <a:tint val="75000"/>
                  </a:schemeClr>
                </a:solidFill>
              </a:defRPr>
            </a:lvl5pPr>
            <a:lvl6pPr marL="2612441" indent="0">
              <a:buNone/>
              <a:defRPr sz="1600">
                <a:solidFill>
                  <a:schemeClr val="tx1">
                    <a:tint val="75000"/>
                  </a:schemeClr>
                </a:solidFill>
              </a:defRPr>
            </a:lvl6pPr>
            <a:lvl7pPr marL="3134929" indent="0">
              <a:buNone/>
              <a:defRPr sz="1600">
                <a:solidFill>
                  <a:schemeClr val="tx1">
                    <a:tint val="75000"/>
                  </a:schemeClr>
                </a:solidFill>
              </a:defRPr>
            </a:lvl7pPr>
            <a:lvl8pPr marL="3657417" indent="0">
              <a:buNone/>
              <a:defRPr sz="1600">
                <a:solidFill>
                  <a:schemeClr val="tx1">
                    <a:tint val="75000"/>
                  </a:schemeClr>
                </a:solidFill>
              </a:defRPr>
            </a:lvl8pPr>
            <a:lvl9pPr marL="417990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155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Content Placeholder 2"/>
          <p:cNvSpPr>
            <a:spLocks noGrp="1"/>
          </p:cNvSpPr>
          <p:nvPr>
            <p:ph sz="half" idx="1"/>
          </p:nvPr>
        </p:nvSpPr>
        <p:spPr>
          <a:xfrm>
            <a:off x="812800"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63467" y="2133602"/>
            <a:ext cx="7179733" cy="6034618"/>
          </a:xfrm>
          <a:prstGeom prst="rect">
            <a:avLst/>
          </a:prstGeom>
        </p:spPr>
        <p:txBody>
          <a:bodyPr lIns="104498" tIns="52249" rIns="104498" bIns="52249"/>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490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lvl1pPr>
              <a:defRPr/>
            </a:lvl1pPr>
          </a:lstStyle>
          <a:p>
            <a:r>
              <a:rPr lang="en-US"/>
              <a:t>Click to edit Master title style</a:t>
            </a:r>
          </a:p>
        </p:txBody>
      </p:sp>
      <p:sp>
        <p:nvSpPr>
          <p:cNvPr id="3" name="Text Placeholder 2"/>
          <p:cNvSpPr>
            <a:spLocks noGrp="1"/>
          </p:cNvSpPr>
          <p:nvPr>
            <p:ph type="body" idx="1"/>
          </p:nvPr>
        </p:nvSpPr>
        <p:spPr>
          <a:xfrm>
            <a:off x="812802" y="2046818"/>
            <a:ext cx="7182557"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4" name="Content Placeholder 3"/>
          <p:cNvSpPr>
            <a:spLocks noGrp="1"/>
          </p:cNvSpPr>
          <p:nvPr>
            <p:ph sz="half" idx="2"/>
          </p:nvPr>
        </p:nvSpPr>
        <p:spPr>
          <a:xfrm>
            <a:off x="812802" y="2899834"/>
            <a:ext cx="7182557"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257825" y="2046818"/>
            <a:ext cx="7185378" cy="853016"/>
          </a:xfrm>
          <a:prstGeom prst="rect">
            <a:avLst/>
          </a:prstGeom>
        </p:spPr>
        <p:txBody>
          <a:bodyPr lIns="104498" tIns="52249" rIns="104498" bIns="52249" anchor="b"/>
          <a:lstStyle>
            <a:lvl1pPr marL="0" indent="0">
              <a:buNone/>
              <a:defRPr sz="2700" b="1"/>
            </a:lvl1pPr>
            <a:lvl2pPr marL="522488" indent="0">
              <a:buNone/>
              <a:defRPr sz="2300" b="1"/>
            </a:lvl2pPr>
            <a:lvl3pPr marL="1044976" indent="0">
              <a:buNone/>
              <a:defRPr sz="2100" b="1"/>
            </a:lvl3pPr>
            <a:lvl4pPr marL="1567464" indent="0">
              <a:buNone/>
              <a:defRPr sz="1800" b="1"/>
            </a:lvl4pPr>
            <a:lvl5pPr marL="2089953" indent="0">
              <a:buNone/>
              <a:defRPr sz="1800" b="1"/>
            </a:lvl5pPr>
            <a:lvl6pPr marL="2612441" indent="0">
              <a:buNone/>
              <a:defRPr sz="1800" b="1"/>
            </a:lvl6pPr>
            <a:lvl7pPr marL="3134929" indent="0">
              <a:buNone/>
              <a:defRPr sz="1800" b="1"/>
            </a:lvl7pPr>
            <a:lvl8pPr marL="3657417" indent="0">
              <a:buNone/>
              <a:defRPr sz="1800" b="1"/>
            </a:lvl8pPr>
            <a:lvl9pPr marL="4179905" indent="0">
              <a:buNone/>
              <a:defRPr sz="1800" b="1"/>
            </a:lvl9pPr>
          </a:lstStyle>
          <a:p>
            <a:pPr lvl="0"/>
            <a:r>
              <a:rPr lang="en-US"/>
              <a:t>Click to edit Master text styles</a:t>
            </a:r>
          </a:p>
        </p:txBody>
      </p:sp>
      <p:sp>
        <p:nvSpPr>
          <p:cNvPr id="6" name="Content Placeholder 5"/>
          <p:cNvSpPr>
            <a:spLocks noGrp="1"/>
          </p:cNvSpPr>
          <p:nvPr>
            <p:ph sz="quarter" idx="4"/>
          </p:nvPr>
        </p:nvSpPr>
        <p:spPr>
          <a:xfrm>
            <a:off x="8257825" y="2899834"/>
            <a:ext cx="7185378" cy="5268384"/>
          </a:xfrm>
          <a:prstGeom prst="rect">
            <a:avLst/>
          </a:prstGeom>
        </p:spPr>
        <p:txBody>
          <a:bodyPr lIns="104498" tIns="52249" rIns="104498" bIns="52249"/>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308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184"/>
            <a:ext cx="14630400" cy="1524000"/>
          </a:xfrm>
          <a:prstGeom prst="rect">
            <a:avLst/>
          </a:prstGeom>
        </p:spPr>
        <p:txBody>
          <a:bodyPr lIns="104498" tIns="52249" rIns="104498" bIns="52249"/>
          <a:lstStyle/>
          <a:p>
            <a:r>
              <a:rPr lang="en-US"/>
              <a:t>Click to edit Master title style</a:t>
            </a:r>
          </a:p>
        </p:txBody>
      </p:sp>
      <p:sp>
        <p:nvSpPr>
          <p:cNvPr id="3" name="Date Placeholder 2"/>
          <p:cNvSpPr>
            <a:spLocks noGrp="1"/>
          </p:cNvSpPr>
          <p:nvPr>
            <p:ph type="dt" sz="half" idx="10"/>
          </p:nvPr>
        </p:nvSpPr>
        <p:spPr/>
        <p:txBody>
          <a:bodyPr/>
          <a:lstStyle/>
          <a:p>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32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25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364066"/>
            <a:ext cx="5348113" cy="1549400"/>
          </a:xfrm>
          <a:prstGeom prst="rect">
            <a:avLst/>
          </a:prstGeom>
        </p:spPr>
        <p:txBody>
          <a:bodyPr lIns="104498" tIns="52249" rIns="104498" bIns="52249" anchor="b"/>
          <a:lstStyle>
            <a:lvl1pPr algn="l">
              <a:defRPr sz="2300" b="1"/>
            </a:lvl1pPr>
          </a:lstStyle>
          <a:p>
            <a:r>
              <a:rPr lang="en-US"/>
              <a:t>Click to edit Master title style</a:t>
            </a:r>
          </a:p>
        </p:txBody>
      </p:sp>
      <p:sp>
        <p:nvSpPr>
          <p:cNvPr id="3" name="Content Placeholder 2"/>
          <p:cNvSpPr>
            <a:spLocks noGrp="1"/>
          </p:cNvSpPr>
          <p:nvPr>
            <p:ph idx="1"/>
          </p:nvPr>
        </p:nvSpPr>
        <p:spPr>
          <a:xfrm>
            <a:off x="6355649" y="364072"/>
            <a:ext cx="9087557" cy="7804151"/>
          </a:xfrm>
          <a:prstGeom prst="rect">
            <a:avLst/>
          </a:prstGeom>
        </p:spPr>
        <p:txBody>
          <a:bodyPr lIns="104498" tIns="52249" rIns="104498" bIns="52249"/>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3" y="1913472"/>
            <a:ext cx="5348113" cy="6254751"/>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3716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1" y="6400804"/>
            <a:ext cx="9753600" cy="755651"/>
          </a:xfrm>
          <a:prstGeom prst="rect">
            <a:avLst/>
          </a:prstGeom>
        </p:spPr>
        <p:txBody>
          <a:bodyPr lIns="104498" tIns="52249" rIns="104498" bIns="52249"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3186291" y="817034"/>
            <a:ext cx="9753600" cy="5486400"/>
          </a:xfrm>
          <a:prstGeom prst="rect">
            <a:avLst/>
          </a:prstGeom>
        </p:spPr>
        <p:txBody>
          <a:bodyPr lIns="104498" tIns="52249" rIns="104498" bIns="52249"/>
          <a:lstStyle>
            <a:lvl1pPr marL="0" indent="0">
              <a:buNone/>
              <a:defRPr sz="3700"/>
            </a:lvl1pPr>
            <a:lvl2pPr marL="522488" indent="0">
              <a:buNone/>
              <a:defRPr sz="3200"/>
            </a:lvl2pPr>
            <a:lvl3pPr marL="1044976" indent="0">
              <a:buNone/>
              <a:defRPr sz="2700"/>
            </a:lvl3pPr>
            <a:lvl4pPr marL="1567464" indent="0">
              <a:buNone/>
              <a:defRPr sz="2300"/>
            </a:lvl4pPr>
            <a:lvl5pPr marL="2089953" indent="0">
              <a:buNone/>
              <a:defRPr sz="2300"/>
            </a:lvl5pPr>
            <a:lvl6pPr marL="2612441" indent="0">
              <a:buNone/>
              <a:defRPr sz="2300"/>
            </a:lvl6pPr>
            <a:lvl7pPr marL="3134929" indent="0">
              <a:buNone/>
              <a:defRPr sz="2300"/>
            </a:lvl7pPr>
            <a:lvl8pPr marL="3657417" indent="0">
              <a:buNone/>
              <a:defRPr sz="2300"/>
            </a:lvl8pPr>
            <a:lvl9pPr marL="4179905" indent="0">
              <a:buNone/>
              <a:defRPr sz="2300"/>
            </a:lvl9pPr>
          </a:lstStyle>
          <a:p>
            <a:endParaRPr lang="en-US" dirty="0"/>
          </a:p>
        </p:txBody>
      </p:sp>
      <p:sp>
        <p:nvSpPr>
          <p:cNvPr id="4" name="Text Placeholder 3"/>
          <p:cNvSpPr>
            <a:spLocks noGrp="1"/>
          </p:cNvSpPr>
          <p:nvPr>
            <p:ph type="body" sz="half" idx="2"/>
          </p:nvPr>
        </p:nvSpPr>
        <p:spPr>
          <a:xfrm>
            <a:off x="3186291" y="7156455"/>
            <a:ext cx="9753600" cy="1073149"/>
          </a:xfrm>
          <a:prstGeom prst="rect">
            <a:avLst/>
          </a:prstGeom>
        </p:spPr>
        <p:txBody>
          <a:bodyPr lIns="104498" tIns="52249" rIns="104498" bIns="52249"/>
          <a:lstStyle>
            <a:lvl1pPr marL="0" indent="0">
              <a:buNone/>
              <a:defRPr sz="1600"/>
            </a:lvl1pPr>
            <a:lvl2pPr marL="522488" indent="0">
              <a:buNone/>
              <a:defRPr sz="1400"/>
            </a:lvl2pPr>
            <a:lvl3pPr marL="1044976" indent="0">
              <a:buNone/>
              <a:defRPr sz="1100"/>
            </a:lvl3pPr>
            <a:lvl4pPr marL="1567464" indent="0">
              <a:buNone/>
              <a:defRPr sz="1000"/>
            </a:lvl4pPr>
            <a:lvl5pPr marL="2089953" indent="0">
              <a:buNone/>
              <a:defRPr sz="1000"/>
            </a:lvl5pPr>
            <a:lvl6pPr marL="2612441" indent="0">
              <a:buNone/>
              <a:defRPr sz="1000"/>
            </a:lvl6pPr>
            <a:lvl7pPr marL="3134929" indent="0">
              <a:buNone/>
              <a:defRPr sz="1000"/>
            </a:lvl7pPr>
            <a:lvl8pPr marL="3657417" indent="0">
              <a:buNone/>
              <a:defRPr sz="1000"/>
            </a:lvl8pPr>
            <a:lvl9pPr marL="417990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2569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12800" y="8475136"/>
            <a:ext cx="3793067" cy="486834"/>
          </a:xfrm>
          <a:prstGeom prst="rect">
            <a:avLst/>
          </a:prstGeom>
        </p:spPr>
        <p:txBody>
          <a:bodyPr vert="horz" lIns="104498" tIns="52249" rIns="104498" bIns="52249" rtlCol="0" anchor="ctr"/>
          <a:lstStyle>
            <a:lvl1pPr algn="l">
              <a:defRPr sz="1400">
                <a:solidFill>
                  <a:schemeClr val="tx1">
                    <a:tint val="75000"/>
                  </a:schemeClr>
                </a:solidFill>
              </a:defRPr>
            </a:lvl1pPr>
          </a:lstStyle>
          <a:p>
            <a:endParaRPr lang="en-US" dirty="0">
              <a:solidFill>
                <a:prstClr val="black">
                  <a:tint val="75000"/>
                </a:prstClr>
              </a:solidFill>
            </a:endParaRPr>
          </a:p>
        </p:txBody>
      </p:sp>
      <p:sp>
        <p:nvSpPr>
          <p:cNvPr id="5" name="Footer Placeholder 4"/>
          <p:cNvSpPr>
            <a:spLocks noGrp="1"/>
          </p:cNvSpPr>
          <p:nvPr>
            <p:ph type="ftr" sz="quarter" idx="3"/>
          </p:nvPr>
        </p:nvSpPr>
        <p:spPr>
          <a:xfrm>
            <a:off x="5554134" y="8475136"/>
            <a:ext cx="5147733" cy="486834"/>
          </a:xfrm>
          <a:prstGeom prst="rect">
            <a:avLst/>
          </a:prstGeom>
        </p:spPr>
        <p:txBody>
          <a:bodyPr vert="horz" lIns="104498" tIns="52249" rIns="104498" bIns="52249" rtlCol="0" anchor="ctr"/>
          <a:lstStyle>
            <a:lvl1pPr algn="ctr">
              <a:defRPr sz="14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11650133" y="8475136"/>
            <a:ext cx="3793067" cy="486834"/>
          </a:xfrm>
          <a:prstGeom prst="rect">
            <a:avLst/>
          </a:prstGeom>
        </p:spPr>
        <p:txBody>
          <a:bodyPr vert="horz" lIns="104498" tIns="52249" rIns="104498" bIns="52249" rtlCol="0" anchor="ctr"/>
          <a:lstStyle>
            <a:lvl1pPr algn="r">
              <a:defRPr sz="1400">
                <a:solidFill>
                  <a:schemeClr val="tx1">
                    <a:tint val="75000"/>
                  </a:schemeClr>
                </a:solidFill>
              </a:defRPr>
            </a:lvl1pPr>
          </a:lstStyle>
          <a:p>
            <a:fld id="{A8EF9831-35B4-4843-9AA9-F06FC1EDDB89}" type="slidenum">
              <a:rPr lang="en-US" smtClean="0">
                <a:solidFill>
                  <a:prstClr val="black">
                    <a:tint val="75000"/>
                  </a:prstClr>
                </a:solidFill>
              </a:rPr>
              <a:pPr/>
              <a:t>‹#›</a:t>
            </a:fld>
            <a:endParaRPr lang="en-US" dirty="0">
              <a:solidFill>
                <a:prstClr val="black">
                  <a:tint val="75000"/>
                </a:prstClr>
              </a:solidFill>
            </a:endParaRPr>
          </a:p>
        </p:txBody>
      </p:sp>
      <p:pic>
        <p:nvPicPr>
          <p:cNvPr id="2051" name="Picture 3" descr="C:\Users\SAJID\Desktop\two.jpg"/>
          <p:cNvPicPr>
            <a:picLocks noChangeAspect="1" noChangeArrowheads="1"/>
          </p:cNvPicPr>
          <p:nvPr userDrawn="1"/>
        </p:nvPicPr>
        <p:blipFill>
          <a:blip r:embed="rId14" cstate="print"/>
          <a:srcRect/>
          <a:stretch>
            <a:fillRect/>
          </a:stretch>
        </p:blipFill>
        <p:spPr bwMode="auto">
          <a:xfrm>
            <a:off x="-2881" y="0"/>
            <a:ext cx="16258943" cy="9144000"/>
          </a:xfrm>
          <a:prstGeom prst="rect">
            <a:avLst/>
          </a:prstGeom>
          <a:noFill/>
        </p:spPr>
      </p:pic>
    </p:spTree>
    <p:extLst>
      <p:ext uri="{BB962C8B-B14F-4D97-AF65-F5344CB8AC3E}">
        <p14:creationId xmlns:p14="http://schemas.microsoft.com/office/powerpoint/2010/main" val="15458809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1044976" rtl="0" eaLnBrk="1" latinLnBrk="0" hangingPunct="1">
        <a:spcBef>
          <a:spcPct val="0"/>
        </a:spcBef>
        <a:buNone/>
        <a:defRPr sz="5000" kern="1200">
          <a:solidFill>
            <a:schemeClr val="tx1"/>
          </a:solidFill>
          <a:latin typeface="+mj-lt"/>
          <a:ea typeface="+mj-ea"/>
          <a:cs typeface="+mj-cs"/>
        </a:defRPr>
      </a:lvl1pPr>
    </p:titleStyle>
    <p:bodyStyle>
      <a:lvl1pPr marL="391866" indent="-391866" algn="l" defTabSz="104497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43" indent="-326555" algn="l" defTabSz="104497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220" indent="-261244" algn="l" defTabSz="104497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70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197"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685"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173"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661"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1149" indent="-261244" algn="l" defTabSz="104497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76" rtl="0" eaLnBrk="1" latinLnBrk="0" hangingPunct="1">
        <a:defRPr sz="2100" kern="1200">
          <a:solidFill>
            <a:schemeClr val="tx1"/>
          </a:solidFill>
          <a:latin typeface="+mn-lt"/>
          <a:ea typeface="+mn-ea"/>
          <a:cs typeface="+mn-cs"/>
        </a:defRPr>
      </a:lvl1pPr>
      <a:lvl2pPr marL="522488" algn="l" defTabSz="1044976" rtl="0" eaLnBrk="1" latinLnBrk="0" hangingPunct="1">
        <a:defRPr sz="2100" kern="1200">
          <a:solidFill>
            <a:schemeClr val="tx1"/>
          </a:solidFill>
          <a:latin typeface="+mn-lt"/>
          <a:ea typeface="+mn-ea"/>
          <a:cs typeface="+mn-cs"/>
        </a:defRPr>
      </a:lvl2pPr>
      <a:lvl3pPr marL="1044976" algn="l" defTabSz="1044976" rtl="0" eaLnBrk="1" latinLnBrk="0" hangingPunct="1">
        <a:defRPr sz="2100" kern="1200">
          <a:solidFill>
            <a:schemeClr val="tx1"/>
          </a:solidFill>
          <a:latin typeface="+mn-lt"/>
          <a:ea typeface="+mn-ea"/>
          <a:cs typeface="+mn-cs"/>
        </a:defRPr>
      </a:lvl3pPr>
      <a:lvl4pPr marL="1567464" algn="l" defTabSz="1044976" rtl="0" eaLnBrk="1" latinLnBrk="0" hangingPunct="1">
        <a:defRPr sz="2100" kern="1200">
          <a:solidFill>
            <a:schemeClr val="tx1"/>
          </a:solidFill>
          <a:latin typeface="+mn-lt"/>
          <a:ea typeface="+mn-ea"/>
          <a:cs typeface="+mn-cs"/>
        </a:defRPr>
      </a:lvl4pPr>
      <a:lvl5pPr marL="2089953" algn="l" defTabSz="1044976" rtl="0" eaLnBrk="1" latinLnBrk="0" hangingPunct="1">
        <a:defRPr sz="2100" kern="1200">
          <a:solidFill>
            <a:schemeClr val="tx1"/>
          </a:solidFill>
          <a:latin typeface="+mn-lt"/>
          <a:ea typeface="+mn-ea"/>
          <a:cs typeface="+mn-cs"/>
        </a:defRPr>
      </a:lvl5pPr>
      <a:lvl6pPr marL="2612441" algn="l" defTabSz="1044976" rtl="0" eaLnBrk="1" latinLnBrk="0" hangingPunct="1">
        <a:defRPr sz="2100" kern="1200">
          <a:solidFill>
            <a:schemeClr val="tx1"/>
          </a:solidFill>
          <a:latin typeface="+mn-lt"/>
          <a:ea typeface="+mn-ea"/>
          <a:cs typeface="+mn-cs"/>
        </a:defRPr>
      </a:lvl6pPr>
      <a:lvl7pPr marL="3134929" algn="l" defTabSz="1044976" rtl="0" eaLnBrk="1" latinLnBrk="0" hangingPunct="1">
        <a:defRPr sz="2100" kern="1200">
          <a:solidFill>
            <a:schemeClr val="tx1"/>
          </a:solidFill>
          <a:latin typeface="+mn-lt"/>
          <a:ea typeface="+mn-ea"/>
          <a:cs typeface="+mn-cs"/>
        </a:defRPr>
      </a:lvl7pPr>
      <a:lvl8pPr marL="3657417" algn="l" defTabSz="1044976" rtl="0" eaLnBrk="1" latinLnBrk="0" hangingPunct="1">
        <a:defRPr sz="2100" kern="1200">
          <a:solidFill>
            <a:schemeClr val="tx1"/>
          </a:solidFill>
          <a:latin typeface="+mn-lt"/>
          <a:ea typeface="+mn-ea"/>
          <a:cs typeface="+mn-cs"/>
        </a:defRPr>
      </a:lvl8pPr>
      <a:lvl9pPr marL="4179905" algn="l" defTabSz="10449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pern-my.sharepoint.com/:u:/r/personal/fa20-bcs-029_isbstudent_comsats_edu_pk/_layouts/15/Doc.aspx?sourcedoc=%7B02241a2e-caa7-41b4-a398-39e8c9f346f1%7D&amp;action=edit&amp;or=PrevEdit&amp;cid=c241ae5f-c708-4f2a-9154-c206132fea4e" TargetMode="External"/><Relationship Id="rId2" Type="http://schemas.openxmlformats.org/officeDocument/2006/relationships/hyperlink" Target="https://app.uizard.io/prototypes/rgLp11mKjnuVKgg9zBj5"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AutoShape 2" descr="Image result for bismillah arabic images"/>
          <p:cNvSpPr>
            <a:spLocks noChangeAspect="1" noChangeArrowheads="1"/>
          </p:cNvSpPr>
          <p:nvPr/>
        </p:nvSpPr>
        <p:spPr bwMode="auto">
          <a:xfrm>
            <a:off x="1356406" y="-192614"/>
            <a:ext cx="467342"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52400" tIns="76200" rIns="152400" bIns="76200" numCol="1" anchor="t" anchorCtr="0" compatLnSpc="1">
            <a:prstTxWarp prst="textNoShape">
              <a:avLst/>
            </a:prstTxWarp>
          </a:bodyPr>
          <a:lstStyle/>
          <a:p>
            <a:endParaRPr lang="en-US" sz="3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398" y="2667000"/>
            <a:ext cx="10515203" cy="5475817"/>
          </a:xfrm>
          <a:prstGeom prst="rect">
            <a:avLst/>
          </a:prstGeom>
        </p:spPr>
      </p:pic>
      <p:sp>
        <p:nvSpPr>
          <p:cNvPr id="6" name="Title 1">
            <a:extLst>
              <a:ext uri="{FF2B5EF4-FFF2-40B4-BE49-F238E27FC236}">
                <a16:creationId xmlns:a16="http://schemas.microsoft.com/office/drawing/2014/main" id="{1FD4AFF9-25A2-4447-8E8E-C39D94D4DB7B}"/>
              </a:ext>
            </a:extLst>
          </p:cNvPr>
          <p:cNvSpPr>
            <a:spLocks noGrp="1"/>
          </p:cNvSpPr>
          <p:nvPr>
            <p:ph type="ctrTitle"/>
          </p:nvPr>
        </p:nvSpPr>
        <p:spPr>
          <a:xfrm>
            <a:off x="2687320" y="304800"/>
            <a:ext cx="10881360" cy="1143000"/>
          </a:xfrm>
        </p:spPr>
        <p:txBody>
          <a:bodyPr/>
          <a:lstStyle/>
          <a:p>
            <a:r>
              <a:rPr lang="en-US" sz="4000" b="1" u="sng" dirty="0">
                <a:latin typeface="Times New Roman" panose="02020603050405020304" pitchFamily="18" charset="0"/>
                <a:cs typeface="Times New Roman" panose="02020603050405020304" pitchFamily="18" charset="0"/>
              </a:rPr>
              <a:t>Department Of Computer Science </a:t>
            </a:r>
            <a:r>
              <a:rPr lang="en-US" sz="7500" b="1" dirty="0"/>
              <a:t/>
            </a:r>
            <a:br>
              <a:rPr lang="en-US" sz="7500" b="1" dirty="0"/>
            </a:br>
            <a:endParaRPr lang="en-US" sz="3200" b="1" dirty="0"/>
          </a:p>
        </p:txBody>
      </p:sp>
    </p:spTree>
    <p:extLst>
      <p:ext uri="{BB962C8B-B14F-4D97-AF65-F5344CB8AC3E}">
        <p14:creationId xmlns:p14="http://schemas.microsoft.com/office/powerpoint/2010/main" val="378749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Process Flow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A8E15270-EB96-4AA6-B039-A067258246CB}"/>
              </a:ext>
            </a:extLst>
          </p:cNvPr>
          <p:cNvSpPr/>
          <p:nvPr/>
        </p:nvSpPr>
        <p:spPr>
          <a:xfrm>
            <a:off x="3098800" y="8211742"/>
            <a:ext cx="10210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Figure-1: Process Flow Diagram </a:t>
            </a:r>
            <a:r>
              <a:rPr lang="en-US" sz="2400" b="1" u="sng" dirty="0" smtClean="0">
                <a:latin typeface="Times New Roman" panose="02020603050405020304" pitchFamily="18" charset="0"/>
                <a:cs typeface="Times New Roman" panose="02020603050405020304" pitchFamily="18" charset="0"/>
              </a:rPr>
              <a:t>of our </a:t>
            </a:r>
            <a:r>
              <a:rPr lang="en-US" sz="2400" b="1" u="sng" dirty="0" err="1" smtClean="0">
                <a:latin typeface="Times New Roman" panose="02020603050405020304" pitchFamily="18" charset="0"/>
                <a:cs typeface="Times New Roman" panose="02020603050405020304" pitchFamily="18" charset="0"/>
              </a:rPr>
              <a:t>Syste</a:t>
            </a:r>
            <a:r>
              <a:rPr lang="en-US" sz="2400" b="1" u="sng" dirty="0" smtClean="0">
                <a:latin typeface="Times New Roman" panose="02020603050405020304" pitchFamily="18" charset="0"/>
                <a:cs typeface="Times New Roman" panose="02020603050405020304" pitchFamily="18" charset="0"/>
              </a:rPr>
              <a:t>. </a:t>
            </a:r>
            <a:endParaRPr lang="en-US" sz="2400" u="sng"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546600" y="2506345"/>
            <a:ext cx="6629400" cy="5342255"/>
          </a:xfrm>
          <a:prstGeom prst="rect">
            <a:avLst/>
          </a:prstGeom>
        </p:spPr>
      </p:pic>
    </p:spTree>
    <p:extLst>
      <p:ext uri="{BB962C8B-B14F-4D97-AF65-F5344CB8AC3E}">
        <p14:creationId xmlns:p14="http://schemas.microsoft.com/office/powerpoint/2010/main" val="282996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Architecture Diagram of Proposed Project</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b="1" dirty="0">
              <a:solidFill>
                <a:schemeClr val="tx1">
                  <a:lumMod val="95000"/>
                  <a:lumOff val="5000"/>
                </a:schemeClr>
              </a:solidFill>
              <a:highlight>
                <a:srgbClr val="FFFF00"/>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
        <p:nvSpPr>
          <p:cNvPr id="12" name="Rectangle 11">
            <a:extLst>
              <a:ext uri="{FF2B5EF4-FFF2-40B4-BE49-F238E27FC236}">
                <a16:creationId xmlns:a16="http://schemas.microsoft.com/office/drawing/2014/main" id="{A8E15270-EB96-4AA6-B039-A067258246CB}"/>
              </a:ext>
            </a:extLst>
          </p:cNvPr>
          <p:cNvSpPr/>
          <p:nvPr/>
        </p:nvSpPr>
        <p:spPr>
          <a:xfrm>
            <a:off x="3098800" y="7484661"/>
            <a:ext cx="9829800" cy="461665"/>
          </a:xfrm>
          <a:prstGeom prst="rect">
            <a:avLst/>
          </a:prstGeom>
        </p:spPr>
        <p:txBody>
          <a:bodyPr wrap="square">
            <a:spAutoFit/>
          </a:bodyPr>
          <a:lstStyle/>
          <a:p>
            <a:pPr algn="ctr"/>
            <a:r>
              <a:rPr lang="en-US" sz="2400" b="1" u="sng" dirty="0">
                <a:latin typeface="Times New Roman" panose="02020603050405020304" pitchFamily="18" charset="0"/>
                <a:cs typeface="Times New Roman" panose="02020603050405020304" pitchFamily="18" charset="0"/>
              </a:rPr>
              <a:t>Figure-2: </a:t>
            </a:r>
            <a:r>
              <a:rPr lang="en-US" sz="2400" b="1" u="sng" dirty="0" smtClean="0">
                <a:latin typeface="Times New Roman" panose="02020603050405020304" pitchFamily="18" charset="0"/>
                <a:cs typeface="Times New Roman" panose="02020603050405020304" pitchFamily="18" charset="0"/>
              </a:rPr>
              <a:t>3 tier </a:t>
            </a:r>
            <a:r>
              <a:rPr lang="en-US" sz="2400" b="1" u="sng" dirty="0">
                <a:latin typeface="Times New Roman" panose="02020603050405020304" pitchFamily="18" charset="0"/>
                <a:cs typeface="Times New Roman" panose="02020603050405020304" pitchFamily="18" charset="0"/>
              </a:rPr>
              <a:t>Architecture Diagram </a:t>
            </a:r>
            <a:endParaRPr lang="en-US" sz="2400" u="sng" dirty="0"/>
          </a:p>
        </p:txBody>
      </p:sp>
      <p:pic>
        <p:nvPicPr>
          <p:cNvPr id="2056" name="image2.jpeg" descr="ar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00" y="3297358"/>
            <a:ext cx="3771900" cy="376396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p:cNvSpPr>
            <a:spLocks noChangeArrowheads="1"/>
          </p:cNvSpPr>
          <p:nvPr/>
        </p:nvSpPr>
        <p:spPr bwMode="auto">
          <a:xfrm>
            <a:off x="8215312" y="4959135"/>
            <a:ext cx="693738" cy="419100"/>
          </a:xfrm>
          <a:prstGeom prst="rect">
            <a:avLst/>
          </a:prstGeom>
          <a:gradFill rotWithShape="1">
            <a:gsLst>
              <a:gs pos="0">
                <a:srgbClr val="000000"/>
              </a:gs>
              <a:gs pos="64399">
                <a:srgbClr val="000000"/>
              </a:gs>
              <a:gs pos="80000">
                <a:srgbClr val="000000"/>
              </a:gs>
              <a:gs pos="83900">
                <a:srgbClr val="000000"/>
              </a:gs>
              <a:gs pos="100000">
                <a:srgbClr val="000000"/>
              </a:gs>
            </a:gsLst>
            <a:lin ang="16200000"/>
          </a:gradFill>
          <a:ln w="9525">
            <a:solidFill>
              <a:srgbClr val="000000"/>
            </a:solidFill>
            <a:miter lim="800000"/>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FFFFFF"/>
                </a:solidFill>
                <a:effectLst/>
                <a:latin typeface="Times" panose="02020603050405020304" pitchFamily="18" charset="0"/>
                <a:ea typeface="Times New Roman" panose="02020603050405020304" pitchFamily="18" charset="0"/>
                <a:cs typeface="Times New Roman" panose="02020603050405020304" pitchFamily="18" charset="0"/>
              </a:rPr>
              <a:t>Business Logic (Java)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7693819" y="3656935"/>
            <a:ext cx="868362" cy="327025"/>
          </a:xfrm>
          <a:prstGeom prst="rect">
            <a:avLst/>
          </a:prstGeom>
          <a:gradFill rotWithShape="1">
            <a:gsLst>
              <a:gs pos="0">
                <a:srgbClr val="000000"/>
              </a:gs>
              <a:gs pos="64399">
                <a:srgbClr val="000000"/>
              </a:gs>
              <a:gs pos="80000">
                <a:srgbClr val="000000"/>
              </a:gs>
              <a:gs pos="83900">
                <a:srgbClr val="000000"/>
              </a:gs>
              <a:gs pos="100000">
                <a:srgbClr val="000000"/>
              </a:gs>
            </a:gsLst>
            <a:lin ang="16200000"/>
          </a:gradFill>
          <a:ln w="9525">
            <a:solidFill>
              <a:srgbClr val="000000"/>
            </a:solidFill>
            <a:miter lim="800000"/>
            <a:headEnd/>
            <a:tailEnd/>
          </a:ln>
          <a:effectLst>
            <a:outerShdw dist="23000" dir="5400000" rotWithShape="0">
              <a:srgbClr val="000000">
                <a:alpha val="34999"/>
              </a:srgbClr>
            </a:outerShdw>
          </a:effec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FFFFFF"/>
                </a:solidFill>
                <a:effectLst/>
                <a:latin typeface="Times" panose="02020603050405020304" pitchFamily="18" charset="0"/>
                <a:ea typeface="Times New Roman" panose="02020603050405020304" pitchFamily="18" charset="0"/>
                <a:cs typeface="Times New Roman" panose="02020603050405020304" pitchFamily="18" charset="0"/>
              </a:rPr>
              <a:t>SQL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1"/>
          <p:cNvSpPr>
            <a:spLocks noChangeArrowheads="1"/>
          </p:cNvSpPr>
          <p:nvPr/>
        </p:nvSpPr>
        <p:spPr bwMode="auto">
          <a:xfrm>
            <a:off x="3784600" y="2895600"/>
            <a:ext cx="1625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7744" rIns="0" bIns="177744" numCol="1" anchor="ctr" anchorCtr="0" compatLnSpc="1">
            <a:prstTxWarp prst="textNoShape">
              <a:avLst/>
            </a:prstTxWarp>
            <a:spAutoFit/>
          </a:bodyPr>
          <a:lstStyle/>
          <a:p>
            <a:endParaRPr lang="en-US"/>
          </a:p>
        </p:txBody>
      </p:sp>
      <p:sp>
        <p:nvSpPr>
          <p:cNvPr id="13" name="Rectangle 14"/>
          <p:cNvSpPr>
            <a:spLocks noChangeArrowheads="1"/>
          </p:cNvSpPr>
          <p:nvPr/>
        </p:nvSpPr>
        <p:spPr bwMode="auto">
          <a:xfrm>
            <a:off x="3784600" y="3060413"/>
            <a:ext cx="1847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Times"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079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699000" y="2350720"/>
            <a:ext cx="5718988" cy="6564680"/>
          </a:xfrm>
          <a:prstGeom prst="rect">
            <a:avLst/>
          </a:prstGeom>
        </p:spPr>
      </p:pic>
    </p:spTree>
    <p:extLst>
      <p:ext uri="{BB962C8B-B14F-4D97-AF65-F5344CB8AC3E}">
        <p14:creationId xmlns:p14="http://schemas.microsoft.com/office/powerpoint/2010/main" val="2333645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65600" y="2136796"/>
            <a:ext cx="7619999" cy="6397603"/>
          </a:xfrm>
          <a:prstGeom prst="rect">
            <a:avLst/>
          </a:prstGeom>
        </p:spPr>
      </p:pic>
    </p:spTree>
    <p:extLst>
      <p:ext uri="{BB962C8B-B14F-4D97-AF65-F5344CB8AC3E}">
        <p14:creationId xmlns:p14="http://schemas.microsoft.com/office/powerpoint/2010/main" val="322933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80000" y="2438400"/>
            <a:ext cx="5715171" cy="6451550"/>
          </a:xfrm>
          <a:prstGeom prst="rect">
            <a:avLst/>
          </a:prstGeom>
        </p:spPr>
      </p:pic>
    </p:spTree>
    <p:extLst>
      <p:ext uri="{BB962C8B-B14F-4D97-AF65-F5344CB8AC3E}">
        <p14:creationId xmlns:p14="http://schemas.microsoft.com/office/powerpoint/2010/main" val="337350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860800" y="2563956"/>
            <a:ext cx="7467600" cy="5665644"/>
          </a:xfrm>
          <a:prstGeom prst="rect">
            <a:avLst/>
          </a:prstGeom>
        </p:spPr>
      </p:pic>
    </p:spTree>
    <p:extLst>
      <p:ext uri="{BB962C8B-B14F-4D97-AF65-F5344CB8AC3E}">
        <p14:creationId xmlns:p14="http://schemas.microsoft.com/office/powerpoint/2010/main" val="37275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 Case Diagram</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52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470400" y="2527518"/>
            <a:ext cx="7543800" cy="5456043"/>
          </a:xfrm>
          <a:prstGeom prst="rect">
            <a:avLst/>
          </a:prstGeom>
        </p:spPr>
      </p:pic>
    </p:spTree>
    <p:extLst>
      <p:ext uri="{BB962C8B-B14F-4D97-AF65-F5344CB8AC3E}">
        <p14:creationId xmlns:p14="http://schemas.microsoft.com/office/powerpoint/2010/main" val="20339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“Add Member”</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184400" y="2114490"/>
            <a:ext cx="4514215" cy="6540500"/>
          </a:xfrm>
          <a:prstGeom prst="rect">
            <a:avLst/>
          </a:prstGeom>
        </p:spPr>
      </p:pic>
    </p:spTree>
    <p:extLst>
      <p:ext uri="{BB962C8B-B14F-4D97-AF65-F5344CB8AC3E}">
        <p14:creationId xmlns:p14="http://schemas.microsoft.com/office/powerpoint/2010/main" val="91948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“Delivery Boy”</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184400" y="2156643"/>
            <a:ext cx="3657600" cy="6420255"/>
          </a:xfrm>
          <a:prstGeom prst="rect">
            <a:avLst/>
          </a:prstGeom>
        </p:spPr>
      </p:pic>
    </p:spTree>
    <p:extLst>
      <p:ext uri="{BB962C8B-B14F-4D97-AF65-F5344CB8AC3E}">
        <p14:creationId xmlns:p14="http://schemas.microsoft.com/office/powerpoint/2010/main" val="410747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“Donation”</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1400" y="1981200"/>
            <a:ext cx="5938837" cy="6686307"/>
          </a:xfrm>
          <a:prstGeom prst="rect">
            <a:avLst/>
          </a:prstGeom>
        </p:spPr>
      </p:pic>
    </p:spTree>
    <p:extLst>
      <p:ext uri="{BB962C8B-B14F-4D97-AF65-F5344CB8AC3E}">
        <p14:creationId xmlns:p14="http://schemas.microsoft.com/office/powerpoint/2010/main" val="93177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98493"/>
            <a:ext cx="13289280" cy="1143000"/>
          </a:xfrm>
        </p:spPr>
        <p:txBody>
          <a:bodyPr/>
          <a:lstStyle/>
          <a:p>
            <a:r>
              <a:rPr lang="en-US" sz="2800" b="1" u="sng" dirty="0">
                <a:latin typeface="Times New Roman" panose="02020603050405020304" pitchFamily="18" charset="0"/>
                <a:ea typeface="Tahoma" panose="020B0604030504040204" pitchFamily="34" charset="0"/>
                <a:cs typeface="Times New Roman" panose="02020603050405020304" pitchFamily="18" charset="0"/>
              </a:rPr>
              <a:t>Software Design Document</a:t>
            </a: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Project Title</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(Valid Title, reflecting scope and objectives)</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r>
              <a:rPr lang="en-US" sz="2800" b="1" dirty="0">
                <a:latin typeface="Times New Roman" panose="02020603050405020304" pitchFamily="18" charset="0"/>
                <a:ea typeface="Tahoma" panose="020B0604030504040204" pitchFamily="34" charset="0"/>
                <a:cs typeface="Times New Roman" panose="02020603050405020304" pitchFamily="18" charset="0"/>
              </a:rPr>
              <a:t/>
            </a:r>
            <a:br>
              <a:rPr lang="en-US" sz="2800" b="1" dirty="0">
                <a:latin typeface="Times New Roman" panose="02020603050405020304" pitchFamily="18" charset="0"/>
                <a:ea typeface="Tahoma" panose="020B0604030504040204" pitchFamily="34" charset="0"/>
                <a:cs typeface="Times New Roman" panose="02020603050405020304" pitchFamily="18" charset="0"/>
              </a:rPr>
            </a:b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txBox="1">
            <a:spLocks/>
          </p:cNvSpPr>
          <p:nvPr/>
        </p:nvSpPr>
        <p:spPr>
          <a:xfrm>
            <a:off x="584200" y="2567766"/>
            <a:ext cx="8199957" cy="4823634"/>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3000" b="1" dirty="0" err="1" smtClean="0">
                <a:solidFill>
                  <a:prstClr val="black"/>
                </a:solidFill>
                <a:latin typeface="Times New Roman" panose="02020603050405020304" pitchFamily="18" charset="0"/>
                <a:cs typeface="Times New Roman" panose="02020603050405020304" pitchFamily="18" charset="0"/>
              </a:rPr>
              <a:t>Maha</a:t>
            </a:r>
            <a:r>
              <a:rPr lang="en-US" sz="3000" b="1" dirty="0" smtClean="0">
                <a:solidFill>
                  <a:prstClr val="black"/>
                </a:solidFill>
                <a:latin typeface="Times New Roman" panose="02020603050405020304" pitchFamily="18" charset="0"/>
                <a:cs typeface="Times New Roman" panose="02020603050405020304" pitchFamily="18" charset="0"/>
              </a:rPr>
              <a:t> </a:t>
            </a:r>
            <a:r>
              <a:rPr lang="en-US" sz="3000" b="1" dirty="0" err="1" smtClean="0">
                <a:solidFill>
                  <a:prstClr val="black"/>
                </a:solidFill>
                <a:latin typeface="Times New Roman" panose="02020603050405020304" pitchFamily="18" charset="0"/>
                <a:cs typeface="Times New Roman" panose="02020603050405020304" pitchFamily="18" charset="0"/>
              </a:rPr>
              <a:t>Farooqi</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smtClean="0">
                <a:solidFill>
                  <a:prstClr val="black"/>
                </a:solidFill>
                <a:latin typeface="Times New Roman" panose="02020603050405020304" pitchFamily="18" charset="0"/>
                <a:cs typeface="Times New Roman" panose="02020603050405020304" pitchFamily="18" charset="0"/>
              </a:rPr>
              <a:t>Fa20-bcs-029.</a:t>
            </a:r>
            <a:endParaRPr lang="en-US" sz="3000" dirty="0">
              <a:solidFill>
                <a:prstClr val="black"/>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2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b="1" dirty="0" err="1" smtClean="0">
                <a:solidFill>
                  <a:prstClr val="black"/>
                </a:solidFill>
                <a:latin typeface="Times New Roman" panose="02020603050405020304" pitchFamily="18" charset="0"/>
                <a:cs typeface="Times New Roman" panose="02020603050405020304" pitchFamily="18" charset="0"/>
              </a:rPr>
              <a:t>Kainat</a:t>
            </a:r>
            <a:r>
              <a:rPr lang="en-US" sz="3000" b="1" dirty="0" smtClean="0">
                <a:solidFill>
                  <a:prstClr val="black"/>
                </a:solidFill>
                <a:latin typeface="Times New Roman" panose="02020603050405020304" pitchFamily="18" charset="0"/>
                <a:cs typeface="Times New Roman" panose="02020603050405020304" pitchFamily="18" charset="0"/>
              </a:rPr>
              <a:t> </a:t>
            </a:r>
            <a:r>
              <a:rPr lang="en-US" sz="3000" b="1" dirty="0" err="1" smtClean="0">
                <a:solidFill>
                  <a:prstClr val="black"/>
                </a:solidFill>
                <a:latin typeface="Times New Roman" panose="02020603050405020304" pitchFamily="18" charset="0"/>
                <a:cs typeface="Times New Roman" panose="02020603050405020304" pitchFamily="18" charset="0"/>
              </a:rPr>
              <a:t>Mudassar</a:t>
            </a:r>
            <a:endParaRPr lang="en-US" sz="3000" b="1"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3000" dirty="0" smtClean="0">
                <a:solidFill>
                  <a:prstClr val="black"/>
                </a:solidFill>
                <a:latin typeface="Times New Roman" panose="02020603050405020304" pitchFamily="18" charset="0"/>
                <a:cs typeface="Times New Roman" panose="02020603050405020304" pitchFamily="18" charset="0"/>
              </a:rPr>
              <a:t>Fa20-bcs-027</a:t>
            </a:r>
            <a:endParaRPr lang="en-US" sz="3000" dirty="0">
              <a:solidFill>
                <a:prstClr val="black"/>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1200" b="1" dirty="0">
              <a:solidFill>
                <a:prstClr val="black"/>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
        <p:nvSpPr>
          <p:cNvPr id="4" name="Rectangle 3"/>
          <p:cNvSpPr/>
          <p:nvPr/>
        </p:nvSpPr>
        <p:spPr>
          <a:xfrm>
            <a:off x="9347200" y="2567766"/>
            <a:ext cx="6080760" cy="5183832"/>
          </a:xfrm>
          <a:prstGeom prst="rect">
            <a:avLst/>
          </a:prstGeom>
        </p:spPr>
        <p:txBody>
          <a:bodyPr wrap="square" lIns="104498" tIns="52249" rIns="104498" bIns="52249">
            <a:spAutoFit/>
          </a:bodyPr>
          <a:lstStyle/>
          <a:p>
            <a:r>
              <a:rPr lang="en-US" sz="3000" b="1" dirty="0">
                <a:solidFill>
                  <a:prstClr val="black"/>
                </a:solidFill>
                <a:latin typeface="Times New Roman" panose="02020603050405020304" pitchFamily="18" charset="0"/>
                <a:cs typeface="Times New Roman" panose="02020603050405020304" pitchFamily="18" charset="0"/>
              </a:rPr>
              <a:t>Supervisor: </a:t>
            </a:r>
          </a:p>
          <a:p>
            <a:r>
              <a:rPr lang="en-US" sz="3000" dirty="0" err="1" smtClean="0">
                <a:solidFill>
                  <a:prstClr val="black"/>
                </a:solidFill>
                <a:latin typeface="Times New Roman" panose="02020603050405020304" pitchFamily="18" charset="0"/>
                <a:cs typeface="Times New Roman" panose="02020603050405020304" pitchFamily="18" charset="0"/>
              </a:rPr>
              <a:t>Tehseen</a:t>
            </a:r>
            <a:r>
              <a:rPr lang="en-US" sz="3000" dirty="0" smtClean="0">
                <a:solidFill>
                  <a:prstClr val="black"/>
                </a:solidFill>
                <a:latin typeface="Times New Roman" panose="02020603050405020304" pitchFamily="18" charset="0"/>
                <a:cs typeface="Times New Roman" panose="02020603050405020304" pitchFamily="18" charset="0"/>
              </a:rPr>
              <a:t> </a:t>
            </a:r>
            <a:r>
              <a:rPr lang="en-US" sz="3000" dirty="0" err="1" smtClean="0">
                <a:solidFill>
                  <a:prstClr val="black"/>
                </a:solidFill>
                <a:latin typeface="Times New Roman" panose="02020603050405020304" pitchFamily="18" charset="0"/>
                <a:cs typeface="Times New Roman" panose="02020603050405020304" pitchFamily="18" charset="0"/>
              </a:rPr>
              <a:t>Riaz</a:t>
            </a:r>
            <a:r>
              <a:rPr lang="en-US" sz="3000" dirty="0" smtClean="0">
                <a:solidFill>
                  <a:prstClr val="black"/>
                </a:solidFill>
                <a:latin typeface="Times New Roman" panose="02020603050405020304" pitchFamily="18" charset="0"/>
                <a:cs typeface="Times New Roman" panose="02020603050405020304" pitchFamily="18" charset="0"/>
              </a:rPr>
              <a:t> </a:t>
            </a:r>
            <a:r>
              <a:rPr lang="en-US" sz="3000" dirty="0" err="1" smtClean="0">
                <a:solidFill>
                  <a:prstClr val="black"/>
                </a:solidFill>
                <a:latin typeface="Times New Roman" panose="02020603050405020304" pitchFamily="18" charset="0"/>
                <a:cs typeface="Times New Roman" panose="02020603050405020304" pitchFamily="18" charset="0"/>
              </a:rPr>
              <a:t>Abbasi</a:t>
            </a:r>
            <a:endParaRPr lang="en-US" sz="3000" dirty="0">
              <a:solidFill>
                <a:prstClr val="black"/>
              </a:solidFill>
              <a:latin typeface="Times New Roman" panose="02020603050405020304" pitchFamily="18" charset="0"/>
              <a:cs typeface="Times New Roman" panose="02020603050405020304" pitchFamily="18" charset="0"/>
            </a:endParaRPr>
          </a:p>
          <a:p>
            <a:endParaRPr lang="en-US" sz="3000" b="1"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endParaRPr lang="en-GB"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Department Of Computer Science</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Submission Date</a:t>
            </a:r>
            <a:r>
              <a:rPr lang="en-US" sz="3000" dirty="0">
                <a:solidFill>
                  <a:prstClr val="black"/>
                </a:solidFill>
                <a:latin typeface="Times New Roman" panose="02020603050405020304" pitchFamily="18" charset="0"/>
                <a:cs typeface="Times New Roman" panose="02020603050405020304" pitchFamily="18" charset="0"/>
              </a:rPr>
              <a:t>: </a:t>
            </a:r>
            <a:r>
              <a:rPr lang="en-US" sz="3000" dirty="0" smtClean="0">
                <a:solidFill>
                  <a:prstClr val="black"/>
                </a:solidFill>
                <a:latin typeface="Times New Roman" panose="02020603050405020304" pitchFamily="18" charset="0"/>
                <a:cs typeface="Times New Roman" panose="02020603050405020304" pitchFamily="18" charset="0"/>
              </a:rPr>
              <a:t>30-4-2022</a:t>
            </a:r>
            <a:endParaRPr lang="en-US" sz="3000" dirty="0">
              <a:solidFill>
                <a:prstClr val="black"/>
              </a:solidFill>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72622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“Find Food”</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193800" y="2155603"/>
            <a:ext cx="5219700" cy="6657657"/>
          </a:xfrm>
          <a:prstGeom prst="rect">
            <a:avLst/>
          </a:prstGeom>
        </p:spPr>
      </p:pic>
    </p:spTree>
    <p:extLst>
      <p:ext uri="{BB962C8B-B14F-4D97-AF65-F5344CB8AC3E}">
        <p14:creationId xmlns:p14="http://schemas.microsoft.com/office/powerpoint/2010/main" val="2691334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“Post Food”</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270000" y="2156643"/>
            <a:ext cx="5975985" cy="6395085"/>
          </a:xfrm>
          <a:prstGeom prst="rect">
            <a:avLst/>
          </a:prstGeom>
        </p:spPr>
      </p:pic>
    </p:spTree>
    <p:extLst>
      <p:ext uri="{BB962C8B-B14F-4D97-AF65-F5344CB8AC3E}">
        <p14:creationId xmlns:p14="http://schemas.microsoft.com/office/powerpoint/2010/main" val="506082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“Review”</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346200" y="2129081"/>
            <a:ext cx="4876800" cy="6606702"/>
          </a:xfrm>
          <a:prstGeom prst="rect">
            <a:avLst/>
          </a:prstGeom>
        </p:spPr>
      </p:pic>
    </p:spTree>
    <p:extLst>
      <p:ext uri="{BB962C8B-B14F-4D97-AF65-F5344CB8AC3E}">
        <p14:creationId xmlns:p14="http://schemas.microsoft.com/office/powerpoint/2010/main" val="43260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Activity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800" b="1" dirty="0" smtClean="0">
              <a:solidFill>
                <a:srgbClr val="FF0000"/>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pPr algn="just"/>
            <a:endParaRPr lang="en-US" sz="2800" b="1" dirty="0">
              <a:solidFill>
                <a:schemeClr val="tx1"/>
              </a:solidFill>
            </a:endParaRPr>
          </a:p>
          <a:p>
            <a:pPr algn="just"/>
            <a:endParaRPr lang="en-US" sz="2800" b="1" dirty="0" smtClean="0">
              <a:solidFill>
                <a:schemeClr val="tx1"/>
              </a:solidFill>
            </a:endParaRPr>
          </a:p>
          <a:p>
            <a:r>
              <a:rPr lang="en-US" sz="2800" b="1" dirty="0" smtClean="0">
                <a:solidFill>
                  <a:schemeClr val="tx1"/>
                </a:solidFill>
              </a:rPr>
              <a:t>					Figure: Activity diagram of “Profile Management”</a:t>
            </a:r>
          </a:p>
          <a:p>
            <a:pPr marL="457200" indent="-457200" algn="just">
              <a:buFont typeface="Arial" panose="020B0604020202020204" pitchFamily="34" charset="0"/>
              <a:buChar char="•"/>
            </a:pPr>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422400" y="1978940"/>
            <a:ext cx="3581400" cy="7010400"/>
          </a:xfrm>
          <a:prstGeom prst="rect">
            <a:avLst/>
          </a:prstGeom>
        </p:spPr>
      </p:pic>
    </p:spTree>
    <p:extLst>
      <p:ext uri="{BB962C8B-B14F-4D97-AF65-F5344CB8AC3E}">
        <p14:creationId xmlns:p14="http://schemas.microsoft.com/office/powerpoint/2010/main" val="1381853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Data Representation </a:t>
            </a:r>
            <a:r>
              <a:rPr lang="en-US" sz="4500" b="1" u="sng" dirty="0" smtClean="0">
                <a:latin typeface="Times New Roman" panose="02020603050405020304" pitchFamily="18" charset="0"/>
                <a:cs typeface="Times New Roman" panose="02020603050405020304" pitchFamily="18" charset="0"/>
              </a:rPr>
              <a:t>[</a:t>
            </a:r>
            <a:r>
              <a:rPr lang="de-DE" sz="4500" b="1" u="sng" dirty="0" smtClean="0">
                <a:latin typeface="Times New Roman" panose="02020603050405020304" pitchFamily="18" charset="0"/>
                <a:cs typeface="Times New Roman" panose="02020603050405020304" pitchFamily="18" charset="0"/>
              </a:rPr>
              <a:t>User Schema </a:t>
            </a:r>
            <a:r>
              <a:rPr lang="en-US" sz="4500" b="1" u="sng" dirty="0">
                <a:latin typeface="Times New Roman" panose="02020603050405020304" pitchFamily="18" charset="0"/>
                <a:cs typeface="Times New Roman" panose="02020603050405020304" pitchFamily="18" charset="0"/>
              </a:rPr>
              <a:t>]</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6400800" cy="67863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05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err="1">
                <a:solidFill>
                  <a:schemeClr val="tx1"/>
                </a:solidFill>
              </a:rPr>
              <a:t>const</a:t>
            </a:r>
            <a:r>
              <a:rPr lang="en-US" sz="2000" dirty="0">
                <a:solidFill>
                  <a:schemeClr val="tx1"/>
                </a:solidFill>
              </a:rPr>
              <a:t> </a:t>
            </a:r>
            <a:r>
              <a:rPr lang="en-US" sz="2000" dirty="0" err="1">
                <a:solidFill>
                  <a:schemeClr val="tx1"/>
                </a:solidFill>
              </a:rPr>
              <a:t>monggose</a:t>
            </a:r>
            <a:r>
              <a:rPr lang="en-US" sz="2000" dirty="0">
                <a:solidFill>
                  <a:schemeClr val="tx1"/>
                </a:solidFill>
              </a:rPr>
              <a:t>= require( 'mongoose' )</a:t>
            </a:r>
          </a:p>
          <a:p>
            <a:pPr algn="l"/>
            <a:r>
              <a:rPr lang="en-US" sz="2000" dirty="0" err="1">
                <a:solidFill>
                  <a:schemeClr val="tx1"/>
                </a:solidFill>
              </a:rPr>
              <a:t>const</a:t>
            </a:r>
            <a:r>
              <a:rPr lang="en-US" sz="2000" dirty="0">
                <a:solidFill>
                  <a:schemeClr val="tx1"/>
                </a:solidFill>
              </a:rPr>
              <a:t> </a:t>
            </a:r>
            <a:r>
              <a:rPr lang="en-US" sz="2000" dirty="0" err="1">
                <a:solidFill>
                  <a:schemeClr val="tx1"/>
                </a:solidFill>
              </a:rPr>
              <a:t>UserSchema</a:t>
            </a:r>
            <a:r>
              <a:rPr lang="en-US" sz="2000" dirty="0">
                <a:solidFill>
                  <a:schemeClr val="tx1"/>
                </a:solidFill>
              </a:rPr>
              <a:t>= </a:t>
            </a:r>
            <a:r>
              <a:rPr lang="en-US" sz="2000" dirty="0" err="1">
                <a:solidFill>
                  <a:schemeClr val="tx1"/>
                </a:solidFill>
              </a:rPr>
              <a:t>monggose.Schema</a:t>
            </a:r>
            <a:r>
              <a:rPr lang="en-US" sz="2000" dirty="0">
                <a:solidFill>
                  <a:schemeClr val="tx1"/>
                </a:solidFill>
              </a:rPr>
              <a:t>({</a:t>
            </a:r>
          </a:p>
          <a:p>
            <a:pPr algn="l"/>
            <a:r>
              <a:rPr lang="en-US" sz="2000" dirty="0">
                <a:solidFill>
                  <a:schemeClr val="tx1"/>
                </a:solidFill>
              </a:rPr>
              <a:t>"Id":</a:t>
            </a:r>
          </a:p>
          <a:p>
            <a:pPr algn="l"/>
            <a:r>
              <a:rPr lang="en-US" sz="2000" dirty="0">
                <a:solidFill>
                  <a:schemeClr val="tx1"/>
                </a:solidFill>
              </a:rPr>
              <a:t>{ description: "this is a unique id of a record",</a:t>
            </a:r>
          </a:p>
          <a:p>
            <a:pPr algn="l"/>
            <a:r>
              <a:rPr lang="en-US" sz="2000" dirty="0">
                <a:solidFill>
                  <a:schemeClr val="tx1"/>
                </a:solidFill>
              </a:rPr>
              <a:t>type: "Number"</a:t>
            </a:r>
          </a:p>
          <a:p>
            <a:pPr algn="l"/>
            <a:r>
              <a:rPr lang="en-US" sz="2000" dirty="0">
                <a:solidFill>
                  <a:schemeClr val="tx1"/>
                </a:solidFill>
              </a:rPr>
              <a:t>required: "true"</a:t>
            </a:r>
          </a:p>
          <a:p>
            <a:pPr algn="l"/>
            <a:r>
              <a:rPr lang="en-US" sz="2000" dirty="0">
                <a:solidFill>
                  <a:schemeClr val="tx1"/>
                </a:solidFill>
              </a:rPr>
              <a:t>},</a:t>
            </a:r>
          </a:p>
          <a:p>
            <a:pPr algn="l"/>
            <a:r>
              <a:rPr lang="en-US" sz="2000" dirty="0">
                <a:solidFill>
                  <a:schemeClr val="tx1"/>
                </a:solidFill>
              </a:rPr>
              <a:t>"Username"</a:t>
            </a:r>
          </a:p>
          <a:p>
            <a:pPr algn="l"/>
            <a:r>
              <a:rPr lang="en-US" sz="2000" dirty="0">
                <a:solidFill>
                  <a:schemeClr val="tx1"/>
                </a:solidFill>
              </a:rPr>
              <a:t>{</a:t>
            </a:r>
          </a:p>
          <a:p>
            <a:pPr algn="l"/>
            <a:r>
              <a:rPr lang="en-US" sz="2000" dirty="0">
                <a:solidFill>
                  <a:schemeClr val="tx1"/>
                </a:solidFill>
              </a:rPr>
              <a:t>"description": "A user's Username",</a:t>
            </a:r>
          </a:p>
          <a:p>
            <a:pPr algn="l"/>
            <a:r>
              <a:rPr lang="en-US" sz="2000" dirty="0">
                <a:solidFill>
                  <a:schemeClr val="tx1"/>
                </a:solidFill>
              </a:rPr>
              <a:t>"type": "string",</a:t>
            </a:r>
          </a:p>
          <a:p>
            <a:pPr algn="l"/>
            <a:r>
              <a:rPr lang="en-US" sz="2000" dirty="0">
                <a:solidFill>
                  <a:schemeClr val="tx1"/>
                </a:solidFill>
              </a:rPr>
              <a:t>required: "true"</a:t>
            </a:r>
          </a:p>
          <a:p>
            <a:pPr algn="l"/>
            <a:r>
              <a:rPr lang="en-US" sz="2000" dirty="0">
                <a:solidFill>
                  <a:schemeClr val="tx1"/>
                </a:solidFill>
              </a:rPr>
              <a:t>},</a:t>
            </a:r>
          </a:p>
          <a:p>
            <a:pPr algn="l"/>
            <a:r>
              <a:rPr lang="en-US" sz="2000" dirty="0">
                <a:solidFill>
                  <a:schemeClr val="tx1"/>
                </a:solidFill>
              </a:rPr>
              <a:t>"email"</a:t>
            </a:r>
          </a:p>
          <a:p>
            <a:pPr algn="l"/>
            <a:r>
              <a:rPr lang="en-US" sz="2000" dirty="0">
                <a:solidFill>
                  <a:schemeClr val="tx1"/>
                </a:solidFill>
              </a:rPr>
              <a:t>{</a:t>
            </a:r>
          </a:p>
          <a:p>
            <a:pPr algn="l"/>
            <a:r>
              <a:rPr lang="en-US" sz="2000" dirty="0">
                <a:solidFill>
                  <a:schemeClr val="tx1"/>
                </a:solidFill>
              </a:rPr>
              <a:t>"description": "user's email",</a:t>
            </a:r>
          </a:p>
          <a:p>
            <a:pPr algn="l"/>
            <a:r>
              <a:rPr lang="en-US" sz="2000" dirty="0">
                <a:solidFill>
                  <a:schemeClr val="tx1"/>
                </a:solidFill>
              </a:rPr>
              <a:t>"type": "email",</a:t>
            </a:r>
          </a:p>
          <a:p>
            <a:pPr algn="l"/>
            <a:r>
              <a:rPr lang="en-US" sz="2000" dirty="0">
                <a:solidFill>
                  <a:schemeClr val="tx1"/>
                </a:solidFill>
              </a:rPr>
              <a:t>required: "true"</a:t>
            </a:r>
          </a:p>
          <a:p>
            <a:pPr algn="l"/>
            <a:r>
              <a:rPr lang="en-US" sz="2000" dirty="0">
                <a:solidFill>
                  <a:schemeClr val="tx1"/>
                </a:solidFill>
              </a:rPr>
              <a:t>},</a:t>
            </a:r>
          </a:p>
          <a:p>
            <a:pPr marL="457200" indent="-457200" algn="just">
              <a:buFont typeface="Arial" panose="020B0604020202020204" pitchFamily="34" charset="0"/>
              <a:buChar char="•"/>
            </a:pPr>
            <a:endParaRPr lang="en-US" sz="105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289800" y="1981200"/>
            <a:ext cx="7467600" cy="7201972"/>
          </a:xfrm>
          <a:prstGeom prst="rect">
            <a:avLst/>
          </a:prstGeom>
          <a:noFill/>
        </p:spPr>
        <p:txBody>
          <a:bodyPr wrap="square" rtlCol="0">
            <a:spAutoFit/>
          </a:bodyPr>
          <a:lstStyle/>
          <a:p>
            <a:r>
              <a:rPr lang="en-US" dirty="0"/>
              <a:t>"password"</a:t>
            </a:r>
          </a:p>
          <a:p>
            <a:r>
              <a:rPr lang="en-US" dirty="0"/>
              <a:t>{</a:t>
            </a:r>
          </a:p>
          <a:p>
            <a:r>
              <a:rPr lang="en-US" dirty="0"/>
              <a:t>"description": "User’s password",</a:t>
            </a:r>
          </a:p>
          <a:p>
            <a:r>
              <a:rPr lang="en-US" dirty="0"/>
              <a:t>"type": "password",</a:t>
            </a:r>
          </a:p>
          <a:p>
            <a:r>
              <a:rPr lang="en-US" dirty="0"/>
              <a:t>required: "true"</a:t>
            </a:r>
          </a:p>
          <a:p>
            <a:r>
              <a:rPr lang="en-US" dirty="0"/>
              <a:t>},</a:t>
            </a:r>
          </a:p>
          <a:p>
            <a:r>
              <a:rPr lang="en-US" dirty="0"/>
              <a:t>"Location"</a:t>
            </a:r>
          </a:p>
          <a:p>
            <a:r>
              <a:rPr lang="en-US" dirty="0"/>
              <a:t>{</a:t>
            </a:r>
          </a:p>
          <a:p>
            <a:r>
              <a:rPr lang="en-US" dirty="0"/>
              <a:t>"description": “user's location",</a:t>
            </a:r>
          </a:p>
          <a:p>
            <a:r>
              <a:rPr lang="en-US" dirty="0"/>
              <a:t>"type": "string",</a:t>
            </a:r>
          </a:p>
          <a:p>
            <a:r>
              <a:rPr lang="en-US" dirty="0"/>
              <a:t>required: "true"</a:t>
            </a:r>
          </a:p>
          <a:p>
            <a:r>
              <a:rPr lang="en-US" dirty="0"/>
              <a:t>}</a:t>
            </a:r>
          </a:p>
          <a:p>
            <a:r>
              <a:rPr lang="en-US" dirty="0"/>
              <a:t>“Mobile No”</a:t>
            </a:r>
          </a:p>
          <a:p>
            <a:r>
              <a:rPr lang="en-US" dirty="0"/>
              <a:t>{ </a:t>
            </a:r>
          </a:p>
          <a:p>
            <a:r>
              <a:rPr lang="en-US" dirty="0"/>
              <a:t>"description": “user's mobile no",</a:t>
            </a:r>
          </a:p>
          <a:p>
            <a:r>
              <a:rPr lang="en-US" dirty="0"/>
              <a:t>"type": "string"</a:t>
            </a:r>
          </a:p>
          <a:p>
            <a:r>
              <a:rPr lang="en-US" dirty="0"/>
              <a:t>required: "true"</a:t>
            </a:r>
          </a:p>
          <a:p>
            <a:r>
              <a:rPr lang="en-US" dirty="0"/>
              <a:t>}</a:t>
            </a:r>
          </a:p>
          <a:p>
            <a:r>
              <a:rPr lang="en-US" dirty="0"/>
              <a:t> </a:t>
            </a:r>
          </a:p>
          <a:p>
            <a:r>
              <a:rPr lang="en-US" dirty="0"/>
              <a:t>})</a:t>
            </a:r>
          </a:p>
          <a:p>
            <a:r>
              <a:rPr lang="en-US" dirty="0"/>
              <a:t>module. Exports= </a:t>
            </a:r>
            <a:r>
              <a:rPr lang="en-US" dirty="0" err="1"/>
              <a:t>monggose.model</a:t>
            </a:r>
            <a:r>
              <a:rPr lang="en-US" dirty="0"/>
              <a:t> ( "User " , </a:t>
            </a:r>
            <a:r>
              <a:rPr lang="en-US" dirty="0" err="1"/>
              <a:t>UserSchema</a:t>
            </a:r>
            <a:r>
              <a:rPr lang="en-US" dirty="0"/>
              <a:t>)</a:t>
            </a:r>
          </a:p>
          <a:p>
            <a:r>
              <a:rPr lang="en-US" dirty="0"/>
              <a:t> </a:t>
            </a:r>
          </a:p>
        </p:txBody>
      </p:sp>
    </p:spTree>
    <p:extLst>
      <p:ext uri="{BB962C8B-B14F-4D97-AF65-F5344CB8AC3E}">
        <p14:creationId xmlns:p14="http://schemas.microsoft.com/office/powerpoint/2010/main" val="4235355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Class Diagram or Data Flow Diagrams</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400" y="1905000"/>
            <a:ext cx="12420600" cy="6788248"/>
          </a:xfrm>
          <a:prstGeom prst="rect">
            <a:avLst/>
          </a:prstGeom>
        </p:spPr>
      </p:pic>
      <p:sp>
        <p:nvSpPr>
          <p:cNvPr id="5" name="Rectangle 4"/>
          <p:cNvSpPr/>
          <p:nvPr/>
        </p:nvSpPr>
        <p:spPr>
          <a:xfrm>
            <a:off x="1574800" y="7392816"/>
            <a:ext cx="8128000" cy="461665"/>
          </a:xfrm>
          <a:prstGeom prst="rect">
            <a:avLst/>
          </a:prstGeom>
        </p:spPr>
        <p:txBody>
          <a:bodyPr>
            <a:spAutoFit/>
          </a:bodyPr>
          <a:lstStyle/>
          <a:p>
            <a:r>
              <a:rPr lang="en-US" sz="2400" b="1" dirty="0" smtClean="0"/>
              <a:t>Figure</a:t>
            </a:r>
            <a:r>
              <a:rPr lang="en-US" sz="2400" b="1" dirty="0"/>
              <a:t>: </a:t>
            </a:r>
            <a:r>
              <a:rPr lang="en-US" sz="2400" b="1" dirty="0" smtClean="0"/>
              <a:t>Class Diagram of “Save Food Stuff”</a:t>
            </a:r>
            <a:endParaRPr lang="en-US" sz="2400" b="1" dirty="0"/>
          </a:p>
        </p:txBody>
      </p:sp>
    </p:spTree>
    <p:extLst>
      <p:ext uri="{BB962C8B-B14F-4D97-AF65-F5344CB8AC3E}">
        <p14:creationId xmlns:p14="http://schemas.microsoft.com/office/powerpoint/2010/main" val="947000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9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494420" y="1905000"/>
            <a:ext cx="6629400" cy="7133590"/>
          </a:xfrm>
          <a:prstGeom prst="rect">
            <a:avLst/>
          </a:prstGeom>
        </p:spPr>
      </p:pic>
      <p:sp>
        <p:nvSpPr>
          <p:cNvPr id="5" name="Rectangle 4"/>
          <p:cNvSpPr/>
          <p:nvPr/>
        </p:nvSpPr>
        <p:spPr>
          <a:xfrm>
            <a:off x="6911776" y="5136948"/>
            <a:ext cx="7472623" cy="246221"/>
          </a:xfrm>
          <a:prstGeom prst="rect">
            <a:avLst/>
          </a:prstGeom>
        </p:spPr>
        <p:txBody>
          <a:bodyPr wrap="none">
            <a:spAutoFit/>
          </a:bodyPr>
          <a:lstStyle/>
          <a:p>
            <a:pPr marL="1371600" marR="0" indent="457200" algn="just">
              <a:lnSpc>
                <a:spcPts val="1200"/>
              </a:lnSpc>
              <a:spcBef>
                <a:spcPts val="0"/>
              </a:spcBef>
              <a:spcAft>
                <a:spcPts val="0"/>
              </a:spcAft>
            </a:pPr>
            <a:r>
              <a:rPr lang="en-US" sz="2400" b="1" u="sng" dirty="0" smtClean="0">
                <a:latin typeface="Times New Roman" panose="02020603050405020304" pitchFamily="18" charset="0"/>
                <a:ea typeface="Times New Roman" panose="02020603050405020304" pitchFamily="18" charset="0"/>
                <a:cs typeface="Times New Roman" panose="02020603050405020304" pitchFamily="18" charset="0"/>
              </a:rPr>
              <a:t>Figure: </a:t>
            </a:r>
            <a:r>
              <a:rPr lang="en-US" sz="2400" b="1" u="sng" dirty="0">
                <a:latin typeface="Times New Roman" panose="02020603050405020304" pitchFamily="18" charset="0"/>
                <a:ea typeface="Times New Roman" panose="02020603050405020304" pitchFamily="18" charset="0"/>
                <a:cs typeface="Times New Roman" panose="02020603050405020304" pitchFamily="18" charset="0"/>
              </a:rPr>
              <a:t>Add Member Sequence Diagram</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330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9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99691" y="5136948"/>
            <a:ext cx="7496796" cy="246221"/>
          </a:xfrm>
          <a:prstGeom prst="rect">
            <a:avLst/>
          </a:prstGeom>
        </p:spPr>
        <p:txBody>
          <a:bodyPr wrap="none">
            <a:spAutoFit/>
          </a:bodyPr>
          <a:lstStyle/>
          <a:p>
            <a:pPr marL="1371600" marR="0" indent="457200" algn="just">
              <a:lnSpc>
                <a:spcPts val="1200"/>
              </a:lnSpc>
              <a:spcBef>
                <a:spcPts val="0"/>
              </a:spcBef>
              <a:spcAft>
                <a:spcPts val="0"/>
              </a:spcAft>
            </a:pPr>
            <a:r>
              <a:rPr lang="en-US" sz="2400" b="1" u="sng" dirty="0" smtClean="0">
                <a:latin typeface="Times New Roman" panose="02020603050405020304" pitchFamily="18" charset="0"/>
                <a:ea typeface="Times New Roman" panose="02020603050405020304" pitchFamily="18" charset="0"/>
                <a:cs typeface="Times New Roman" panose="02020603050405020304" pitchFamily="18" charset="0"/>
              </a:rPr>
              <a:t>Figure: Sequence Diagram of “Donation”</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476094" y="2354933"/>
            <a:ext cx="6629400" cy="5810250"/>
          </a:xfrm>
          <a:prstGeom prst="rect">
            <a:avLst/>
          </a:prstGeom>
        </p:spPr>
      </p:pic>
    </p:spTree>
    <p:extLst>
      <p:ext uri="{BB962C8B-B14F-4D97-AF65-F5344CB8AC3E}">
        <p14:creationId xmlns:p14="http://schemas.microsoft.com/office/powerpoint/2010/main" val="2876858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Sequence Diagram</a:t>
            </a:r>
            <a:br>
              <a:rPr lang="en-US" sz="4500" b="1" u="sng" dirty="0">
                <a:latin typeface="Times New Roman" panose="02020603050405020304" pitchFamily="18" charset="0"/>
                <a:cs typeface="Times New Roman" panose="02020603050405020304" pitchFamily="18" charset="0"/>
              </a:rPr>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209800"/>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36373" y="5136948"/>
            <a:ext cx="7623434" cy="246221"/>
          </a:xfrm>
          <a:prstGeom prst="rect">
            <a:avLst/>
          </a:prstGeom>
        </p:spPr>
        <p:txBody>
          <a:bodyPr wrap="none">
            <a:spAutoFit/>
          </a:bodyPr>
          <a:lstStyle/>
          <a:p>
            <a:pPr marL="1371600" marR="0" indent="457200" algn="just">
              <a:lnSpc>
                <a:spcPts val="1200"/>
              </a:lnSpc>
              <a:spcBef>
                <a:spcPts val="0"/>
              </a:spcBef>
              <a:spcAft>
                <a:spcPts val="0"/>
              </a:spcAft>
            </a:pPr>
            <a:r>
              <a:rPr lang="en-US" sz="2400" b="1" u="sng" dirty="0" smtClean="0">
                <a:latin typeface="Times New Roman" panose="02020603050405020304" pitchFamily="18" charset="0"/>
                <a:ea typeface="Times New Roman" panose="02020603050405020304" pitchFamily="18" charset="0"/>
                <a:cs typeface="Times New Roman" panose="02020603050405020304" pitchFamily="18" charset="0"/>
              </a:rPr>
              <a:t>Figure: Sequence Diagram of “Find Food”</a:t>
            </a:r>
            <a:endParaRPr lang="en-US" sz="18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884763" y="2590800"/>
            <a:ext cx="5485765" cy="5845810"/>
          </a:xfrm>
          <a:prstGeom prst="rect">
            <a:avLst/>
          </a:prstGeom>
        </p:spPr>
      </p:pic>
    </p:spTree>
    <p:extLst>
      <p:ext uri="{BB962C8B-B14F-4D97-AF65-F5344CB8AC3E}">
        <p14:creationId xmlns:p14="http://schemas.microsoft.com/office/powerpoint/2010/main" val="560848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3400" y="488522"/>
            <a:ext cx="13441680" cy="1143000"/>
          </a:xfrm>
        </p:spPr>
        <p:txBody>
          <a:bodyPr/>
          <a:lstStyle/>
          <a:p>
            <a:r>
              <a:rPr lang="en-US" sz="4500" b="1" u="sng" dirty="0" smtClean="0">
                <a:latin typeface="Times New Roman" panose="02020603050405020304" pitchFamily="18" charset="0"/>
                <a:cs typeface="Times New Roman" panose="02020603050405020304" pitchFamily="18" charset="0"/>
              </a:rPr>
              <a:t>Entity Relationship Diagram</a:t>
            </a: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3124200"/>
            <a:ext cx="12420600" cy="5399479"/>
          </a:xfrm>
          <a:prstGeom prst="rect">
            <a:avLst/>
          </a:prstGeom>
        </p:spPr>
      </p:pic>
    </p:spTree>
    <p:extLst>
      <p:ext uri="{BB962C8B-B14F-4D97-AF65-F5344CB8AC3E}">
        <p14:creationId xmlns:p14="http://schemas.microsoft.com/office/powerpoint/2010/main" val="200229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Project Category</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30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Our project is a web application</a:t>
            </a: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endParaRPr lang="en-US" dirty="0">
              <a:solidFill>
                <a:prstClr val="black"/>
              </a:solidFill>
              <a:latin typeface="Calibri"/>
            </a:endParaRPr>
          </a:p>
        </p:txBody>
      </p:sp>
    </p:spTree>
    <p:extLst>
      <p:ext uri="{BB962C8B-B14F-4D97-AF65-F5344CB8AC3E}">
        <p14:creationId xmlns:p14="http://schemas.microsoft.com/office/powerpoint/2010/main" val="2341704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457200"/>
            <a:ext cx="13441680" cy="1143000"/>
          </a:xfrm>
        </p:spPr>
        <p:txBody>
          <a:bodyPr/>
          <a:lstStyle/>
          <a:p>
            <a:r>
              <a:rPr lang="en-US" sz="3200" b="1" u="sng" dirty="0">
                <a:latin typeface="Times New Roman" panose="02020603050405020304" pitchFamily="18" charset="0"/>
                <a:cs typeface="Times New Roman" panose="02020603050405020304" pitchFamily="18" charset="0"/>
              </a:rPr>
              <a:t>Algorithm </a:t>
            </a:r>
            <a:r>
              <a:rPr lang="en-US" sz="3200" b="1" u="sng" dirty="0" smtClean="0">
                <a:latin typeface="Times New Roman" panose="02020603050405020304" pitchFamily="18" charset="0"/>
                <a:cs typeface="Times New Roman" panose="02020603050405020304" pitchFamily="18" charset="0"/>
              </a:rPr>
              <a:t/>
            </a:r>
            <a:br>
              <a:rPr lang="en-US" sz="3200" b="1" u="sng" dirty="0" smtClean="0">
                <a:latin typeface="Times New Roman" panose="02020603050405020304" pitchFamily="18" charset="0"/>
                <a:cs typeface="Times New Roman" panose="02020603050405020304" pitchFamily="18" charset="0"/>
              </a:rPr>
            </a:br>
            <a:r>
              <a:rPr lang="en-US" sz="3600" b="1" dirty="0"/>
              <a:t>User schema:</a:t>
            </a:r>
            <a:r>
              <a:rPr lang="en-US" sz="3200" dirty="0"/>
              <a:t/>
            </a:r>
            <a:br>
              <a:rPr lang="en-US" sz="3200" dirty="0"/>
            </a:b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b="1" dirty="0">
                <a:solidFill>
                  <a:schemeClr val="tx1"/>
                </a:solidFill>
              </a:rPr>
              <a:t> </a:t>
            </a:r>
            <a:endParaRPr lang="en-US" sz="900" dirty="0">
              <a:solidFill>
                <a:schemeClr val="tx1"/>
              </a:solidFill>
            </a:endParaRPr>
          </a:p>
          <a:p>
            <a:r>
              <a:rPr lang="en-US" sz="900" dirty="0" err="1">
                <a:solidFill>
                  <a:schemeClr val="tx1"/>
                </a:solidFill>
              </a:rPr>
              <a:t>const</a:t>
            </a:r>
            <a:r>
              <a:rPr lang="en-US" sz="900" dirty="0">
                <a:solidFill>
                  <a:schemeClr val="tx1"/>
                </a:solidFill>
              </a:rPr>
              <a:t> </a:t>
            </a:r>
            <a:r>
              <a:rPr lang="en-US" sz="900" dirty="0" err="1">
                <a:solidFill>
                  <a:schemeClr val="tx1"/>
                </a:solidFill>
              </a:rPr>
              <a:t>monggose</a:t>
            </a:r>
            <a:r>
              <a:rPr lang="en-US" sz="900" dirty="0">
                <a:solidFill>
                  <a:schemeClr val="tx1"/>
                </a:solidFill>
              </a:rPr>
              <a:t>= require( 'mongoose' )</a:t>
            </a:r>
          </a:p>
          <a:p>
            <a:r>
              <a:rPr lang="en-US" sz="900" dirty="0" err="1">
                <a:solidFill>
                  <a:schemeClr val="tx1"/>
                </a:solidFill>
              </a:rPr>
              <a:t>const</a:t>
            </a:r>
            <a:r>
              <a:rPr lang="en-US" sz="900" dirty="0">
                <a:solidFill>
                  <a:schemeClr val="tx1"/>
                </a:solidFill>
              </a:rPr>
              <a:t> </a:t>
            </a:r>
            <a:r>
              <a:rPr lang="en-US" sz="900" dirty="0" err="1">
                <a:solidFill>
                  <a:schemeClr val="tx1"/>
                </a:solidFill>
              </a:rPr>
              <a:t>UserSchema</a:t>
            </a:r>
            <a:r>
              <a:rPr lang="en-US" sz="900" dirty="0">
                <a:solidFill>
                  <a:schemeClr val="tx1"/>
                </a:solidFill>
              </a:rPr>
              <a:t>= </a:t>
            </a:r>
            <a:r>
              <a:rPr lang="en-US" sz="900" dirty="0" err="1">
                <a:solidFill>
                  <a:schemeClr val="tx1"/>
                </a:solidFill>
              </a:rPr>
              <a:t>monggose.Schema</a:t>
            </a:r>
            <a:r>
              <a:rPr lang="en-US" sz="900" dirty="0">
                <a:solidFill>
                  <a:schemeClr val="tx1"/>
                </a:solidFill>
              </a:rPr>
              <a:t>({</a:t>
            </a:r>
          </a:p>
          <a:p>
            <a:r>
              <a:rPr lang="en-US" sz="900" dirty="0">
                <a:solidFill>
                  <a:schemeClr val="tx1"/>
                </a:solidFill>
              </a:rPr>
              <a:t>"Id":</a:t>
            </a:r>
          </a:p>
          <a:p>
            <a:r>
              <a:rPr lang="en-US" sz="900" dirty="0">
                <a:solidFill>
                  <a:schemeClr val="tx1"/>
                </a:solidFill>
              </a:rPr>
              <a:t>{ description: "this is a unique id of a record",</a:t>
            </a:r>
          </a:p>
          <a:p>
            <a:r>
              <a:rPr lang="en-US" sz="900" dirty="0">
                <a:solidFill>
                  <a:schemeClr val="tx1"/>
                </a:solidFill>
              </a:rPr>
              <a:t>type: "Number"</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"Username"</a:t>
            </a:r>
          </a:p>
          <a:p>
            <a:r>
              <a:rPr lang="en-US" sz="900" dirty="0">
                <a:solidFill>
                  <a:schemeClr val="tx1"/>
                </a:solidFill>
              </a:rPr>
              <a:t>{</a:t>
            </a:r>
          </a:p>
          <a:p>
            <a:r>
              <a:rPr lang="en-US" sz="900" dirty="0">
                <a:solidFill>
                  <a:schemeClr val="tx1"/>
                </a:solidFill>
              </a:rPr>
              <a:t>"description": "A user's Username",</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"email"</a:t>
            </a:r>
          </a:p>
          <a:p>
            <a:r>
              <a:rPr lang="en-US" sz="900" dirty="0">
                <a:solidFill>
                  <a:schemeClr val="tx1"/>
                </a:solidFill>
              </a:rPr>
              <a:t>{</a:t>
            </a:r>
          </a:p>
          <a:p>
            <a:r>
              <a:rPr lang="en-US" sz="900" dirty="0">
                <a:solidFill>
                  <a:schemeClr val="tx1"/>
                </a:solidFill>
              </a:rPr>
              <a:t>"description": "user's email",</a:t>
            </a:r>
          </a:p>
          <a:p>
            <a:r>
              <a:rPr lang="en-US" sz="900" dirty="0">
                <a:solidFill>
                  <a:schemeClr val="tx1"/>
                </a:solidFill>
              </a:rPr>
              <a:t>"type": "email",</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"password"</a:t>
            </a:r>
          </a:p>
          <a:p>
            <a:r>
              <a:rPr lang="en-US" sz="900" dirty="0">
                <a:solidFill>
                  <a:schemeClr val="tx1"/>
                </a:solidFill>
              </a:rPr>
              <a:t>{</a:t>
            </a:r>
          </a:p>
          <a:p>
            <a:r>
              <a:rPr lang="en-US" sz="900" dirty="0">
                <a:solidFill>
                  <a:schemeClr val="tx1"/>
                </a:solidFill>
              </a:rPr>
              <a:t>"description": "User’s password",</a:t>
            </a:r>
          </a:p>
          <a:p>
            <a:r>
              <a:rPr lang="en-US" sz="900" dirty="0">
                <a:solidFill>
                  <a:schemeClr val="tx1"/>
                </a:solidFill>
              </a:rPr>
              <a:t>"type": "password",</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"Location"</a:t>
            </a:r>
          </a:p>
          <a:p>
            <a:r>
              <a:rPr lang="en-US" sz="900" dirty="0">
                <a:solidFill>
                  <a:schemeClr val="tx1"/>
                </a:solidFill>
              </a:rPr>
              <a:t>{</a:t>
            </a:r>
          </a:p>
          <a:p>
            <a:r>
              <a:rPr lang="en-US" sz="900" dirty="0">
                <a:solidFill>
                  <a:schemeClr val="tx1"/>
                </a:solidFill>
              </a:rPr>
              <a:t>"description": “user's location",</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“Mobile No”</a:t>
            </a:r>
          </a:p>
          <a:p>
            <a:r>
              <a:rPr lang="en-US" sz="900" dirty="0">
                <a:solidFill>
                  <a:schemeClr val="tx1"/>
                </a:solidFill>
              </a:rPr>
              <a:t>{ </a:t>
            </a:r>
          </a:p>
          <a:p>
            <a:r>
              <a:rPr lang="en-US" sz="900" dirty="0">
                <a:solidFill>
                  <a:schemeClr val="tx1"/>
                </a:solidFill>
              </a:rPr>
              <a:t>"description": “user's mobile no",</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 </a:t>
            </a:r>
          </a:p>
          <a:p>
            <a:r>
              <a:rPr lang="en-US" sz="900" dirty="0">
                <a:solidFill>
                  <a:schemeClr val="tx1"/>
                </a:solidFill>
              </a:rPr>
              <a:t>})</a:t>
            </a:r>
          </a:p>
          <a:p>
            <a:r>
              <a:rPr lang="en-US" sz="900" dirty="0">
                <a:solidFill>
                  <a:schemeClr val="tx1"/>
                </a:solidFill>
              </a:rPr>
              <a:t>module. Exports= </a:t>
            </a:r>
            <a:r>
              <a:rPr lang="en-US" sz="900" dirty="0" err="1">
                <a:solidFill>
                  <a:schemeClr val="tx1"/>
                </a:solidFill>
              </a:rPr>
              <a:t>monggose.model</a:t>
            </a:r>
            <a:r>
              <a:rPr lang="en-US" sz="900" dirty="0">
                <a:solidFill>
                  <a:schemeClr val="tx1"/>
                </a:solidFill>
              </a:rPr>
              <a:t> ( "User " , </a:t>
            </a:r>
            <a:r>
              <a:rPr lang="en-US" sz="900" dirty="0" err="1">
                <a:solidFill>
                  <a:schemeClr val="tx1"/>
                </a:solidFill>
              </a:rPr>
              <a:t>UserSchema</a:t>
            </a:r>
            <a:r>
              <a:rPr lang="en-US" sz="900" dirty="0">
                <a:solidFill>
                  <a:schemeClr val="tx1"/>
                </a:solidFill>
              </a:rPr>
              <a:t>)</a:t>
            </a:r>
          </a:p>
          <a:p>
            <a:pPr algn="just"/>
            <a:endParaRPr lang="en-US" sz="9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613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Algorithm</a:t>
            </a:r>
            <a:br>
              <a:rPr lang="en-US" sz="3600" b="1" u="sng" dirty="0" smtClean="0">
                <a:latin typeface="Times New Roman" panose="02020603050405020304" pitchFamily="18" charset="0"/>
                <a:cs typeface="Times New Roman" panose="02020603050405020304" pitchFamily="18" charset="0"/>
              </a:rPr>
            </a:br>
            <a:r>
              <a:rPr lang="en-US" sz="3600" b="1" dirty="0"/>
              <a:t>Restaurant Schema:</a:t>
            </a:r>
            <a:r>
              <a:rPr lang="en-US" sz="3600" dirty="0"/>
              <a:t/>
            </a:r>
            <a:br>
              <a:rPr lang="en-US" sz="3600" dirty="0"/>
            </a:b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0" y="1965960"/>
            <a:ext cx="16256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dirty="0">
                <a:solidFill>
                  <a:schemeClr val="tx1"/>
                </a:solidFill>
              </a:rPr>
              <a:t> </a:t>
            </a:r>
          </a:p>
          <a:p>
            <a:r>
              <a:rPr lang="en-US" sz="900" dirty="0" err="1">
                <a:solidFill>
                  <a:schemeClr val="tx1"/>
                </a:solidFill>
              </a:rPr>
              <a:t>const</a:t>
            </a:r>
            <a:r>
              <a:rPr lang="en-US" sz="900" dirty="0">
                <a:solidFill>
                  <a:schemeClr val="tx1"/>
                </a:solidFill>
              </a:rPr>
              <a:t> </a:t>
            </a:r>
            <a:r>
              <a:rPr lang="en-US" sz="900" dirty="0" err="1">
                <a:solidFill>
                  <a:schemeClr val="tx1"/>
                </a:solidFill>
              </a:rPr>
              <a:t>monggose</a:t>
            </a:r>
            <a:r>
              <a:rPr lang="en-US" sz="900" dirty="0">
                <a:solidFill>
                  <a:schemeClr val="tx1"/>
                </a:solidFill>
              </a:rPr>
              <a:t>= require( 'mongoose' )</a:t>
            </a:r>
          </a:p>
          <a:p>
            <a:r>
              <a:rPr lang="en-US" sz="900" dirty="0" err="1">
                <a:solidFill>
                  <a:schemeClr val="tx1"/>
                </a:solidFill>
              </a:rPr>
              <a:t>const</a:t>
            </a:r>
            <a:r>
              <a:rPr lang="en-US" sz="900" dirty="0">
                <a:solidFill>
                  <a:schemeClr val="tx1"/>
                </a:solidFill>
              </a:rPr>
              <a:t> </a:t>
            </a:r>
            <a:r>
              <a:rPr lang="en-US" sz="900" dirty="0" err="1">
                <a:solidFill>
                  <a:schemeClr val="tx1"/>
                </a:solidFill>
              </a:rPr>
              <a:t>restaurantSchema</a:t>
            </a:r>
            <a:r>
              <a:rPr lang="en-US" sz="900" dirty="0">
                <a:solidFill>
                  <a:schemeClr val="tx1"/>
                </a:solidFill>
              </a:rPr>
              <a:t>= </a:t>
            </a:r>
            <a:r>
              <a:rPr lang="en-US" sz="900" dirty="0" err="1">
                <a:solidFill>
                  <a:schemeClr val="tx1"/>
                </a:solidFill>
              </a:rPr>
              <a:t>monggose.Schema</a:t>
            </a:r>
            <a:r>
              <a:rPr lang="en-US" sz="900" dirty="0">
                <a:solidFill>
                  <a:schemeClr val="tx1"/>
                </a:solidFill>
              </a:rPr>
              <a:t>({</a:t>
            </a:r>
          </a:p>
          <a:p>
            <a:r>
              <a:rPr lang="en-US" sz="900" dirty="0">
                <a:solidFill>
                  <a:schemeClr val="tx1"/>
                </a:solidFill>
              </a:rPr>
              <a:t>"Id":</a:t>
            </a:r>
          </a:p>
          <a:p>
            <a:r>
              <a:rPr lang="en-US" sz="900" dirty="0">
                <a:solidFill>
                  <a:schemeClr val="tx1"/>
                </a:solidFill>
              </a:rPr>
              <a:t>{ description: "this is a unique id of a record",</a:t>
            </a:r>
          </a:p>
          <a:p>
            <a:r>
              <a:rPr lang="en-US" sz="900" dirty="0">
                <a:solidFill>
                  <a:schemeClr val="tx1"/>
                </a:solidFill>
              </a:rPr>
              <a:t>type: "Number"</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"name"</a:t>
            </a:r>
          </a:p>
          <a:p>
            <a:r>
              <a:rPr lang="en-US" sz="900" dirty="0">
                <a:solidFill>
                  <a:schemeClr val="tx1"/>
                </a:solidFill>
              </a:rPr>
              <a:t>{</a:t>
            </a:r>
          </a:p>
          <a:p>
            <a:r>
              <a:rPr lang="en-US" sz="900" dirty="0">
                <a:solidFill>
                  <a:schemeClr val="tx1"/>
                </a:solidFill>
              </a:rPr>
              <a:t>"description": "A restaurant name",</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"email"</a:t>
            </a:r>
          </a:p>
          <a:p>
            <a:r>
              <a:rPr lang="en-US" sz="900" dirty="0">
                <a:solidFill>
                  <a:schemeClr val="tx1"/>
                </a:solidFill>
              </a:rPr>
              <a:t>{</a:t>
            </a:r>
          </a:p>
          <a:p>
            <a:r>
              <a:rPr lang="en-US" sz="900" dirty="0">
                <a:solidFill>
                  <a:schemeClr val="tx1"/>
                </a:solidFill>
              </a:rPr>
              <a:t>"description": "restaurant’s email",</a:t>
            </a:r>
          </a:p>
          <a:p>
            <a:r>
              <a:rPr lang="en-US" sz="900" dirty="0">
                <a:solidFill>
                  <a:schemeClr val="tx1"/>
                </a:solidFill>
              </a:rPr>
              <a:t>"type": "email",</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"password"</a:t>
            </a:r>
          </a:p>
          <a:p>
            <a:r>
              <a:rPr lang="en-US" sz="900" dirty="0">
                <a:solidFill>
                  <a:schemeClr val="tx1"/>
                </a:solidFill>
              </a:rPr>
              <a:t>{</a:t>
            </a:r>
          </a:p>
          <a:p>
            <a:r>
              <a:rPr lang="en-US" sz="900" dirty="0">
                <a:solidFill>
                  <a:schemeClr val="tx1"/>
                </a:solidFill>
              </a:rPr>
              <a:t>"description": "restaurant’s password",</a:t>
            </a:r>
          </a:p>
          <a:p>
            <a:r>
              <a:rPr lang="en-US" sz="900" dirty="0">
                <a:solidFill>
                  <a:schemeClr val="tx1"/>
                </a:solidFill>
              </a:rPr>
              <a:t>"type": "password",</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"address"</a:t>
            </a:r>
          </a:p>
          <a:p>
            <a:r>
              <a:rPr lang="en-US" sz="900" dirty="0">
                <a:solidFill>
                  <a:schemeClr val="tx1"/>
                </a:solidFill>
              </a:rPr>
              <a:t>{</a:t>
            </a:r>
          </a:p>
          <a:p>
            <a:r>
              <a:rPr lang="en-US" sz="900" dirty="0">
                <a:solidFill>
                  <a:schemeClr val="tx1"/>
                </a:solidFill>
              </a:rPr>
              <a:t>"description": “restaurant’s address ",</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a:t>
            </a:r>
            <a:r>
              <a:rPr lang="en-US" sz="900" dirty="0" err="1">
                <a:solidFill>
                  <a:schemeClr val="tx1"/>
                </a:solidFill>
              </a:rPr>
              <a:t>phoneNo</a:t>
            </a:r>
            <a:r>
              <a:rPr lang="en-US" sz="900" dirty="0">
                <a:solidFill>
                  <a:schemeClr val="tx1"/>
                </a:solidFill>
              </a:rPr>
              <a:t>”</a:t>
            </a:r>
          </a:p>
          <a:p>
            <a:r>
              <a:rPr lang="en-US" sz="900" dirty="0">
                <a:solidFill>
                  <a:schemeClr val="tx1"/>
                </a:solidFill>
              </a:rPr>
              <a:t>{ </a:t>
            </a:r>
          </a:p>
          <a:p>
            <a:r>
              <a:rPr lang="en-US" sz="900" dirty="0">
                <a:solidFill>
                  <a:schemeClr val="tx1"/>
                </a:solidFill>
              </a:rPr>
              <a:t>"description": “restaurant's mobile no",</a:t>
            </a:r>
          </a:p>
          <a:p>
            <a:r>
              <a:rPr lang="en-US" sz="900" dirty="0">
                <a:solidFill>
                  <a:schemeClr val="tx1"/>
                </a:solidFill>
              </a:rPr>
              <a:t>"type": "string"</a:t>
            </a:r>
          </a:p>
          <a:p>
            <a:r>
              <a:rPr lang="en-US" sz="900" dirty="0">
                <a:solidFill>
                  <a:schemeClr val="tx1"/>
                </a:solidFill>
              </a:rPr>
              <a:t>required: "true"</a:t>
            </a:r>
          </a:p>
          <a:p>
            <a:r>
              <a:rPr lang="en-US" sz="900" dirty="0">
                <a:solidFill>
                  <a:schemeClr val="tx1"/>
                </a:solidFill>
              </a:rPr>
              <a:t>}</a:t>
            </a:r>
          </a:p>
          <a:p>
            <a:r>
              <a:rPr lang="en-US" sz="900" dirty="0">
                <a:solidFill>
                  <a:schemeClr val="tx1"/>
                </a:solidFill>
              </a:rPr>
              <a:t> </a:t>
            </a:r>
          </a:p>
          <a:p>
            <a:r>
              <a:rPr lang="en-US" sz="900" dirty="0">
                <a:solidFill>
                  <a:schemeClr val="tx1"/>
                </a:solidFill>
              </a:rPr>
              <a:t>})</a:t>
            </a:r>
          </a:p>
          <a:p>
            <a:r>
              <a:rPr lang="en-US" sz="900" dirty="0">
                <a:solidFill>
                  <a:schemeClr val="tx1"/>
                </a:solidFill>
              </a:rPr>
              <a:t>module. Exports= </a:t>
            </a:r>
            <a:r>
              <a:rPr lang="en-US" sz="900" dirty="0" err="1">
                <a:solidFill>
                  <a:schemeClr val="tx1"/>
                </a:solidFill>
              </a:rPr>
              <a:t>monggose.model</a:t>
            </a:r>
            <a:r>
              <a:rPr lang="en-US" sz="900" dirty="0">
                <a:solidFill>
                  <a:schemeClr val="tx1"/>
                </a:solidFill>
              </a:rPr>
              <a:t> ( "Restaurant " , </a:t>
            </a:r>
            <a:r>
              <a:rPr lang="en-US" sz="900" dirty="0" err="1">
                <a:solidFill>
                  <a:schemeClr val="tx1"/>
                </a:solidFill>
              </a:rPr>
              <a:t>restaurantSche</a:t>
            </a:r>
            <a:endParaRPr lang="en-US"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684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a:latin typeface="Times New Roman" panose="02020603050405020304" pitchFamily="18" charset="0"/>
                <a:cs typeface="Times New Roman" panose="02020603050405020304" pitchFamily="18" charset="0"/>
              </a:rPr>
              <a:t>Algorithm </a:t>
            </a:r>
            <a:r>
              <a:rPr lang="en-US" sz="3600" b="1" u="sng" dirty="0" smtClean="0">
                <a:latin typeface="Times New Roman" panose="02020603050405020304" pitchFamily="18" charset="0"/>
                <a:cs typeface="Times New Roman" panose="02020603050405020304" pitchFamily="18" charset="0"/>
              </a:rPr>
              <a:t/>
            </a:r>
            <a:br>
              <a:rPr lang="en-US" sz="3600" b="1" u="sng" dirty="0" smtClean="0">
                <a:latin typeface="Times New Roman" panose="02020603050405020304" pitchFamily="18" charset="0"/>
                <a:cs typeface="Times New Roman" panose="02020603050405020304" pitchFamily="18" charset="0"/>
              </a:rPr>
            </a:br>
            <a:r>
              <a:rPr lang="en-US" sz="3600" b="1" dirty="0" smtClean="0"/>
              <a:t>Reviews </a:t>
            </a:r>
            <a:r>
              <a:rPr lang="en-US" sz="3600" b="1" dirty="0"/>
              <a:t>Schema</a:t>
            </a:r>
            <a:r>
              <a:rPr lang="en-US" sz="4800" b="1" dirty="0"/>
              <a:t>:</a:t>
            </a: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a:solidFill>
                  <a:schemeClr val="tx1"/>
                </a:solidFill>
              </a:rPr>
              <a:t> </a:t>
            </a:r>
          </a:p>
          <a:p>
            <a:r>
              <a:rPr lang="en-US" sz="1800" dirty="0" err="1">
                <a:solidFill>
                  <a:schemeClr val="tx1"/>
                </a:solidFill>
              </a:rPr>
              <a:t>const</a:t>
            </a:r>
            <a:r>
              <a:rPr lang="en-US" sz="1800" dirty="0">
                <a:solidFill>
                  <a:schemeClr val="tx1"/>
                </a:solidFill>
              </a:rPr>
              <a:t> </a:t>
            </a:r>
            <a:r>
              <a:rPr lang="en-US" sz="1800" dirty="0" err="1">
                <a:solidFill>
                  <a:schemeClr val="tx1"/>
                </a:solidFill>
              </a:rPr>
              <a:t>monggose</a:t>
            </a:r>
            <a:r>
              <a:rPr lang="en-US" sz="1800" dirty="0">
                <a:solidFill>
                  <a:schemeClr val="tx1"/>
                </a:solidFill>
              </a:rPr>
              <a:t>= require( 'mongoose' )</a:t>
            </a:r>
          </a:p>
          <a:p>
            <a:r>
              <a:rPr lang="en-US" sz="1800" dirty="0" err="1">
                <a:solidFill>
                  <a:schemeClr val="tx1"/>
                </a:solidFill>
              </a:rPr>
              <a:t>const</a:t>
            </a:r>
            <a:r>
              <a:rPr lang="en-US" sz="1800" dirty="0">
                <a:solidFill>
                  <a:schemeClr val="tx1"/>
                </a:solidFill>
              </a:rPr>
              <a:t> </a:t>
            </a:r>
            <a:r>
              <a:rPr lang="en-US" sz="1800" dirty="0" err="1">
                <a:solidFill>
                  <a:schemeClr val="tx1"/>
                </a:solidFill>
              </a:rPr>
              <a:t>reviewsSchema</a:t>
            </a:r>
            <a:r>
              <a:rPr lang="en-US" sz="1800" dirty="0">
                <a:solidFill>
                  <a:schemeClr val="tx1"/>
                </a:solidFill>
              </a:rPr>
              <a:t>= </a:t>
            </a:r>
            <a:r>
              <a:rPr lang="en-US" sz="1800" dirty="0" err="1">
                <a:solidFill>
                  <a:schemeClr val="tx1"/>
                </a:solidFill>
              </a:rPr>
              <a:t>monggose.Schema</a:t>
            </a:r>
            <a:r>
              <a:rPr lang="en-US" sz="1800" dirty="0">
                <a:solidFill>
                  <a:schemeClr val="tx1"/>
                </a:solidFill>
              </a:rPr>
              <a:t>({</a:t>
            </a:r>
          </a:p>
          <a:p>
            <a:r>
              <a:rPr lang="en-US" sz="1800" dirty="0">
                <a:solidFill>
                  <a:schemeClr val="tx1"/>
                </a:solidFill>
              </a:rPr>
              <a:t>"</a:t>
            </a:r>
            <a:r>
              <a:rPr lang="en-US" sz="1800" dirty="0" err="1">
                <a:solidFill>
                  <a:schemeClr val="tx1"/>
                </a:solidFill>
              </a:rPr>
              <a:t>restaurantId</a:t>
            </a:r>
            <a:r>
              <a:rPr lang="en-US" sz="1800" dirty="0">
                <a:solidFill>
                  <a:schemeClr val="tx1"/>
                </a:solidFill>
              </a:rPr>
              <a:t>":</a:t>
            </a:r>
          </a:p>
          <a:p>
            <a:r>
              <a:rPr lang="en-US" sz="1800" dirty="0">
                <a:solidFill>
                  <a:schemeClr val="tx1"/>
                </a:solidFill>
              </a:rPr>
              <a:t>{ description: "this is a unique id of restaurant to whom reviews are given",</a:t>
            </a:r>
          </a:p>
          <a:p>
            <a:r>
              <a:rPr lang="en-US" sz="1800" dirty="0">
                <a:solidFill>
                  <a:schemeClr val="tx1"/>
                </a:solidFill>
              </a:rPr>
              <a:t>type: "Number"</a:t>
            </a:r>
          </a:p>
          <a:p>
            <a:r>
              <a:rPr lang="en-US" sz="1800" dirty="0">
                <a:solidFill>
                  <a:schemeClr val="tx1"/>
                </a:solidFill>
              </a:rPr>
              <a:t>required: "true"</a:t>
            </a:r>
          </a:p>
          <a:p>
            <a:r>
              <a:rPr lang="en-US" sz="1800" dirty="0">
                <a:solidFill>
                  <a:schemeClr val="tx1"/>
                </a:solidFill>
              </a:rPr>
              <a:t>},</a:t>
            </a:r>
          </a:p>
          <a:p>
            <a:r>
              <a:rPr lang="en-US" sz="1800" dirty="0">
                <a:solidFill>
                  <a:schemeClr val="tx1"/>
                </a:solidFill>
              </a:rPr>
              <a:t>"</a:t>
            </a:r>
            <a:r>
              <a:rPr lang="en-US" sz="1800" dirty="0" err="1">
                <a:solidFill>
                  <a:schemeClr val="tx1"/>
                </a:solidFill>
              </a:rPr>
              <a:t>restaurantName</a:t>
            </a:r>
            <a:r>
              <a:rPr lang="en-US" sz="1800" dirty="0">
                <a:solidFill>
                  <a:schemeClr val="tx1"/>
                </a:solidFill>
              </a:rPr>
              <a:t>"</a:t>
            </a:r>
          </a:p>
          <a:p>
            <a:r>
              <a:rPr lang="en-US" sz="1800" dirty="0">
                <a:solidFill>
                  <a:schemeClr val="tx1"/>
                </a:solidFill>
              </a:rPr>
              <a:t>{</a:t>
            </a:r>
          </a:p>
          <a:p>
            <a:r>
              <a:rPr lang="en-US" sz="1800" dirty="0">
                <a:solidFill>
                  <a:schemeClr val="tx1"/>
                </a:solidFill>
              </a:rPr>
              <a:t>"description": "A restaurant name",</a:t>
            </a:r>
          </a:p>
          <a:p>
            <a:r>
              <a:rPr lang="en-US" sz="1800" dirty="0">
                <a:solidFill>
                  <a:schemeClr val="tx1"/>
                </a:solidFill>
              </a:rPr>
              <a:t>"type": "string",</a:t>
            </a:r>
          </a:p>
          <a:p>
            <a:r>
              <a:rPr lang="en-US" sz="1800" dirty="0">
                <a:solidFill>
                  <a:schemeClr val="tx1"/>
                </a:solidFill>
              </a:rPr>
              <a:t>required: "true"</a:t>
            </a:r>
          </a:p>
          <a:p>
            <a:r>
              <a:rPr lang="en-US" sz="1800" dirty="0">
                <a:solidFill>
                  <a:schemeClr val="tx1"/>
                </a:solidFill>
              </a:rPr>
              <a:t>},</a:t>
            </a:r>
          </a:p>
          <a:p>
            <a:r>
              <a:rPr lang="en-US" sz="1800" dirty="0">
                <a:solidFill>
                  <a:schemeClr val="tx1"/>
                </a:solidFill>
              </a:rPr>
              <a:t>"comments"</a:t>
            </a:r>
          </a:p>
          <a:p>
            <a:r>
              <a:rPr lang="en-US" sz="1800" dirty="0">
                <a:solidFill>
                  <a:schemeClr val="tx1"/>
                </a:solidFill>
              </a:rPr>
              <a:t>{</a:t>
            </a:r>
          </a:p>
          <a:p>
            <a:r>
              <a:rPr lang="en-US" sz="1800" dirty="0">
                <a:solidFill>
                  <a:schemeClr val="tx1"/>
                </a:solidFill>
              </a:rPr>
              <a:t>"description": "comment reviews given to restaurant",</a:t>
            </a:r>
          </a:p>
          <a:p>
            <a:r>
              <a:rPr lang="en-US" sz="1800" dirty="0">
                <a:solidFill>
                  <a:schemeClr val="tx1"/>
                </a:solidFill>
              </a:rPr>
              <a:t>"type": "string",</a:t>
            </a:r>
          </a:p>
          <a:p>
            <a:r>
              <a:rPr lang="en-US" sz="1800" dirty="0">
                <a:solidFill>
                  <a:schemeClr val="tx1"/>
                </a:solidFill>
              </a:rPr>
              <a:t>required: "true"</a:t>
            </a:r>
          </a:p>
          <a:p>
            <a:r>
              <a:rPr lang="en-US" sz="1800" dirty="0">
                <a:solidFill>
                  <a:schemeClr val="tx1"/>
                </a:solidFill>
              </a:rPr>
              <a:t>}</a:t>
            </a:r>
          </a:p>
        </p:txBody>
      </p:sp>
    </p:spTree>
    <p:extLst>
      <p:ext uri="{BB962C8B-B14F-4D97-AF65-F5344CB8AC3E}">
        <p14:creationId xmlns:p14="http://schemas.microsoft.com/office/powerpoint/2010/main" val="405299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a:latin typeface="Times New Roman" panose="02020603050405020304" pitchFamily="18" charset="0"/>
                <a:cs typeface="Times New Roman" panose="02020603050405020304" pitchFamily="18" charset="0"/>
              </a:rPr>
              <a:t>Algorithm </a:t>
            </a:r>
            <a:r>
              <a:rPr lang="en-US" sz="3600" b="1" u="sng" dirty="0" smtClean="0">
                <a:latin typeface="Times New Roman" panose="02020603050405020304" pitchFamily="18" charset="0"/>
                <a:cs typeface="Times New Roman" panose="02020603050405020304" pitchFamily="18" charset="0"/>
              </a:rPr>
              <a:t/>
            </a:r>
            <a:br>
              <a:rPr lang="en-US" sz="3600" b="1" u="sng" dirty="0" smtClean="0">
                <a:latin typeface="Times New Roman" panose="02020603050405020304" pitchFamily="18" charset="0"/>
                <a:cs typeface="Times New Roman" panose="02020603050405020304" pitchFamily="18" charset="0"/>
              </a:rPr>
            </a:br>
            <a:r>
              <a:rPr lang="en-US" sz="3600" b="1" dirty="0"/>
              <a:t>Payment Schema:</a:t>
            </a: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 </a:t>
            </a:r>
          </a:p>
          <a:p>
            <a:r>
              <a:rPr lang="en-US" sz="1600" dirty="0" err="1">
                <a:solidFill>
                  <a:schemeClr val="tx1"/>
                </a:solidFill>
              </a:rPr>
              <a:t>const</a:t>
            </a:r>
            <a:r>
              <a:rPr lang="en-US" sz="1600" dirty="0">
                <a:solidFill>
                  <a:schemeClr val="tx1"/>
                </a:solidFill>
              </a:rPr>
              <a:t> </a:t>
            </a:r>
            <a:r>
              <a:rPr lang="en-US" sz="1600" dirty="0" err="1">
                <a:solidFill>
                  <a:schemeClr val="tx1"/>
                </a:solidFill>
              </a:rPr>
              <a:t>monggose</a:t>
            </a:r>
            <a:r>
              <a:rPr lang="en-US" sz="1600" dirty="0">
                <a:solidFill>
                  <a:schemeClr val="tx1"/>
                </a:solidFill>
              </a:rPr>
              <a:t>= require( 'mongoose' )</a:t>
            </a:r>
          </a:p>
          <a:p>
            <a:r>
              <a:rPr lang="en-US" sz="1600" dirty="0" err="1">
                <a:solidFill>
                  <a:schemeClr val="tx1"/>
                </a:solidFill>
              </a:rPr>
              <a:t>const</a:t>
            </a:r>
            <a:r>
              <a:rPr lang="en-US" sz="1600" dirty="0">
                <a:solidFill>
                  <a:schemeClr val="tx1"/>
                </a:solidFill>
              </a:rPr>
              <a:t> </a:t>
            </a:r>
            <a:r>
              <a:rPr lang="en-US" sz="1600" dirty="0" err="1">
                <a:solidFill>
                  <a:schemeClr val="tx1"/>
                </a:solidFill>
              </a:rPr>
              <a:t>paymentSchema</a:t>
            </a:r>
            <a:r>
              <a:rPr lang="en-US" sz="1600" dirty="0">
                <a:solidFill>
                  <a:schemeClr val="tx1"/>
                </a:solidFill>
              </a:rPr>
              <a:t>= </a:t>
            </a:r>
            <a:r>
              <a:rPr lang="en-US" sz="1600" dirty="0" err="1">
                <a:solidFill>
                  <a:schemeClr val="tx1"/>
                </a:solidFill>
              </a:rPr>
              <a:t>monggose.Schema</a:t>
            </a:r>
            <a:r>
              <a:rPr lang="en-US" sz="1600" dirty="0">
                <a:solidFill>
                  <a:schemeClr val="tx1"/>
                </a:solidFill>
              </a:rPr>
              <a:t>({</a:t>
            </a:r>
          </a:p>
          <a:p>
            <a:r>
              <a:rPr lang="en-US" sz="1600" dirty="0">
                <a:solidFill>
                  <a:schemeClr val="tx1"/>
                </a:solidFill>
              </a:rPr>
              <a:t>"Id":</a:t>
            </a:r>
          </a:p>
          <a:p>
            <a:r>
              <a:rPr lang="en-US" sz="1600" dirty="0">
                <a:solidFill>
                  <a:schemeClr val="tx1"/>
                </a:solidFill>
              </a:rPr>
              <a:t>{ description: "this is a unique id of a record",</a:t>
            </a:r>
          </a:p>
          <a:p>
            <a:r>
              <a:rPr lang="en-US" sz="1600" dirty="0">
                <a:solidFill>
                  <a:schemeClr val="tx1"/>
                </a:solidFill>
              </a:rPr>
              <a:t>type: "Number"</a:t>
            </a:r>
          </a:p>
          <a:p>
            <a:r>
              <a:rPr lang="en-US" sz="1600" dirty="0">
                <a:solidFill>
                  <a:schemeClr val="tx1"/>
                </a:solidFill>
              </a:rPr>
              <a:t>required: "true"</a:t>
            </a:r>
          </a:p>
          <a:p>
            <a:r>
              <a:rPr lang="en-US" sz="1600" dirty="0">
                <a:solidFill>
                  <a:schemeClr val="tx1"/>
                </a:solidFill>
              </a:rPr>
              <a:t>},</a:t>
            </a:r>
          </a:p>
          <a:p>
            <a:r>
              <a:rPr lang="en-US" sz="1600" dirty="0">
                <a:solidFill>
                  <a:schemeClr val="tx1"/>
                </a:solidFill>
              </a:rPr>
              <a:t>"</a:t>
            </a:r>
            <a:r>
              <a:rPr lang="en-US" sz="1600" dirty="0" err="1">
                <a:solidFill>
                  <a:schemeClr val="tx1"/>
                </a:solidFill>
              </a:rPr>
              <a:t>debitCard</a:t>
            </a:r>
            <a:r>
              <a:rPr lang="en-US" sz="1600" dirty="0">
                <a:solidFill>
                  <a:schemeClr val="tx1"/>
                </a:solidFill>
              </a:rPr>
              <a:t>"</a:t>
            </a:r>
          </a:p>
          <a:p>
            <a:r>
              <a:rPr lang="en-US" sz="1600" dirty="0">
                <a:solidFill>
                  <a:schemeClr val="tx1"/>
                </a:solidFill>
              </a:rPr>
              <a:t>{</a:t>
            </a:r>
          </a:p>
          <a:p>
            <a:r>
              <a:rPr lang="en-US" sz="1600" dirty="0">
                <a:solidFill>
                  <a:schemeClr val="tx1"/>
                </a:solidFill>
              </a:rPr>
              <a:t>"description": "debit card number through which payment is done",</a:t>
            </a:r>
          </a:p>
          <a:p>
            <a:r>
              <a:rPr lang="en-US" sz="1600" dirty="0">
                <a:solidFill>
                  <a:schemeClr val="tx1"/>
                </a:solidFill>
              </a:rPr>
              <a:t>"type": "string",</a:t>
            </a:r>
          </a:p>
          <a:p>
            <a:r>
              <a:rPr lang="en-US" sz="1600" dirty="0">
                <a:solidFill>
                  <a:schemeClr val="tx1"/>
                </a:solidFill>
              </a:rPr>
              <a:t>required: "true"</a:t>
            </a:r>
          </a:p>
          <a:p>
            <a:r>
              <a:rPr lang="en-US" sz="1600" dirty="0">
                <a:solidFill>
                  <a:schemeClr val="tx1"/>
                </a:solidFill>
              </a:rPr>
              <a:t>},</a:t>
            </a:r>
          </a:p>
          <a:p>
            <a:r>
              <a:rPr lang="en-US" sz="1600" dirty="0">
                <a:solidFill>
                  <a:schemeClr val="tx1"/>
                </a:solidFill>
              </a:rPr>
              <a:t>"amount"</a:t>
            </a:r>
          </a:p>
          <a:p>
            <a:r>
              <a:rPr lang="en-US" sz="1600" dirty="0">
                <a:solidFill>
                  <a:schemeClr val="tx1"/>
                </a:solidFill>
              </a:rPr>
              <a:t>{</a:t>
            </a:r>
          </a:p>
          <a:p>
            <a:r>
              <a:rPr lang="en-US" sz="1600" dirty="0">
                <a:solidFill>
                  <a:schemeClr val="tx1"/>
                </a:solidFill>
              </a:rPr>
              <a:t>"description": "the amount that is to be paid",</a:t>
            </a:r>
          </a:p>
          <a:p>
            <a:r>
              <a:rPr lang="en-US" sz="1600" dirty="0">
                <a:solidFill>
                  <a:schemeClr val="tx1"/>
                </a:solidFill>
              </a:rPr>
              <a:t>"type": "double",</a:t>
            </a:r>
          </a:p>
          <a:p>
            <a:r>
              <a:rPr lang="en-US" sz="1600" dirty="0">
                <a:solidFill>
                  <a:schemeClr val="tx1"/>
                </a:solidFill>
              </a:rPr>
              <a:t>required: "true"</a:t>
            </a:r>
          </a:p>
          <a:p>
            <a:r>
              <a:rPr lang="en-US" sz="1600" dirty="0">
                <a:solidFill>
                  <a:schemeClr val="tx1"/>
                </a:solidFill>
              </a:rPr>
              <a:t>}</a:t>
            </a:r>
          </a:p>
          <a:p>
            <a:r>
              <a:rPr lang="en-US" sz="1600" dirty="0">
                <a:solidFill>
                  <a:schemeClr val="tx1"/>
                </a:solidFill>
              </a:rPr>
              <a:t> </a:t>
            </a:r>
          </a:p>
          <a:p>
            <a:r>
              <a:rPr lang="en-US" sz="1600" dirty="0">
                <a:solidFill>
                  <a:schemeClr val="tx1"/>
                </a:solidFill>
              </a:rPr>
              <a:t>})</a:t>
            </a:r>
          </a:p>
          <a:p>
            <a:r>
              <a:rPr lang="en-US" sz="1600" dirty="0">
                <a:solidFill>
                  <a:schemeClr val="tx1"/>
                </a:solidFill>
              </a:rPr>
              <a:t>module. Exports= </a:t>
            </a:r>
            <a:r>
              <a:rPr lang="en-US" sz="1600" dirty="0" err="1">
                <a:solidFill>
                  <a:schemeClr val="tx1"/>
                </a:solidFill>
              </a:rPr>
              <a:t>monggose.model</a:t>
            </a:r>
            <a:r>
              <a:rPr lang="en-US" sz="1600" dirty="0">
                <a:solidFill>
                  <a:schemeClr val="tx1"/>
                </a:solidFill>
              </a:rPr>
              <a:t> ( "Payment " , </a:t>
            </a:r>
            <a:r>
              <a:rPr lang="en-US" sz="1600" dirty="0" err="1">
                <a:solidFill>
                  <a:schemeClr val="tx1"/>
                </a:solidFill>
              </a:rPr>
              <a:t>paymentSchema</a:t>
            </a:r>
            <a:r>
              <a:rPr lang="en-US" sz="1600" dirty="0">
                <a:solidFill>
                  <a:schemeClr val="tx1"/>
                </a:solidFill>
              </a:rPr>
              <a:t>)</a:t>
            </a:r>
          </a:p>
          <a:p>
            <a:r>
              <a:rPr lang="en-US" sz="1600" dirty="0">
                <a:solidFill>
                  <a:schemeClr val="tx1"/>
                </a:solidFill>
              </a:rPr>
              <a:t> </a:t>
            </a:r>
          </a:p>
        </p:txBody>
      </p:sp>
    </p:spTree>
    <p:extLst>
      <p:ext uri="{BB962C8B-B14F-4D97-AF65-F5344CB8AC3E}">
        <p14:creationId xmlns:p14="http://schemas.microsoft.com/office/powerpoint/2010/main" val="3659342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22400" y="28956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800" b="1" dirty="0">
                <a:solidFill>
                  <a:schemeClr val="tx1"/>
                </a:solidFill>
              </a:rPr>
              <a:t>Sign-in algorithm pseudo code:</a:t>
            </a:r>
            <a:endParaRPr lang="en-US" sz="1800" dirty="0">
              <a:solidFill>
                <a:schemeClr val="tx1"/>
              </a:solidFill>
            </a:endParaRPr>
          </a:p>
          <a:p>
            <a:pPr marL="457200" indent="-457200" algn="just">
              <a:buFont typeface="Arial" panose="020B0604020202020204" pitchFamily="34" charset="0"/>
              <a:buChar char="•"/>
            </a:pPr>
            <a:r>
              <a:rPr lang="en-US" sz="2800" dirty="0">
                <a:solidFill>
                  <a:schemeClr val="tx1"/>
                </a:solidFill>
              </a:rPr>
              <a:t>Allows user to sign in to the system for further actions</a:t>
            </a:r>
          </a:p>
          <a:p>
            <a:pPr marL="457200" lvl="0" indent="-457200" algn="just">
              <a:buFont typeface="Arial" panose="020B0604020202020204" pitchFamily="34" charset="0"/>
              <a:buChar char="•"/>
            </a:pPr>
            <a:r>
              <a:rPr lang="en-US" sz="2800" dirty="0">
                <a:solidFill>
                  <a:schemeClr val="tx1"/>
                </a:solidFill>
              </a:rPr>
              <a:t>Enter username</a:t>
            </a:r>
          </a:p>
          <a:p>
            <a:pPr marL="457200" lvl="0" indent="-457200" algn="just">
              <a:buFont typeface="Arial" panose="020B0604020202020204" pitchFamily="34" charset="0"/>
              <a:buChar char="•"/>
            </a:pPr>
            <a:r>
              <a:rPr lang="en-US" sz="2800" dirty="0">
                <a:solidFill>
                  <a:schemeClr val="tx1"/>
                </a:solidFill>
              </a:rPr>
              <a:t>Enter password</a:t>
            </a:r>
          </a:p>
          <a:p>
            <a:pPr marL="457200" lvl="0" indent="-457200" algn="just">
              <a:buFont typeface="Arial" panose="020B0604020202020204" pitchFamily="34" charset="0"/>
              <a:buChar char="•"/>
            </a:pPr>
            <a:r>
              <a:rPr lang="en-US" sz="2800" dirty="0">
                <a:solidFill>
                  <a:schemeClr val="tx1"/>
                </a:solidFill>
              </a:rPr>
              <a:t>Check if username correct</a:t>
            </a:r>
          </a:p>
          <a:p>
            <a:pPr marL="457200" lvl="0" indent="-457200" algn="just">
              <a:buFont typeface="Arial" panose="020B0604020202020204" pitchFamily="34" charset="0"/>
              <a:buChar char="•"/>
            </a:pPr>
            <a:r>
              <a:rPr lang="en-US" sz="2800" dirty="0">
                <a:solidFill>
                  <a:schemeClr val="tx1"/>
                </a:solidFill>
              </a:rPr>
              <a:t>Check if password correct</a:t>
            </a:r>
          </a:p>
          <a:p>
            <a:pPr marL="457200" lvl="0" indent="-457200" algn="just">
              <a:buFont typeface="Arial" panose="020B0604020202020204" pitchFamily="34" charset="0"/>
              <a:buChar char="•"/>
            </a:pPr>
            <a:r>
              <a:rPr lang="en-US" sz="2800" dirty="0">
                <a:solidFill>
                  <a:schemeClr val="tx1"/>
                </a:solidFill>
              </a:rPr>
              <a:t>Display message “Signed </a:t>
            </a:r>
            <a:r>
              <a:rPr lang="en-US" sz="3600" dirty="0">
                <a:solidFill>
                  <a:schemeClr val="tx1"/>
                </a:solidFill>
              </a:rPr>
              <a:t>in successfully”</a:t>
            </a:r>
            <a:endParaRPr lang="en-US" sz="2800" dirty="0">
              <a:solidFill>
                <a:schemeClr val="tx1"/>
              </a:solidFill>
            </a:endParaRPr>
          </a:p>
          <a:p>
            <a:pPr marL="457200" indent="-457200" algn="just">
              <a:buFont typeface="Arial" panose="020B0604020202020204" pitchFamily="34" charset="0"/>
              <a:buChar char="•"/>
            </a:pPr>
            <a:r>
              <a:rPr lang="en-US" sz="2800"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1467369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193800" y="25146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800" b="1" dirty="0" smtClean="0">
                <a:solidFill>
                  <a:schemeClr val="tx1"/>
                </a:solidFill>
              </a:rPr>
              <a:t>2. Donation </a:t>
            </a:r>
            <a:r>
              <a:rPr lang="en-US" sz="2800" b="1" dirty="0">
                <a:solidFill>
                  <a:schemeClr val="tx1"/>
                </a:solidFill>
              </a:rPr>
              <a:t>Algorithm pseudo code:</a:t>
            </a:r>
            <a:endParaRPr lang="en-US" sz="1800" dirty="0">
              <a:solidFill>
                <a:schemeClr val="tx1"/>
              </a:solidFill>
            </a:endParaRPr>
          </a:p>
          <a:p>
            <a:pPr marL="457200" indent="-457200" algn="just">
              <a:buFont typeface="Arial" panose="020B0604020202020204" pitchFamily="34" charset="0"/>
              <a:buChar char="•"/>
            </a:pPr>
            <a:r>
              <a:rPr lang="en-US" sz="2800" dirty="0">
                <a:solidFill>
                  <a:schemeClr val="tx1"/>
                </a:solidFill>
              </a:rPr>
              <a:t>Allows user to donate to restaurants or shelter home</a:t>
            </a:r>
          </a:p>
          <a:p>
            <a:pPr marL="457200" lvl="0" indent="-457200" algn="just">
              <a:buFont typeface="Arial" panose="020B0604020202020204" pitchFamily="34" charset="0"/>
              <a:buChar char="•"/>
            </a:pPr>
            <a:r>
              <a:rPr lang="en-US" sz="2800" dirty="0">
                <a:solidFill>
                  <a:schemeClr val="tx1"/>
                </a:solidFill>
              </a:rPr>
              <a:t>Donation to Restaurant</a:t>
            </a:r>
          </a:p>
          <a:p>
            <a:pPr marL="800100" lvl="1" indent="-342900" algn="just">
              <a:buFont typeface="Arial" panose="020B0604020202020204" pitchFamily="34" charset="0"/>
              <a:buChar char="•"/>
            </a:pPr>
            <a:r>
              <a:rPr lang="en-US" sz="2400" dirty="0">
                <a:solidFill>
                  <a:schemeClr val="tx1"/>
                </a:solidFill>
              </a:rPr>
              <a:t>Select restaurant </a:t>
            </a:r>
          </a:p>
          <a:p>
            <a:pPr marL="800100" lvl="1" indent="-342900" algn="just">
              <a:buFont typeface="Arial" panose="020B0604020202020204" pitchFamily="34" charset="0"/>
              <a:buChar char="•"/>
            </a:pPr>
            <a:r>
              <a:rPr lang="en-US" sz="2400" dirty="0">
                <a:solidFill>
                  <a:schemeClr val="tx1"/>
                </a:solidFill>
              </a:rPr>
              <a:t>Enter amount</a:t>
            </a:r>
          </a:p>
          <a:p>
            <a:pPr marL="800100" lvl="1" indent="-342900" algn="just">
              <a:buFont typeface="Arial" panose="020B0604020202020204" pitchFamily="34" charset="0"/>
              <a:buChar char="•"/>
            </a:pPr>
            <a:r>
              <a:rPr lang="en-US" sz="2400" dirty="0">
                <a:solidFill>
                  <a:schemeClr val="tx1"/>
                </a:solidFill>
              </a:rPr>
              <a:t>Donate with credit card or debit card</a:t>
            </a:r>
          </a:p>
          <a:p>
            <a:pPr marL="800100" lvl="1" indent="-342900" algn="just">
              <a:buFont typeface="Arial" panose="020B0604020202020204" pitchFamily="34" charset="0"/>
              <a:buChar char="•"/>
            </a:pPr>
            <a:r>
              <a:rPr lang="en-US" sz="2400" dirty="0">
                <a:solidFill>
                  <a:schemeClr val="tx1"/>
                </a:solidFill>
              </a:rPr>
              <a:t>Enter card number</a:t>
            </a:r>
          </a:p>
          <a:p>
            <a:pPr marL="457200" lvl="0" indent="-457200" algn="just">
              <a:buFont typeface="Arial" panose="020B0604020202020204" pitchFamily="34" charset="0"/>
              <a:buChar char="•"/>
            </a:pPr>
            <a:r>
              <a:rPr lang="en-US" sz="2800" dirty="0">
                <a:solidFill>
                  <a:schemeClr val="tx1"/>
                </a:solidFill>
              </a:rPr>
              <a:t>Donation to shelter home</a:t>
            </a:r>
          </a:p>
          <a:p>
            <a:pPr marL="800100" lvl="1" indent="-342900" algn="just">
              <a:buFont typeface="Arial" panose="020B0604020202020204" pitchFamily="34" charset="0"/>
              <a:buChar char="•"/>
            </a:pPr>
            <a:r>
              <a:rPr lang="en-US" sz="2400" dirty="0">
                <a:solidFill>
                  <a:schemeClr val="tx1"/>
                </a:solidFill>
              </a:rPr>
              <a:t>Select shelter home</a:t>
            </a:r>
          </a:p>
          <a:p>
            <a:pPr marL="800100" lvl="1" indent="-342900" algn="just">
              <a:buFont typeface="Arial" panose="020B0604020202020204" pitchFamily="34" charset="0"/>
              <a:buChar char="•"/>
            </a:pPr>
            <a:r>
              <a:rPr lang="en-US" sz="2400" dirty="0">
                <a:solidFill>
                  <a:schemeClr val="tx1"/>
                </a:solidFill>
              </a:rPr>
              <a:t>Enter amount of food</a:t>
            </a:r>
          </a:p>
          <a:p>
            <a:pPr marL="800100" lvl="1" indent="-342900" algn="just">
              <a:buFont typeface="Arial" panose="020B0604020202020204" pitchFamily="34" charset="0"/>
              <a:buChar char="•"/>
            </a:pPr>
            <a:r>
              <a:rPr lang="en-US" sz="2400" dirty="0">
                <a:solidFill>
                  <a:schemeClr val="tx1"/>
                </a:solidFill>
              </a:rPr>
              <a:t>Get </a:t>
            </a:r>
            <a:r>
              <a:rPr lang="en-US" sz="2400" dirty="0" smtClean="0">
                <a:solidFill>
                  <a:schemeClr val="tx1"/>
                </a:solidFill>
              </a:rPr>
              <a:t>location</a:t>
            </a:r>
            <a:endParaRPr lang="en-US" sz="2400" dirty="0">
              <a:solidFill>
                <a:schemeClr val="tx1"/>
              </a:solidFill>
            </a:endParaRPr>
          </a:p>
        </p:txBody>
      </p:sp>
    </p:spTree>
    <p:extLst>
      <p:ext uri="{BB962C8B-B14F-4D97-AF65-F5344CB8AC3E}">
        <p14:creationId xmlns:p14="http://schemas.microsoft.com/office/powerpoint/2010/main" val="1639740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endParaRPr lang="en-US" sz="2800" dirty="0" smtClean="0">
              <a:solidFill>
                <a:schemeClr val="tx1"/>
              </a:solidFill>
            </a:endParaRPr>
          </a:p>
          <a:p>
            <a:pPr lvl="0" algn="just"/>
            <a:r>
              <a:rPr lang="en-US" sz="2800" b="1" dirty="0" smtClean="0">
                <a:solidFill>
                  <a:schemeClr val="tx1"/>
                </a:solidFill>
              </a:rPr>
              <a:t>3. Reviews </a:t>
            </a:r>
            <a:r>
              <a:rPr lang="en-US" sz="2800" b="1" dirty="0">
                <a:solidFill>
                  <a:schemeClr val="tx1"/>
                </a:solidFill>
              </a:rPr>
              <a:t>Algorithm pseudo code:</a:t>
            </a:r>
            <a:endParaRPr lang="en-US" sz="1800" b="1" dirty="0">
              <a:solidFill>
                <a:schemeClr val="tx1"/>
              </a:solidFill>
            </a:endParaRPr>
          </a:p>
          <a:p>
            <a:pPr marL="457200" indent="-457200" algn="just">
              <a:buFont typeface="Arial" panose="020B0604020202020204" pitchFamily="34" charset="0"/>
              <a:buChar char="•"/>
            </a:pPr>
            <a:r>
              <a:rPr lang="en-US" sz="2800" dirty="0">
                <a:solidFill>
                  <a:schemeClr val="tx1"/>
                </a:solidFill>
              </a:rPr>
              <a:t>Allows user to give reviews to restaurants</a:t>
            </a:r>
          </a:p>
          <a:p>
            <a:pPr marL="457200" lvl="0" indent="-457200" algn="just">
              <a:buFont typeface="Arial" panose="020B0604020202020204" pitchFamily="34" charset="0"/>
              <a:buChar char="•"/>
            </a:pPr>
            <a:r>
              <a:rPr lang="en-US" sz="2800" dirty="0">
                <a:solidFill>
                  <a:schemeClr val="tx1"/>
                </a:solidFill>
              </a:rPr>
              <a:t>Review previous restaurant</a:t>
            </a:r>
          </a:p>
          <a:p>
            <a:pPr marL="457200" lvl="0" indent="-457200" algn="just">
              <a:buFont typeface="Arial" panose="020B0604020202020204" pitchFamily="34" charset="0"/>
              <a:buChar char="•"/>
            </a:pPr>
            <a:r>
              <a:rPr lang="en-US" sz="2800" dirty="0">
                <a:solidFill>
                  <a:schemeClr val="tx1"/>
                </a:solidFill>
              </a:rPr>
              <a:t>Search restaurant</a:t>
            </a:r>
          </a:p>
          <a:p>
            <a:pPr marL="457200" lvl="0" indent="-457200" algn="just">
              <a:buFont typeface="Arial" panose="020B0604020202020204" pitchFamily="34" charset="0"/>
              <a:buChar char="•"/>
            </a:pPr>
            <a:r>
              <a:rPr lang="en-US" sz="2800" dirty="0">
                <a:solidFill>
                  <a:schemeClr val="tx1"/>
                </a:solidFill>
              </a:rPr>
              <a:t>Enter restaurant name</a:t>
            </a:r>
          </a:p>
          <a:p>
            <a:pPr marL="457200" lvl="0" indent="-457200" algn="just">
              <a:buFont typeface="Arial" panose="020B0604020202020204" pitchFamily="34" charset="0"/>
              <a:buChar char="•"/>
            </a:pPr>
            <a:r>
              <a:rPr lang="en-US" sz="2800" dirty="0">
                <a:solidFill>
                  <a:schemeClr val="tx1"/>
                </a:solidFill>
              </a:rPr>
              <a:t>Select stars to give review</a:t>
            </a:r>
          </a:p>
          <a:p>
            <a:pPr marL="457200" lvl="0" indent="-457200" algn="just">
              <a:buFont typeface="Arial" panose="020B0604020202020204" pitchFamily="34" charset="0"/>
              <a:buChar char="•"/>
            </a:pPr>
            <a:r>
              <a:rPr lang="en-US" sz="2800" dirty="0">
                <a:solidFill>
                  <a:schemeClr val="tx1"/>
                </a:solidFill>
              </a:rPr>
              <a:t>Enter comment to give review</a:t>
            </a:r>
          </a:p>
          <a:p>
            <a:pPr marL="457200" lvl="0" indent="-457200" algn="just">
              <a:buFont typeface="Arial" panose="020B0604020202020204" pitchFamily="34" charset="0"/>
              <a:buChar char="•"/>
            </a:pPr>
            <a:r>
              <a:rPr lang="en-US" sz="2800" dirty="0">
                <a:solidFill>
                  <a:schemeClr val="tx1"/>
                </a:solidFill>
              </a:rPr>
              <a:t>Submit review</a:t>
            </a:r>
          </a:p>
          <a:p>
            <a:pPr marL="457200" indent="-457200" algn="just">
              <a:buFont typeface="Arial" panose="020B0604020202020204" pitchFamily="34" charset="0"/>
              <a:buChar char="•"/>
            </a:pPr>
            <a:r>
              <a:rPr lang="en-US" sz="2800"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3363550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70000" y="22860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000" b="1" dirty="0" smtClean="0">
                <a:solidFill>
                  <a:schemeClr val="tx1"/>
                </a:solidFill>
              </a:rPr>
              <a:t>4. Find </a:t>
            </a:r>
            <a:r>
              <a:rPr lang="en-US" sz="2000" b="1" dirty="0">
                <a:solidFill>
                  <a:schemeClr val="tx1"/>
                </a:solidFill>
              </a:rPr>
              <a:t>Food Algorithm pseudo code:</a:t>
            </a:r>
            <a:endParaRPr lang="en-US" sz="1400" b="1" dirty="0">
              <a:solidFill>
                <a:schemeClr val="tx1"/>
              </a:solidFill>
            </a:endParaRPr>
          </a:p>
          <a:p>
            <a:pPr marL="342900" indent="-342900" algn="just">
              <a:buFont typeface="Arial" panose="020B0604020202020204" pitchFamily="34" charset="0"/>
              <a:buChar char="•"/>
            </a:pPr>
            <a:r>
              <a:rPr lang="en-US" sz="2000" dirty="0">
                <a:solidFill>
                  <a:schemeClr val="tx1"/>
                </a:solidFill>
              </a:rPr>
              <a:t>Allows user to find and order food</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View nearby restaurant</a:t>
            </a:r>
            <a:endParaRPr lang="en-US" sz="1800" dirty="0">
              <a:solidFill>
                <a:schemeClr val="tx1"/>
              </a:solidFill>
            </a:endParaRPr>
          </a:p>
          <a:p>
            <a:pPr marL="742950" lvl="1" indent="-285750" algn="just">
              <a:buFont typeface="Arial" panose="020B0604020202020204" pitchFamily="34" charset="0"/>
              <a:buChar char="•"/>
            </a:pPr>
            <a:r>
              <a:rPr lang="en-US" sz="1800" dirty="0">
                <a:solidFill>
                  <a:schemeClr val="tx1"/>
                </a:solidFill>
              </a:rPr>
              <a:t>Select restaurant</a:t>
            </a:r>
            <a:endParaRPr lang="en-US" sz="1600" dirty="0">
              <a:solidFill>
                <a:schemeClr val="tx1"/>
              </a:solidFill>
            </a:endParaRPr>
          </a:p>
          <a:p>
            <a:pPr marL="342900" lvl="0" indent="-342900" algn="just">
              <a:buFont typeface="Arial" panose="020B0604020202020204" pitchFamily="34" charset="0"/>
              <a:buChar char="•"/>
            </a:pPr>
            <a:r>
              <a:rPr lang="en-US" sz="2000" dirty="0">
                <a:solidFill>
                  <a:schemeClr val="tx1"/>
                </a:solidFill>
              </a:rPr>
              <a:t>Search restaurant</a:t>
            </a:r>
            <a:endParaRPr lang="en-US" sz="1800" dirty="0">
              <a:solidFill>
                <a:schemeClr val="tx1"/>
              </a:solidFill>
            </a:endParaRPr>
          </a:p>
          <a:p>
            <a:pPr marL="742950" lvl="1" indent="-285750" algn="just">
              <a:buFont typeface="Arial" panose="020B0604020202020204" pitchFamily="34" charset="0"/>
              <a:buChar char="•"/>
            </a:pPr>
            <a:r>
              <a:rPr lang="en-US" sz="1800" dirty="0">
                <a:solidFill>
                  <a:schemeClr val="tx1"/>
                </a:solidFill>
              </a:rPr>
              <a:t>Enter restaurant name</a:t>
            </a:r>
            <a:endParaRPr lang="en-US" sz="1600" dirty="0">
              <a:solidFill>
                <a:schemeClr val="tx1"/>
              </a:solidFill>
            </a:endParaRPr>
          </a:p>
          <a:p>
            <a:pPr marL="342900" lvl="0" indent="-342900" algn="just">
              <a:buFont typeface="Arial" panose="020B0604020202020204" pitchFamily="34" charset="0"/>
              <a:buChar char="•"/>
            </a:pPr>
            <a:r>
              <a:rPr lang="en-US" sz="2000" dirty="0">
                <a:solidFill>
                  <a:schemeClr val="tx1"/>
                </a:solidFill>
              </a:rPr>
              <a:t>Request food</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Enter name</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Enter email</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Enter no. of persons</a:t>
            </a:r>
            <a:endParaRPr lang="en-US" sz="1800" dirty="0">
              <a:solidFill>
                <a:schemeClr val="tx1"/>
              </a:solidFill>
            </a:endParaRPr>
          </a:p>
          <a:p>
            <a:pPr marL="342900" lvl="0" indent="-342900" algn="just">
              <a:buFont typeface="Arial" panose="020B0604020202020204" pitchFamily="34" charset="0"/>
              <a:buChar char="•"/>
            </a:pPr>
            <a:r>
              <a:rPr lang="en-US" sz="2000" dirty="0">
                <a:solidFill>
                  <a:schemeClr val="tx1"/>
                </a:solidFill>
              </a:rPr>
              <a:t>If food available</a:t>
            </a:r>
            <a:endParaRPr lang="en-US" sz="1800" dirty="0">
              <a:solidFill>
                <a:schemeClr val="tx1"/>
              </a:solidFill>
            </a:endParaRPr>
          </a:p>
          <a:p>
            <a:pPr marL="742950" lvl="1" indent="-285750" algn="just">
              <a:buFont typeface="Arial" panose="020B0604020202020204" pitchFamily="34" charset="0"/>
              <a:buChar char="•"/>
            </a:pPr>
            <a:r>
              <a:rPr lang="en-US" sz="1800" dirty="0">
                <a:solidFill>
                  <a:schemeClr val="tx1"/>
                </a:solidFill>
              </a:rPr>
              <a:t>Order for free</a:t>
            </a:r>
            <a:endParaRPr lang="en-US" sz="1600" dirty="0">
              <a:solidFill>
                <a:schemeClr val="tx1"/>
              </a:solidFill>
            </a:endParaRPr>
          </a:p>
          <a:p>
            <a:pPr marL="742950" lvl="1" indent="-285750" algn="just">
              <a:buFont typeface="Arial" panose="020B0604020202020204" pitchFamily="34" charset="0"/>
              <a:buChar char="•"/>
            </a:pPr>
            <a:r>
              <a:rPr lang="en-US" sz="1800" dirty="0">
                <a:solidFill>
                  <a:schemeClr val="tx1"/>
                </a:solidFill>
              </a:rPr>
              <a:t>Pay 10%</a:t>
            </a:r>
            <a:endParaRPr lang="en-US" sz="1600" dirty="0">
              <a:solidFill>
                <a:schemeClr val="tx1"/>
              </a:solidFill>
            </a:endParaRPr>
          </a:p>
          <a:p>
            <a:pPr marL="742950" lvl="1" indent="-285750" algn="just">
              <a:buFont typeface="Arial" panose="020B0604020202020204" pitchFamily="34" charset="0"/>
              <a:buChar char="•"/>
            </a:pPr>
            <a:r>
              <a:rPr lang="en-US" sz="1800" dirty="0">
                <a:solidFill>
                  <a:schemeClr val="tx1"/>
                </a:solidFill>
              </a:rPr>
              <a:t>Pay 15%</a:t>
            </a:r>
            <a:endParaRPr lang="en-US" sz="1600" dirty="0">
              <a:solidFill>
                <a:schemeClr val="tx1"/>
              </a:solidFill>
            </a:endParaRPr>
          </a:p>
          <a:p>
            <a:pPr marL="742950" lvl="1" indent="-285750" algn="just">
              <a:buFont typeface="Arial" panose="020B0604020202020204" pitchFamily="34" charset="0"/>
              <a:buChar char="•"/>
            </a:pPr>
            <a:r>
              <a:rPr lang="en-US" sz="1800" dirty="0">
                <a:solidFill>
                  <a:schemeClr val="tx1"/>
                </a:solidFill>
              </a:rPr>
              <a:t>Pay with debit card or COD</a:t>
            </a:r>
            <a:endParaRPr lang="en-US" sz="1600" dirty="0">
              <a:solidFill>
                <a:schemeClr val="tx1"/>
              </a:solidFill>
            </a:endParaRPr>
          </a:p>
          <a:p>
            <a:pPr marL="742950" lvl="1" indent="-285750" algn="just">
              <a:buFont typeface="Arial" panose="020B0604020202020204" pitchFamily="34" charset="0"/>
              <a:buChar char="•"/>
            </a:pPr>
            <a:r>
              <a:rPr lang="en-US" sz="1800" dirty="0">
                <a:solidFill>
                  <a:schemeClr val="tx1"/>
                </a:solidFill>
              </a:rPr>
              <a:t>Enter card number</a:t>
            </a:r>
            <a:endParaRPr lang="en-US" sz="1600" dirty="0">
              <a:solidFill>
                <a:schemeClr val="tx1"/>
              </a:solidFill>
            </a:endParaRPr>
          </a:p>
          <a:p>
            <a:pPr marL="342900" lvl="0" indent="-342900" algn="just">
              <a:buFont typeface="Arial" panose="020B0604020202020204" pitchFamily="34" charset="0"/>
              <a:buChar char="•"/>
            </a:pPr>
            <a:r>
              <a:rPr lang="en-US" sz="2000" dirty="0">
                <a:solidFill>
                  <a:schemeClr val="tx1"/>
                </a:solidFill>
              </a:rPr>
              <a:t>Confirm order</a:t>
            </a:r>
            <a:endParaRPr lang="en-US" sz="1800" dirty="0">
              <a:solidFill>
                <a:schemeClr val="tx1"/>
              </a:solidFill>
            </a:endParaRPr>
          </a:p>
        </p:txBody>
      </p:sp>
    </p:spTree>
    <p:extLst>
      <p:ext uri="{BB962C8B-B14F-4D97-AF65-F5344CB8AC3E}">
        <p14:creationId xmlns:p14="http://schemas.microsoft.com/office/powerpoint/2010/main" val="2631158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26670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400" b="1" dirty="0" smtClean="0">
                <a:solidFill>
                  <a:schemeClr val="tx1"/>
                </a:solidFill>
              </a:rPr>
              <a:t>5. Admin </a:t>
            </a:r>
            <a:r>
              <a:rPr lang="en-US" sz="2400" b="1" dirty="0">
                <a:solidFill>
                  <a:schemeClr val="tx1"/>
                </a:solidFill>
              </a:rPr>
              <a:t>Algorithm pseudo code:</a:t>
            </a:r>
            <a:endParaRPr lang="en-US" sz="1600" dirty="0">
              <a:solidFill>
                <a:schemeClr val="tx1"/>
              </a:solidFill>
            </a:endParaRPr>
          </a:p>
          <a:p>
            <a:pPr marL="342900" indent="-342900" algn="just">
              <a:buFont typeface="Arial" panose="020B0604020202020204" pitchFamily="34" charset="0"/>
              <a:buChar char="•"/>
            </a:pPr>
            <a:r>
              <a:rPr lang="en-US" sz="2400" dirty="0">
                <a:solidFill>
                  <a:schemeClr val="tx1"/>
                </a:solidFill>
              </a:rPr>
              <a:t>Allows admin to add new members.</a:t>
            </a:r>
          </a:p>
          <a:p>
            <a:pPr marL="342900" lvl="0" indent="-342900" algn="just">
              <a:buFont typeface="Arial" panose="020B0604020202020204" pitchFamily="34" charset="0"/>
              <a:buChar char="•"/>
            </a:pPr>
            <a:r>
              <a:rPr lang="en-US" sz="2400" dirty="0">
                <a:solidFill>
                  <a:schemeClr val="tx1"/>
                </a:solidFill>
              </a:rPr>
              <a:t>Required Sign in</a:t>
            </a:r>
          </a:p>
          <a:p>
            <a:pPr marL="342900" lvl="0" indent="-342900" algn="just">
              <a:buFont typeface="Arial" panose="020B0604020202020204" pitchFamily="34" charset="0"/>
              <a:buChar char="•"/>
            </a:pPr>
            <a:r>
              <a:rPr lang="en-US" sz="2400" dirty="0">
                <a:solidFill>
                  <a:schemeClr val="tx1"/>
                </a:solidFill>
              </a:rPr>
              <a:t>View all incoming requests</a:t>
            </a:r>
          </a:p>
          <a:p>
            <a:pPr marL="342900" lvl="0" indent="-342900" algn="just">
              <a:buFont typeface="Arial" panose="020B0604020202020204" pitchFamily="34" charset="0"/>
              <a:buChar char="•"/>
            </a:pPr>
            <a:r>
              <a:rPr lang="en-US" sz="2400" dirty="0">
                <a:solidFill>
                  <a:schemeClr val="tx1"/>
                </a:solidFill>
              </a:rPr>
              <a:t>View the details of each request</a:t>
            </a:r>
          </a:p>
          <a:p>
            <a:pPr marL="342900" lvl="0" indent="-342900" algn="just">
              <a:buFont typeface="Arial" panose="020B0604020202020204" pitchFamily="34" charset="0"/>
              <a:buChar char="•"/>
            </a:pPr>
            <a:r>
              <a:rPr lang="en-US" sz="2400" dirty="0">
                <a:solidFill>
                  <a:schemeClr val="tx1"/>
                </a:solidFill>
              </a:rPr>
              <a:t>Testing the documents for verification.</a:t>
            </a:r>
          </a:p>
          <a:p>
            <a:pPr marL="800100" lvl="1" indent="-342900" algn="just">
              <a:buFont typeface="Arial" panose="020B0604020202020204" pitchFamily="34" charset="0"/>
              <a:buChar char="•"/>
            </a:pPr>
            <a:r>
              <a:rPr lang="en-US" sz="2000" dirty="0">
                <a:solidFill>
                  <a:schemeClr val="tx1"/>
                </a:solidFill>
              </a:rPr>
              <a:t>Monthly Expenses Records</a:t>
            </a:r>
          </a:p>
          <a:p>
            <a:pPr marL="800100" lvl="1" indent="-342900" algn="just">
              <a:buFont typeface="Arial" panose="020B0604020202020204" pitchFamily="34" charset="0"/>
              <a:buChar char="•"/>
            </a:pPr>
            <a:r>
              <a:rPr lang="en-US" sz="2000" dirty="0">
                <a:solidFill>
                  <a:schemeClr val="tx1"/>
                </a:solidFill>
              </a:rPr>
              <a:t>Income Certificate</a:t>
            </a:r>
          </a:p>
          <a:p>
            <a:pPr marL="342900" lvl="0" indent="-342900" algn="just">
              <a:buFont typeface="Arial" panose="020B0604020202020204" pitchFamily="34" charset="0"/>
              <a:buChar char="•"/>
            </a:pPr>
            <a:r>
              <a:rPr lang="en-US" sz="2400" dirty="0">
                <a:solidFill>
                  <a:schemeClr val="tx1"/>
                </a:solidFill>
              </a:rPr>
              <a:t>Accept user request if it is needy.</a:t>
            </a:r>
          </a:p>
          <a:p>
            <a:pPr marL="342900" lvl="0" indent="-342900" algn="just">
              <a:buFont typeface="Arial" panose="020B0604020202020204" pitchFamily="34" charset="0"/>
              <a:buChar char="•"/>
            </a:pPr>
            <a:r>
              <a:rPr lang="en-US" sz="2400" dirty="0">
                <a:solidFill>
                  <a:schemeClr val="tx1"/>
                </a:solidFill>
              </a:rPr>
              <a:t>Decline request in case of wrong documents.</a:t>
            </a:r>
          </a:p>
          <a:p>
            <a:pPr marL="342900" lvl="0" indent="-342900" algn="just">
              <a:buFont typeface="Arial" panose="020B0604020202020204" pitchFamily="34" charset="0"/>
              <a:buChar char="•"/>
            </a:pPr>
            <a:r>
              <a:rPr lang="en-US" sz="2400" dirty="0">
                <a:solidFill>
                  <a:schemeClr val="tx1"/>
                </a:solidFill>
              </a:rPr>
              <a:t>Store all the data in database using </a:t>
            </a:r>
            <a:r>
              <a:rPr lang="en-US" sz="2400" dirty="0" err="1">
                <a:solidFill>
                  <a:schemeClr val="tx1"/>
                </a:solidFill>
              </a:rPr>
              <a:t>Sql</a:t>
            </a:r>
            <a:r>
              <a:rPr lang="en-US" sz="2400" dirty="0">
                <a:solidFill>
                  <a:schemeClr val="tx1"/>
                </a:solidFill>
              </a:rPr>
              <a:t>/Mongo DB language.</a:t>
            </a:r>
          </a:p>
          <a:p>
            <a:pPr marL="342900" lvl="0" indent="-342900" algn="just">
              <a:buFont typeface="Arial" panose="020B0604020202020204" pitchFamily="34" charset="0"/>
              <a:buChar char="•"/>
            </a:pPr>
            <a:r>
              <a:rPr lang="en-US" sz="2400" dirty="0">
                <a:solidFill>
                  <a:schemeClr val="tx1"/>
                </a:solidFill>
              </a:rPr>
              <a:t>Confirmation message send to user</a:t>
            </a: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1766025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196596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dirty="0">
                <a:solidFill>
                  <a:schemeClr val="tx1"/>
                </a:solidFill>
              </a:rPr>
              <a:t> </a:t>
            </a:r>
            <a:endParaRPr lang="en-US" sz="1600" dirty="0">
              <a:solidFill>
                <a:schemeClr val="tx1"/>
              </a:solidFill>
            </a:endParaRPr>
          </a:p>
          <a:p>
            <a:pPr lvl="0" algn="just"/>
            <a:r>
              <a:rPr lang="en-US" sz="2400" b="1" dirty="0" smtClean="0">
                <a:solidFill>
                  <a:schemeClr val="tx1"/>
                </a:solidFill>
              </a:rPr>
              <a:t>6. User </a:t>
            </a:r>
            <a:r>
              <a:rPr lang="en-US" sz="2400" b="1" dirty="0">
                <a:solidFill>
                  <a:schemeClr val="tx1"/>
                </a:solidFill>
              </a:rPr>
              <a:t>Algorithm pseudo code:</a:t>
            </a:r>
            <a:endParaRPr lang="en-US" sz="1600" dirty="0">
              <a:solidFill>
                <a:schemeClr val="tx1"/>
              </a:solidFill>
            </a:endParaRPr>
          </a:p>
          <a:p>
            <a:pPr marL="457200" indent="-457200" algn="just">
              <a:buFont typeface="Arial" panose="020B0604020202020204" pitchFamily="34" charset="0"/>
              <a:buChar char="•"/>
            </a:pPr>
            <a:r>
              <a:rPr lang="en-US" sz="2400" dirty="0">
                <a:solidFill>
                  <a:schemeClr val="tx1"/>
                </a:solidFill>
              </a:rPr>
              <a:t>Allow User to Order food from restaurants</a:t>
            </a:r>
            <a:r>
              <a:rPr lang="en-US" sz="2400" dirty="0" smtClean="0">
                <a:solidFill>
                  <a:schemeClr val="tx1"/>
                </a:solidFill>
              </a:rPr>
              <a:t>.</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Required User Sign in.</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To order food user press Find Food button.</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All available nearby restaurants will display.</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User can also search it by name.</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Payment can be paid by hand or by debit card according to user choice.</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Go to setting to modify any profile data.</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Press pre Order Buttons to view previous orders.</a:t>
            </a:r>
            <a:endParaRPr lang="en-US" sz="2000" dirty="0">
              <a:solidFill>
                <a:schemeClr val="tx1"/>
              </a:solidFill>
            </a:endParaRPr>
          </a:p>
          <a:p>
            <a:pPr marL="457200" lvl="0" indent="-457200" algn="just">
              <a:buFont typeface="Arial" panose="020B0604020202020204" pitchFamily="34" charset="0"/>
              <a:buChar char="•"/>
            </a:pPr>
            <a:r>
              <a:rPr lang="en-US" sz="2400" dirty="0">
                <a:solidFill>
                  <a:schemeClr val="tx1"/>
                </a:solidFill>
              </a:rPr>
              <a:t>On receiving ordered food bill will paid </a:t>
            </a:r>
            <a:r>
              <a:rPr lang="en-US" sz="2800" dirty="0">
                <a:solidFill>
                  <a:schemeClr val="tx1"/>
                </a:solidFill>
              </a:rPr>
              <a:t>to delivery boy.</a:t>
            </a:r>
            <a:endParaRPr lang="en-US" sz="2000" dirty="0">
              <a:solidFill>
                <a:schemeClr val="tx1"/>
              </a:solidFill>
            </a:endParaRPr>
          </a:p>
        </p:txBody>
      </p:sp>
    </p:spTree>
    <p:extLst>
      <p:ext uri="{BB962C8B-B14F-4D97-AF65-F5344CB8AC3E}">
        <p14:creationId xmlns:p14="http://schemas.microsoft.com/office/powerpoint/2010/main" val="67504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0881360" cy="1143000"/>
          </a:xfrm>
        </p:spPr>
        <p:txBody>
          <a:bodyPr/>
          <a:lstStyle/>
          <a:p>
            <a:r>
              <a:rPr lang="en-US" sz="4500" b="1" u="sng" dirty="0">
                <a:latin typeface="Times New Roman" panose="02020603050405020304" pitchFamily="18" charset="0"/>
                <a:cs typeface="Times New Roman" panose="02020603050405020304" pitchFamily="18" charset="0"/>
              </a:rPr>
              <a:t>Introduction</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621000" cy="86913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The main purpose of this document is brief description about the “Save food stuff application” which is primarily developed for the distribution of extra food from restaurants to different shelter homes in order to help poor and needy people and to avoid food wastage. In last research, a drastic increase can be seen in wastage of food. As per data given by WHO, 20% of the population faces extreme food shortages. Therefore, it is important to come up with a solution that can avoid food waste and can help feed the needy. </a:t>
            </a:r>
          </a:p>
          <a:p>
            <a:r>
              <a:rPr lang="en-US" sz="2800" dirty="0">
                <a:solidFill>
                  <a:schemeClr val="tx1"/>
                </a:solidFill>
              </a:rPr>
              <a:t>Furthermore, such systems have been tremendously helpful in spreading awareness of the food waste issue but they also have some downsides. In addition, it has its useful features as well for example admin can track the history of the whole system, NGOS that are assisting poor communities in their fights against hunger and can use this app to request meals from restaurants.  After approval of the request they deliver that food to shelter homes. In this way this save food stuff application will help the restaurant to reduce food waste and will help in feeding the needy and poor people.</a:t>
            </a:r>
          </a:p>
          <a:p>
            <a:r>
              <a:rPr lang="en-US" sz="2800" dirty="0">
                <a:solidFill>
                  <a:schemeClr val="tx1"/>
                </a:solidFill>
              </a:rPr>
              <a:t>Moreover, it also keeps the shelter homes, NGOs and people updated about the food availability from time to time. It also provides an opportunity to the food receiver to give reviews about the restaurants. </a:t>
            </a:r>
          </a:p>
        </p:txBody>
      </p:sp>
    </p:spTree>
    <p:extLst>
      <p:ext uri="{BB962C8B-B14F-4D97-AF65-F5344CB8AC3E}">
        <p14:creationId xmlns:p14="http://schemas.microsoft.com/office/powerpoint/2010/main" val="3567932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46200" y="28194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lgn="just"/>
            <a:r>
              <a:rPr lang="en-US" sz="2400" b="1" dirty="0" smtClean="0">
                <a:solidFill>
                  <a:schemeClr val="tx1"/>
                </a:solidFill>
              </a:rPr>
              <a:t>7. Delivery </a:t>
            </a:r>
            <a:r>
              <a:rPr lang="en-US" sz="2400" b="1" dirty="0">
                <a:solidFill>
                  <a:schemeClr val="tx1"/>
                </a:solidFill>
              </a:rPr>
              <a:t>Algorithm pseudo code:</a:t>
            </a:r>
            <a:endParaRPr lang="en-US" sz="2400" dirty="0">
              <a:solidFill>
                <a:schemeClr val="tx1"/>
              </a:solidFill>
            </a:endParaRPr>
          </a:p>
          <a:p>
            <a:pPr marL="800100" lvl="1" indent="-342900" algn="just">
              <a:buFont typeface="Arial" panose="020B0604020202020204" pitchFamily="34" charset="0"/>
              <a:buChar char="•"/>
            </a:pPr>
            <a:r>
              <a:rPr lang="en-US" sz="2000" dirty="0">
                <a:solidFill>
                  <a:schemeClr val="tx1"/>
                </a:solidFill>
              </a:rPr>
              <a:t>Allow Delivery boy to deliver food from restaurants.</a:t>
            </a:r>
          </a:p>
          <a:p>
            <a:pPr marL="800100" lvl="1" indent="-342900" algn="just">
              <a:buFont typeface="Arial" panose="020B0604020202020204" pitchFamily="34" charset="0"/>
              <a:buChar char="•"/>
            </a:pPr>
            <a:r>
              <a:rPr lang="en-US" sz="2000" dirty="0">
                <a:solidFill>
                  <a:schemeClr val="tx1"/>
                </a:solidFill>
              </a:rPr>
              <a:t>On placing the order food request is reached delivery boy .</a:t>
            </a:r>
          </a:p>
          <a:p>
            <a:pPr marL="800100" lvl="1" indent="-342900" algn="just">
              <a:buFont typeface="Arial" panose="020B0604020202020204" pitchFamily="34" charset="0"/>
              <a:buChar char="•"/>
            </a:pPr>
            <a:r>
              <a:rPr lang="en-US" sz="2000" dirty="0">
                <a:solidFill>
                  <a:schemeClr val="tx1"/>
                </a:solidFill>
              </a:rPr>
              <a:t>On requesting the check delivery boy’s availability first.</a:t>
            </a:r>
          </a:p>
          <a:p>
            <a:pPr marL="800100" lvl="1" indent="-342900" algn="just">
              <a:buFont typeface="Arial" panose="020B0604020202020204" pitchFamily="34" charset="0"/>
              <a:buChar char="•"/>
            </a:pPr>
            <a:r>
              <a:rPr lang="en-US" sz="2000" dirty="0">
                <a:solidFill>
                  <a:schemeClr val="tx1"/>
                </a:solidFill>
              </a:rPr>
              <a:t>If delivery boy is available he accepts the offer.</a:t>
            </a:r>
          </a:p>
          <a:p>
            <a:pPr marL="800100" lvl="1" indent="-342900" algn="just">
              <a:buFont typeface="Arial" panose="020B0604020202020204" pitchFamily="34" charset="0"/>
              <a:buChar char="•"/>
            </a:pPr>
            <a:r>
              <a:rPr lang="en-US" sz="2000" dirty="0">
                <a:solidFill>
                  <a:schemeClr val="tx1"/>
                </a:solidFill>
              </a:rPr>
              <a:t>Food will be delivered on required location.</a:t>
            </a:r>
          </a:p>
          <a:p>
            <a:pPr marL="800100" lvl="1" indent="-342900" algn="just">
              <a:buFont typeface="Arial" panose="020B0604020202020204" pitchFamily="34" charset="0"/>
              <a:buChar char="•"/>
            </a:pPr>
            <a:r>
              <a:rPr lang="en-US" sz="2000" dirty="0">
                <a:solidFill>
                  <a:schemeClr val="tx1"/>
                </a:solidFill>
              </a:rPr>
              <a:t>Bill will be received after food is received by the user.</a:t>
            </a:r>
          </a:p>
          <a:p>
            <a:pPr marL="800100" lvl="1" indent="-342900" algn="just">
              <a:buFont typeface="Arial" panose="020B0604020202020204" pitchFamily="34" charset="0"/>
              <a:buChar char="•"/>
            </a:pPr>
            <a:r>
              <a:rPr lang="en-US" sz="2000" dirty="0">
                <a:solidFill>
                  <a:schemeClr val="tx1"/>
                </a:solidFill>
              </a:rPr>
              <a:t>Delivery charges will paid according to user’s choice.</a:t>
            </a:r>
          </a:p>
          <a:p>
            <a:pPr marL="800100" lvl="1" indent="-342900" algn="just">
              <a:buFont typeface="Arial" panose="020B0604020202020204" pitchFamily="34" charset="0"/>
              <a:buChar char="•"/>
            </a:pPr>
            <a:r>
              <a:rPr lang="en-US" sz="2000" dirty="0">
                <a:solidFill>
                  <a:schemeClr val="tx1"/>
                </a:solidFill>
              </a:rPr>
              <a:t>No charges.</a:t>
            </a:r>
          </a:p>
          <a:p>
            <a:pPr marL="800100" lvl="1" indent="-342900" algn="just">
              <a:buFont typeface="Arial" panose="020B0604020202020204" pitchFamily="34" charset="0"/>
              <a:buChar char="•"/>
            </a:pPr>
            <a:r>
              <a:rPr lang="en-US" sz="2000" dirty="0">
                <a:solidFill>
                  <a:schemeClr val="tx1"/>
                </a:solidFill>
              </a:rPr>
              <a:t>10% charges of total payment.</a:t>
            </a:r>
          </a:p>
          <a:p>
            <a:pPr marL="800100" lvl="1" indent="-342900" algn="just">
              <a:buFont typeface="Arial" panose="020B0604020202020204" pitchFamily="34" charset="0"/>
              <a:buChar char="•"/>
            </a:pPr>
            <a:r>
              <a:rPr lang="en-US" sz="2000" dirty="0">
                <a:solidFill>
                  <a:schemeClr val="tx1"/>
                </a:solidFill>
              </a:rPr>
              <a:t>15% charges of total payment.</a:t>
            </a:r>
          </a:p>
          <a:p>
            <a:pPr marL="742950" lvl="1" indent="-285750" algn="just">
              <a:buFont typeface="Arial" panose="020B0604020202020204" pitchFamily="34" charset="0"/>
              <a:buChar char="•"/>
            </a:pPr>
            <a:r>
              <a:rPr lang="en-US" sz="1400" dirty="0">
                <a:solidFill>
                  <a:schemeClr val="tx1"/>
                </a:solidFill>
              </a:rPr>
              <a:t> </a:t>
            </a:r>
          </a:p>
        </p:txBody>
      </p:sp>
    </p:spTree>
    <p:extLst>
      <p:ext uri="{BB962C8B-B14F-4D97-AF65-F5344CB8AC3E}">
        <p14:creationId xmlns:p14="http://schemas.microsoft.com/office/powerpoint/2010/main" val="1829121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9600" y="457200"/>
            <a:ext cx="13441680" cy="1143000"/>
          </a:xfrm>
        </p:spPr>
        <p:txBody>
          <a:bodyPr/>
          <a:lstStyle/>
          <a:p>
            <a:r>
              <a:rPr lang="en-US" sz="3600" b="1" u="sng" dirty="0" smtClean="0">
                <a:latin typeface="Times New Roman" panose="02020603050405020304" pitchFamily="18" charset="0"/>
                <a:cs typeface="Times New Roman" panose="02020603050405020304" pitchFamily="18" charset="0"/>
              </a:rPr>
              <a:t>Implementation </a:t>
            </a:r>
            <a:br>
              <a:rPr lang="en-US" sz="3600" b="1" u="sng" dirty="0" smtClean="0">
                <a:latin typeface="Times New Roman" panose="02020603050405020304" pitchFamily="18" charset="0"/>
                <a:cs typeface="Times New Roman" panose="02020603050405020304" pitchFamily="18" charset="0"/>
              </a:rPr>
            </a:br>
            <a:r>
              <a:rPr lang="en-US" sz="3600" dirty="0"/>
              <a:t/>
            </a:r>
            <a:br>
              <a:rPr lang="en-US" sz="3600" dirty="0"/>
            </a:br>
            <a:r>
              <a:rPr lang="en-US" sz="4800" dirty="0"/>
              <a:t/>
            </a:r>
            <a:br>
              <a:rPr lang="en-US" sz="4800" dirty="0"/>
            </a:br>
            <a:endParaRPr lang="en-US" sz="4500" b="1" u="sng"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727200" y="2743200"/>
            <a:ext cx="12954000" cy="7162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800" dirty="0">
                <a:solidFill>
                  <a:schemeClr val="tx1"/>
                </a:solidFill>
              </a:rPr>
              <a:t> </a:t>
            </a:r>
          </a:p>
          <a:p>
            <a:pPr lvl="0" algn="l"/>
            <a:r>
              <a:rPr lang="en-US" sz="2000" b="1" dirty="0" smtClean="0">
                <a:solidFill>
                  <a:schemeClr val="tx1"/>
                </a:solidFill>
              </a:rPr>
              <a:t>8. Restaurant </a:t>
            </a:r>
            <a:r>
              <a:rPr lang="en-US" sz="2000" b="1" dirty="0">
                <a:solidFill>
                  <a:schemeClr val="tx1"/>
                </a:solidFill>
              </a:rPr>
              <a:t>Algorithm pseudo code:</a:t>
            </a:r>
            <a:endParaRPr lang="en-US" sz="2000" dirty="0">
              <a:solidFill>
                <a:schemeClr val="tx1"/>
              </a:solidFill>
            </a:endParaRPr>
          </a:p>
          <a:p>
            <a:pPr marL="342900" indent="-342900" algn="l">
              <a:buFont typeface="Arial" panose="020B0604020202020204" pitchFamily="34" charset="0"/>
              <a:buChar char="•"/>
            </a:pPr>
            <a:r>
              <a:rPr lang="en-US" sz="2000" dirty="0">
                <a:solidFill>
                  <a:schemeClr val="tx1"/>
                </a:solidFill>
              </a:rPr>
              <a:t>Allow restaurants to transfer food to needy people.</a:t>
            </a:r>
          </a:p>
          <a:p>
            <a:pPr marL="342900" lvl="0" indent="-342900" algn="l">
              <a:buFont typeface="Arial" panose="020B0604020202020204" pitchFamily="34" charset="0"/>
              <a:buChar char="•"/>
            </a:pPr>
            <a:r>
              <a:rPr lang="en-US" sz="2000" dirty="0">
                <a:solidFill>
                  <a:schemeClr val="tx1"/>
                </a:solidFill>
              </a:rPr>
              <a:t>On this site restaurants add specific amount of food per person.</a:t>
            </a:r>
          </a:p>
          <a:p>
            <a:pPr marL="342900" lvl="0" indent="-342900" algn="l">
              <a:buFont typeface="Arial" panose="020B0604020202020204" pitchFamily="34" charset="0"/>
              <a:buChar char="•"/>
            </a:pPr>
            <a:r>
              <a:rPr lang="en-US" sz="2000" dirty="0">
                <a:solidFill>
                  <a:schemeClr val="tx1"/>
                </a:solidFill>
              </a:rPr>
              <a:t>By visiting restaurants user can easily viewed their profile.</a:t>
            </a:r>
          </a:p>
          <a:p>
            <a:pPr marL="342900" lvl="0" indent="-342900" algn="l">
              <a:buFont typeface="Arial" panose="020B0604020202020204" pitchFamily="34" charset="0"/>
              <a:buChar char="•"/>
            </a:pPr>
            <a:r>
              <a:rPr lang="en-US" sz="2000" dirty="0">
                <a:solidFill>
                  <a:schemeClr val="tx1"/>
                </a:solidFill>
              </a:rPr>
              <a:t>It will serve Food on FIFO operation.</a:t>
            </a:r>
          </a:p>
          <a:p>
            <a:pPr marL="342900" lvl="0" indent="-342900" algn="l">
              <a:buFont typeface="Arial" panose="020B0604020202020204" pitchFamily="34" charset="0"/>
              <a:buChar char="•"/>
            </a:pPr>
            <a:r>
              <a:rPr lang="en-US" sz="2000" dirty="0">
                <a:solidFill>
                  <a:schemeClr val="tx1"/>
                </a:solidFill>
              </a:rPr>
              <a:t>User have to register him first.</a:t>
            </a:r>
          </a:p>
          <a:p>
            <a:pPr marL="342900" lvl="0" indent="-342900" algn="l">
              <a:buFont typeface="Arial" panose="020B0604020202020204" pitchFamily="34" charset="0"/>
              <a:buChar char="•"/>
            </a:pPr>
            <a:r>
              <a:rPr lang="en-US" sz="2000" dirty="0">
                <a:solidFill>
                  <a:schemeClr val="tx1"/>
                </a:solidFill>
              </a:rPr>
              <a:t>Go to find food Button.</a:t>
            </a:r>
          </a:p>
          <a:p>
            <a:pPr marL="342900" lvl="0" indent="-342900" algn="l">
              <a:buFont typeface="Arial" panose="020B0604020202020204" pitchFamily="34" charset="0"/>
              <a:buChar char="•"/>
            </a:pPr>
            <a:r>
              <a:rPr lang="en-US" sz="2000" dirty="0">
                <a:solidFill>
                  <a:schemeClr val="tx1"/>
                </a:solidFill>
              </a:rPr>
              <a:t>List of restaurants appeared that offering food.</a:t>
            </a:r>
          </a:p>
          <a:p>
            <a:pPr marL="342900" indent="-342900" algn="l">
              <a:buFont typeface="Arial" panose="020B0604020202020204" pitchFamily="34" charset="0"/>
              <a:buChar char="•"/>
            </a:pPr>
            <a:r>
              <a:rPr lang="en-US" sz="2000" dirty="0">
                <a:solidFill>
                  <a:schemeClr val="tx1"/>
                </a:solidFill>
              </a:rPr>
              <a:t>Ordered food will be delivered on required location in minimum time</a:t>
            </a:r>
            <a:endParaRPr lang="en-US" sz="1050" dirty="0">
              <a:solidFill>
                <a:schemeClr val="tx1"/>
              </a:solidFill>
            </a:endParaRPr>
          </a:p>
        </p:txBody>
      </p:sp>
    </p:spTree>
    <p:extLst>
      <p:ext uri="{BB962C8B-B14F-4D97-AF65-F5344CB8AC3E}">
        <p14:creationId xmlns:p14="http://schemas.microsoft.com/office/powerpoint/2010/main" val="1671890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lumMod val="95000"/>
                    <a:lumOff val="5000"/>
                  </a:schemeClr>
                </a:solidFill>
              </a:rPr>
              <a:t>				    Interface-1: </a:t>
            </a:r>
            <a:r>
              <a:rPr lang="en-US" sz="2800" b="1" dirty="0" smtClean="0">
                <a:solidFill>
                  <a:schemeClr val="tx1">
                    <a:lumMod val="95000"/>
                    <a:lumOff val="5000"/>
                  </a:schemeClr>
                </a:solidFill>
              </a:rPr>
              <a:t>Front Screen </a:t>
            </a:r>
            <a:r>
              <a:rPr lang="en-US" sz="2800" b="1" dirty="0">
                <a:solidFill>
                  <a:schemeClr val="tx1">
                    <a:lumMod val="95000"/>
                    <a:lumOff val="5000"/>
                  </a:schemeClr>
                </a:solidFill>
              </a:rPr>
              <a:t>Of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556000" y="2744790"/>
            <a:ext cx="8923793" cy="6027942"/>
          </a:xfrm>
          <a:prstGeom prst="rect">
            <a:avLst/>
          </a:prstGeom>
        </p:spPr>
      </p:pic>
    </p:spTree>
    <p:extLst>
      <p:ext uri="{BB962C8B-B14F-4D97-AF65-F5344CB8AC3E}">
        <p14:creationId xmlns:p14="http://schemas.microsoft.com/office/powerpoint/2010/main" val="2184615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lumMod val="95000"/>
                    <a:lumOff val="5000"/>
                  </a:schemeClr>
                </a:solidFill>
              </a:rPr>
              <a:t>				    </a:t>
            </a:r>
            <a:r>
              <a:rPr lang="en-US" sz="2800" b="1" dirty="0" smtClean="0">
                <a:solidFill>
                  <a:schemeClr val="tx1">
                    <a:lumMod val="95000"/>
                    <a:lumOff val="5000"/>
                  </a:schemeClr>
                </a:solidFill>
              </a:rPr>
              <a:t>Interface-2: </a:t>
            </a:r>
            <a:r>
              <a:rPr lang="en-US" sz="2800" b="1" dirty="0">
                <a:solidFill>
                  <a:schemeClr val="tx1">
                    <a:lumMod val="95000"/>
                    <a:lumOff val="5000"/>
                  </a:schemeClr>
                </a:solidFill>
              </a:rPr>
              <a:t>Main Screen Of application </a:t>
            </a: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556000" y="3200400"/>
            <a:ext cx="8321040" cy="4724400"/>
          </a:xfrm>
          <a:prstGeom prst="rect">
            <a:avLst/>
          </a:prstGeom>
        </p:spPr>
      </p:pic>
    </p:spTree>
    <p:extLst>
      <p:ext uri="{BB962C8B-B14F-4D97-AF65-F5344CB8AC3E}">
        <p14:creationId xmlns:p14="http://schemas.microsoft.com/office/powerpoint/2010/main" val="3568941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User Interfaces</a:t>
            </a:r>
          </a:p>
        </p:txBody>
      </p:sp>
      <p:sp>
        <p:nvSpPr>
          <p:cNvPr id="3" name="Content Placeholder 2"/>
          <p:cNvSpPr txBox="1">
            <a:spLocks/>
          </p:cNvSpPr>
          <p:nvPr/>
        </p:nvSpPr>
        <p:spPr>
          <a:xfrm>
            <a:off x="355600" y="2129081"/>
            <a:ext cx="15544800" cy="6669051"/>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chemeClr val="tx1">
                    <a:lumMod val="95000"/>
                    <a:lumOff val="5000"/>
                  </a:schemeClr>
                </a:solidFill>
              </a:rPr>
              <a:t>				   </a:t>
            </a:r>
            <a:r>
              <a:rPr lang="en-US" sz="2800" b="1" dirty="0" smtClean="0">
                <a:solidFill>
                  <a:schemeClr val="tx1">
                    <a:lumMod val="95000"/>
                    <a:lumOff val="5000"/>
                  </a:schemeClr>
                </a:solidFill>
              </a:rPr>
              <a:t>                    Interface-3: Find Food</a:t>
            </a:r>
            <a:endParaRPr lang="en-US" sz="2800" b="1" dirty="0">
              <a:solidFill>
                <a:schemeClr val="tx1">
                  <a:lumMod val="95000"/>
                  <a:lumOff val="5000"/>
                </a:schemeClr>
              </a:solidFill>
            </a:endParaRPr>
          </a:p>
          <a:p>
            <a:pPr algn="just"/>
            <a:r>
              <a:rPr lang="en-US" sz="2800" b="1" dirty="0">
                <a:solidFill>
                  <a:srgbClr val="FF0000"/>
                </a:solidFill>
              </a:rPr>
              <a:t> </a:t>
            </a: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4470400" y="3435098"/>
            <a:ext cx="7156450" cy="4057015"/>
          </a:xfrm>
          <a:prstGeom prst="rect">
            <a:avLst/>
          </a:prstGeom>
        </p:spPr>
      </p:pic>
    </p:spTree>
    <p:extLst>
      <p:ext uri="{BB962C8B-B14F-4D97-AF65-F5344CB8AC3E}">
        <p14:creationId xmlns:p14="http://schemas.microsoft.com/office/powerpoint/2010/main" val="2071429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Conclusion</a:t>
            </a:r>
            <a:br>
              <a:rPr lang="en-US" sz="4500" b="1" u="sng" dirty="0">
                <a:latin typeface="Times New Roman" panose="02020603050405020304" pitchFamily="18" charset="0"/>
                <a:cs typeface="Times New Roman" panose="02020603050405020304" pitchFamily="18" charset="0"/>
              </a:rPr>
            </a:br>
            <a:r>
              <a:rPr lang="en-US" sz="4500" b="1" u="sng" dirty="0">
                <a:latin typeface="Times New Roman" panose="02020603050405020304" pitchFamily="18" charset="0"/>
                <a:cs typeface="Times New Roman" panose="02020603050405020304" pitchFamily="18" charset="0"/>
              </a:rPr>
              <a:t/>
            </a:r>
            <a:br>
              <a:rPr lang="en-US" sz="4500" b="1" u="sng" dirty="0">
                <a:latin typeface="Times New Roman" panose="02020603050405020304" pitchFamily="18" charset="0"/>
                <a:cs typeface="Times New Roman" panose="02020603050405020304" pitchFamily="18" charset="0"/>
              </a:rPr>
            </a:b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2413000" y="3733800"/>
            <a:ext cx="11811000" cy="4495800"/>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dirty="0" smtClean="0">
                <a:solidFill>
                  <a:schemeClr val="tx1"/>
                </a:solidFill>
              </a:rPr>
              <a:t>This </a:t>
            </a:r>
            <a:r>
              <a:rPr lang="en-US" dirty="0">
                <a:solidFill>
                  <a:schemeClr val="tx1"/>
                </a:solidFill>
              </a:rPr>
              <a:t>document specifies the design, architecture and user interface of our project. </a:t>
            </a: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425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References</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u="sng" dirty="0">
                <a:hlinkClick r:id="rId2"/>
              </a:rPr>
              <a:t>https://app.uizard.io/prototypes/rgLp11mKjnuVKgg9zBj5</a:t>
            </a:r>
            <a:endParaRPr lang="en-US" b="1" dirty="0"/>
          </a:p>
          <a:p>
            <a:pPr marL="457200" indent="-457200" algn="just">
              <a:buFont typeface="Arial" panose="020B0604020202020204" pitchFamily="34" charset="0"/>
              <a:buChar char="•"/>
            </a:pPr>
            <a:r>
              <a:rPr lang="en-US" u="sng" dirty="0">
                <a:hlinkClick r:id="rId3"/>
              </a:rPr>
              <a:t>https://pern-my.sharepoint.com/:u:/r/personal/fa20-bcs-029_isbstudent_comsats_edu_pk/_layouts/15/Doc.aspx?sourcedoc=%7B02241a2e-caa7-41b4-a398-39e8c9f346f1%7D&amp;action=edit&amp;or=PrevEdit&amp;cid=c241ae5f-c708-4f2a-9154-c206132fea4e</a:t>
            </a:r>
            <a:endParaRPr lang="en-US" dirty="0"/>
          </a:p>
          <a:p>
            <a:pPr marL="457200" indent="-457200" algn="just">
              <a:buFont typeface="Arial" panose="020B0604020202020204" pitchFamily="34" charset="0"/>
              <a:buChar char="•"/>
            </a:pPr>
            <a:r>
              <a:rPr lang="en-US" dirty="0"/>
              <a:t> </a:t>
            </a:r>
          </a:p>
        </p:txBody>
      </p:sp>
    </p:spTree>
    <p:extLst>
      <p:ext uri="{BB962C8B-B14F-4D97-AF65-F5344CB8AC3E}">
        <p14:creationId xmlns:p14="http://schemas.microsoft.com/office/powerpoint/2010/main" val="477718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2586" y="381000"/>
            <a:ext cx="12374880" cy="1143000"/>
          </a:xfrm>
        </p:spPr>
        <p:txBody>
          <a:bodyPr/>
          <a:lstStyle/>
          <a:p>
            <a:pPr lvl="0"/>
            <a:r>
              <a:rPr lang="en-US" sz="4800" b="1" dirty="0"/>
              <a:t>Questions and Answers</a:t>
            </a:r>
            <a:endParaRPr lang="en-US" sz="4500" b="1" u="sng" dirty="0">
              <a:latin typeface="Times New Roman" panose="02020603050405020304" pitchFamily="18" charset="0"/>
              <a:cs typeface="Times New Roman" panose="02020603050405020304" pitchFamily="18" charset="0"/>
            </a:endParaRPr>
          </a:p>
        </p:txBody>
      </p:sp>
      <p:pic>
        <p:nvPicPr>
          <p:cNvPr id="6" name="Picture 5" descr="question-graphic.jpg">
            <a:extLst>
              <a:ext uri="{FF2B5EF4-FFF2-40B4-BE49-F238E27FC236}">
                <a16:creationId xmlns:a16="http://schemas.microsoft.com/office/drawing/2014/main" id="{A52A7DE4-6820-45A2-A691-D63DC6BCB2C7}"/>
              </a:ext>
            </a:extLst>
          </p:cNvPr>
          <p:cNvPicPr>
            <a:picLocks noChangeAspect="1"/>
          </p:cNvPicPr>
          <p:nvPr/>
        </p:nvPicPr>
        <p:blipFill>
          <a:blip r:embed="rId2"/>
          <a:stretch>
            <a:fillRect/>
          </a:stretch>
        </p:blipFill>
        <p:spPr>
          <a:xfrm>
            <a:off x="3211976" y="2438400"/>
            <a:ext cx="10820400" cy="564538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71661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pPr lvl="0"/>
            <a:r>
              <a:rPr lang="en-US" sz="4500" b="1" u="sng" dirty="0">
                <a:latin typeface="Times New Roman" panose="02020603050405020304" pitchFamily="18" charset="0"/>
                <a:cs typeface="Times New Roman" panose="02020603050405020304" pitchFamily="18" charset="0"/>
              </a:rPr>
              <a:t>Plaragism Report</a:t>
            </a:r>
          </a:p>
        </p:txBody>
      </p:sp>
      <p:sp>
        <p:nvSpPr>
          <p:cNvPr id="3" name="Content Placeholder 2"/>
          <p:cNvSpPr txBox="1">
            <a:spLocks/>
          </p:cNvSpPr>
          <p:nvPr/>
        </p:nvSpPr>
        <p:spPr>
          <a:xfrm>
            <a:off x="355600" y="2129081"/>
            <a:ext cx="156972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2687320" y="2286000"/>
            <a:ext cx="9936480" cy="5943599"/>
          </a:xfrm>
          <a:prstGeom prst="rect">
            <a:avLst/>
          </a:prstGeom>
        </p:spPr>
      </p:pic>
    </p:spTree>
    <p:extLst>
      <p:ext uri="{BB962C8B-B14F-4D97-AF65-F5344CB8AC3E}">
        <p14:creationId xmlns:p14="http://schemas.microsoft.com/office/powerpoint/2010/main" val="134264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Tools and Technologies</a:t>
            </a:r>
            <a:r>
              <a:rPr lang="en-US" b="1" u="sng" dirty="0"/>
              <a:t/>
            </a:r>
            <a:br>
              <a:rPr lang="en-US" b="1" u="sng" dirty="0"/>
            </a:br>
            <a:r>
              <a:rPr lang="en-US" b="1" dirty="0"/>
              <a:t/>
            </a:r>
            <a:br>
              <a:rPr lang="en-US" b="1" dirty="0"/>
            </a:br>
            <a:r>
              <a:rPr lang="en-US" b="1" dirty="0"/>
              <a:t/>
            </a:r>
            <a:br>
              <a:rPr lang="en-US" b="1" dirty="0"/>
            </a:br>
            <a:r>
              <a:rPr lang="en-US" sz="7500" b="1" dirty="0"/>
              <a:t/>
            </a:r>
            <a:br>
              <a:rPr lang="en-US" sz="7500" b="1" dirty="0"/>
            </a:br>
            <a:endParaRPr lang="en-US" sz="3200" b="1" dirty="0"/>
          </a:p>
        </p:txBody>
      </p:sp>
      <p:sp>
        <p:nvSpPr>
          <p:cNvPr id="6"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Based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on our proposed project type, here we have describe our tools and technologies which we will use in it. </a:t>
            </a:r>
          </a:p>
          <a:p>
            <a:pPr algn="just"/>
            <a:endPar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41721449"/>
              </p:ext>
            </p:extLst>
          </p:nvPr>
        </p:nvGraphicFramePr>
        <p:xfrm>
          <a:off x="3708399" y="3276608"/>
          <a:ext cx="9067800" cy="5181592"/>
        </p:xfrm>
        <a:graphic>
          <a:graphicData uri="http://schemas.openxmlformats.org/drawingml/2006/table">
            <a:tbl>
              <a:tblPr firstRow="1" firstCol="1" bandRow="1">
                <a:tableStyleId>{5C22544A-7EE6-4342-B048-85BDC9FD1C3A}</a:tableStyleId>
              </a:tblPr>
              <a:tblGrid>
                <a:gridCol w="2964377">
                  <a:extLst>
                    <a:ext uri="{9D8B030D-6E8A-4147-A177-3AD203B41FA5}">
                      <a16:colId xmlns:a16="http://schemas.microsoft.com/office/drawing/2014/main" val="1611571939"/>
                    </a:ext>
                  </a:extLst>
                </a:gridCol>
                <a:gridCol w="3000309">
                  <a:extLst>
                    <a:ext uri="{9D8B030D-6E8A-4147-A177-3AD203B41FA5}">
                      <a16:colId xmlns:a16="http://schemas.microsoft.com/office/drawing/2014/main" val="3877888717"/>
                    </a:ext>
                  </a:extLst>
                </a:gridCol>
                <a:gridCol w="3103114">
                  <a:extLst>
                    <a:ext uri="{9D8B030D-6E8A-4147-A177-3AD203B41FA5}">
                      <a16:colId xmlns:a16="http://schemas.microsoft.com/office/drawing/2014/main" val="2349713984"/>
                    </a:ext>
                  </a:extLst>
                </a:gridCol>
              </a:tblGrid>
              <a:tr h="796300">
                <a:tc>
                  <a:txBody>
                    <a:bodyPr/>
                    <a:lstStyle/>
                    <a:p>
                      <a:pPr marL="0" marR="0" algn="just">
                        <a:lnSpc>
                          <a:spcPct val="107000"/>
                        </a:lnSpc>
                        <a:spcBef>
                          <a:spcPts val="0"/>
                        </a:spcBef>
                        <a:spcAft>
                          <a:spcPts val="0"/>
                        </a:spcAft>
                        <a:tabLst>
                          <a:tab pos="2247900" algn="l"/>
                        </a:tabLst>
                      </a:pPr>
                      <a:r>
                        <a:rPr lang="en-US" sz="1400" u="sng">
                          <a:effectLst/>
                        </a:rPr>
                        <a:t>Tools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400" u="sng">
                          <a:effectLst/>
                        </a:rPr>
                        <a:t>Version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400" u="sng">
                          <a:effectLst/>
                        </a:rPr>
                        <a:t>Relationale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2152085"/>
                  </a:ext>
                </a:extLst>
              </a:tr>
              <a:tr h="326272">
                <a:tc>
                  <a:txBody>
                    <a:bodyPr/>
                    <a:lstStyle/>
                    <a:p>
                      <a:pPr marL="0" marR="0" algn="just">
                        <a:lnSpc>
                          <a:spcPct val="107000"/>
                        </a:lnSpc>
                        <a:spcBef>
                          <a:spcPts val="0"/>
                        </a:spcBef>
                        <a:spcAft>
                          <a:spcPts val="0"/>
                        </a:spcAft>
                        <a:tabLst>
                          <a:tab pos="2247900" algn="l"/>
                        </a:tabLst>
                      </a:pPr>
                      <a:r>
                        <a:rPr lang="en-US" sz="1200">
                          <a:effectLst/>
                        </a:rPr>
                        <a:t>MS Word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2016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Project Documentation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0793101"/>
                  </a:ext>
                </a:extLst>
              </a:tr>
              <a:tr h="326272">
                <a:tc>
                  <a:txBody>
                    <a:bodyPr/>
                    <a:lstStyle/>
                    <a:p>
                      <a:pPr marL="0" marR="0" algn="just">
                        <a:lnSpc>
                          <a:spcPct val="107000"/>
                        </a:lnSpc>
                        <a:spcBef>
                          <a:spcPts val="0"/>
                        </a:spcBef>
                        <a:spcAft>
                          <a:spcPts val="0"/>
                        </a:spcAft>
                        <a:tabLst>
                          <a:tab pos="2247900" algn="l"/>
                        </a:tabLst>
                      </a:pPr>
                      <a:r>
                        <a:rPr lang="en-US" sz="1200">
                          <a:effectLst/>
                        </a:rPr>
                        <a:t>MS PowerPoint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2015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Project Presentation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7574488"/>
                  </a:ext>
                </a:extLst>
              </a:tr>
              <a:tr h="326272">
                <a:tc>
                  <a:txBody>
                    <a:bodyPr/>
                    <a:lstStyle/>
                    <a:p>
                      <a:pPr marL="0" marR="0" algn="just">
                        <a:lnSpc>
                          <a:spcPct val="107000"/>
                        </a:lnSpc>
                        <a:spcBef>
                          <a:spcPts val="0"/>
                        </a:spcBef>
                        <a:spcAft>
                          <a:spcPts val="0"/>
                        </a:spcAft>
                        <a:tabLst>
                          <a:tab pos="2247900" algn="l"/>
                        </a:tabLst>
                      </a:pPr>
                      <a:r>
                        <a:rPr lang="en-US" sz="1200">
                          <a:effectLst/>
                        </a:rPr>
                        <a:t>Figma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86.1.0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Mockups Creation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2834918"/>
                  </a:ext>
                </a:extLst>
              </a:tr>
              <a:tr h="326272">
                <a:tc>
                  <a:txBody>
                    <a:bodyPr/>
                    <a:lstStyle/>
                    <a:p>
                      <a:pPr marL="0" marR="0" algn="just">
                        <a:lnSpc>
                          <a:spcPct val="107000"/>
                        </a:lnSpc>
                        <a:spcBef>
                          <a:spcPts val="0"/>
                        </a:spcBef>
                        <a:spcAft>
                          <a:spcPts val="0"/>
                        </a:spcAft>
                        <a:tabLst>
                          <a:tab pos="2247900" algn="l"/>
                        </a:tabLst>
                      </a:pPr>
                      <a:r>
                        <a:rPr lang="en-US" sz="1200">
                          <a:effectLst/>
                        </a:rPr>
                        <a:t>Pencil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GUI Prototyping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8315841"/>
                  </a:ext>
                </a:extLst>
              </a:tr>
              <a:tr h="326272">
                <a:tc>
                  <a:txBody>
                    <a:bodyPr/>
                    <a:lstStyle/>
                    <a:p>
                      <a:pPr marL="0" marR="0" algn="just">
                        <a:lnSpc>
                          <a:spcPct val="107000"/>
                        </a:lnSpc>
                        <a:spcBef>
                          <a:spcPts val="0"/>
                        </a:spcBef>
                        <a:spcAft>
                          <a:spcPts val="0"/>
                        </a:spcAft>
                        <a:tabLst>
                          <a:tab pos="2247900" algn="l"/>
                        </a:tabLst>
                      </a:pPr>
                      <a:r>
                        <a:rPr lang="en-US" sz="1200">
                          <a:effectLst/>
                        </a:rPr>
                        <a:t>Visual Studio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1.63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 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5755066"/>
                  </a:ext>
                </a:extLst>
              </a:tr>
              <a:tr h="326272">
                <a:tc>
                  <a:txBody>
                    <a:bodyPr/>
                    <a:lstStyle/>
                    <a:p>
                      <a:pPr marL="0" marR="0" algn="just">
                        <a:lnSpc>
                          <a:spcPct val="107000"/>
                        </a:lnSpc>
                        <a:spcBef>
                          <a:spcPts val="0"/>
                        </a:spcBef>
                        <a:spcAft>
                          <a:spcPts val="0"/>
                        </a:spcAft>
                        <a:tabLst>
                          <a:tab pos="2247900" algn="l"/>
                        </a:tabLst>
                      </a:pPr>
                      <a:r>
                        <a:rPr lang="en-US" sz="1200">
                          <a:effectLst/>
                        </a:rPr>
                        <a:t>Adobe Photoshop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CSC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Design Work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159402"/>
                  </a:ext>
                </a:extLst>
              </a:tr>
              <a:tr h="326272">
                <a:tc>
                  <a:txBody>
                    <a:bodyPr/>
                    <a:lstStyle/>
                    <a:p>
                      <a:pPr marL="0" marR="0" algn="just">
                        <a:lnSpc>
                          <a:spcPct val="107000"/>
                        </a:lnSpc>
                        <a:spcBef>
                          <a:spcPts val="0"/>
                        </a:spcBef>
                        <a:spcAft>
                          <a:spcPts val="0"/>
                        </a:spcAft>
                        <a:tabLst>
                          <a:tab pos="2247900" algn="l"/>
                        </a:tabLst>
                      </a:pPr>
                      <a:r>
                        <a:rPr lang="en-US" sz="1200">
                          <a:effectLst/>
                        </a:rPr>
                        <a:t>Mongo DB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4.0.5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Non-Relational Database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940498"/>
                  </a:ext>
                </a:extLst>
              </a:tr>
              <a:tr h="796300">
                <a:tc>
                  <a:txBody>
                    <a:bodyPr/>
                    <a:lstStyle/>
                    <a:p>
                      <a:pPr marL="0" marR="0" algn="just">
                        <a:lnSpc>
                          <a:spcPct val="107000"/>
                        </a:lnSpc>
                        <a:spcBef>
                          <a:spcPts val="0"/>
                        </a:spcBef>
                        <a:spcAft>
                          <a:spcPts val="0"/>
                        </a:spcAft>
                        <a:tabLst>
                          <a:tab pos="2247900" algn="l"/>
                        </a:tabLst>
                      </a:pPr>
                      <a:r>
                        <a:rPr lang="en-US" sz="1400" u="sng">
                          <a:effectLst/>
                        </a:rPr>
                        <a:t>Technology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400" u="sng">
                          <a:effectLst/>
                        </a:rPr>
                        <a:t>Version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400" u="sng">
                          <a:effectLst/>
                        </a:rPr>
                        <a:t>Relationale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692402"/>
                  </a:ext>
                </a:extLst>
              </a:tr>
              <a:tr h="326272">
                <a:tc>
                  <a:txBody>
                    <a:bodyPr/>
                    <a:lstStyle/>
                    <a:p>
                      <a:pPr marL="0" marR="0" algn="just">
                        <a:lnSpc>
                          <a:spcPct val="107000"/>
                        </a:lnSpc>
                        <a:spcBef>
                          <a:spcPts val="0"/>
                        </a:spcBef>
                        <a:spcAft>
                          <a:spcPts val="0"/>
                        </a:spcAft>
                        <a:tabLst>
                          <a:tab pos="2247900" algn="l"/>
                        </a:tabLst>
                      </a:pPr>
                      <a:r>
                        <a:rPr lang="en-US" sz="1200">
                          <a:effectLst/>
                        </a:rPr>
                        <a:t>SQL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2013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Query Language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5752023"/>
                  </a:ext>
                </a:extLst>
              </a:tr>
              <a:tr h="326272">
                <a:tc>
                  <a:txBody>
                    <a:bodyPr/>
                    <a:lstStyle/>
                    <a:p>
                      <a:pPr marL="0" marR="0" algn="just">
                        <a:lnSpc>
                          <a:spcPct val="107000"/>
                        </a:lnSpc>
                        <a:spcBef>
                          <a:spcPts val="0"/>
                        </a:spcBef>
                        <a:spcAft>
                          <a:spcPts val="0"/>
                        </a:spcAft>
                        <a:tabLst>
                          <a:tab pos="2247900" algn="l"/>
                        </a:tabLst>
                      </a:pPr>
                      <a:r>
                        <a:rPr lang="en-US" sz="1200">
                          <a:effectLst/>
                        </a:rPr>
                        <a:t>Java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Programming Language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7281878"/>
                  </a:ext>
                </a:extLst>
              </a:tr>
              <a:tr h="326272">
                <a:tc>
                  <a:txBody>
                    <a:bodyPr/>
                    <a:lstStyle/>
                    <a:p>
                      <a:pPr marL="0" marR="0" algn="just">
                        <a:lnSpc>
                          <a:spcPct val="107000"/>
                        </a:lnSpc>
                        <a:spcBef>
                          <a:spcPts val="0"/>
                        </a:spcBef>
                        <a:spcAft>
                          <a:spcPts val="0"/>
                        </a:spcAft>
                        <a:tabLst>
                          <a:tab pos="2247900" algn="l"/>
                        </a:tabLst>
                      </a:pPr>
                      <a:r>
                        <a:rPr lang="en-US" sz="1200">
                          <a:effectLst/>
                        </a:rPr>
                        <a:t>CSS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Designing Language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1993903"/>
                  </a:ext>
                </a:extLst>
              </a:tr>
              <a:tr h="326272">
                <a:tc>
                  <a:txBody>
                    <a:bodyPr/>
                    <a:lstStyle/>
                    <a:p>
                      <a:pPr marL="0" marR="0" algn="just">
                        <a:lnSpc>
                          <a:spcPct val="107000"/>
                        </a:lnSpc>
                        <a:spcBef>
                          <a:spcPts val="0"/>
                        </a:spcBef>
                        <a:spcAft>
                          <a:spcPts val="0"/>
                        </a:spcAft>
                        <a:tabLst>
                          <a:tab pos="2247900" algn="l"/>
                        </a:tabLst>
                      </a:pPr>
                      <a:r>
                        <a:rPr lang="en-US" sz="1200">
                          <a:effectLst/>
                        </a:rPr>
                        <a:t>HTML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tabLst>
                          <a:tab pos="2247900" algn="l"/>
                        </a:tabLst>
                      </a:pPr>
                      <a:r>
                        <a:rPr lang="en-US" sz="1200" dirty="0">
                          <a:effectLst/>
                        </a:rPr>
                        <a:t>Web Development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8814081"/>
                  </a:ext>
                </a:extLst>
              </a:tr>
            </a:tbl>
          </a:graphicData>
        </a:graphic>
      </p:graphicFrame>
    </p:spTree>
    <p:extLst>
      <p:ext uri="{BB962C8B-B14F-4D97-AF65-F5344CB8AC3E}">
        <p14:creationId xmlns:p14="http://schemas.microsoft.com/office/powerpoint/2010/main" val="199691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Scope</a:t>
            </a:r>
            <a:r>
              <a:rPr lang="en-US" b="1" dirty="0"/>
              <a:t/>
            </a:r>
            <a:br>
              <a:rPr lang="en-US" b="1" dirty="0"/>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After downloading the application new user have to register using their usernames and login details along with the document attachment for verification by the admin. [1]</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After successful registration user will see multiple options which includes “Find Food” to search for the restaurant which offer food , “Setting” Option have its own multiple sub options to help the user and “Reviews” area help to get the reviews from the user.</a:t>
            </a:r>
          </a:p>
          <a:p>
            <a:pPr marL="391866" indent="-391866" algn="just">
              <a:buFont typeface="Arial" pitchFamily="34" charset="0"/>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If someone want to donate something he/she can easily donate by using “Donate” option on the front login screen. </a:t>
            </a:r>
          </a:p>
        </p:txBody>
      </p:sp>
    </p:spTree>
    <p:extLst>
      <p:ext uri="{BB962C8B-B14F-4D97-AF65-F5344CB8AC3E}">
        <p14:creationId xmlns:p14="http://schemas.microsoft.com/office/powerpoint/2010/main" val="366995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Modules</a:t>
            </a:r>
            <a:br>
              <a:rPr lang="en-US" sz="4500" b="1" u="sng" dirty="0">
                <a:latin typeface="Times New Roman" panose="02020603050405020304" pitchFamily="18" charset="0"/>
                <a:cs typeface="Times New Roman" panose="02020603050405020304" pitchFamily="18" charset="0"/>
              </a:rPr>
            </a:b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1005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Module 1: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Login and registration </a:t>
            </a:r>
          </a:p>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Module 2: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Admin</a:t>
            </a:r>
          </a:p>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Module 3: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Donation</a:t>
            </a:r>
          </a:p>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Module 4: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Settings</a:t>
            </a:r>
          </a:p>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Module 5: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Find Food</a:t>
            </a:r>
          </a:p>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Module 6: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Reviews</a:t>
            </a:r>
          </a:p>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Module 7: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Delivery</a:t>
            </a:r>
          </a:p>
          <a:p>
            <a:pPr marL="457200" indent="-457200" algn="just">
              <a:buFont typeface="Arial" panose="020B0604020202020204" pitchFamily="34" charset="0"/>
              <a:buChar char="•"/>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Module 8: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Restaurant module</a:t>
            </a:r>
          </a:p>
          <a:p>
            <a:pPr lvl="1" algn="just"/>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8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Process Methodology</a:t>
            </a: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r>
              <a:rPr lang="en-US" dirty="0">
                <a:solidFill>
                  <a:schemeClr val="tx1"/>
                </a:solidFill>
              </a:rPr>
              <a:t>Different process models have been identified for designing software which includes Waterfall/Modified Waterfall model, V-Shaped model, Evolutionary process model as well. But here V-shaped Process Model will be adopted in our project because the testing and production of features will be going side by side.  </a:t>
            </a:r>
            <a:endParaRPr lang="en-US" dirty="0" smtClean="0">
              <a:solidFill>
                <a:schemeClr val="tx1"/>
              </a:solidFill>
            </a:endParaRPr>
          </a:p>
          <a:p>
            <a:pPr lvl="0"/>
            <a:endParaRPr lang="en-US" dirty="0">
              <a:solidFill>
                <a:schemeClr val="tx1"/>
              </a:solidFill>
            </a:endParaRPr>
          </a:p>
          <a:p>
            <a:pPr algn="just" defTabSz="1044976"/>
            <a:endParaRPr lang="en-US" sz="3000" dirty="0">
              <a:solidFill>
                <a:prstClr val="black"/>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0600" y="4724400"/>
            <a:ext cx="4635818" cy="3733800"/>
          </a:xfrm>
          <a:prstGeom prst="rect">
            <a:avLst/>
          </a:prstGeom>
          <a:noFill/>
        </p:spPr>
      </p:pic>
    </p:spTree>
    <p:extLst>
      <p:ext uri="{BB962C8B-B14F-4D97-AF65-F5344CB8AC3E}">
        <p14:creationId xmlns:p14="http://schemas.microsoft.com/office/powerpoint/2010/main" val="188864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7320" y="304800"/>
            <a:ext cx="12374880" cy="1143000"/>
          </a:xfrm>
        </p:spPr>
        <p:txBody>
          <a:bodyPr/>
          <a:lstStyle/>
          <a:p>
            <a:r>
              <a:rPr lang="en-US" sz="4500" b="1" u="sng" dirty="0">
                <a:latin typeface="Times New Roman" panose="02020603050405020304" pitchFamily="18" charset="0"/>
                <a:cs typeface="Times New Roman" panose="02020603050405020304" pitchFamily="18" charset="0"/>
              </a:rPr>
              <a:t>Software Design Methodology</a:t>
            </a:r>
            <a:r>
              <a:rPr lang="en-US" sz="7500" b="1" dirty="0"/>
              <a:t/>
            </a:r>
            <a:br>
              <a:rPr lang="en-US" sz="7500" b="1" dirty="0"/>
            </a:br>
            <a:endParaRPr lang="en-US" sz="3200" b="1" dirty="0"/>
          </a:p>
        </p:txBody>
      </p:sp>
      <p:sp>
        <p:nvSpPr>
          <p:cNvPr id="3" name="Content Placeholder 2"/>
          <p:cNvSpPr txBox="1">
            <a:spLocks/>
          </p:cNvSpPr>
          <p:nvPr/>
        </p:nvSpPr>
        <p:spPr>
          <a:xfrm>
            <a:off x="355600" y="2129081"/>
            <a:ext cx="15544800" cy="6710119"/>
          </a:xfrm>
          <a:prstGeom prst="rect">
            <a:avLst/>
          </a:prstGeom>
        </p:spPr>
        <p:txBody>
          <a:bodyPr lIns="104498" tIns="52249" rIns="104498" bIns="52249"/>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solidFill>
                <a:schemeClr val="tx1"/>
              </a:solidFill>
            </a:endParaRPr>
          </a:p>
          <a:p>
            <a:endParaRPr lang="en-US" dirty="0">
              <a:solidFill>
                <a:schemeClr val="tx1"/>
              </a:solidFill>
            </a:endParaRPr>
          </a:p>
          <a:p>
            <a:r>
              <a:rPr lang="en-US" dirty="0" smtClean="0">
                <a:solidFill>
                  <a:schemeClr val="tx1"/>
                </a:solidFill>
              </a:rPr>
              <a:t>Object </a:t>
            </a:r>
            <a:r>
              <a:rPr lang="en-US" dirty="0">
                <a:solidFill>
                  <a:schemeClr val="tx1"/>
                </a:solidFill>
              </a:rPr>
              <a:t>Oriented approach will be used as the Design Methodology. Changes can be easily done in the Object Oriented, However, there are some basic concepts which are useful to this methodology which includes Inheritance, Polymorphism, Composition, Aggregation and reusability of code. These are helpful during implementation of designed software.</a:t>
            </a:r>
          </a:p>
          <a:p>
            <a:pPr algn="just" defTabSz="1044976"/>
            <a:endParaRPr lang="en-US" sz="3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333531"/>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0497BFB321424AA6ECF9DBB968597F" ma:contentTypeVersion="6" ma:contentTypeDescription="Create a new document." ma:contentTypeScope="" ma:versionID="0d4142df0750ad264c4635eaeec3d43c">
  <xsd:schema xmlns:xsd="http://www.w3.org/2001/XMLSchema" xmlns:xs="http://www.w3.org/2001/XMLSchema" xmlns:p="http://schemas.microsoft.com/office/2006/metadata/properties" xmlns:ns2="ecc46cef-deed-4e15-8ee5-3f6a1a347984" xmlns:ns3="f5822e13-6bbd-4a74-a51f-cef41f4c226e" targetNamespace="http://schemas.microsoft.com/office/2006/metadata/properties" ma:root="true" ma:fieldsID="eb9580a81df3c6e0511f2ba42bcdca12" ns2:_="" ns3:_="">
    <xsd:import namespace="ecc46cef-deed-4e15-8ee5-3f6a1a347984"/>
    <xsd:import namespace="f5822e13-6bbd-4a74-a51f-cef41f4c226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c46cef-deed-4e15-8ee5-3f6a1a3479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822e13-6bbd-4a74-a51f-cef41f4c226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D73F80-5B29-432F-885C-3D863A69CDCC}">
  <ds:schemaRefs>
    <ds:schemaRef ds:uri="http://schemas.microsoft.com/sharepoint/v3/contenttype/forms"/>
  </ds:schemaRefs>
</ds:datastoreItem>
</file>

<file path=customXml/itemProps2.xml><?xml version="1.0" encoding="utf-8"?>
<ds:datastoreItem xmlns:ds="http://schemas.openxmlformats.org/officeDocument/2006/customXml" ds:itemID="{935C0ACA-DA63-4E3C-9EBF-92548882E91C}">
  <ds:schemaRefs>
    <ds:schemaRef ds:uri="http://schemas.microsoft.com/office/2006/metadata/properties"/>
    <ds:schemaRef ds:uri="http://schemas.microsoft.com/office/infopath/2007/PartnerControls"/>
    <ds:schemaRef ds:uri="http://schemas.microsoft.com/office/2006/documentManagement/types"/>
    <ds:schemaRef ds:uri="http://purl.org/dc/elements/1.1/"/>
    <ds:schemaRef ds:uri="ecc46cef-deed-4e15-8ee5-3f6a1a347984"/>
    <ds:schemaRef ds:uri="http://www.w3.org/XML/1998/namespace"/>
    <ds:schemaRef ds:uri="http://schemas.openxmlformats.org/package/2006/metadata/core-properties"/>
    <ds:schemaRef ds:uri="f5822e13-6bbd-4a74-a51f-cef41f4c226e"/>
    <ds:schemaRef ds:uri="http://purl.org/dc/dcmitype/"/>
    <ds:schemaRef ds:uri="http://purl.org/dc/terms/"/>
  </ds:schemaRefs>
</ds:datastoreItem>
</file>

<file path=customXml/itemProps3.xml><?xml version="1.0" encoding="utf-8"?>
<ds:datastoreItem xmlns:ds="http://schemas.openxmlformats.org/officeDocument/2006/customXml" ds:itemID="{8D511C13-FF02-458F-8327-3B012E9FA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c46cef-deed-4e15-8ee5-3f6a1a347984"/>
    <ds:schemaRef ds:uri="f5822e13-6bbd-4a74-a51f-cef41f4c22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304</TotalTime>
  <Words>1287</Words>
  <Application>Microsoft Office PowerPoint</Application>
  <PresentationFormat>Custom</PresentationFormat>
  <Paragraphs>456</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Tahoma</vt:lpstr>
      <vt:lpstr>Times</vt:lpstr>
      <vt:lpstr>Times New Roman</vt:lpstr>
      <vt:lpstr>2_Office Theme</vt:lpstr>
      <vt:lpstr>Department Of Computer Science  </vt:lpstr>
      <vt:lpstr>Software Design Document Project Title (Valid Title, reflecting scope and objectives)   </vt:lpstr>
      <vt:lpstr>Project Category  </vt:lpstr>
      <vt:lpstr>Introduction  </vt:lpstr>
      <vt:lpstr>Tools and Technologies    </vt:lpstr>
      <vt:lpstr>Scope  </vt:lpstr>
      <vt:lpstr>Modules  </vt:lpstr>
      <vt:lpstr>Software Process Methodology </vt:lpstr>
      <vt:lpstr>Software Design Methodology </vt:lpstr>
      <vt:lpstr>Process Flow Diagram of Proposed Project </vt:lpstr>
      <vt:lpstr>Architecture Diagram of Proposed Project </vt:lpstr>
      <vt:lpstr>Use Case Diagram  </vt:lpstr>
      <vt:lpstr>Use Case Diagram  </vt:lpstr>
      <vt:lpstr>Use Case Diagram  </vt:lpstr>
      <vt:lpstr>Use Case Diagram  </vt:lpstr>
      <vt:lpstr>Use Case Diagram  </vt:lpstr>
      <vt:lpstr>Activity Diagrams </vt:lpstr>
      <vt:lpstr>Activity Diagrams </vt:lpstr>
      <vt:lpstr>Activity Diagrams </vt:lpstr>
      <vt:lpstr>Activity Diagrams </vt:lpstr>
      <vt:lpstr>Activity Diagrams </vt:lpstr>
      <vt:lpstr>Activity Diagrams </vt:lpstr>
      <vt:lpstr>Activity Diagrams </vt:lpstr>
      <vt:lpstr>Data Representation [User Schema ]  </vt:lpstr>
      <vt:lpstr>Class Diagram or Data Flow Diagrams </vt:lpstr>
      <vt:lpstr>Sequence Diagram </vt:lpstr>
      <vt:lpstr>Sequence Diagram </vt:lpstr>
      <vt:lpstr>Sequence Diagram </vt:lpstr>
      <vt:lpstr>Entity Relationship Diagram</vt:lpstr>
      <vt:lpstr>Algorithm  User schema: </vt:lpstr>
      <vt:lpstr>Algorithm Restaurant Schema: </vt:lpstr>
      <vt:lpstr>Algorithm  Reviews Schema: </vt:lpstr>
      <vt:lpstr>Algorithm  Payment Schema:  </vt:lpstr>
      <vt:lpstr>Implementation    </vt:lpstr>
      <vt:lpstr>Implementation    </vt:lpstr>
      <vt:lpstr>Implementation    </vt:lpstr>
      <vt:lpstr>Implementation    </vt:lpstr>
      <vt:lpstr>Implementation    </vt:lpstr>
      <vt:lpstr>Implementation    </vt:lpstr>
      <vt:lpstr>Implementation    </vt:lpstr>
      <vt:lpstr>Implementation    </vt:lpstr>
      <vt:lpstr>User Interfaces</vt:lpstr>
      <vt:lpstr>User Interfaces</vt:lpstr>
      <vt:lpstr>User Interfaces</vt:lpstr>
      <vt:lpstr>Conclusion    </vt:lpstr>
      <vt:lpstr>References</vt:lpstr>
      <vt:lpstr>Questions and Answers</vt:lpstr>
      <vt:lpstr>Plaragism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TRA</dc:creator>
  <cp:lastModifiedBy>Kainat Mudassar</cp:lastModifiedBy>
  <cp:revision>1051</cp:revision>
  <dcterms:created xsi:type="dcterms:W3CDTF">2006-08-16T00:00:00Z</dcterms:created>
  <dcterms:modified xsi:type="dcterms:W3CDTF">2022-06-15T17:37:50Z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0x010100430497BFB321424AA6ECF9DBB968597F</vt:lpwstr>
  </property>
</Properties>
</file>