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25"/>
  </p:notesMasterIdLst>
  <p:handoutMasterIdLst>
    <p:handoutMasterId r:id="rId26"/>
  </p:handoutMasterIdLst>
  <p:sldIdLst>
    <p:sldId id="435" r:id="rId2"/>
    <p:sldId id="403" r:id="rId3"/>
    <p:sldId id="404" r:id="rId4"/>
    <p:sldId id="409" r:id="rId5"/>
    <p:sldId id="408" r:id="rId6"/>
    <p:sldId id="442" r:id="rId7"/>
    <p:sldId id="417" r:id="rId8"/>
    <p:sldId id="418" r:id="rId9"/>
    <p:sldId id="419" r:id="rId10"/>
    <p:sldId id="443" r:id="rId11"/>
    <p:sldId id="444" r:id="rId12"/>
    <p:sldId id="445" r:id="rId13"/>
    <p:sldId id="446" r:id="rId14"/>
    <p:sldId id="447" r:id="rId15"/>
    <p:sldId id="440" r:id="rId16"/>
    <p:sldId id="439" r:id="rId17"/>
    <p:sldId id="450" r:id="rId18"/>
    <p:sldId id="451" r:id="rId19"/>
    <p:sldId id="448" r:id="rId20"/>
    <p:sldId id="452" r:id="rId21"/>
    <p:sldId id="453" r:id="rId22"/>
    <p:sldId id="433" r:id="rId23"/>
    <p:sldId id="434" r:id="rId24"/>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66" d="100"/>
          <a:sy n="66" d="100"/>
        </p:scale>
        <p:origin x="485" y="58"/>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6/15/2022</a:t>
            </a:fld>
            <a:endParaRPr lang="en-US"/>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6/15/2022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actionagainsthunger.org/world-hunger-facts-statistics#:~:text=Around%20the%20world%2C%20more%20than,9.9%20percent%20of%20people%20globally" TargetMode="External"/><Relationship Id="rId2" Type="http://schemas.openxmlformats.org/officeDocument/2006/relationships/hyperlink" Target="https://www.unep.org/thinkeatsave/get-informed/worldwide-food-wast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turnitin.co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r>
              <a:rPr lang="en-US" sz="7500" b="1" dirty="0"/>
              <a:t/>
            </a:r>
            <a:br>
              <a:rPr lang="en-US" sz="7500" b="1" dirty="0"/>
            </a:br>
            <a:endParaRPr lang="en-US" sz="3200" b="1" dirty="0"/>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99000" y="2274520"/>
            <a:ext cx="5718988" cy="6564680"/>
          </a:xfrm>
          <a:prstGeom prst="rect">
            <a:avLst/>
          </a:prstGeom>
        </p:spPr>
      </p:pic>
    </p:spTree>
    <p:extLst>
      <p:ext uri="{BB962C8B-B14F-4D97-AF65-F5344CB8AC3E}">
        <p14:creationId xmlns:p14="http://schemas.microsoft.com/office/powerpoint/2010/main" val="299859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65600" y="2136796"/>
            <a:ext cx="7619999" cy="6397603"/>
          </a:xfrm>
          <a:prstGeom prst="rect">
            <a:avLst/>
          </a:prstGeom>
        </p:spPr>
      </p:pic>
    </p:spTree>
    <p:extLst>
      <p:ext uri="{BB962C8B-B14F-4D97-AF65-F5344CB8AC3E}">
        <p14:creationId xmlns:p14="http://schemas.microsoft.com/office/powerpoint/2010/main" val="278488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80000" y="2438400"/>
            <a:ext cx="5715171" cy="6451550"/>
          </a:xfrm>
          <a:prstGeom prst="rect">
            <a:avLst/>
          </a:prstGeom>
        </p:spPr>
      </p:pic>
    </p:spTree>
    <p:extLst>
      <p:ext uri="{BB962C8B-B14F-4D97-AF65-F5344CB8AC3E}">
        <p14:creationId xmlns:p14="http://schemas.microsoft.com/office/powerpoint/2010/main" val="298456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60800" y="2563956"/>
            <a:ext cx="7467600" cy="5665644"/>
          </a:xfrm>
          <a:prstGeom prst="rect">
            <a:avLst/>
          </a:prstGeom>
        </p:spPr>
      </p:pic>
    </p:spTree>
    <p:extLst>
      <p:ext uri="{BB962C8B-B14F-4D97-AF65-F5344CB8AC3E}">
        <p14:creationId xmlns:p14="http://schemas.microsoft.com/office/powerpoint/2010/main" val="337020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52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70400" y="2527518"/>
            <a:ext cx="7543800" cy="5456043"/>
          </a:xfrm>
          <a:prstGeom prst="rect">
            <a:avLst/>
          </a:prstGeom>
        </p:spPr>
      </p:pic>
    </p:spTree>
    <p:extLst>
      <p:ext uri="{BB962C8B-B14F-4D97-AF65-F5344CB8AC3E}">
        <p14:creationId xmlns:p14="http://schemas.microsoft.com/office/powerpoint/2010/main" val="317683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9160" y="1828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Non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Functional Requirements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are: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8">
            <a:extLst>
              <a:ext uri="{FF2B5EF4-FFF2-40B4-BE49-F238E27FC236}">
                <a16:creationId xmlns:a16="http://schemas.microsoft.com/office/drawing/2014/main" id="{21319386-CAED-4F05-8F82-28C55745031B}"/>
              </a:ext>
            </a:extLst>
          </p:cNvPr>
          <p:cNvGraphicFramePr>
            <a:graphicFrameLocks/>
          </p:cNvGraphicFramePr>
          <p:nvPr>
            <p:extLst>
              <p:ext uri="{D42A27DB-BD31-4B8C-83A1-F6EECF244321}">
                <p14:modId xmlns:p14="http://schemas.microsoft.com/office/powerpoint/2010/main" val="1647026462"/>
              </p:ext>
            </p:extLst>
          </p:nvPr>
        </p:nvGraphicFramePr>
        <p:xfrm>
          <a:off x="279400" y="2514601"/>
          <a:ext cx="15815907" cy="6492240"/>
        </p:xfrm>
        <a:graphic>
          <a:graphicData uri="http://schemas.openxmlformats.org/drawingml/2006/table">
            <a:tbl>
              <a:tblPr firstRow="1" bandRow="1">
                <a:tableStyleId>{5C22544A-7EE6-4342-B048-85BDC9FD1C3A}</a:tableStyleId>
              </a:tblPr>
              <a:tblGrid>
                <a:gridCol w="735571">
                  <a:extLst>
                    <a:ext uri="{9D8B030D-6E8A-4147-A177-3AD203B41FA5}">
                      <a16:colId xmlns:a16="http://schemas.microsoft.com/office/drawing/2014/main" val="3079665425"/>
                    </a:ext>
                  </a:extLst>
                </a:gridCol>
                <a:gridCol w="735571">
                  <a:extLst>
                    <a:ext uri="{9D8B030D-6E8A-4147-A177-3AD203B41FA5}">
                      <a16:colId xmlns:a16="http://schemas.microsoft.com/office/drawing/2014/main" val="3565414518"/>
                    </a:ext>
                  </a:extLst>
                </a:gridCol>
                <a:gridCol w="14344765">
                  <a:extLst>
                    <a:ext uri="{9D8B030D-6E8A-4147-A177-3AD203B41FA5}">
                      <a16:colId xmlns:a16="http://schemas.microsoft.com/office/drawing/2014/main" val="3504073780"/>
                    </a:ext>
                  </a:extLst>
                </a:gridCol>
              </a:tblGrid>
              <a:tr h="257577">
                <a:tc gridSpan="2">
                  <a:txBody>
                    <a:bodyPr/>
                    <a:lstStyle/>
                    <a:p>
                      <a:pPr algn="ctr">
                        <a:lnSpc>
                          <a:spcPct val="100000"/>
                        </a:lnSpc>
                        <a:spcAft>
                          <a:spcPts val="0"/>
                        </a:spcAft>
                      </a:pPr>
                      <a:r>
                        <a:rPr lang="en-US" sz="1800" dirty="0">
                          <a:effectLst/>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a:effectLst/>
                        </a:rPr>
                        <a:t>Performance Requirements </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185023544"/>
                  </a:ext>
                </a:extLst>
              </a:tr>
              <a:tr h="1202028">
                <a:tc gridSpan="2">
                  <a:txBody>
                    <a:bodyPr/>
                    <a:lstStyle/>
                    <a:p>
                      <a:pPr algn="ctr">
                        <a:lnSpc>
                          <a:spcPct val="100000"/>
                        </a:lnSpc>
                        <a:spcAft>
                          <a:spcPts val="0"/>
                        </a:spcAft>
                      </a:pPr>
                      <a:r>
                        <a:rPr lang="en-US" sz="1800" dirty="0">
                          <a:effectLst/>
                        </a:rPr>
                        <a:t>NFR-1</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342900" lvl="0" indent="-342900">
                        <a:buFont typeface="Arial" panose="020B0604020202020204" pitchFamily="34" charset="0"/>
                        <a:buChar char="•"/>
                      </a:pPr>
                      <a:r>
                        <a:rPr lang="en-US" sz="2100" kern="1200" dirty="0" smtClean="0">
                          <a:effectLst/>
                        </a:rPr>
                        <a:t>Loading time page of any website should not exceed from 5 seconds on DSL broadband connection.</a:t>
                      </a:r>
                    </a:p>
                    <a:p>
                      <a:pPr marL="342900" lvl="0" indent="-342900">
                        <a:buFont typeface="Arial" panose="020B0604020202020204" pitchFamily="34" charset="0"/>
                        <a:buChar char="•"/>
                      </a:pPr>
                      <a:r>
                        <a:rPr lang="en-US" sz="2100" kern="1200" dirty="0" smtClean="0">
                          <a:effectLst/>
                        </a:rPr>
                        <a:t>No of user using the system and internet speed are the main factors that involves in it’s working.</a:t>
                      </a:r>
                    </a:p>
                    <a:p>
                      <a:pPr marL="342900" lvl="0" indent="-342900">
                        <a:buFont typeface="Arial" panose="020B0604020202020204" pitchFamily="34" charset="0"/>
                        <a:buChar char="•"/>
                      </a:pPr>
                      <a:r>
                        <a:rPr lang="en-US" sz="2100" kern="1200" dirty="0" smtClean="0">
                          <a:effectLst/>
                        </a:rPr>
                        <a:t>The application should be able to support 100 concurrent users without any performance degradation.</a:t>
                      </a:r>
                    </a:p>
                    <a:p>
                      <a:pPr marL="342900" lvl="0" indent="-342900">
                        <a:buFont typeface="Arial" panose="020B0604020202020204" pitchFamily="34" charset="0"/>
                        <a:buChar char="•"/>
                      </a:pPr>
                      <a:r>
                        <a:rPr lang="en-US" sz="2100" kern="1200" dirty="0" smtClean="0">
                          <a:effectLst/>
                        </a:rPr>
                        <a:t>The website should have a refresh timer of almost 10 seconds.</a:t>
                      </a:r>
                      <a:endParaRPr lang="en-US" sz="21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780898334"/>
                  </a:ext>
                </a:extLst>
              </a:tr>
              <a:tr h="257577">
                <a:tc gridSpan="2">
                  <a:txBody>
                    <a:bodyPr/>
                    <a:lstStyle/>
                    <a:p>
                      <a:pPr algn="ctr">
                        <a:lnSpc>
                          <a:spcPct val="100000"/>
                        </a:lnSpc>
                        <a:spcAft>
                          <a:spcPts val="0"/>
                        </a:spcAft>
                      </a:pPr>
                      <a:r>
                        <a:rPr lang="en-US" sz="1800" dirty="0">
                          <a:effectLst/>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smtClean="0">
                          <a:effectLst/>
                        </a:rPr>
                        <a:t>Reliability </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777250370"/>
                  </a:ext>
                </a:extLst>
              </a:tr>
              <a:tr h="1030310">
                <a:tc gridSpan="2">
                  <a:txBody>
                    <a:bodyPr/>
                    <a:lstStyle/>
                    <a:p>
                      <a:pPr algn="ctr">
                        <a:lnSpc>
                          <a:spcPct val="100000"/>
                        </a:lnSpc>
                        <a:spcAft>
                          <a:spcPts val="0"/>
                        </a:spcAft>
                      </a:pPr>
                      <a:r>
                        <a:rPr lang="en-US" sz="1800" dirty="0">
                          <a:effectLst/>
                        </a:rPr>
                        <a:t>NFR-2</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285750" lvl="0" indent="-285750">
                        <a:buFont typeface="Arial" panose="020B0604020202020204" pitchFamily="34" charset="0"/>
                        <a:buChar char="•"/>
                      </a:pPr>
                      <a:r>
                        <a:rPr lang="en-US" sz="1800" dirty="0" smtClean="0">
                          <a:effectLst/>
                        </a:rPr>
                        <a:t>The system will be available on all time as availability is 24/7. So a user can access the website anytime.</a:t>
                      </a:r>
                    </a:p>
                    <a:p>
                      <a:pPr marL="285750" lvl="0" indent="-285750">
                        <a:buFont typeface="Arial" panose="020B0604020202020204" pitchFamily="34" charset="0"/>
                        <a:buChar char="•"/>
                      </a:pPr>
                      <a:r>
                        <a:rPr lang="en-US" sz="1800" dirty="0" smtClean="0">
                          <a:effectLst/>
                        </a:rPr>
                        <a:t>In the event that a server does down, the server will kick in inside an opportunity that the application doesn’t quit running.</a:t>
                      </a:r>
                    </a:p>
                    <a:p>
                      <a:pPr marL="285750" lvl="0" indent="-285750">
                        <a:buFont typeface="Arial" panose="020B0604020202020204" pitchFamily="34" charset="0"/>
                        <a:buChar char="•"/>
                      </a:pPr>
                      <a:r>
                        <a:rPr lang="en-US" sz="1800" dirty="0" smtClean="0">
                          <a:effectLst/>
                        </a:rPr>
                        <a:t>In case of a future that lead to a system outrage, the MTTR (Mean Time to Repair) should not be more than 2 hours. </a:t>
                      </a:r>
                    </a:p>
                    <a:p>
                      <a:pPr algn="just">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6602924"/>
                  </a:ext>
                </a:extLst>
              </a:tr>
              <a:tr h="257577">
                <a:tc gridSpan="2">
                  <a:txBody>
                    <a:bodyPr/>
                    <a:lstStyle/>
                    <a:p>
                      <a:pPr algn="ctr">
                        <a:lnSpc>
                          <a:spcPct val="100000"/>
                        </a:lnSpc>
                        <a:spcAft>
                          <a:spcPts val="0"/>
                        </a:spcAft>
                      </a:pPr>
                      <a:r>
                        <a:rPr lang="en-US" sz="1800" dirty="0">
                          <a:effectLst/>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a:effectLst/>
                        </a:rPr>
                        <a:t>Usability </a:t>
                      </a:r>
                      <a:endParaRPr lang="en-US"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195653617"/>
                  </a:ext>
                </a:extLst>
              </a:tr>
              <a:tr h="1202028">
                <a:tc gridSpan="2">
                  <a:txBody>
                    <a:bodyPr/>
                    <a:lstStyle/>
                    <a:p>
                      <a:pPr algn="ctr">
                        <a:lnSpc>
                          <a:spcPct val="100000"/>
                        </a:lnSpc>
                        <a:spcAft>
                          <a:spcPts val="0"/>
                        </a:spcAft>
                      </a:pPr>
                      <a:r>
                        <a:rPr lang="en-US" sz="1800" dirty="0">
                          <a:effectLst/>
                        </a:rPr>
                        <a:t>NFR-3</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342900" lvl="0" indent="-342900">
                        <a:buFont typeface="Arial" panose="020B0604020202020204" pitchFamily="34" charset="0"/>
                        <a:buChar char="•"/>
                      </a:pPr>
                      <a:r>
                        <a:rPr lang="en-US" sz="2100" kern="1200" dirty="0" smtClean="0">
                          <a:effectLst/>
                        </a:rPr>
                        <a:t>96% or the users will complete their task without any assistance.</a:t>
                      </a:r>
                    </a:p>
                    <a:p>
                      <a:pPr marL="342900" lvl="0" indent="-342900">
                        <a:buFont typeface="Arial" panose="020B0604020202020204" pitchFamily="34" charset="0"/>
                        <a:buChar char="•"/>
                      </a:pPr>
                      <a:r>
                        <a:rPr lang="en-US" sz="2100" kern="1200" dirty="0" smtClean="0">
                          <a:effectLst/>
                        </a:rPr>
                        <a:t>Interface of our designed system should be user friendly.</a:t>
                      </a:r>
                    </a:p>
                    <a:p>
                      <a:pPr marL="342900" lvl="0" indent="-342900">
                        <a:buFont typeface="Arial" panose="020B0604020202020204" pitchFamily="34" charset="0"/>
                        <a:buChar char="•"/>
                      </a:pPr>
                      <a:r>
                        <a:rPr lang="en-US" sz="2100" kern="1200" dirty="0" smtClean="0">
                          <a:effectLst/>
                        </a:rPr>
                        <a:t>If a new user is registering an account than it should not take more than 10 seconds to complete his/her request.</a:t>
                      </a:r>
                    </a:p>
                    <a:p>
                      <a:pPr marL="342900" lvl="0" indent="-342900">
                        <a:buFont typeface="Arial" panose="020B0604020202020204" pitchFamily="34" charset="0"/>
                        <a:buChar char="•"/>
                      </a:pPr>
                      <a:r>
                        <a:rPr lang="en-US" sz="2100" kern="1200" dirty="0" smtClean="0">
                          <a:effectLst/>
                        </a:rPr>
                        <a:t>User will have a self-explanatory interface to perform required task.</a:t>
                      </a:r>
                      <a:endParaRPr lang="en-US" sz="21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885869563"/>
                  </a:ext>
                </a:extLst>
              </a:tr>
              <a:tr h="257577">
                <a:tc gridSpan="2">
                  <a:txBody>
                    <a:bodyPr/>
                    <a:lstStyle/>
                    <a:p>
                      <a:pPr algn="ctr">
                        <a:lnSpc>
                          <a:spcPct val="100000"/>
                        </a:lnSpc>
                        <a:spcAft>
                          <a:spcPts val="0"/>
                        </a:spcAft>
                      </a:pPr>
                      <a:r>
                        <a:rPr lang="en-US" sz="1800" dirty="0">
                          <a:effectLst/>
                        </a:rPr>
                        <a:t>Title</a:t>
                      </a:r>
                      <a:endParaRPr lang="en-CA" sz="18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a:effectLst/>
                        </a:rPr>
                        <a:t>Supportability</a:t>
                      </a:r>
                      <a:endParaRPr lang="en-US" sz="1800" b="1" kern="1200" dirty="0">
                        <a:solidFill>
                          <a:schemeClr val="bg1">
                            <a:lumMod val="9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388860434"/>
                  </a:ext>
                </a:extLst>
              </a:tr>
              <a:tr h="601014">
                <a:tc gridSpan="2">
                  <a:txBody>
                    <a:bodyPr/>
                    <a:lstStyle/>
                    <a:p>
                      <a:pPr algn="ctr">
                        <a:lnSpc>
                          <a:spcPct val="100000"/>
                        </a:lnSpc>
                        <a:spcAft>
                          <a:spcPts val="0"/>
                        </a:spcAft>
                      </a:pPr>
                      <a:r>
                        <a:rPr lang="en-US" sz="1800" dirty="0">
                          <a:effectLst/>
                        </a:rPr>
                        <a:t>NFR-4</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342900" lvl="0" indent="-342900">
                        <a:buFont typeface="Arial" panose="020B0604020202020204" pitchFamily="34" charset="0"/>
                        <a:buChar char="•"/>
                      </a:pPr>
                      <a:r>
                        <a:rPr lang="en-US" sz="2100" kern="1200" dirty="0" smtClean="0">
                          <a:effectLst/>
                        </a:rPr>
                        <a:t>The web application should support Google Chrome, Internet explorer, Opera and Mozilla Firefox web browsers.</a:t>
                      </a:r>
                    </a:p>
                    <a:p>
                      <a:pPr marL="342900" lvl="0" indent="-342900">
                        <a:buFont typeface="Arial" panose="020B0604020202020204" pitchFamily="34" charset="0"/>
                        <a:buChar char="•"/>
                      </a:pPr>
                      <a:r>
                        <a:rPr lang="en-US" sz="2100" kern="1200" dirty="0" smtClean="0">
                          <a:effectLst/>
                        </a:rPr>
                        <a:t>The framework should be cost effective.</a:t>
                      </a:r>
                      <a:endParaRPr lang="en-US" sz="21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522060403"/>
                  </a:ext>
                </a:extLst>
              </a:tr>
              <a:tr h="257577">
                <a:tc>
                  <a:txBody>
                    <a:bodyPr/>
                    <a:lstStyle/>
                    <a:p>
                      <a:pPr algn="ctr">
                        <a:lnSpc>
                          <a:spcPct val="100000"/>
                        </a:lnSpc>
                        <a:spcAft>
                          <a:spcPts val="0"/>
                        </a:spcAft>
                      </a:pP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lvl="1"/>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372703820"/>
                  </a:ext>
                </a:extLst>
              </a:tr>
              <a:tr h="257577">
                <a:tc gridSpan="2">
                  <a:txBody>
                    <a:bodyPr/>
                    <a:lstStyle/>
                    <a:p>
                      <a:pPr algn="ctr">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algn="just">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7985108"/>
                  </a:ext>
                </a:extLst>
              </a:tr>
              <a:tr h="257577">
                <a:tc gridSpan="2">
                  <a:txBody>
                    <a:bodyPr/>
                    <a:lstStyle/>
                    <a:p>
                      <a:pPr algn="ctr">
                        <a:lnSpc>
                          <a:spcPct val="100000"/>
                        </a:lnSpc>
                        <a:spcAft>
                          <a:spcPts val="0"/>
                        </a:spcAft>
                      </a:pP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endParaRPr lang="en-US" sz="1800" b="1"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358473827"/>
                  </a:ext>
                </a:extLst>
              </a:tr>
              <a:tr h="257577">
                <a:tc gridSpan="2">
                  <a:txBody>
                    <a:bodyPr/>
                    <a:lstStyle/>
                    <a:p>
                      <a:pPr algn="ctr">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algn="just">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4681838"/>
                  </a:ext>
                </a:extLst>
              </a:tr>
            </a:tbl>
          </a:graphicData>
        </a:graphic>
      </p:graphicFrame>
    </p:spTree>
    <p:extLst>
      <p:ext uri="{BB962C8B-B14F-4D97-AF65-F5344CB8AC3E}">
        <p14:creationId xmlns:p14="http://schemas.microsoft.com/office/powerpoint/2010/main" val="142227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a:t>
            </a:r>
            <a:endParaRPr lang="en-US" sz="2800" b="1" dirty="0" smtClean="0">
              <a:solidFill>
                <a:schemeClr val="tx1">
                  <a:lumMod val="95000"/>
                  <a:lumOff val="5000"/>
                </a:schemeClr>
              </a:solidFill>
            </a:endParaRPr>
          </a:p>
          <a:p>
            <a:pPr algn="just"/>
            <a:r>
              <a:rPr lang="en-US" sz="2800" b="1" dirty="0">
                <a:solidFill>
                  <a:schemeClr val="tx1">
                    <a:lumMod val="95000"/>
                    <a:lumOff val="5000"/>
                  </a:schemeClr>
                </a:solidFill>
              </a:rPr>
              <a:t>	</a:t>
            </a:r>
            <a:r>
              <a:rPr lang="en-US" sz="2800" b="1" dirty="0" smtClean="0">
                <a:solidFill>
                  <a:schemeClr val="tx1">
                    <a:lumMod val="95000"/>
                    <a:lumOff val="5000"/>
                  </a:schemeClr>
                </a:solidFill>
              </a:rPr>
              <a:t>				 </a:t>
            </a:r>
            <a:r>
              <a:rPr lang="en-US" sz="2800" b="1" dirty="0">
                <a:solidFill>
                  <a:schemeClr val="tx1">
                    <a:lumMod val="95000"/>
                    <a:lumOff val="5000"/>
                  </a:schemeClr>
                </a:solidFill>
              </a:rPr>
              <a:t>Interface-1: Main Screen Of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870200" y="3352800"/>
            <a:ext cx="10515600" cy="4925060"/>
          </a:xfrm>
          <a:prstGeom prst="rect">
            <a:avLst/>
          </a:prstGeom>
        </p:spPr>
      </p:pic>
    </p:spTree>
    <p:extLst>
      <p:ext uri="{BB962C8B-B14F-4D97-AF65-F5344CB8AC3E}">
        <p14:creationId xmlns:p14="http://schemas.microsoft.com/office/powerpoint/2010/main" val="218461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lvl="0" algn="l">
              <a:defRPr/>
            </a:pP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r>
              <a:rPr lang="en-US" b="1" dirty="0" smtClean="0">
                <a:solidFill>
                  <a:schemeClr val="tx1">
                    <a:lumMod val="95000"/>
                    <a:lumOff val="5000"/>
                  </a:schemeClr>
                </a:solidFill>
              </a:rPr>
              <a:t>Interface-2:</a:t>
            </a: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Member</a:t>
            </a:r>
            <a:r>
              <a:rPr kumimoji="0" lang="en-US" sz="3000" b="1" i="0" u="none" strike="noStrike" kern="1200" cap="none" spc="0" normalizeH="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Login </a:t>
            </a: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a:t>
            </a:r>
            <a:r>
              <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479800" y="3429000"/>
            <a:ext cx="9829800" cy="4800600"/>
          </a:xfrm>
          <a:prstGeom prst="rect">
            <a:avLst/>
          </a:prstGeom>
        </p:spPr>
      </p:pic>
    </p:spTree>
    <p:extLst>
      <p:ext uri="{BB962C8B-B14F-4D97-AF65-F5344CB8AC3E}">
        <p14:creationId xmlns:p14="http://schemas.microsoft.com/office/powerpoint/2010/main" val="3794328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lvl="0" algn="l">
              <a:defRPr/>
            </a:pP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r>
              <a:rPr lang="en-US" b="1" dirty="0" smtClean="0">
                <a:solidFill>
                  <a:schemeClr val="tx1">
                    <a:lumMod val="95000"/>
                    <a:lumOff val="5000"/>
                  </a:schemeClr>
                </a:solidFill>
              </a:rPr>
              <a:t>Interface-3:</a:t>
            </a: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Find</a:t>
            </a:r>
            <a:r>
              <a:rPr kumimoji="0" lang="en-US" sz="3000" b="1" i="0" u="none" strike="noStrike" kern="1200" cap="none" spc="0" normalizeH="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Food Page For User</a:t>
            </a:r>
            <a:r>
              <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013200" y="3657600"/>
            <a:ext cx="9601200" cy="4800600"/>
          </a:xfrm>
          <a:prstGeom prst="rect">
            <a:avLst/>
          </a:prstGeom>
        </p:spPr>
      </p:pic>
    </p:spTree>
    <p:extLst>
      <p:ext uri="{BB962C8B-B14F-4D97-AF65-F5344CB8AC3E}">
        <p14:creationId xmlns:p14="http://schemas.microsoft.com/office/powerpoint/2010/main" val="416905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r>
              <a:rPr lang="en-US" b="1" dirty="0"/>
              <a:t/>
            </a:r>
            <a:br>
              <a:rPr lang="en-US" b="1"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Grant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Chart and provide estimated start and end dates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all proposed modules/tasks for each team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member</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is shown below</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19</a:t>
            </a:fld>
            <a:endParaRPr lang="en-US" dirty="0">
              <a:solidFill>
                <a:prstClr val="white"/>
              </a:solidFill>
              <a:latin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3657600"/>
            <a:ext cx="13563600" cy="4572000"/>
          </a:xfrm>
          <a:prstGeom prst="rect">
            <a:avLst/>
          </a:prstGeom>
        </p:spPr>
      </p:pic>
    </p:spTree>
    <p:extLst>
      <p:ext uri="{BB962C8B-B14F-4D97-AF65-F5344CB8AC3E}">
        <p14:creationId xmlns:p14="http://schemas.microsoft.com/office/powerpoint/2010/main" val="317926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Software Requirement Specification </a:t>
            </a: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Project Title</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(Valid Title, reflecting scope and objectives)</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355600" y="2567766"/>
            <a:ext cx="8839200"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smtClean="0">
                <a:solidFill>
                  <a:prstClr val="black"/>
                </a:solidFill>
                <a:latin typeface="Times New Roman" panose="02020603050405020304" pitchFamily="18" charset="0"/>
                <a:cs typeface="Times New Roman" panose="02020603050405020304" pitchFamily="18" charset="0"/>
              </a:rPr>
              <a:t>Kainat Mudassar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smtClean="0">
                <a:solidFill>
                  <a:prstClr val="black"/>
                </a:solidFill>
                <a:latin typeface="Times New Roman" panose="02020603050405020304" pitchFamily="18" charset="0"/>
                <a:cs typeface="Times New Roman" panose="02020603050405020304" pitchFamily="18" charset="0"/>
              </a:rPr>
              <a:t>FA20-BCS-027</a:t>
            </a:r>
            <a:endParaRPr lang="en-US" sz="30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smtClean="0">
                <a:solidFill>
                  <a:prstClr val="black"/>
                </a:solidFill>
                <a:latin typeface="Times New Roman" panose="02020603050405020304" pitchFamily="18" charset="0"/>
                <a:cs typeface="Times New Roman" panose="02020603050405020304" pitchFamily="18" charset="0"/>
              </a:rPr>
              <a:t>Maha Farooqi</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smtClean="0">
                <a:solidFill>
                  <a:prstClr val="black"/>
                </a:solidFill>
                <a:latin typeface="Times New Roman" panose="02020603050405020304" pitchFamily="18" charset="0"/>
                <a:cs typeface="Times New Roman" panose="02020603050405020304" pitchFamily="18" charset="0"/>
              </a:rPr>
              <a:t>FA20-BCS-029</a:t>
            </a:r>
            <a:endParaRPr lang="en-US" sz="30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787614" y="2564610"/>
            <a:ext cx="6080760" cy="518383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err="1" smtClean="0">
                <a:solidFill>
                  <a:prstClr val="black"/>
                </a:solidFill>
                <a:latin typeface="Times New Roman" panose="02020603050405020304" pitchFamily="18" charset="0"/>
                <a:cs typeface="Times New Roman" panose="02020603050405020304" pitchFamily="18" charset="0"/>
              </a:rPr>
              <a:t>Tahseen</a:t>
            </a:r>
            <a:r>
              <a:rPr lang="en-US" sz="3000" dirty="0" smtClean="0">
                <a:solidFill>
                  <a:prstClr val="black"/>
                </a:solidFill>
                <a:latin typeface="Times New Roman" panose="02020603050405020304" pitchFamily="18" charset="0"/>
                <a:cs typeface="Times New Roman" panose="02020603050405020304" pitchFamily="18" charset="0"/>
              </a:rPr>
              <a:t> </a:t>
            </a:r>
            <a:r>
              <a:rPr lang="en-US" sz="3000" dirty="0" err="1" smtClean="0">
                <a:solidFill>
                  <a:prstClr val="black"/>
                </a:solidFill>
                <a:latin typeface="Times New Roman" panose="02020603050405020304" pitchFamily="18" charset="0"/>
                <a:cs typeface="Times New Roman" panose="02020603050405020304" pitchFamily="18" charset="0"/>
              </a:rPr>
              <a:t>Riaz</a:t>
            </a:r>
            <a:r>
              <a:rPr lang="en-US" sz="3000" dirty="0" smtClean="0">
                <a:solidFill>
                  <a:prstClr val="black"/>
                </a:solidFill>
                <a:latin typeface="Times New Roman" panose="02020603050405020304" pitchFamily="18" charset="0"/>
                <a:cs typeface="Times New Roman" panose="02020603050405020304" pitchFamily="18" charset="0"/>
              </a:rPr>
              <a:t> </a:t>
            </a:r>
            <a:r>
              <a:rPr lang="en-US" sz="3000" dirty="0" err="1" smtClean="0">
                <a:solidFill>
                  <a:prstClr val="black"/>
                </a:solidFill>
                <a:latin typeface="Times New Roman" panose="02020603050405020304" pitchFamily="18" charset="0"/>
                <a:cs typeface="Times New Roman" panose="02020603050405020304" pitchFamily="18" charset="0"/>
              </a:rPr>
              <a:t>Abbasi</a:t>
            </a:r>
            <a:endParaRPr lang="en-US" sz="3000" dirty="0">
              <a:solidFill>
                <a:prstClr val="black"/>
              </a:solidFill>
              <a:latin typeface="Times New Roman" panose="02020603050405020304" pitchFamily="18" charset="0"/>
              <a:cs typeface="Times New Roman" panose="02020603050405020304" pitchFamily="18" charset="0"/>
            </a:endParaRPr>
          </a:p>
          <a:p>
            <a:endParaRPr lang="en-US" sz="3000" b="1"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a:t>
            </a:r>
            <a:r>
              <a:rPr lang="en-US" sz="3000" dirty="0" smtClean="0">
                <a:solidFill>
                  <a:prstClr val="black"/>
                </a:solidFill>
                <a:latin typeface="Times New Roman" panose="02020603050405020304" pitchFamily="18" charset="0"/>
                <a:cs typeface="Times New Roman" panose="02020603050405020304" pitchFamily="18" charset="0"/>
              </a:rPr>
              <a:t>2 April 2022</a:t>
            </a:r>
            <a:endParaRPr lang="en-US"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r>
              <a:rPr lang="en-US" sz="3200" dirty="0" smtClean="0"/>
              <a:t>To </a:t>
            </a:r>
            <a:r>
              <a:rPr lang="en-US" sz="3200" dirty="0"/>
              <a:t>conclude, our app is specifically designed to minimize food wastage and feeding the hunger. It solves the issue of distribution of food that usually goes into waste. We try to make sure that this food is only delivered to those who actually need it.</a:t>
            </a:r>
            <a:br>
              <a:rPr lang="en-US" sz="3200" dirty="0"/>
            </a:br>
            <a:r>
              <a:rPr lang="en-US" sz="3200" dirty="0"/>
              <a:t>The app is designed in two ways, the user who is donating the food and the person/organization that is claiming the food.</a:t>
            </a:r>
            <a:br>
              <a:rPr lang="en-US" sz="3200" dirty="0"/>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dirty="0" smtClean="0">
              <a:solidFill>
                <a:schemeClr val="tx1"/>
              </a:solidFill>
            </a:endParaRPr>
          </a:p>
          <a:p>
            <a:pPr algn="just"/>
            <a:endParaRPr lang="en-US" dirty="0">
              <a:solidFill>
                <a:schemeClr val="tx1"/>
              </a:solidFill>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39468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b="1" dirty="0">
                <a:solidFill>
                  <a:schemeClr val="tx1"/>
                </a:solidFill>
                <a:latin typeface="Times New Roman" panose="02020603050405020304" pitchFamily="18" charset="0"/>
                <a:cs typeface="Times New Roman" panose="02020603050405020304" pitchFamily="18" charset="0"/>
              </a:rPr>
              <a:t>References</a:t>
            </a:r>
            <a:r>
              <a:rPr lang="en-US" b="1" dirty="0" smtClean="0">
                <a:latin typeface="Times New Roman" panose="02020603050405020304" pitchFamily="18" charset="0"/>
                <a:cs typeface="Times New Roman" panose="02020603050405020304" pitchFamily="18" charset="0"/>
              </a:rPr>
              <a:t>:</a:t>
            </a:r>
          </a:p>
          <a:p>
            <a:r>
              <a:rPr lang="en-US" dirty="0"/>
              <a:t>[1] </a:t>
            </a:r>
            <a:r>
              <a:rPr lang="en-US" u="sng" dirty="0">
                <a:hlinkClick r:id="rId2"/>
              </a:rPr>
              <a:t>https://www.unep.org/thinkeatsave/get-informed/worldwide-food-waste</a:t>
            </a:r>
            <a:endParaRPr lang="en-US" dirty="0"/>
          </a:p>
          <a:p>
            <a:r>
              <a:rPr lang="en-US" dirty="0"/>
              <a:t>[2]</a:t>
            </a:r>
            <a:r>
              <a:rPr lang="en-US" u="sng" dirty="0">
                <a:hlinkClick r:id="rId3"/>
              </a:rPr>
              <a:t>https://www.actionagainsthunger.org/world-hunger-facts-statistics#:~:text=Around%20the%20world%2C%20more%20than,9.9%20percent%20of%20people%20globally</a:t>
            </a:r>
            <a:endParaRPr lang="en-US" dirty="0"/>
          </a:p>
          <a:p>
            <a:pPr algn="just"/>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161887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 only</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Attach the Plaragism report of your project SRS document from library staff of turnitin tool (</a:t>
            </a:r>
            <a:r>
              <a:rPr lang="en-US" sz="3000" u="sng" dirty="0">
                <a:solidFill>
                  <a:schemeClr val="tx1">
                    <a:lumMod val="95000"/>
                    <a:lumOff val="5000"/>
                  </a:schemeClr>
                </a:solidFill>
                <a:latin typeface="Times New Roman" panose="02020603050405020304" pitchFamily="18" charset="0"/>
                <a:cs typeface="Times New Roman" panose="02020603050405020304" pitchFamily="18" charset="0"/>
                <a:hlinkClick r:id="rId2"/>
              </a:rPr>
              <a:t>http://turnitin.com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64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Our </a:t>
            </a:r>
            <a:r>
              <a:rPr lang="en-US" dirty="0">
                <a:solidFill>
                  <a:schemeClr val="tx1"/>
                </a:solidFill>
              </a:rPr>
              <a:t>system is a web application</a:t>
            </a:r>
            <a:endParaRPr lang="en-US" sz="4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Research Based Project</a:t>
            </a:r>
            <a:r>
              <a:rPr lang="en-US" sz="3400" b="1" u="sng" dirty="0">
                <a:latin typeface="Times New Roman" panose="02020603050405020304" pitchFamily="18" charset="0"/>
                <a:cs typeface="Times New Roman" panose="02020603050405020304" pitchFamily="18" charset="0"/>
              </a:rPr>
              <a:t/>
            </a:r>
            <a:br>
              <a:rPr lang="en-US" sz="3400" b="1" u="sng" dirty="0">
                <a:latin typeface="Times New Roman" panose="02020603050405020304" pitchFamily="18" charset="0"/>
                <a:cs typeface="Times New Roman" panose="02020603050405020304" pitchFamily="18" charset="0"/>
              </a:rPr>
            </a:br>
            <a:r>
              <a:rPr lang="en-US" sz="7500" b="1" u="sng" dirty="0"/>
              <a:t/>
            </a: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Based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on our proposed project type, reading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research papers is not a major component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of our project.</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We have gone through different websites and their working so that is how we got basic ideas which led us to development of our application.</a:t>
            </a:r>
          </a:p>
        </p:txBody>
      </p:sp>
    </p:spTree>
    <p:extLst>
      <p:ext uri="{BB962C8B-B14F-4D97-AF65-F5344CB8AC3E}">
        <p14:creationId xmlns:p14="http://schemas.microsoft.com/office/powerpoint/2010/main" val="399371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lgn="just">
              <a:buFont typeface="Arial" panose="020B0604020202020204" pitchFamily="34" charset="0"/>
              <a:buChar char="•"/>
            </a:pP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lgn="just">
              <a:buFont typeface="Arial" panose="020B0604020202020204" pitchFamily="34" charset="0"/>
              <a:buChar char="•"/>
            </a:pPr>
            <a:r>
              <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a:t>
            </a: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project is primarily developed for the distribution of extra food from restaurants to different shelter homes in order to help poor and needy people and to avoid food wastage.</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last research, a drastic increase can be seen in wastage of food. As per data given by WHO, 20% of the population faces extreme food shortages.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Our project contributes in solving this problem. </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Based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 our proposed project type, here we have describe our tools and technologies which we will use in it. </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3704412108"/>
              </p:ext>
            </p:extLst>
          </p:nvPr>
        </p:nvGraphicFramePr>
        <p:xfrm>
          <a:off x="694267" y="3276600"/>
          <a:ext cx="14867466" cy="5260906"/>
        </p:xfrm>
        <a:graphic>
          <a:graphicData uri="http://schemas.openxmlformats.org/drawingml/2006/table">
            <a:tbl>
              <a:tblPr firstRow="1" firstCol="1" bandRow="1">
                <a:tableStyleId>{5C22544A-7EE6-4342-B048-85BDC9FD1C3A}</a:tableStyleId>
              </a:tblPr>
              <a:tblGrid>
                <a:gridCol w="3945453">
                  <a:extLst>
                    <a:ext uri="{9D8B030D-6E8A-4147-A177-3AD203B41FA5}">
                      <a16:colId xmlns:a16="http://schemas.microsoft.com/office/drawing/2014/main" val="579069001"/>
                    </a:ext>
                  </a:extLst>
                </a:gridCol>
                <a:gridCol w="3716880">
                  <a:extLst>
                    <a:ext uri="{9D8B030D-6E8A-4147-A177-3AD203B41FA5}">
                      <a16:colId xmlns:a16="http://schemas.microsoft.com/office/drawing/2014/main" val="2664624509"/>
                    </a:ext>
                  </a:extLst>
                </a:gridCol>
                <a:gridCol w="2514600">
                  <a:extLst>
                    <a:ext uri="{9D8B030D-6E8A-4147-A177-3AD203B41FA5}">
                      <a16:colId xmlns:a16="http://schemas.microsoft.com/office/drawing/2014/main" val="5040896"/>
                    </a:ext>
                  </a:extLst>
                </a:gridCol>
                <a:gridCol w="4690533">
                  <a:extLst>
                    <a:ext uri="{9D8B030D-6E8A-4147-A177-3AD203B41FA5}">
                      <a16:colId xmlns:a16="http://schemas.microsoft.com/office/drawing/2014/main" val="209962327"/>
                    </a:ext>
                  </a:extLst>
                </a:gridCol>
              </a:tblGrid>
              <a:tr h="893896">
                <a:tc rowSpan="11">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And</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Technologies</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175827125"/>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Visual Studio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52101132"/>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SQL Server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DBMS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482008659"/>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Adobe Photoshop</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CSC 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Design Work</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987637370"/>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Word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Documentation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209286313"/>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Power 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Presentation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93885165"/>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Pencil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Mockups Creation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410823600"/>
                  </a:ext>
                </a:extLst>
              </a:tr>
              <a:tr h="436701">
                <a:tc vMerge="1">
                  <a:txBody>
                    <a:bodyPr/>
                    <a:lstStyle/>
                    <a:p>
                      <a:endParaRPr lang="en-US"/>
                    </a:p>
                  </a:txBody>
                  <a:tcPr/>
                </a:tc>
                <a:tc>
                  <a:txBody>
                    <a:bodyPr/>
                    <a:lstStyle/>
                    <a:p>
                      <a:pPr marL="7112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Technology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extLst>
                  <a:ext uri="{0D108BD9-81ED-4DB2-BD59-A6C34878D82A}">
                    <a16:rowId xmlns:a16="http://schemas.microsoft.com/office/drawing/2014/main" val="2656533433"/>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Programming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789565813"/>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SQL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Query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839046421"/>
                  </a:ext>
                </a:extLst>
              </a:tr>
              <a:tr h="436701">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Html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Web Development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912940646"/>
                  </a:ext>
                </a:extLst>
              </a:tr>
            </a:tbl>
          </a:graphicData>
        </a:graphic>
      </p:graphicFrame>
    </p:spTree>
    <p:extLst>
      <p:ext uri="{BB962C8B-B14F-4D97-AF65-F5344CB8AC3E}">
        <p14:creationId xmlns:p14="http://schemas.microsoft.com/office/powerpoint/2010/main" val="199691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After downloading the application new user have to register using their usernames and login details along with the document attachment for verification by the admin.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[1]</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After successful registration user will see multiple options which includes “Find Food” to search for the restaurant which offer food , “Setting” Option have its own multiple sub options to help the user and “Reviews” area help to get the reviews from the user.</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If someone want to donate something he/she can easily donate by using “Donate” option on the front login screen. </a:t>
            </a:r>
          </a:p>
        </p:txBody>
      </p:sp>
    </p:spTree>
    <p:extLst>
      <p:ext uri="{BB962C8B-B14F-4D97-AF65-F5344CB8AC3E}">
        <p14:creationId xmlns:p14="http://schemas.microsoft.com/office/powerpoint/2010/main" val="366995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1: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Login and registration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2: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Donation</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3: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Settings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4: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Find food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5: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Delivery</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6: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Admin</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7: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8: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Restaurant module</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Block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4622800" y="8211742"/>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Block Diagram –Save Food S</a:t>
            </a:r>
            <a:r>
              <a:rPr lang="en-US" sz="2400" b="1" u="sng" dirty="0" smtClean="0">
                <a:latin typeface="Times New Roman" panose="02020603050405020304" pitchFamily="18" charset="0"/>
                <a:cs typeface="Times New Roman" panose="02020603050405020304" pitchFamily="18" charset="0"/>
              </a:rPr>
              <a:t>tuff </a:t>
            </a:r>
            <a:r>
              <a:rPr lang="en-US" sz="2400" b="1" u="sng" dirty="0">
                <a:latin typeface="Times New Roman" panose="02020603050405020304" pitchFamily="18" charset="0"/>
                <a:cs typeface="Times New Roman" panose="02020603050405020304" pitchFamily="18" charset="0"/>
              </a:rPr>
              <a:t>S</a:t>
            </a:r>
            <a:r>
              <a:rPr lang="en-US" sz="2400" b="1" u="sng" dirty="0" smtClean="0">
                <a:latin typeface="Times New Roman" panose="02020603050405020304" pitchFamily="18" charset="0"/>
                <a:cs typeface="Times New Roman" panose="02020603050405020304" pitchFamily="18" charset="0"/>
              </a:rPr>
              <a:t>ystem. </a:t>
            </a:r>
            <a:endParaRPr lang="en-US" sz="2400" u="sng" dirty="0"/>
          </a:p>
        </p:txBody>
      </p:sp>
      <p:pic>
        <p:nvPicPr>
          <p:cNvPr id="4" name="Picture 3"/>
          <p:cNvPicPr>
            <a:picLocks noChangeAspect="1"/>
          </p:cNvPicPr>
          <p:nvPr/>
        </p:nvPicPr>
        <p:blipFill>
          <a:blip r:embed="rId2"/>
          <a:stretch>
            <a:fillRect/>
          </a:stretch>
        </p:blipFill>
        <p:spPr>
          <a:xfrm>
            <a:off x="2108200" y="2011457"/>
            <a:ext cx="11963400" cy="5756477"/>
          </a:xfrm>
          <a:prstGeom prst="rect">
            <a:avLst/>
          </a:prstGeom>
        </p:spPr>
      </p:pic>
    </p:spTree>
    <p:extLst>
      <p:ext uri="{BB962C8B-B14F-4D97-AF65-F5344CB8AC3E}">
        <p14:creationId xmlns:p14="http://schemas.microsoft.com/office/powerpoint/2010/main" val="282996185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722</Words>
  <Application>Microsoft Office PowerPoint</Application>
  <PresentationFormat>Custom</PresentationFormat>
  <Paragraphs>161</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Times New Roman</vt:lpstr>
      <vt:lpstr>2_Office Theme</vt:lpstr>
      <vt:lpstr>Department Of Computer Science  </vt:lpstr>
      <vt:lpstr>Software Requirement Specification  Project Title (Valid Title, reflecting scope and objectives)   </vt:lpstr>
      <vt:lpstr>Project Category  </vt:lpstr>
      <vt:lpstr>Research Based Project  </vt:lpstr>
      <vt:lpstr>Introduction  </vt:lpstr>
      <vt:lpstr>Tools and Technologies    </vt:lpstr>
      <vt:lpstr>Scope  </vt:lpstr>
      <vt:lpstr>Modules  </vt:lpstr>
      <vt:lpstr>Block Diagram of Proposed Project </vt:lpstr>
      <vt:lpstr>Use Case Diagram  </vt:lpstr>
      <vt:lpstr>Use Case Diagram  </vt:lpstr>
      <vt:lpstr>Use Case Diagram  </vt:lpstr>
      <vt:lpstr>Use Case Diagram  </vt:lpstr>
      <vt:lpstr>Use Case Diagram  </vt:lpstr>
      <vt:lpstr>Non-Functional Requirement  </vt:lpstr>
      <vt:lpstr>User Interfaces</vt:lpstr>
      <vt:lpstr>User Interfaces     </vt:lpstr>
      <vt:lpstr>User Interfaces     </vt:lpstr>
      <vt:lpstr>Gantt Chart       </vt:lpstr>
      <vt:lpstr>Conclusion    To conclude, our app is specifically designed to minimize food wastage and feeding the hunger. It solves the issue of distribution of food that usually goes into waste. We try to make sure that this food is only delivered to those who actually need it. The app is designed in two ways, the user who is donating the food and the person/organization that is claiming the food.   </vt:lpstr>
      <vt:lpstr>References</vt:lpstr>
      <vt:lpstr>Plaragism Report</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Kainat Mudassar</cp:lastModifiedBy>
  <cp:revision>1023</cp:revision>
  <dcterms:created xsi:type="dcterms:W3CDTF">2006-08-16T00:00:00Z</dcterms:created>
  <dcterms:modified xsi:type="dcterms:W3CDTF">2022-06-15T17:35:42Z</dcterms:modified>
</cp:coreProperties>
</file>