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7"/>
  </p:notesMasterIdLst>
  <p:sldIdLst>
    <p:sldId id="435" r:id="rId2"/>
    <p:sldId id="403" r:id="rId3"/>
    <p:sldId id="404" r:id="rId4"/>
    <p:sldId id="436" r:id="rId5"/>
    <p:sldId id="409" r:id="rId6"/>
    <p:sldId id="408" r:id="rId7"/>
    <p:sldId id="410" r:id="rId8"/>
    <p:sldId id="413" r:id="rId9"/>
    <p:sldId id="415" r:id="rId10"/>
    <p:sldId id="416" r:id="rId11"/>
    <p:sldId id="417" r:id="rId12"/>
    <p:sldId id="418" r:id="rId13"/>
    <p:sldId id="419" r:id="rId14"/>
    <p:sldId id="437" r:id="rId15"/>
    <p:sldId id="438" r:id="rId16"/>
    <p:sldId id="439" r:id="rId17"/>
    <p:sldId id="440" r:id="rId18"/>
    <p:sldId id="441" r:id="rId19"/>
    <p:sldId id="442" r:id="rId20"/>
    <p:sldId id="443" r:id="rId21"/>
    <p:sldId id="420" r:id="rId22"/>
    <p:sldId id="421" r:id="rId23"/>
    <p:sldId id="423" r:id="rId24"/>
    <p:sldId id="424" r:id="rId25"/>
    <p:sldId id="426" r:id="rId26"/>
    <p:sldId id="427" r:id="rId27"/>
    <p:sldId id="428" r:id="rId28"/>
    <p:sldId id="429" r:id="rId29"/>
    <p:sldId id="444" r:id="rId30"/>
    <p:sldId id="446" r:id="rId31"/>
    <p:sldId id="445" r:id="rId32"/>
    <p:sldId id="431" r:id="rId33"/>
    <p:sldId id="432" r:id="rId34"/>
    <p:sldId id="433" r:id="rId35"/>
    <p:sldId id="434" r:id="rId36"/>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404"/>
            <p14:sldId id="436"/>
            <p14:sldId id="409"/>
            <p14:sldId id="408"/>
            <p14:sldId id="410"/>
            <p14:sldId id="413"/>
            <p14:sldId id="415"/>
            <p14:sldId id="416"/>
            <p14:sldId id="417"/>
            <p14:sldId id="418"/>
            <p14:sldId id="419"/>
            <p14:sldId id="437"/>
            <p14:sldId id="438"/>
            <p14:sldId id="439"/>
            <p14:sldId id="440"/>
            <p14:sldId id="441"/>
            <p14:sldId id="442"/>
            <p14:sldId id="443"/>
            <p14:sldId id="420"/>
            <p14:sldId id="421"/>
            <p14:sldId id="423"/>
            <p14:sldId id="424"/>
            <p14:sldId id="426"/>
            <p14:sldId id="427"/>
            <p14:sldId id="428"/>
            <p14:sldId id="429"/>
            <p14:sldId id="444"/>
            <p14:sldId id="446"/>
            <p14:sldId id="445"/>
            <p14:sldId id="431"/>
            <p14:sldId id="432"/>
            <p14:sldId id="433"/>
            <p14:sldId id="43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66" d="100"/>
          <a:sy n="66" d="100"/>
        </p:scale>
        <p:origin x="485" y="58"/>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6/15/2022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nevonprojects.com/waste-food-management-donation-app/" TargetMode="External"/><Relationship Id="rId2" Type="http://schemas.openxmlformats.org/officeDocument/2006/relationships/hyperlink" Target="https://www.unep.org/thinkeatsave/get-informed/worldwide-food-waste" TargetMode="External"/><Relationship Id="rId1" Type="http://schemas.openxmlformats.org/officeDocument/2006/relationships/slideLayout" Target="../slideLayouts/slideLayout1.xml"/><Relationship Id="rId5" Type="http://schemas.openxmlformats.org/officeDocument/2006/relationships/hyperlink" Target="https://projectsgeek.com/2020/02/food-donation-project-system-free.html" TargetMode="External"/><Relationship Id="rId4" Type="http://schemas.openxmlformats.org/officeDocument/2006/relationships/hyperlink" Target="https://www.actionagainsthunger.org/world-hunger-facts-statistics#:~:text=Around%20the%20world%2C%20more%20than,9.9%20percent%20of%20people%20globally"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r>
              <a:rPr lang="en-US" sz="8000" b="1" dirty="0">
                <a:latin typeface="Times New Roman" panose="02020603050405020304" pitchFamily="18" charset="0"/>
                <a:cs typeface="Times New Roman" panose="02020603050405020304" pitchFamily="18" charset="0"/>
              </a:rPr>
              <a:t/>
            </a:r>
            <a:br>
              <a:rPr lang="en-US" sz="80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F64F9F5-843F-408D-B10F-6874D1B5C8A1}"/>
              </a:ext>
            </a:extLst>
          </p:cNvPr>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lvl="0" indent="-457200" algn="just">
              <a:buFont typeface="Arial" panose="020B0604020202020204" pitchFamily="34" charset="0"/>
              <a:buChar char="•"/>
            </a:pP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Awareness </a:t>
            </a:r>
            <a:r>
              <a:rPr lang="en-US" sz="3000" dirty="0">
                <a:solidFill>
                  <a:schemeClr val="tx1"/>
                </a:solidFill>
                <a:latin typeface="Times New Roman" panose="02020603050405020304" pitchFamily="18" charset="0"/>
                <a:cs typeface="Times New Roman" panose="02020603050405020304" pitchFamily="18" charset="0"/>
              </a:rPr>
              <a:t>and solution about the proper food donation will be spread.</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Keep track of the extra food available at restaurants.</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Poor and needy people will be able to get the food products which will prove to be lifesaving for them.</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Both the restaurants (reducing food wastage) and the needy people will be helped.</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Giving reviews will be helpful to monitor the overall app working and to enhance its features as well.</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248649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r>
              <a:rPr lang="en-US" b="1" dirty="0"/>
              <a:t/>
            </a:r>
            <a:br>
              <a:rPr lang="en-US"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After downloading the application new user have to register using their usernames and login details along with the document attachment for verification by the admin. </a:t>
            </a:r>
          </a:p>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After successful registration user will see multiple options which includes “Find Food” to search for the restaurant which offer food , “Setting” Option have its own multiple sub options to help the user and “Reviews” area help to get the reviews from the user.</a:t>
            </a:r>
          </a:p>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If someone want to donate something he/she can easily donate by using “Donate” option on the front login screen.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spTree>
    <p:extLst>
      <p:ext uri="{BB962C8B-B14F-4D97-AF65-F5344CB8AC3E}">
        <p14:creationId xmlns:p14="http://schemas.microsoft.com/office/powerpoint/2010/main" val="366995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Module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Login and registration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Donation</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Settings</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Find food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Delivery</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Admin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7: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8: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Restaurant module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en-US" sz="4800" b="1" u="sng" dirty="0"/>
              <a:t>Login and Registration</a:t>
            </a:r>
            <a:r>
              <a:rPr lang="en-US" sz="4800" u="sng" dirty="0"/>
              <a:t/>
            </a:r>
            <a:br>
              <a:rPr lang="en-US" sz="4800" u="sng"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080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This </a:t>
            </a:r>
            <a:r>
              <a:rPr lang="en-US" sz="3000" dirty="0">
                <a:solidFill>
                  <a:schemeClr val="tx1"/>
                </a:solidFill>
                <a:latin typeface="Times New Roman" panose="02020603050405020304" pitchFamily="18" charset="0"/>
                <a:cs typeface="Times New Roman" panose="02020603050405020304" pitchFamily="18" charset="0"/>
              </a:rPr>
              <a:t>module is used to login or getting yourself registered in the app. </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1.1 Login: </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Login </a:t>
            </a:r>
            <a:r>
              <a:rPr lang="en-US" sz="3000" dirty="0">
                <a:solidFill>
                  <a:schemeClr val="tx1"/>
                </a:solidFill>
                <a:latin typeface="Times New Roman" panose="02020603050405020304" pitchFamily="18" charset="0"/>
                <a:cs typeface="Times New Roman" panose="02020603050405020304" pitchFamily="18" charset="0"/>
              </a:rPr>
              <a:t>would be done by using username and password.</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1.2 Sign up: </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will sign up by income/expenses verification.</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1.3 Change Password:</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	After </a:t>
            </a:r>
            <a:r>
              <a:rPr lang="en-US" sz="3000" dirty="0">
                <a:solidFill>
                  <a:schemeClr val="tx1"/>
                </a:solidFill>
                <a:latin typeface="Times New Roman" panose="02020603050405020304" pitchFamily="18" charset="0"/>
                <a:cs typeface="Times New Roman" panose="02020603050405020304" pitchFamily="18" charset="0"/>
              </a:rPr>
              <a:t>authenticating, user can change its password</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Module-2: </a:t>
            </a:r>
            <a:r>
              <a:rPr lang="en-US" sz="4800" b="1" u="sng" dirty="0"/>
              <a:t>Donation</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On </a:t>
            </a:r>
            <a:r>
              <a:rPr lang="en-US" sz="3000" dirty="0">
                <a:solidFill>
                  <a:schemeClr val="tx1"/>
                </a:solidFill>
                <a:latin typeface="Times New Roman" panose="02020603050405020304" pitchFamily="18" charset="0"/>
                <a:cs typeface="Times New Roman" panose="02020603050405020304" pitchFamily="18" charset="0"/>
              </a:rPr>
              <a:t>the same page of login, there is a donation menu where anyone can donate as much as they want to whatever restaurant/charity home they like.</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1.1 Donation to restaurants:</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In </a:t>
            </a:r>
            <a:r>
              <a:rPr lang="en-US" sz="3000" dirty="0">
                <a:solidFill>
                  <a:schemeClr val="tx1"/>
                </a:solidFill>
                <a:latin typeface="Times New Roman" panose="02020603050405020304" pitchFamily="18" charset="0"/>
                <a:cs typeface="Times New Roman" panose="02020603050405020304" pitchFamily="18" charset="0"/>
              </a:rPr>
              <a:t>this option, list of all the restaurants will be mentioned.</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1.2 Donation to Charity homes/ needy households:</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A </a:t>
            </a:r>
            <a:r>
              <a:rPr lang="en-US" sz="3000" dirty="0">
                <a:solidFill>
                  <a:schemeClr val="tx1"/>
                </a:solidFill>
                <a:latin typeface="Times New Roman" panose="02020603050405020304" pitchFamily="18" charset="0"/>
                <a:cs typeface="Times New Roman" panose="02020603050405020304" pitchFamily="18" charset="0"/>
              </a:rPr>
              <a:t>list of all the registered charity homes</a:t>
            </a:r>
            <a:r>
              <a:rPr lang="en-US" sz="3000" dirty="0">
                <a:latin typeface="Times New Roman" panose="02020603050405020304" pitchFamily="18" charset="0"/>
                <a:cs typeface="Times New Roman" panose="02020603050405020304" pitchFamily="18" charset="0"/>
              </a:rPr>
              <a:t>/ needy households is mentioned.</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6297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Module-3: </a:t>
            </a:r>
            <a:r>
              <a:rPr lang="en-US" sz="4800" b="1" u="sng" dirty="0"/>
              <a:t>Settings</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the settings menu, different options are available </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3.1 How to use?</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In </a:t>
            </a:r>
            <a:r>
              <a:rPr lang="en-US" sz="3000" dirty="0">
                <a:solidFill>
                  <a:schemeClr val="tx1"/>
                </a:solidFill>
                <a:latin typeface="Times New Roman" panose="02020603050405020304" pitchFamily="18" charset="0"/>
                <a:cs typeface="Times New Roman" panose="02020603050405020304" pitchFamily="18" charset="0"/>
              </a:rPr>
              <a:t>this option, user will get complete guidance on how to use this app.</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3.2 Profile management</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can change its user name, email and phone number.</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3.3 Logout</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 </a:t>
            </a:r>
            <a:r>
              <a:rPr lang="en-US" sz="3000" dirty="0">
                <a:solidFill>
                  <a:schemeClr val="tx1"/>
                </a:solidFill>
                <a:latin typeface="Times New Roman" panose="02020603050405020304" pitchFamily="18" charset="0"/>
                <a:cs typeface="Times New Roman" panose="02020603050405020304" pitchFamily="18" charset="0"/>
              </a:rPr>
              <a:t>can logout form the app.</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3.4 User history</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can view its history of the order received/dispatched.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6298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Module-4: </a:t>
            </a:r>
            <a:r>
              <a:rPr lang="en-US" sz="4800" b="1" u="sng" dirty="0" smtClean="0"/>
              <a:t>Find Food</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this menu, all the restaurants in the nearby locality will be mentioned that currently have food available. </a:t>
            </a:r>
          </a:p>
          <a:p>
            <a:pPr algn="l"/>
            <a:r>
              <a:rPr lang="en-US" sz="3000" dirty="0">
                <a:solidFill>
                  <a:schemeClr val="tx1"/>
                </a:solidFill>
                <a:latin typeface="Times New Roman" panose="02020603050405020304" pitchFamily="18" charset="0"/>
                <a:cs typeface="Times New Roman" panose="02020603050405020304" pitchFamily="18" charset="0"/>
              </a:rPr>
              <a:t>This restaurant list is based on reviews priority. Restaurants with higher reviews will be on the top. After selecting the restaurant, user can request food per person. This request will also be accepted based on priority.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6432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Module-5: </a:t>
            </a:r>
            <a:r>
              <a:rPr lang="en-US" sz="4800" b="1" u="sng" dirty="0"/>
              <a:t>Delivery</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this module, the requested food will be delivered by the restaurant to the requester with very les delivery charges. Moreover, the requester will also be given an option that if it can pay at least 10 to 15% for the food, it can do so. Otherwise food will be delivered for free.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5912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Module-6: </a:t>
            </a:r>
            <a:r>
              <a:rPr lang="en-US" sz="4800" b="1" u="sng" dirty="0"/>
              <a:t>Admin</a:t>
            </a: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51000" y="1981200"/>
            <a:ext cx="12725400" cy="6556306"/>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admin will be given </a:t>
            </a:r>
            <a:r>
              <a:rPr lang="en-US" sz="3000" dirty="0" smtClean="0">
                <a:solidFill>
                  <a:schemeClr val="tx1"/>
                </a:solidFill>
                <a:latin typeface="Times New Roman" panose="02020603050405020304" pitchFamily="18" charset="0"/>
                <a:cs typeface="Times New Roman" panose="02020603050405020304" pitchFamily="18" charset="0"/>
              </a:rPr>
              <a:t>following options:</a:t>
            </a:r>
            <a:endParaRPr lang="en-US" dirty="0"/>
          </a:p>
          <a:p>
            <a:pPr lvl="0"/>
            <a:r>
              <a:rPr lang="en-US" b="1" dirty="0">
                <a:solidFill>
                  <a:schemeClr val="tx1"/>
                </a:solidFill>
              </a:rPr>
              <a:t>MF 6.1 Active Restaurants/	Members</a:t>
            </a:r>
            <a:endParaRPr lang="en-US" sz="2800" dirty="0">
              <a:solidFill>
                <a:schemeClr val="tx1"/>
              </a:solidFill>
            </a:endParaRPr>
          </a:p>
          <a:p>
            <a:pPr lvl="1" algn="just"/>
            <a:r>
              <a:rPr lang="en-US" sz="2400" dirty="0">
                <a:solidFill>
                  <a:schemeClr val="tx1"/>
                </a:solidFill>
              </a:rPr>
              <a:t>Admin can view all restaurants and members that are currently serving the food to the needy and deserving people. All the restaurant’s and user’s activity will displayed to the admin from here</a:t>
            </a:r>
            <a:r>
              <a:rPr lang="en-US" dirty="0">
                <a:solidFill>
                  <a:schemeClr val="tx1"/>
                </a:solidFill>
              </a:rPr>
              <a:t>.</a:t>
            </a:r>
            <a:endParaRPr lang="en-US" sz="2400" dirty="0">
              <a:solidFill>
                <a:schemeClr val="tx1"/>
              </a:solidFill>
            </a:endParaRPr>
          </a:p>
          <a:p>
            <a:pPr lvl="0"/>
            <a:r>
              <a:rPr lang="en-US" b="1" dirty="0">
                <a:solidFill>
                  <a:schemeClr val="tx1"/>
                </a:solidFill>
              </a:rPr>
              <a:t>MF 6.2 Send Notification:</a:t>
            </a:r>
            <a:endParaRPr lang="en-US" sz="2800" dirty="0">
              <a:solidFill>
                <a:schemeClr val="tx1"/>
              </a:solidFill>
            </a:endParaRPr>
          </a:p>
          <a:p>
            <a:pPr algn="just"/>
            <a:r>
              <a:rPr lang="en-US" sz="2800" dirty="0">
                <a:solidFill>
                  <a:schemeClr val="tx1"/>
                </a:solidFill>
              </a:rPr>
              <a:t> </a:t>
            </a:r>
            <a:r>
              <a:rPr lang="en-US" sz="2800" dirty="0" smtClean="0">
                <a:solidFill>
                  <a:schemeClr val="tx1"/>
                </a:solidFill>
              </a:rPr>
              <a:t>   </a:t>
            </a:r>
            <a:r>
              <a:rPr lang="en-US" sz="2400" dirty="0" smtClean="0">
                <a:solidFill>
                  <a:schemeClr val="tx1"/>
                </a:solidFill>
              </a:rPr>
              <a:t>Admin </a:t>
            </a:r>
            <a:r>
              <a:rPr lang="en-US" sz="2400" dirty="0">
                <a:solidFill>
                  <a:schemeClr val="tx1"/>
                </a:solidFill>
              </a:rPr>
              <a:t>also have the authority of sending notification on successfully creating user’s account after </a:t>
            </a:r>
            <a:r>
              <a:rPr lang="en-US" sz="2400" dirty="0" smtClean="0">
                <a:solidFill>
                  <a:schemeClr val="tx1"/>
                </a:solidFill>
              </a:rPr>
              <a:t>        document </a:t>
            </a:r>
            <a:r>
              <a:rPr lang="en-US" sz="2400" dirty="0">
                <a:solidFill>
                  <a:schemeClr val="tx1"/>
                </a:solidFill>
              </a:rPr>
              <a:t>validation</a:t>
            </a:r>
            <a:r>
              <a:rPr lang="en-US" sz="2800" dirty="0">
                <a:solidFill>
                  <a:schemeClr val="tx1"/>
                </a:solidFill>
              </a:rPr>
              <a:t>.</a:t>
            </a:r>
            <a:endParaRPr lang="en-US" sz="2400" dirty="0">
              <a:solidFill>
                <a:schemeClr val="tx1"/>
              </a:solidFill>
            </a:endParaRPr>
          </a:p>
          <a:p>
            <a:pPr lvl="0"/>
            <a:r>
              <a:rPr lang="en-US" b="1" dirty="0">
                <a:solidFill>
                  <a:schemeClr val="tx1"/>
                </a:solidFill>
              </a:rPr>
              <a:t>MF 6.3 Requests</a:t>
            </a:r>
            <a:endParaRPr lang="en-US" sz="2800" dirty="0">
              <a:solidFill>
                <a:schemeClr val="tx1"/>
              </a:solidFill>
            </a:endParaRPr>
          </a:p>
          <a:p>
            <a:pPr lvl="1" algn="just"/>
            <a:r>
              <a:rPr lang="en-US" sz="2400" dirty="0">
                <a:solidFill>
                  <a:schemeClr val="tx1"/>
                </a:solidFill>
              </a:rPr>
              <a:t>Admin will give rankings from 1-10 based on average document provided by the user that will tell whether the member is less or more deserving. On these basis admin will accepts the requests of the user that has currently received.</a:t>
            </a:r>
          </a:p>
          <a:p>
            <a:pPr lvl="0"/>
            <a:r>
              <a:rPr lang="en-US" b="1" dirty="0">
                <a:solidFill>
                  <a:schemeClr val="tx1"/>
                </a:solidFill>
              </a:rPr>
              <a:t>MF 6.4 View Rating:</a:t>
            </a:r>
            <a:endParaRPr lang="en-US" sz="2800" dirty="0">
              <a:solidFill>
                <a:schemeClr val="tx1"/>
              </a:solidFill>
            </a:endParaRPr>
          </a:p>
          <a:p>
            <a:r>
              <a:rPr lang="en-US" b="1" dirty="0">
                <a:solidFill>
                  <a:schemeClr val="tx1"/>
                </a:solidFill>
              </a:rPr>
              <a:t>          </a:t>
            </a:r>
            <a:r>
              <a:rPr lang="en-US" sz="2400" dirty="0">
                <a:solidFill>
                  <a:schemeClr val="tx1"/>
                </a:solidFill>
              </a:rPr>
              <a:t>Admin can view the ratings of all the restaurants that are serving to both needy and shelter homes.</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9894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Module-7: </a:t>
            </a:r>
            <a:r>
              <a:rPr lang="en-US" sz="4800" b="1" u="sng" dirty="0"/>
              <a:t>Reviews</a:t>
            </a:r>
            <a:r>
              <a:rPr lang="en-US" sz="4800" dirty="0"/>
              <a:t/>
            </a:r>
            <a:br>
              <a:rPr lang="en-US" sz="48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smtClean="0">
              <a:solidFill>
                <a:schemeClr val="tx1"/>
              </a:solidFill>
              <a:latin typeface="Times New Roman" panose="02020603050405020304" pitchFamily="18" charset="0"/>
              <a:cs typeface="Times New Roman" panose="02020603050405020304" pitchFamily="18" charset="0"/>
            </a:endParaRPr>
          </a:p>
          <a:p>
            <a:pPr algn="just"/>
            <a:r>
              <a:rPr lang="en-US" sz="3000" dirty="0" smtClean="0">
                <a:solidFill>
                  <a:schemeClr val="tx1"/>
                </a:solidFill>
                <a:latin typeface="Times New Roman" panose="02020603050405020304" pitchFamily="18" charset="0"/>
                <a:cs typeface="Times New Roman" panose="02020603050405020304" pitchFamily="18" charset="0"/>
              </a:rPr>
              <a:t>On </a:t>
            </a:r>
            <a:r>
              <a:rPr lang="en-US" sz="3000" dirty="0">
                <a:solidFill>
                  <a:schemeClr val="tx1"/>
                </a:solidFill>
                <a:latin typeface="Times New Roman" panose="02020603050405020304" pitchFamily="18" charset="0"/>
                <a:cs typeface="Times New Roman" panose="02020603050405020304" pitchFamily="18" charset="0"/>
              </a:rPr>
              <a:t>the front page, with find food and settings, reviews option is also given where a member will give reviews to restaurants that boost that restaurant to top of the list of the restaurants that can be given donations.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5557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smtClean="0">
                <a:latin typeface="Times New Roman" panose="02020603050405020304" pitchFamily="18" charset="0"/>
                <a:cs typeface="Times New Roman" panose="02020603050405020304" pitchFamily="18" charset="0"/>
              </a:rPr>
              <a:t>Save Food Stuff</a:t>
            </a:r>
            <a:br>
              <a:rPr lang="en-US" sz="4000" b="1" u="sng"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Valid </a:t>
            </a:r>
            <a:r>
              <a:rPr lang="en-US" sz="2400" b="1" dirty="0">
                <a:latin typeface="Times New Roman" panose="02020603050405020304" pitchFamily="18" charset="0"/>
                <a:cs typeface="Times New Roman" panose="02020603050405020304" pitchFamily="18" charset="0"/>
              </a:rPr>
              <a:t>Title, reflecting scope and objectives</a:t>
            </a:r>
            <a:r>
              <a:rPr lang="en-US" sz="3200" b="1" dirty="0">
                <a:latin typeface="Times New Roman" panose="02020603050405020304" pitchFamily="18" charset="0"/>
                <a:cs typeface="Times New Roman" panose="02020603050405020304" pitchFamily="18" charset="0"/>
              </a:rPr>
              <a:t>)</a:t>
            </a:r>
            <a:br>
              <a:rPr lang="en-US" sz="3200" b="1" dirty="0">
                <a:latin typeface="Times New Roman" panose="02020603050405020304" pitchFamily="18" charset="0"/>
                <a:cs typeface="Times New Roman" panose="02020603050405020304" pitchFamily="18" charset="0"/>
              </a:rPr>
            </a:br>
            <a:r>
              <a:rPr lang="en-US" sz="8000" b="1" dirty="0"/>
              <a:t/>
            </a:r>
            <a:br>
              <a:rPr lang="en-US" sz="8000" b="1" dirty="0"/>
            </a:br>
            <a:r>
              <a:rPr lang="en-US" sz="7200" b="1" dirty="0"/>
              <a:t/>
            </a:r>
            <a:br>
              <a:rPr lang="en-US" sz="72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smtClean="0">
                <a:solidFill>
                  <a:prstClr val="black"/>
                </a:solidFill>
                <a:latin typeface="Times New Roman" panose="02020603050405020304" pitchFamily="18" charset="0"/>
                <a:cs typeface="Times New Roman" panose="02020603050405020304" pitchFamily="18" charset="0"/>
              </a:rPr>
              <a:t>Maha Farooqi</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FA20-BCS-029</a:t>
            </a:r>
            <a:endParaRPr lang="en-US" sz="30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smtClean="0">
                <a:solidFill>
                  <a:prstClr val="black"/>
                </a:solidFill>
                <a:latin typeface="Times New Roman" panose="02020603050405020304" pitchFamily="18" charset="0"/>
                <a:cs typeface="Times New Roman" panose="02020603050405020304" pitchFamily="18" charset="0"/>
              </a:rPr>
              <a:t>Kainat Mudassar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FA20-BCS-027</a:t>
            </a:r>
            <a:endParaRPr lang="en-US" sz="30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426050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smtClean="0">
                <a:solidFill>
                  <a:prstClr val="black"/>
                </a:solidFill>
                <a:latin typeface="Times New Roman" panose="02020603050405020304" pitchFamily="18" charset="0"/>
                <a:cs typeface="Times New Roman" panose="02020603050405020304" pitchFamily="18" charset="0"/>
              </a:rPr>
              <a:t>Tehseen Raza Abbasi</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a:t>
            </a:r>
            <a:r>
              <a:rPr lang="en-US" sz="3000" dirty="0" smtClean="0">
                <a:solidFill>
                  <a:prstClr val="black"/>
                </a:solidFill>
                <a:latin typeface="Times New Roman" panose="02020603050405020304" pitchFamily="18" charset="0"/>
                <a:cs typeface="Times New Roman" panose="02020603050405020304" pitchFamily="18" charset="0"/>
              </a:rPr>
              <a:t>(27-3-2022)</a:t>
            </a:r>
            <a:endParaRPr lang="en-US"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Module-8: </a:t>
            </a:r>
            <a:r>
              <a:rPr lang="en-US" sz="4800" b="1" u="sng" dirty="0"/>
              <a:t>Restaurants</a:t>
            </a:r>
            <a:r>
              <a:rPr lang="en-US" sz="4800" b="1" dirty="0"/>
              <a:t> </a:t>
            </a:r>
            <a:r>
              <a:rPr lang="en-US" sz="4800" b="1" u="sng" dirty="0"/>
              <a:t>module</a:t>
            </a:r>
            <a:r>
              <a:rPr lang="en-US" sz="4800" dirty="0"/>
              <a:t/>
            </a:r>
            <a:br>
              <a:rPr lang="en-US" sz="4800" dirty="0"/>
            </a:br>
            <a:r>
              <a:rPr lang="en-US" sz="4800" dirty="0"/>
              <a:t/>
            </a:r>
            <a:br>
              <a:rPr lang="en-US" sz="48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restaurant’s profile, they can add the amount of food they have (per person) and they can accept requests based on the priority basis. The members with higher ranking (i.e. more deserving) would be accepted first.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97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lvl="0" indent="-457200" algn="just">
              <a:buFont typeface="Arial" panose="020B0604020202020204" pitchFamily="34" charset="0"/>
              <a:buChar char="•"/>
            </a:pP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If </a:t>
            </a:r>
            <a:r>
              <a:rPr lang="en-US" sz="3000" dirty="0">
                <a:solidFill>
                  <a:schemeClr val="tx1"/>
                </a:solidFill>
                <a:latin typeface="Times New Roman" panose="02020603050405020304" pitchFamily="18" charset="0"/>
                <a:cs typeface="Times New Roman" panose="02020603050405020304" pitchFamily="18" charset="0"/>
              </a:rPr>
              <a:t>server is down it will not work effectively.</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Proper connectivity of the internet effect it’s working.</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Both parties need to have proper internet connection.</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As a lot of requests will reach to admin for verification and it is possible that admin may approve all of them without proper verification this will cause less deserving people also getting registered.</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l">
              <a:buFont typeface="Arial"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algn="l"/>
            <a:r>
              <a:rPr lang="en-US" sz="3000" dirty="0" smtClean="0">
                <a:solidFill>
                  <a:schemeClr val="tx1"/>
                </a:solidFill>
                <a:latin typeface="Times New Roman" panose="02020603050405020304" pitchFamily="18" charset="0"/>
                <a:cs typeface="Times New Roman" panose="02020603050405020304" pitchFamily="18" charset="0"/>
              </a:rPr>
              <a:t>               Different </a:t>
            </a:r>
            <a:r>
              <a:rPr lang="en-US" sz="3000" dirty="0">
                <a:solidFill>
                  <a:schemeClr val="tx1"/>
                </a:solidFill>
                <a:latin typeface="Times New Roman" panose="02020603050405020304" pitchFamily="18" charset="0"/>
                <a:cs typeface="Times New Roman" panose="02020603050405020304" pitchFamily="18" charset="0"/>
              </a:rPr>
              <a:t>process models have been identified for designing software which includes Waterfall/Modified Waterfall model, V-Shaped model, Evolutionary process model as well. But here V-shaped Process Model will be adopted in our project because the testing and production of features will going side by side</a:t>
            </a:r>
            <a:r>
              <a:rPr lang="en-US" sz="3000" dirty="0">
                <a:latin typeface="Times New Roman" panose="02020603050405020304" pitchFamily="18" charset="0"/>
                <a:cs typeface="Times New Roman" panose="02020603050405020304" pitchFamily="18" charset="0"/>
              </a:rPr>
              <a:t>.  </a:t>
            </a:r>
          </a:p>
          <a:p>
            <a:pPr algn="l"/>
            <a:r>
              <a:rPr lang="en-US" sz="3000" dirty="0">
                <a:latin typeface="Times New Roman" panose="02020603050405020304" pitchFamily="18" charset="0"/>
                <a:cs typeface="Times New Roman" panose="02020603050405020304" pitchFamily="18" charset="0"/>
              </a:rPr>
              <a:t>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l">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algn="l"/>
            <a:r>
              <a:rPr lang="en-US" sz="3000" dirty="0" smtClean="0">
                <a:solidFill>
                  <a:schemeClr val="tx1"/>
                </a:solidFill>
                <a:latin typeface="Times New Roman" panose="02020603050405020304" pitchFamily="18" charset="0"/>
                <a:cs typeface="Times New Roman" panose="02020603050405020304" pitchFamily="18" charset="0"/>
              </a:rPr>
              <a:t>	Object </a:t>
            </a:r>
            <a:r>
              <a:rPr lang="en-US" sz="3000" dirty="0">
                <a:solidFill>
                  <a:schemeClr val="tx1"/>
                </a:solidFill>
                <a:latin typeface="Times New Roman" panose="02020603050405020304" pitchFamily="18" charset="0"/>
                <a:cs typeface="Times New Roman" panose="02020603050405020304" pitchFamily="18" charset="0"/>
              </a:rPr>
              <a:t>Oriented approach will be used as the Design Methodology. Changes can be easily done in the Object Oriented, </a:t>
            </a:r>
            <a:r>
              <a:rPr lang="en-US" sz="3000" dirty="0" smtClean="0">
                <a:solidFill>
                  <a:schemeClr val="tx1"/>
                </a:solidFill>
                <a:latin typeface="Times New Roman" panose="02020603050405020304" pitchFamily="18" charset="0"/>
                <a:cs typeface="Times New Roman" panose="02020603050405020304" pitchFamily="18" charset="0"/>
              </a:rPr>
              <a:t>some </a:t>
            </a:r>
            <a:r>
              <a:rPr lang="en-US" sz="3000" dirty="0">
                <a:solidFill>
                  <a:schemeClr val="tx1"/>
                </a:solidFill>
                <a:latin typeface="Times New Roman" panose="02020603050405020304" pitchFamily="18" charset="0"/>
                <a:cs typeface="Times New Roman" panose="02020603050405020304" pitchFamily="18" charset="0"/>
              </a:rPr>
              <a:t>basic concepts which are useful to this methodology which includes Inheritance, Polymorphism, Composition, Aggregation and reusability of code. These are helpful during implementation of designed software.</a:t>
            </a:r>
          </a:p>
          <a:p>
            <a:pPr lvl="1" algn="l"/>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Based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our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proposed project type</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here we have describe our tools and technologies which we will use in it.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71105854"/>
              </p:ext>
            </p:extLst>
          </p:nvPr>
        </p:nvGraphicFramePr>
        <p:xfrm>
          <a:off x="584200" y="3352800"/>
          <a:ext cx="14867466" cy="4588738"/>
        </p:xfrm>
        <a:graphic>
          <a:graphicData uri="http://schemas.openxmlformats.org/drawingml/2006/table">
            <a:tbl>
              <a:tblPr firstRow="1" firstCol="1" bandRow="1">
                <a:tableStyleId>{5C22544A-7EE6-4342-B048-85BDC9FD1C3A}</a:tableStyleId>
              </a:tblPr>
              <a:tblGrid>
                <a:gridCol w="3945453">
                  <a:extLst>
                    <a:ext uri="{9D8B030D-6E8A-4147-A177-3AD203B41FA5}">
                      <a16:colId xmlns:a16="http://schemas.microsoft.com/office/drawing/2014/main" val="579069001"/>
                    </a:ext>
                  </a:extLst>
                </a:gridCol>
                <a:gridCol w="3716880">
                  <a:extLst>
                    <a:ext uri="{9D8B030D-6E8A-4147-A177-3AD203B41FA5}">
                      <a16:colId xmlns:a16="http://schemas.microsoft.com/office/drawing/2014/main" val="2664624509"/>
                    </a:ext>
                  </a:extLst>
                </a:gridCol>
                <a:gridCol w="2514600">
                  <a:extLst>
                    <a:ext uri="{9D8B030D-6E8A-4147-A177-3AD203B41FA5}">
                      <a16:colId xmlns:a16="http://schemas.microsoft.com/office/drawing/2014/main" val="5040896"/>
                    </a:ext>
                  </a:extLst>
                </a:gridCol>
                <a:gridCol w="4690533">
                  <a:extLst>
                    <a:ext uri="{9D8B030D-6E8A-4147-A177-3AD203B41FA5}">
                      <a16:colId xmlns:a16="http://schemas.microsoft.com/office/drawing/2014/main" val="209962327"/>
                    </a:ext>
                  </a:extLst>
                </a:gridCol>
              </a:tblGrid>
              <a:tr h="417158">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175827125"/>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Visual Studio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52101132"/>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SQL Server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DBMS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482008659"/>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Adobe Photoshop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CSC 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Design Work</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987637370"/>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Word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Documentation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209286313"/>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Power 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Presentation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93885165"/>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Pencil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Mockups Creation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410823600"/>
                  </a:ext>
                </a:extLst>
              </a:tr>
              <a:tr h="417158">
                <a:tc vMerge="1">
                  <a:txBody>
                    <a:bodyPr/>
                    <a:lstStyle/>
                    <a:p>
                      <a:endParaRPr lang="en-US"/>
                    </a:p>
                  </a:txBody>
                  <a:tcPr/>
                </a:tc>
                <a:tc>
                  <a:txBody>
                    <a:bodyPr/>
                    <a:lstStyle/>
                    <a:p>
                      <a:pPr marL="7112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Technology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extLst>
                  <a:ext uri="{0D108BD9-81ED-4DB2-BD59-A6C34878D82A}">
                    <a16:rowId xmlns:a16="http://schemas.microsoft.com/office/drawing/2014/main" val="2656533433"/>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Programming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789565813"/>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SQL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Query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839046421"/>
                  </a:ext>
                </a:extLst>
              </a:tr>
              <a:tr h="4171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Html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Web Development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912940646"/>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r>
              <a:rPr lang="en-US" b="1" dirty="0"/>
              <a:t/>
            </a:r>
            <a:br>
              <a:rPr lang="en-US" b="1" dirty="0"/>
            </a:b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ext uri="{D42A27DB-BD31-4B8C-83A1-F6EECF244321}">
                <p14:modId xmlns:p14="http://schemas.microsoft.com/office/powerpoint/2010/main" val="2639174590"/>
              </p:ext>
            </p:extLst>
          </p:nvPr>
        </p:nvGraphicFramePr>
        <p:xfrm>
          <a:off x="431800" y="2743200"/>
          <a:ext cx="15248466" cy="5428705"/>
        </p:xfrm>
        <a:graphic>
          <a:graphicData uri="http://schemas.openxmlformats.org/drawingml/2006/table">
            <a:tbl>
              <a:tblPr>
                <a:tableStyleId>{5C22544A-7EE6-4342-B048-85BDC9FD1C3A}</a:tableStyleId>
              </a:tblPr>
              <a:tblGrid>
                <a:gridCol w="3089295">
                  <a:extLst>
                    <a:ext uri="{9D8B030D-6E8A-4147-A177-3AD203B41FA5}">
                      <a16:colId xmlns:a16="http://schemas.microsoft.com/office/drawing/2014/main" val="3733745568"/>
                    </a:ext>
                  </a:extLst>
                </a:gridCol>
                <a:gridCol w="12159171">
                  <a:extLst>
                    <a:ext uri="{9D8B030D-6E8A-4147-A177-3AD203B41FA5}">
                      <a16:colId xmlns:a16="http://schemas.microsoft.com/office/drawing/2014/main" val="4004078300"/>
                    </a:ext>
                  </a:extLst>
                </a:gridCol>
              </a:tblGrid>
              <a:tr h="1731481">
                <a:tc>
                  <a:txBody>
                    <a:bodyPr/>
                    <a:lstStyle/>
                    <a:p>
                      <a:pPr marL="0" marR="0" algn="ctr">
                        <a:lnSpc>
                          <a:spcPct val="150000"/>
                        </a:lnSpc>
                        <a:spcBef>
                          <a:spcPts val="0"/>
                        </a:spcBef>
                        <a:spcAft>
                          <a:spcPts val="0"/>
                        </a:spcAft>
                        <a:tabLst>
                          <a:tab pos="57150" algn="l"/>
                        </a:tabLst>
                      </a:pPr>
                      <a:r>
                        <a:rPr lang="en-US" sz="3000" dirty="0">
                          <a:solidFill>
                            <a:schemeClr val="bg1"/>
                          </a:solidFill>
                          <a:effectLst/>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tabLst>
                          <a:tab pos="57150" algn="l"/>
                        </a:tabLst>
                      </a:pPr>
                      <a:r>
                        <a:rPr lang="en-US" sz="3000" dirty="0">
                          <a:solidFill>
                            <a:schemeClr val="bg1"/>
                          </a:solidFill>
                          <a:effectLst/>
                          <a:latin typeface="Times New Roman" panose="02020603050405020304" pitchFamily="18" charset="0"/>
                          <a:cs typeface="Times New Roman" panose="02020603050405020304" pitchFamily="18" charset="0"/>
                        </a:rPr>
                        <a:t>Project Sponsor</a:t>
                      </a:r>
                      <a:endParaRPr lang="en-US" sz="3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marR="0" indent="-114300">
                        <a:lnSpc>
                          <a:spcPct val="107000"/>
                        </a:lnSpc>
                        <a:spcBef>
                          <a:spcPts val="600"/>
                        </a:spcBef>
                        <a:spcAft>
                          <a:spcPts val="600"/>
                        </a:spcAft>
                        <a:tabLst>
                          <a:tab pos="2743200" algn="ctr"/>
                          <a:tab pos="5486400" algn="r"/>
                          <a:tab pos="57150" algn="l"/>
                          <a:tab pos="1771650" algn="r"/>
                        </a:tabLst>
                      </a:pPr>
                      <a:r>
                        <a:rPr lang="en-US" sz="3000" dirty="0">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95885" marR="0" indent="-114300">
                        <a:lnSpc>
                          <a:spcPct val="107000"/>
                        </a:lnSpc>
                        <a:spcBef>
                          <a:spcPts val="600"/>
                        </a:spcBef>
                        <a:spcAft>
                          <a:spcPts val="600"/>
                        </a:spcAft>
                        <a:tabLst>
                          <a:tab pos="2743200" algn="ctr"/>
                          <a:tab pos="5486400" algn="r"/>
                          <a:tab pos="57150" algn="l"/>
                          <a:tab pos="1771650" algn="r"/>
                        </a:tabLst>
                      </a:pP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COMSATS</a:t>
                      </a:r>
                      <a:r>
                        <a:rPr lang="en-US" sz="3000" dirty="0">
                          <a:solidFill>
                            <a:schemeClr val="tx1">
                              <a:lumMod val="95000"/>
                              <a:lumOff val="5000"/>
                            </a:schemeClr>
                          </a:solidFill>
                          <a:effectLst/>
                          <a:latin typeface="Times New Roman" panose="02020603050405020304" pitchFamily="18" charset="0"/>
                          <a:cs typeface="Times New Roman" panose="02020603050405020304" pitchFamily="18" charset="0"/>
                        </a:rPr>
                        <a:t>, Institute of Information Technology Islamabad</a:t>
                      </a:r>
                      <a:endParaRPr lang="en-US" sz="3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3438811">
                <a:tc>
                  <a:txBody>
                    <a:bodyPr/>
                    <a:lstStyle/>
                    <a:p>
                      <a:pPr marL="0" marR="0" algn="ctr">
                        <a:lnSpc>
                          <a:spcPct val="150000"/>
                        </a:lnSpc>
                        <a:spcBef>
                          <a:spcPts val="800"/>
                        </a:spcBef>
                        <a:spcAft>
                          <a:spcPts val="600"/>
                        </a:spcAft>
                        <a:tabLst>
                          <a:tab pos="57150" algn="l"/>
                          <a:tab pos="1771650" algn="r"/>
                        </a:tabLst>
                      </a:pPr>
                      <a:endParaRPr lang="en-US" sz="30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50000"/>
                        </a:lnSpc>
                        <a:spcBef>
                          <a:spcPts val="800"/>
                        </a:spcBef>
                        <a:spcAft>
                          <a:spcPts val="600"/>
                        </a:spcAft>
                        <a:tabLst>
                          <a:tab pos="57150" algn="l"/>
                          <a:tab pos="1771650" algn="r"/>
                        </a:tabLst>
                      </a:pPr>
                      <a:r>
                        <a:rPr lang="en-US" sz="3000" dirty="0">
                          <a:solidFill>
                            <a:schemeClr val="bg1"/>
                          </a:solidFill>
                          <a:effectLst/>
                          <a:latin typeface="Times New Roman" panose="02020603050405020304" pitchFamily="18" charset="0"/>
                          <a:cs typeface="Times New Roman" panose="02020603050405020304" pitchFamily="18" charset="0"/>
                        </a:rPr>
                        <a:t>Stakeholder</a:t>
                      </a:r>
                      <a:endParaRPr lang="en-US" sz="3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438785" marR="0" indent="-457200">
                        <a:lnSpc>
                          <a:spcPct val="107000"/>
                        </a:lnSpc>
                        <a:spcBef>
                          <a:spcPts val="600"/>
                        </a:spcBef>
                        <a:spcAft>
                          <a:spcPts val="600"/>
                        </a:spcAft>
                        <a:buFont typeface="Arial" panose="020B0604020202020204" pitchFamily="34" charset="0"/>
                        <a:buChar char="•"/>
                        <a:tabLst>
                          <a:tab pos="57150" algn="l"/>
                          <a:tab pos="1771650" algn="r"/>
                        </a:tabLst>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Students names</a:t>
                      </a:r>
                    </a:p>
                    <a:p>
                      <a:pPr marL="342900" marR="0" lvl="0" indent="-342900">
                        <a:lnSpc>
                          <a:spcPct val="107000"/>
                        </a:lnSpc>
                        <a:spcBef>
                          <a:spcPts val="600"/>
                        </a:spcBef>
                        <a:spcAft>
                          <a:spcPts val="600"/>
                        </a:spcAft>
                        <a:buFont typeface="Symbol" panose="05050102010706020507" pitchFamily="18" charset="2"/>
                        <a:buChar char=""/>
                        <a:tabLst>
                          <a:tab pos="57150" algn="l"/>
                          <a:tab pos="1771650" algn="r"/>
                        </a:tabLst>
                      </a:pPr>
                      <a:r>
                        <a:rPr lang="en-US" sz="3000"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Kainat Mudassar</a:t>
                      </a:r>
                    </a:p>
                    <a:p>
                      <a:pPr marL="342900" marR="0" lvl="0" indent="-342900">
                        <a:lnSpc>
                          <a:spcPct val="107000"/>
                        </a:lnSpc>
                        <a:spcBef>
                          <a:spcPts val="600"/>
                        </a:spcBef>
                        <a:spcAft>
                          <a:spcPts val="600"/>
                        </a:spcAft>
                        <a:buFont typeface="Symbol" panose="05050102010706020507" pitchFamily="18" charset="2"/>
                        <a:buChar char=""/>
                        <a:tabLst>
                          <a:tab pos="57150" algn="l"/>
                          <a:tab pos="1771650" algn="r"/>
                        </a:tabLst>
                      </a:pPr>
                      <a:r>
                        <a:rPr lang="en-US" sz="3000"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Maha Farooqi</a:t>
                      </a: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Project Supervisor Name: </a:t>
                      </a: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Mr.</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Tahseen</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Riaz</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Abbasi</a:t>
                      </a:r>
                      <a:endPar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Final Year Project Committee: </a:t>
                      </a: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Evaluation of project</a:t>
                      </a: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endPar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98969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b="1" dirty="0">
              <a:solidFill>
                <a:srgbClr val="FF0000"/>
              </a:solidFill>
            </a:endParaRPr>
          </a:p>
          <a:p>
            <a:pPr marL="457200" indent="-457200" algn="l">
              <a:buFont typeface="Arial" panose="020B0604020202020204"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Here is the </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work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division and task break down of each student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with the roles.</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1255247194"/>
              </p:ext>
            </p:extLst>
          </p:nvPr>
        </p:nvGraphicFramePr>
        <p:xfrm>
          <a:off x="736600" y="3810000"/>
          <a:ext cx="14819320" cy="3766880"/>
        </p:xfrm>
        <a:graphic>
          <a:graphicData uri="http://schemas.openxmlformats.org/drawingml/2006/table">
            <a:tbl>
              <a:tblPr firstRow="1" firstCol="1" bandRow="1">
                <a:tableStyleId>{5C22544A-7EE6-4342-B048-85BDC9FD1C3A}</a:tableStyleId>
              </a:tblPr>
              <a:tblGrid>
                <a:gridCol w="3346019">
                  <a:extLst>
                    <a:ext uri="{9D8B030D-6E8A-4147-A177-3AD203B41FA5}">
                      <a16:colId xmlns:a16="http://schemas.microsoft.com/office/drawing/2014/main" val="20000"/>
                    </a:ext>
                  </a:extLst>
                </a:gridCol>
                <a:gridCol w="4860198">
                  <a:extLst>
                    <a:ext uri="{9D8B030D-6E8A-4147-A177-3AD203B41FA5}">
                      <a16:colId xmlns:a16="http://schemas.microsoft.com/office/drawing/2014/main" val="20001"/>
                    </a:ext>
                  </a:extLst>
                </a:gridCol>
                <a:gridCol w="6613103">
                  <a:extLst>
                    <a:ext uri="{9D8B030D-6E8A-4147-A177-3AD203B41FA5}">
                      <a16:colId xmlns:a16="http://schemas.microsoft.com/office/drawing/2014/main" val="20002"/>
                    </a:ext>
                  </a:extLst>
                </a:gridCol>
              </a:tblGrid>
              <a:tr h="1029054">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Name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Registration Number</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Responsibility/ Modules</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extLst>
                  <a:ext uri="{0D108BD9-81ED-4DB2-BD59-A6C34878D82A}">
                    <a16:rowId xmlns:a16="http://schemas.microsoft.com/office/drawing/2014/main" val="10000"/>
                  </a:ext>
                </a:extLst>
              </a:tr>
              <a:tr h="1091906">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1Name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tabLst>
                          <a:tab pos="2743200" algn="ctr"/>
                          <a:tab pos="5486400" algn="r"/>
                          <a:tab pos="457200" algn="l"/>
                          <a:tab pos="2743200" algn="ctr"/>
                          <a:tab pos="54864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1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FA20-BCS-029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tabLst>
                          <a:tab pos="2743200" algn="ctr"/>
                          <a:tab pos="5486400" algn="r"/>
                          <a:tab pos="457200" algn="l"/>
                          <a:tab pos="2743200" algn="ctr"/>
                          <a:tab pos="5486400" algn="r"/>
                        </a:tabLst>
                      </a:pPr>
                      <a:r>
                        <a:rPr lang="en-US" sz="2100" kern="1200" dirty="0" smtClean="0">
                          <a:solidFill>
                            <a:schemeClr val="dk1"/>
                          </a:solidFill>
                          <a:effectLst/>
                          <a:latin typeface="+mn-lt"/>
                          <a:ea typeface="+mn-ea"/>
                          <a:cs typeface="+mn-cs"/>
                        </a:rPr>
                        <a:t>Module 1,2,7,3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96666">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2 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2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FA20-BCS-027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gn="l">
                        <a:lnSpc>
                          <a:spcPct val="150000"/>
                        </a:lnSpc>
                        <a:spcBef>
                          <a:spcPts val="0"/>
                        </a:spcBef>
                        <a:spcAft>
                          <a:spcPts val="0"/>
                        </a:spcAft>
                      </a:pPr>
                      <a:r>
                        <a:rPr lang="en-US" sz="2100" kern="1200" dirty="0" smtClean="0">
                          <a:solidFill>
                            <a:schemeClr val="dk1"/>
                          </a:solidFill>
                          <a:effectLst/>
                          <a:latin typeface="+mn-lt"/>
                          <a:ea typeface="+mn-ea"/>
                          <a:cs typeface="+mn-cs"/>
                        </a:rPr>
                        <a:t>Module 4,8,6,5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0002"/>
                  </a:ext>
                </a:extLst>
              </a:tr>
              <a:tr h="411374">
                <a:tc>
                  <a:txBody>
                    <a:bodyPr/>
                    <a:lstStyle/>
                    <a:p>
                      <a:pPr marL="0" marR="0" algn="ctr">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r>
              <a:rPr lang="en-US" b="1" dirty="0"/>
              <a:t/>
            </a:r>
            <a:br>
              <a:rPr lang="en-US" b="1"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solidFill>
                <a:schemeClr val="tx1"/>
              </a:solidFill>
            </a:endParaRPr>
          </a:p>
          <a:p>
            <a:pPr algn="l"/>
            <a:r>
              <a:rPr lang="en-US" dirty="0" smtClean="0">
                <a:solidFill>
                  <a:schemeClr val="tx1"/>
                </a:solidFill>
                <a:latin typeface="Times New Roman" panose="02020603050405020304" pitchFamily="18" charset="0"/>
                <a:cs typeface="Times New Roman" panose="02020603050405020304" pitchFamily="18" charset="0"/>
              </a:rPr>
              <a:t>Below </a:t>
            </a:r>
            <a:r>
              <a:rPr lang="en-US" dirty="0">
                <a:solidFill>
                  <a:schemeClr val="tx1"/>
                </a:solidFill>
                <a:latin typeface="Times New Roman" panose="02020603050405020304" pitchFamily="18" charset="0"/>
                <a:cs typeface="Times New Roman" panose="02020603050405020304" pitchFamily="18" charset="0"/>
              </a:rPr>
              <a:t>are main methodologies that will be used for Data Gathering.</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Documents and Records</a:t>
            </a:r>
            <a:r>
              <a:rPr lang="en-US" dirty="0">
                <a:solidFill>
                  <a:schemeClr val="tx1"/>
                </a:solidFill>
                <a:latin typeface="Times New Roman" panose="02020603050405020304" pitchFamily="18" charset="0"/>
                <a:cs typeface="Times New Roman" panose="02020603050405020304" pitchFamily="18" charset="0"/>
              </a:rPr>
              <a:t> will be seen to gather more information.</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Questionnaires </a:t>
            </a:r>
            <a:r>
              <a:rPr lang="en-US" dirty="0">
                <a:solidFill>
                  <a:schemeClr val="tx1"/>
                </a:solidFill>
                <a:latin typeface="Times New Roman" panose="02020603050405020304" pitchFamily="18" charset="0"/>
                <a:cs typeface="Times New Roman" panose="02020603050405020304" pitchFamily="18" charset="0"/>
              </a:rPr>
              <a:t>will be the main source of gathering requirements.</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Meeting with Restaurants &amp; Charity homes</a:t>
            </a:r>
            <a:r>
              <a:rPr lang="en-US" dirty="0">
                <a:solidFill>
                  <a:schemeClr val="tx1"/>
                </a:solidFill>
                <a:latin typeface="Times New Roman" panose="02020603050405020304" pitchFamily="18" charset="0"/>
                <a:cs typeface="Times New Roman" panose="02020603050405020304" pitchFamily="18" charset="0"/>
              </a:rPr>
              <a:t> also important to make sure that our requirements are accurate and to avoid errors as well.</a:t>
            </a: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smtClean="0">
                <a:solidFill>
                  <a:schemeClr val="tx1"/>
                </a:solidFill>
                <a:latin typeface="Times New Roman" panose="02020603050405020304" pitchFamily="18" charset="0"/>
                <a:cs typeface="Times New Roman" panose="02020603050405020304" pitchFamily="18" charset="0"/>
              </a:rPr>
              <a:t>There are two basic concept that we have learnt to develop our application which includes: </a:t>
            </a:r>
          </a:p>
          <a:p>
            <a:pPr marL="457200" indent="-45720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API Injection</a:t>
            </a:r>
            <a:r>
              <a:rPr lang="en-US" b="1"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APIs </a:t>
            </a:r>
            <a:r>
              <a:rPr lang="en-US" dirty="0">
                <a:solidFill>
                  <a:schemeClr val="tx1"/>
                </a:solidFill>
                <a:latin typeface="Times New Roman" panose="02020603050405020304" pitchFamily="18" charset="0"/>
                <a:cs typeface="Times New Roman" panose="02020603050405020304" pitchFamily="18" charset="0"/>
              </a:rPr>
              <a:t>are predefined functions that can be used according to our requirements </a:t>
            </a:r>
            <a:r>
              <a:rPr lang="en-US" dirty="0" smtClean="0">
                <a:solidFill>
                  <a:schemeClr val="tx1"/>
                </a:solidFill>
                <a:latin typeface="Times New Roman" panose="02020603050405020304" pitchFamily="18" charset="0"/>
                <a:cs typeface="Times New Roman" panose="02020603050405020304" pitchFamily="18" charset="0"/>
              </a:rPr>
              <a:t>		instead </a:t>
            </a:r>
            <a:r>
              <a:rPr lang="en-US" dirty="0">
                <a:solidFill>
                  <a:schemeClr val="tx1"/>
                </a:solidFill>
                <a:latin typeface="Times New Roman" panose="02020603050405020304" pitchFamily="18" charset="0"/>
                <a:cs typeface="Times New Roman" panose="02020603050405020304" pitchFamily="18" charset="0"/>
              </a:rPr>
              <a:t>of writing the whole code. It works as a messenger that takes requests and tells </a:t>
            </a:r>
            <a:r>
              <a:rPr lang="en-US" dirty="0" smtClean="0">
                <a:solidFill>
                  <a:schemeClr val="tx1"/>
                </a:solidFill>
                <a:latin typeface="Times New Roman" panose="02020603050405020304" pitchFamily="18" charset="0"/>
                <a:cs typeface="Times New Roman" panose="02020603050405020304" pitchFamily="18" charset="0"/>
              </a:rPr>
              <a:t>	the </a:t>
            </a:r>
            <a:r>
              <a:rPr lang="en-US" dirty="0">
                <a:solidFill>
                  <a:schemeClr val="tx1"/>
                </a:solidFill>
                <a:latin typeface="Times New Roman" panose="02020603050405020304" pitchFamily="18" charset="0"/>
                <a:cs typeface="Times New Roman" panose="02020603050405020304" pitchFamily="18" charset="0"/>
              </a:rPr>
              <a:t>system what you want to do and then returns the response back. All interactions </a:t>
            </a:r>
            <a:r>
              <a:rPr lang="en-US" dirty="0" smtClean="0">
                <a:solidFill>
                  <a:schemeClr val="tx1"/>
                </a:solidFill>
                <a:latin typeface="Times New Roman" panose="02020603050405020304" pitchFamily="18" charset="0"/>
                <a:cs typeface="Times New Roman" panose="02020603050405020304" pitchFamily="18" charset="0"/>
              </a:rPr>
              <a:t>	between </a:t>
            </a:r>
            <a:r>
              <a:rPr lang="en-US" dirty="0">
                <a:solidFill>
                  <a:schemeClr val="tx1"/>
                </a:solidFill>
                <a:latin typeface="Times New Roman" panose="02020603050405020304" pitchFamily="18" charset="0"/>
                <a:cs typeface="Times New Roman" panose="02020603050405020304" pitchFamily="18" charset="0"/>
              </a:rPr>
              <a:t>data and devices are done through APIs.</a:t>
            </a:r>
          </a:p>
          <a:p>
            <a:pPr marL="457200" indent="-45720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Database CRUD operations:</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All </a:t>
            </a:r>
            <a:r>
              <a:rPr lang="en-US" dirty="0">
                <a:solidFill>
                  <a:schemeClr val="tx1"/>
                </a:solidFill>
                <a:latin typeface="Times New Roman" panose="02020603050405020304" pitchFamily="18" charset="0"/>
                <a:cs typeface="Times New Roman" panose="02020603050405020304" pitchFamily="18" charset="0"/>
              </a:rPr>
              <a:t>the members and restaurants information and records will be saved in a database.</a:t>
            </a: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27</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r>
              <a:rPr lang="en-US" b="1" dirty="0"/>
              <a:t/>
            </a:r>
            <a:br>
              <a:rPr lang="en-US" b="1"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Grant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Chart and provide estimated start and end dates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all proposed modules/tasks for each team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member</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is shown below</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28</a:t>
            </a:fld>
            <a:endParaRPr lang="en-US" dirty="0">
              <a:solidFill>
                <a:prstClr val="white"/>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3657600"/>
            <a:ext cx="13563600" cy="4572000"/>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algn="l"/>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Main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Home Page of Application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175000" y="3505199"/>
            <a:ext cx="9906000" cy="5540307"/>
          </a:xfrm>
          <a:prstGeom prst="rect">
            <a:avLst/>
          </a:prstGeom>
        </p:spPr>
      </p:pic>
    </p:spTree>
    <p:extLst>
      <p:ext uri="{BB962C8B-B14F-4D97-AF65-F5344CB8AC3E}">
        <p14:creationId xmlns:p14="http://schemas.microsoft.com/office/powerpoint/2010/main" val="217249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r>
              <a:rPr lang="en-US" sz="4000" b="1" u="sng" dirty="0">
                <a:latin typeface="Times New Roman" panose="02020603050405020304" pitchFamily="18" charset="0"/>
                <a:cs typeface="Times New Roman" panose="02020603050405020304" pitchFamily="18" charset="0"/>
              </a:rPr>
              <a:t/>
            </a:r>
            <a:br>
              <a:rPr lang="en-US" sz="4000" b="1" u="sng" dirty="0">
                <a:latin typeface="Times New Roman" panose="02020603050405020304" pitchFamily="18" charset="0"/>
                <a:cs typeface="Times New Roman" panose="02020603050405020304" pitchFamily="18" charset="0"/>
              </a:rPr>
            </a:br>
            <a:r>
              <a:rPr lang="en-US" sz="6600" b="1" dirty="0"/>
              <a:t/>
            </a:r>
            <a:br>
              <a:rPr lang="en-US" sz="6600" b="1" dirty="0"/>
            </a:br>
            <a:endParaRPr lang="en-US" sz="24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Our system is a web application</a:t>
            </a: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r>
              <a:rPr lang="en-US" sz="3000" b="1" dirty="0">
                <a:solidFill>
                  <a:prstClr val="black">
                    <a:lumMod val="95000"/>
                    <a:lumOff val="5000"/>
                  </a:prstClr>
                </a:solidFill>
                <a:latin typeface="Times New Roman" panose="02020603050405020304" pitchFamily="18" charset="0"/>
                <a:cs typeface="Times New Roman" panose="02020603050405020304" pitchFamily="18" charset="0"/>
              </a:rPr>
              <a:t>	</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Login </a:t>
            </a: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479800" y="3505200"/>
            <a:ext cx="9372600" cy="5032306"/>
          </a:xfrm>
          <a:prstGeom prst="rect">
            <a:avLst/>
          </a:prstGeom>
        </p:spPr>
      </p:pic>
    </p:spTree>
    <p:extLst>
      <p:ext uri="{BB962C8B-B14F-4D97-AF65-F5344CB8AC3E}">
        <p14:creationId xmlns:p14="http://schemas.microsoft.com/office/powerpoint/2010/main" val="37675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Find</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Food Page For User</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87320" y="3505200"/>
            <a:ext cx="10088880" cy="5257800"/>
          </a:xfrm>
          <a:prstGeom prst="rect">
            <a:avLst/>
          </a:prstGeom>
        </p:spPr>
      </p:pic>
    </p:spTree>
    <p:extLst>
      <p:ext uri="{BB962C8B-B14F-4D97-AF65-F5344CB8AC3E}">
        <p14:creationId xmlns:p14="http://schemas.microsoft.com/office/powerpoint/2010/main" val="353338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To </a:t>
            </a:r>
            <a:r>
              <a:rPr lang="en-US" dirty="0">
                <a:solidFill>
                  <a:schemeClr val="tx1"/>
                </a:solidFill>
              </a:rPr>
              <a:t>conclude, our app is specifically designed to minimize food wastage and feeding the hunger. It solves the issue of distribution of food that usually goes into waste. We try to make sure that this food is only delivered to those who actually need it.</a:t>
            </a:r>
          </a:p>
          <a:p>
            <a:pPr algn="just"/>
            <a:r>
              <a:rPr lang="en-US" dirty="0">
                <a:solidFill>
                  <a:schemeClr val="tx1"/>
                </a:solidFill>
              </a:rPr>
              <a:t>The app is designed in two ways, the user who is donating the food and the person/organization that is claiming the food.</a:t>
            </a: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32</a:t>
            </a:fld>
            <a:endParaRPr lang="en-US" dirty="0">
              <a:solidFill>
                <a:prstClr val="white"/>
              </a:solidFill>
              <a:latin typeface="Calibri"/>
            </a:endParaRPr>
          </a:p>
        </p:txBody>
      </p:sp>
    </p:spTree>
    <p:extLst>
      <p:ext uri="{BB962C8B-B14F-4D97-AF65-F5344CB8AC3E}">
        <p14:creationId xmlns:p14="http://schemas.microsoft.com/office/powerpoint/2010/main" val="2730425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b="1" dirty="0">
                <a:solidFill>
                  <a:schemeClr val="tx1"/>
                </a:solidFill>
                <a:latin typeface="Times New Roman" panose="02020603050405020304" pitchFamily="18" charset="0"/>
                <a:cs typeface="Times New Roman" panose="02020603050405020304" pitchFamily="18" charset="0"/>
              </a:rPr>
              <a:t>References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hlinkClick r:id="rId2"/>
              </a:rPr>
              <a:t>https://www.unep.org/thinkeatsave/get-informed/worldwide-food-waste</a:t>
            </a:r>
            <a:endParaRPr lang="en-US"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hlinkClick r:id="rId3"/>
              </a:rPr>
              <a:t>https://nevonprojects.com/waste-food-management-donation-app/</a:t>
            </a:r>
            <a:endParaRPr lang="en-US"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hlinkClick r:id="rId4"/>
              </a:rPr>
              <a:t>https://www.actionagainsthunger.org/world-hunger-facts-statistics#:~:text=Around%20the%20world%2C%20more%20than,9.9%20percent%20of%20people%20globally</a:t>
            </a:r>
            <a:r>
              <a:rPr lang="en-US"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hlinkClick r:id="rId5"/>
              </a:rPr>
              <a:t>https://projectsgeek.com/2020/02/food-donation-project-system-free.html</a:t>
            </a:r>
            <a:endParaRPr lang="en-US"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33</a:t>
            </a:fld>
            <a:endParaRPr lang="en-US" dirty="0">
              <a:solidFill>
                <a:prstClr val="white"/>
              </a:solidFill>
              <a:latin typeface="Calibri"/>
            </a:endParaRPr>
          </a:p>
        </p:txBody>
      </p:sp>
    </p:spTree>
    <p:extLst>
      <p:ext uri="{BB962C8B-B14F-4D97-AF65-F5344CB8AC3E}">
        <p14:creationId xmlns:p14="http://schemas.microsoft.com/office/powerpoint/2010/main" val="477718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34</a:t>
            </a:fld>
            <a:endParaRPr lang="en-US" dirty="0">
              <a:solidFill>
                <a:prstClr val="white"/>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29081"/>
            <a:ext cx="8607691" cy="6786319"/>
          </a:xfrm>
          <a:prstGeom prst="rect">
            <a:avLst/>
          </a:prstGeom>
        </p:spPr>
      </p:pic>
    </p:spTree>
    <p:extLst>
      <p:ext uri="{BB962C8B-B14F-4D97-AF65-F5344CB8AC3E}">
        <p14:creationId xmlns:p14="http://schemas.microsoft.com/office/powerpoint/2010/main" val="134264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35</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3426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r>
              <a:rPr lang="en-US" sz="3400" b="1" u="sng" dirty="0">
                <a:latin typeface="Times New Roman" panose="02020603050405020304" pitchFamily="18" charset="0"/>
                <a:cs typeface="Times New Roman" panose="02020603050405020304" pitchFamily="18" charset="0"/>
              </a:rPr>
              <a:t/>
            </a:r>
            <a:br>
              <a:rPr lang="en-US" sz="3400" b="1" u="sng" dirty="0">
                <a:latin typeface="Times New Roman" panose="02020603050405020304" pitchFamily="18" charset="0"/>
                <a:cs typeface="Times New Roman" panose="02020603050405020304" pitchFamily="18" charset="0"/>
              </a:rPr>
            </a:br>
            <a:r>
              <a:rPr lang="en-US" sz="7500" b="1" u="sng" dirty="0"/>
              <a:t/>
            </a: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dirty="0" smtClean="0">
              <a:solidFill>
                <a:schemeClr val="tx1"/>
              </a:solidFill>
            </a:endParaRPr>
          </a:p>
          <a:p>
            <a:pPr marL="391866" indent="-391866" algn="just">
              <a:buFont typeface="Arial"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proposed project </a:t>
            </a:r>
            <a:r>
              <a:rPr lang="en-US" sz="3000" b="1" dirty="0">
                <a:solidFill>
                  <a:schemeClr val="tx1"/>
                </a:solidFill>
                <a:latin typeface="Times New Roman" panose="02020603050405020304" pitchFamily="18" charset="0"/>
                <a:cs typeface="Times New Roman" panose="02020603050405020304" pitchFamily="18" charset="0"/>
              </a:rPr>
              <a:t>“Save Food Stuff”</a:t>
            </a:r>
            <a:r>
              <a:rPr lang="en-US" sz="3000" dirty="0">
                <a:solidFill>
                  <a:schemeClr val="tx1"/>
                </a:solidFill>
                <a:latin typeface="Times New Roman" panose="02020603050405020304" pitchFamily="18" charset="0"/>
                <a:cs typeface="Times New Roman" panose="02020603050405020304" pitchFamily="18" charset="0"/>
              </a:rPr>
              <a:t> is a web app through which a link is created between </a:t>
            </a:r>
            <a:r>
              <a:rPr lang="en-US" sz="3000" dirty="0" smtClean="0">
                <a:solidFill>
                  <a:schemeClr val="tx1"/>
                </a:solidFill>
                <a:latin typeface="Times New Roman" panose="02020603050405020304" pitchFamily="18" charset="0"/>
                <a:cs typeface="Times New Roman" panose="02020603050405020304" pitchFamily="18" charset="0"/>
              </a:rPr>
              <a:t>restaurants </a:t>
            </a:r>
            <a:r>
              <a:rPr lang="en-US" sz="3000" dirty="0">
                <a:solidFill>
                  <a:schemeClr val="tx1"/>
                </a:solidFill>
                <a:latin typeface="Times New Roman" panose="02020603050405020304" pitchFamily="18" charset="0"/>
                <a:cs typeface="Times New Roman" panose="02020603050405020304" pitchFamily="18" charset="0"/>
              </a:rPr>
              <a:t>and charity homes/ needy people for food donation. </a:t>
            </a:r>
            <a:endParaRPr lang="en-US" sz="3000" dirty="0" smtClean="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The targeted problems our app will be solving is distribution of extra food among the needy people. Only authentic charity homes and needy households would get registered and would get free food from restaurants. </a:t>
            </a:r>
          </a:p>
          <a:p>
            <a:pPr marL="391866" indent="-391866" algn="just">
              <a:buFont typeface="Arial" pitchFamily="34" charset="0"/>
              <a:buChar char="•"/>
            </a:pPr>
            <a:endParaRPr lang="en-US" sz="3000" dirty="0">
              <a:solidFill>
                <a:prstClr val="black"/>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Research Based Project</a:t>
            </a:r>
            <a:r>
              <a:rPr lang="en-US" sz="3400" b="1" u="sng" dirty="0">
                <a:latin typeface="Times New Roman" panose="02020603050405020304" pitchFamily="18" charset="0"/>
                <a:cs typeface="Times New Roman" panose="02020603050405020304" pitchFamily="18" charset="0"/>
              </a:rPr>
              <a:t/>
            </a:r>
            <a:br>
              <a:rPr lang="en-US" sz="3400" b="1" u="sng" dirty="0">
                <a:latin typeface="Times New Roman" panose="02020603050405020304" pitchFamily="18" charset="0"/>
                <a:cs typeface="Times New Roman" panose="02020603050405020304" pitchFamily="18" charset="0"/>
              </a:rPr>
            </a:br>
            <a:r>
              <a:rPr lang="en-US" sz="7500" b="1" u="sng" dirty="0"/>
              <a:t/>
            </a: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Based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our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proposed project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type, reading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research papers is </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not a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major component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our project.</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We have gone through different websites and their working so that is how we got basic ideas which led us to development of our application.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399371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dirty="0" smtClean="0">
              <a:solidFill>
                <a:schemeClr val="tx1"/>
              </a:solidFill>
            </a:endParaRPr>
          </a:p>
          <a:p>
            <a:pPr marL="457200" indent="-457200" algn="just">
              <a:buFont typeface="Arial" panose="020B0604020202020204" pitchFamily="34" charset="0"/>
              <a:buChar char="•"/>
            </a:pPr>
            <a:endParaRPr lang="en-US" dirty="0">
              <a:solidFill>
                <a:schemeClr val="tx1"/>
              </a:solidFill>
            </a:endParaRP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project is </a:t>
            </a:r>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primarily developed for the distribution of extra food from restaurants to different shelter homes in order to help poor and needy people and to avoid food wastage</a:t>
            </a: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last research, a drastic increase can be seen in wastage of food. As per data given by WHO, 20% of the population faces extreme food shortages</a:t>
            </a: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Our project contributes in solving this proble</a:t>
            </a:r>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endPar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gn="just">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356793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All over the world, more than enough food is produced to feed the world population. But still </a:t>
            </a:r>
            <a:r>
              <a:rPr lang="en-US" sz="3000" dirty="0" smtClean="0">
                <a:solidFill>
                  <a:schemeClr val="tx1"/>
                </a:solidFill>
                <a:latin typeface="Times New Roman" panose="02020603050405020304" pitchFamily="18" charset="0"/>
                <a:cs typeface="Times New Roman" panose="02020603050405020304" pitchFamily="18" charset="0"/>
              </a:rPr>
              <a:t>world </a:t>
            </a:r>
            <a:r>
              <a:rPr lang="en-US" sz="3000" dirty="0">
                <a:solidFill>
                  <a:schemeClr val="tx1"/>
                </a:solidFill>
                <a:latin typeface="Times New Roman" panose="02020603050405020304" pitchFamily="18" charset="0"/>
                <a:cs typeface="Times New Roman" panose="02020603050405020304" pitchFamily="18" charset="0"/>
              </a:rPr>
              <a:t>hunger is on the rise affecting around 9.9 percent of the people globally</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Almost </a:t>
            </a:r>
            <a:r>
              <a:rPr lang="en-US" sz="3000" dirty="0">
                <a:solidFill>
                  <a:schemeClr val="tx1"/>
                </a:solidFill>
                <a:latin typeface="Times New Roman" panose="02020603050405020304" pitchFamily="18" charset="0"/>
                <a:cs typeface="Times New Roman" panose="02020603050405020304" pitchFamily="18" charset="0"/>
              </a:rPr>
              <a:t>811 million people go to bed hungry each night.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This number of world hunger can be reduced if the excess food that goes into waste is delivered to the needy people instead.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Our proposed system solves the problem of distribution of extra food so that this food is utilized instead of going in trash</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 few soft wares already exist but they lack checking whether the food is being delivered to authentic needy people or not.</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055987"/>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dirty="0" smtClean="0">
              <a:solidFill>
                <a:schemeClr val="tx1"/>
              </a:solidFill>
            </a:endParaRPr>
          </a:p>
          <a:p>
            <a:pPr algn="just"/>
            <a:r>
              <a:rPr lang="en-US" sz="3000" dirty="0" smtClean="0">
                <a:solidFill>
                  <a:schemeClr val="tx1"/>
                </a:solidFill>
                <a:latin typeface="Times New Roman" panose="02020603050405020304" pitchFamily="18" charset="0"/>
                <a:cs typeface="Times New Roman" panose="02020603050405020304" pitchFamily="18" charset="0"/>
              </a:rPr>
              <a:t>Our </a:t>
            </a:r>
            <a:r>
              <a:rPr lang="en-US" sz="3000" dirty="0">
                <a:solidFill>
                  <a:schemeClr val="tx1"/>
                </a:solidFill>
                <a:latin typeface="Times New Roman" panose="02020603050405020304" pitchFamily="18" charset="0"/>
                <a:cs typeface="Times New Roman" panose="02020603050405020304" pitchFamily="18" charset="0"/>
              </a:rPr>
              <a:t>system focuses on delivering the food to shelter homes and households that are actually needy and it is done through proper registration and providing user login. Restaurants that have extra food would upload on their profile the amount of food (per person) they have and on user profile, all the restaurants in that area that currently have food available will be displayed.</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1309504493"/>
              </p:ext>
            </p:extLst>
          </p:nvPr>
        </p:nvGraphicFramePr>
        <p:xfrm>
          <a:off x="584200" y="2129081"/>
          <a:ext cx="15096066" cy="6215400"/>
        </p:xfrm>
        <a:graphic>
          <a:graphicData uri="http://schemas.openxmlformats.org/drawingml/2006/table">
            <a:tbl>
              <a:tblPr firstRow="1" firstCol="1" bandRow="1">
                <a:tableStyleId>{5C22544A-7EE6-4342-B048-85BDC9FD1C3A}</a:tableStyleId>
              </a:tblPr>
              <a:tblGrid>
                <a:gridCol w="4200645">
                  <a:extLst>
                    <a:ext uri="{9D8B030D-6E8A-4147-A177-3AD203B41FA5}">
                      <a16:colId xmlns:a16="http://schemas.microsoft.com/office/drawing/2014/main" val="669306911"/>
                    </a:ext>
                  </a:extLst>
                </a:gridCol>
                <a:gridCol w="6038426">
                  <a:extLst>
                    <a:ext uri="{9D8B030D-6E8A-4147-A177-3AD203B41FA5}">
                      <a16:colId xmlns:a16="http://schemas.microsoft.com/office/drawing/2014/main" val="1049824790"/>
                    </a:ext>
                  </a:extLst>
                </a:gridCol>
                <a:gridCol w="4856995">
                  <a:extLst>
                    <a:ext uri="{9D8B030D-6E8A-4147-A177-3AD203B41FA5}">
                      <a16:colId xmlns:a16="http://schemas.microsoft.com/office/drawing/2014/main" val="4186632698"/>
                    </a:ext>
                  </a:extLst>
                </a:gridCol>
              </a:tblGrid>
              <a:tr h="936509">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Application Name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       Weakness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Proposed Project Solution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790307"/>
                  </a:ext>
                </a:extLst>
              </a:tr>
              <a:tr h="1502169">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OLIO – Share more Waste less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Privacy Issues</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Everyone have access to open it and use it either for wrong or right intentions.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Provide proper security to its user.</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Makes sure that food only reaches the needy.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421644"/>
                  </a:ext>
                </a:extLst>
              </a:tr>
              <a:tr h="302037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SWOT- Food Waste &amp; Recovery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No centralized platform for accurate, actual and transparent data about wasted food in our region.</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Complexity makes it challenging to communicate clear messages to target audience and general community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Support for new and existing value added processors that can preserve wasted food.</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Less complex system.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28442"/>
                  </a:ext>
                </a:extLst>
              </a:tr>
              <a:tr h="743066">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Food Waste Management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Does not require user registration.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Only registered user can log in.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3044790"/>
                  </a:ext>
                </a:extLst>
              </a:tr>
            </a:tbl>
          </a:graphicData>
        </a:graphic>
      </p:graphicFrame>
      <p:sp>
        <p:nvSpPr>
          <p:cNvPr id="8" name="Rectangle 1"/>
          <p:cNvSpPr>
            <a:spLocks noChangeArrowheads="1"/>
          </p:cNvSpPr>
          <p:nvPr/>
        </p:nvSpPr>
        <p:spPr bwMode="auto">
          <a:xfrm>
            <a:off x="4841875" y="3733800"/>
            <a:ext cx="162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4048327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1576</Words>
  <Application>Microsoft Office PowerPoint</Application>
  <PresentationFormat>Custom</PresentationFormat>
  <Paragraphs>292</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Symbol</vt:lpstr>
      <vt:lpstr>Tahoma</vt:lpstr>
      <vt:lpstr>Times New Roman</vt:lpstr>
      <vt:lpstr>2_Office Theme</vt:lpstr>
      <vt:lpstr>Department Of Computer Science  </vt:lpstr>
      <vt:lpstr>Save Food Stuff (Valid Title, reflecting scope and objectives)   </vt:lpstr>
      <vt:lpstr>Project Category  </vt:lpstr>
      <vt:lpstr>Abstract  </vt:lpstr>
      <vt:lpstr>Research Based Project  </vt:lpstr>
      <vt:lpstr>Introduction  </vt:lpstr>
      <vt:lpstr>Problem Statement  </vt:lpstr>
      <vt:lpstr>Problem Solution  </vt:lpstr>
      <vt:lpstr>Related System Analysis/Literature Review  </vt:lpstr>
      <vt:lpstr>Advantages/Benefits of Proposed System  </vt:lpstr>
      <vt:lpstr>Scope </vt:lpstr>
      <vt:lpstr>Modules  </vt:lpstr>
      <vt:lpstr>Module-1: Login and Registration   </vt:lpstr>
      <vt:lpstr>Module-2: Donation   </vt:lpstr>
      <vt:lpstr>Module-3: Settings   </vt:lpstr>
      <vt:lpstr>Module-4: Find Food   </vt:lpstr>
      <vt:lpstr>Module-5: Delivery   </vt:lpstr>
      <vt:lpstr>Module-6: Admin </vt:lpstr>
      <vt:lpstr>Module-7: Reviews  </vt:lpstr>
      <vt:lpstr>Module-8: Restaurants module   </vt:lpstr>
      <vt:lpstr>System Limitations/Constraints   </vt:lpstr>
      <vt:lpstr>Software Process Methodology    </vt:lpstr>
      <vt:lpstr>Tools and Technologies    </vt:lpstr>
      <vt:lpstr>Project Stakeholders and Roles     </vt:lpstr>
      <vt:lpstr>Team Members Individual Tasks/Work Division     </vt:lpstr>
      <vt:lpstr>Data Gathering Approach      </vt:lpstr>
      <vt:lpstr>Concepts      </vt:lpstr>
      <vt:lpstr>Gantt Chart       </vt:lpstr>
      <vt:lpstr>Mockups     </vt:lpstr>
      <vt:lpstr>Mockups     </vt:lpstr>
      <vt:lpstr>Mockups     </vt:lpstr>
      <vt:lpstr>Conclusion    </vt:lpstr>
      <vt:lpstr>References</vt:lpstr>
      <vt:lpstr>Plaragism Report</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Kainat Mudassar</cp:lastModifiedBy>
  <cp:revision>993</cp:revision>
  <dcterms:created xsi:type="dcterms:W3CDTF">2006-08-16T00:00:00Z</dcterms:created>
  <dcterms:modified xsi:type="dcterms:W3CDTF">2022-06-15T13:56:18Z</dcterms:modified>
</cp:coreProperties>
</file>