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81" r:id="rId3"/>
    <p:sldId id="268" r:id="rId4"/>
    <p:sldId id="261" r:id="rId5"/>
    <p:sldId id="267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2" r:id="rId18"/>
    <p:sldId id="280" r:id="rId19"/>
    <p:sldId id="283" r:id="rId20"/>
    <p:sldId id="295" r:id="rId21"/>
    <p:sldId id="298" r:id="rId22"/>
    <p:sldId id="296" r:id="rId23"/>
    <p:sldId id="290" r:id="rId24"/>
    <p:sldId id="297" r:id="rId25"/>
    <p:sldId id="294" r:id="rId26"/>
    <p:sldId id="285" r:id="rId27"/>
    <p:sldId id="292" r:id="rId28"/>
    <p:sldId id="293" r:id="rId29"/>
    <p:sldId id="286" r:id="rId30"/>
    <p:sldId id="289" r:id="rId31"/>
    <p:sldId id="287" r:id="rId32"/>
    <p:sldId id="288" r:id="rId33"/>
    <p:sldId id="266" r:id="rId34"/>
    <p:sldId id="258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82C34"/>
    <a:srgbClr val="007F00"/>
    <a:srgbClr val="FF0000"/>
    <a:srgbClr val="F86E51"/>
    <a:srgbClr val="3774A7"/>
    <a:srgbClr val="FFD6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5179" autoAdjust="0"/>
  </p:normalViewPr>
  <p:slideViewPr>
    <p:cSldViewPr snapToGrid="0">
      <p:cViewPr varScale="1">
        <p:scale>
          <a:sx n="82" d="100"/>
          <a:sy n="82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3085D-9175-4FDA-8BB7-47504762CD05}" type="datetimeFigureOut">
              <a:rPr lang="pt-BR" smtClean="0"/>
              <a:t>13/10/2019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3941E7-EB35-4884-B9D7-7CF822459A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48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975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163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386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688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827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3941E7-EB35-4884-B9D7-7CF822459A30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546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85785-B2CC-4D35-8723-88B5B2ECB0C6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660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5A490-5FE5-40D6-9239-42B5B47D945A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7687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EF2E1-E0A4-44E7-98F8-651E65B1FB8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746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0837"/>
            <a:ext cx="10515600" cy="4556126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1"/>
            <a:ext cx="12192000" cy="14605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838200" y="160337"/>
            <a:ext cx="10515600" cy="1109664"/>
          </a:xfrm>
        </p:spPr>
        <p:txBody>
          <a:bodyPr>
            <a:normAutofit/>
          </a:bodyPr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1977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E7EC-DBE9-4AB1-9164-B2B8F54A90E4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tângulo 6"/>
          <p:cNvSpPr/>
          <p:nvPr userDrawn="1"/>
        </p:nvSpPr>
        <p:spPr>
          <a:xfrm>
            <a:off x="0" y="0"/>
            <a:ext cx="12192000" cy="16462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48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pt-BR" dirty="0" smtClean="0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955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D7A91-ED65-4A4E-9DE8-C4597C0DC3F8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877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B301D-32E9-443E-854D-F9CDC7A6565A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070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FA156-64B6-495E-9F1B-768F663CA2E9}" type="datetime1">
              <a:rPr lang="pt-BR" smtClean="0"/>
              <a:t>13/10/2019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845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ED155-03B9-4E8D-B794-293F5FC0DDA1}" type="datetime1">
              <a:rPr lang="pt-BR" smtClean="0"/>
              <a:t>13/10/2019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0180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E8E4-CD46-483F-AF0E-DE918989CB40}" type="datetime1">
              <a:rPr lang="pt-BR" smtClean="0"/>
              <a:t>13/10/2019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5857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34E8C-AF12-4736-A0AD-55FDF8B507E6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08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FEF2-FE56-4AE0-93A8-BD1CDA688A51}" type="datetime1">
              <a:rPr lang="pt-BR" smtClean="0"/>
              <a:t>13/10/2019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8531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3CF02-DD29-40C1-98BF-BBCD619AA33B}" type="datetime1">
              <a:rPr lang="pt-BR" smtClean="0"/>
              <a:t>13/10/2019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45120-F3F8-44AB-A502-72CB2236A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441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1382751"/>
            <a:ext cx="12192000" cy="373565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73100" y="1933094"/>
            <a:ext cx="10735732" cy="1317486"/>
          </a:xfrm>
        </p:spPr>
        <p:txBody>
          <a:bodyPr anchor="b">
            <a:no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XGBOD (Extreme </a:t>
            </a:r>
            <a:r>
              <a:rPr lang="pt-BR" sz="4400" dirty="0" err="1">
                <a:solidFill>
                  <a:schemeClr val="bg1"/>
                </a:solidFill>
              </a:rPr>
              <a:t>Gradient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Boosting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Outlier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  <a:r>
              <a:rPr lang="pt-BR" sz="4400" dirty="0" err="1">
                <a:solidFill>
                  <a:schemeClr val="bg1"/>
                </a:solidFill>
              </a:rPr>
              <a:t>Detection</a:t>
            </a:r>
            <a:r>
              <a:rPr lang="pt-BR" sz="4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2209799" y="6078046"/>
            <a:ext cx="77724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Segurança em sistemas de Computação (Tópicos em Ciência da Computação - TJ)</a:t>
            </a:r>
          </a:p>
          <a:p>
            <a:pPr algn="ctr"/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17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</a:t>
            </a:r>
            <a:r>
              <a:rPr lang="pt-BR" sz="17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outubro </a:t>
            </a:r>
            <a:r>
              <a:rPr lang="pt-BR" sz="17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 2019 </a:t>
            </a:r>
          </a:p>
        </p:txBody>
      </p:sp>
      <p:pic>
        <p:nvPicPr>
          <p:cNvPr id="1030" name="Picture 6" descr="Resultado de imagem para dcc ufm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619" y="362138"/>
            <a:ext cx="1602213" cy="745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 2"/>
          <p:cNvSpPr/>
          <p:nvPr/>
        </p:nvSpPr>
        <p:spPr>
          <a:xfrm>
            <a:off x="3357549" y="3343092"/>
            <a:ext cx="54769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solidFill>
                  <a:schemeClr val="bg1"/>
                </a:solidFill>
                <a:latin typeface="+mj-lt"/>
              </a:rPr>
              <a:t>Grupo 3 –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3CS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André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Luís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Ribeiro</a:t>
            </a:r>
          </a:p>
          <a:p>
            <a:pPr algn="ctr"/>
            <a:r>
              <a:rPr lang="pt-BR" sz="2400" dirty="0" smtClean="0">
                <a:solidFill>
                  <a:schemeClr val="bg1"/>
                </a:solidFill>
                <a:latin typeface="+mj-lt"/>
              </a:rPr>
              <a:t>Caio 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Alexandre Campos 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Maciel</a:t>
            </a:r>
          </a:p>
          <a:p>
            <a:pPr algn="ctr"/>
            <a:r>
              <a:rPr lang="pt-BR" sz="2400" dirty="0" err="1" smtClean="0">
                <a:solidFill>
                  <a:schemeClr val="bg1"/>
                </a:solidFill>
                <a:latin typeface="+mj-lt"/>
              </a:rPr>
              <a:t>Othávio</a:t>
            </a:r>
            <a:r>
              <a:rPr lang="pt-BR" sz="2400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pt-BR" sz="2400" dirty="0" err="1">
                <a:solidFill>
                  <a:schemeClr val="bg1"/>
                </a:solidFill>
                <a:latin typeface="+mj-lt"/>
              </a:rPr>
              <a:t>Ruddá</a:t>
            </a:r>
            <a:r>
              <a:rPr lang="pt-BR" sz="2400" dirty="0">
                <a:solidFill>
                  <a:schemeClr val="bg1"/>
                </a:solidFill>
                <a:latin typeface="+mj-lt"/>
              </a:rPr>
              <a:t> da Cunha Araújo</a:t>
            </a:r>
          </a:p>
        </p:txBody>
      </p:sp>
    </p:spTree>
    <p:extLst>
      <p:ext uri="{BB962C8B-B14F-4D97-AF65-F5344CB8AC3E}">
        <p14:creationId xmlns:p14="http://schemas.microsoft.com/office/powerpoint/2010/main" val="1844060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786" y="2192958"/>
            <a:ext cx="6984427" cy="387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622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No trabalho de </a:t>
            </a:r>
            <a:r>
              <a:rPr lang="pt-BR" dirty="0" err="1"/>
              <a:t>Micenková</a:t>
            </a:r>
            <a:r>
              <a:rPr lang="pt-BR" dirty="0" smtClean="0"/>
              <a:t>:</a:t>
            </a:r>
          </a:p>
          <a:p>
            <a:pPr marL="457200" lvl="1" indent="0">
              <a:buNone/>
            </a:pPr>
            <a:r>
              <a:rPr lang="pt-BR" dirty="0" smtClean="0"/>
              <a:t> onde </a:t>
            </a:r>
            <a:endParaRPr lang="pt-BR" dirty="0"/>
          </a:p>
          <a:p>
            <a:endParaRPr lang="pt-BR" dirty="0" smtClean="0"/>
          </a:p>
          <a:p>
            <a:r>
              <a:rPr lang="pt-BR" dirty="0"/>
              <a:t>Neste trabalho, selecionou-se apenas                              de             pois:  </a:t>
            </a:r>
            <a:endParaRPr lang="pt-BR" dirty="0" smtClean="0"/>
          </a:p>
          <a:p>
            <a:pPr lvl="1"/>
            <a:r>
              <a:rPr lang="pt-BR" dirty="0" smtClean="0"/>
              <a:t>Há </a:t>
            </a:r>
            <a:r>
              <a:rPr lang="pt-BR" dirty="0"/>
              <a:t>TOS que não contribuem para a predição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Execução mais rápida</a:t>
            </a:r>
            <a:r>
              <a:rPr lang="pt-BR" dirty="0" smtClean="0"/>
              <a:t>;</a:t>
            </a:r>
            <a:endParaRPr lang="pt-BR" dirty="0"/>
          </a:p>
          <a:p>
            <a:pPr lvl="1"/>
            <a:r>
              <a:rPr lang="pt-BR" dirty="0"/>
              <a:t>O novo espaço será menor para o aprendizado.</a:t>
            </a:r>
          </a:p>
          <a:p>
            <a:pPr lvl="1"/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542" y="1981566"/>
            <a:ext cx="4320004" cy="530713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18" y="2477110"/>
            <a:ext cx="1125416" cy="375139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98" y="3501693"/>
            <a:ext cx="1887408" cy="405206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417" y="3500634"/>
            <a:ext cx="725106" cy="39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03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pt-BR" dirty="0"/>
              <a:t>Três métodos de seleção foram definidos para compor o conjunto S</a:t>
            </a:r>
            <a:r>
              <a:rPr lang="pt-BR" dirty="0" smtClean="0"/>
              <a:t>:</a:t>
            </a:r>
            <a:endParaRPr lang="pt-BR" dirty="0"/>
          </a:p>
          <a:p>
            <a:pPr marL="342900" indent="-342900">
              <a:buAutoNum type="arabicParenR"/>
            </a:pPr>
            <a:endParaRPr lang="pt-BR" dirty="0" smtClean="0"/>
          </a:p>
          <a:p>
            <a:pPr marL="342900" indent="-342900">
              <a:buAutoNum type="arabicParenR"/>
            </a:pPr>
            <a:r>
              <a:rPr lang="pt-BR" dirty="0" smtClean="0"/>
              <a:t>Seleção </a:t>
            </a:r>
            <a:r>
              <a:rPr lang="pt-BR" dirty="0"/>
              <a:t>Aleatória: Seleciona p TOS aleatoriamente e adiciona à S sem </a:t>
            </a:r>
            <a:r>
              <a:rPr lang="pt-BR" dirty="0" smtClean="0"/>
              <a:t>reposição</a:t>
            </a:r>
          </a:p>
          <a:p>
            <a:pPr marL="342900" indent="-342900">
              <a:buFont typeface="Arial" panose="020B0604020202020204" pitchFamily="34" charset="0"/>
              <a:buAutoNum type="arabicParenR"/>
            </a:pPr>
            <a:r>
              <a:rPr lang="pt-BR" dirty="0"/>
              <a:t>Seleção Precisa: Seleciona as p TOS mais precisas, tomando como medida a ROC curve, por exemplo.</a:t>
            </a:r>
          </a:p>
          <a:p>
            <a:pPr marL="342900" indent="-342900">
              <a:buAutoNum type="arabicParenR"/>
            </a:pPr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943" y="4325283"/>
            <a:ext cx="2793361" cy="50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7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3) Seleção Balanceada: Mantém o equilíbrio entre diversidade e acurácia selecionando as TOS que são ambas precisas e diversas.                                                                                                                 Para cada                           uma seleção de TOS é realizada baseada na Seleção Precisa </a:t>
            </a:r>
            <a:r>
              <a:rPr lang="pt-BR" dirty="0" smtClean="0"/>
              <a:t>    e </a:t>
            </a:r>
            <a:r>
              <a:rPr lang="pt-BR" dirty="0"/>
              <a:t>para melhorar a diversidade em S, uma função que desconta acurácia é aplicada: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</a:t>
            </a:r>
            <a:r>
              <a:rPr lang="pt-BR" dirty="0" smtClean="0"/>
              <a:t>Seleção Balanceada </a:t>
            </a:r>
            <a:r>
              <a:rPr lang="pt-BR" dirty="0"/>
              <a:t>TOS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42" y="2676490"/>
            <a:ext cx="1731572" cy="38370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418" y="4183307"/>
            <a:ext cx="3973163" cy="208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29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2: </a:t>
            </a:r>
            <a:r>
              <a:rPr lang="pt-BR" dirty="0" smtClean="0"/>
              <a:t>Algoritmo de Seleção Balanceada de </a:t>
            </a:r>
            <a:r>
              <a:rPr lang="pt-BR" dirty="0"/>
              <a:t>TOS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056" y="1826200"/>
            <a:ext cx="4924502" cy="4895275"/>
          </a:xfrm>
          <a:prstGeom prst="rect">
            <a:avLst/>
          </a:prstGeom>
        </p:spPr>
      </p:pic>
      <p:sp>
        <p:nvSpPr>
          <p:cNvPr id="2" name="CaixaDeTexto 1"/>
          <p:cNvSpPr txBox="1"/>
          <p:nvPr/>
        </p:nvSpPr>
        <p:spPr>
          <a:xfrm>
            <a:off x="8610600" y="6259810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O(K*p)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6684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Como resultado, tem-se p TOS selecionadas como </a:t>
            </a:r>
          </a:p>
          <a:p>
            <a:endParaRPr lang="pt-BR" dirty="0" smtClean="0"/>
          </a:p>
          <a:p>
            <a:r>
              <a:rPr lang="pt-BR" dirty="0"/>
              <a:t>Por fim, o novo espaço é criado concatenando X com S: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/>
              <a:t>notar que                        foram descartadas, para melhorar a eficiência e predição do algoritmo 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2: Seleção </a:t>
            </a:r>
            <a:r>
              <a:rPr lang="pt-BR" dirty="0" smtClean="0"/>
              <a:t>Balanceada de TOS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577" y="4463075"/>
            <a:ext cx="1645900" cy="40307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876" y="3435381"/>
            <a:ext cx="5461724" cy="565913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3370" y="1872517"/>
            <a:ext cx="1187725" cy="45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0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Fase 3: Predição com </a:t>
            </a:r>
            <a:r>
              <a:rPr lang="pt-BR" dirty="0" err="1"/>
              <a:t>XGBoost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76" y="2592702"/>
            <a:ext cx="7439839" cy="23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89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85975"/>
            <a:ext cx="10515600" cy="4270375"/>
          </a:xfrm>
        </p:spPr>
        <p:txBody>
          <a:bodyPr>
            <a:normAutofit/>
          </a:bodyPr>
          <a:lstStyle/>
          <a:p>
            <a:r>
              <a:rPr lang="pt-BR" dirty="0" smtClean="0"/>
              <a:t>Design voltado para performance</a:t>
            </a:r>
          </a:p>
          <a:p>
            <a:pPr lvl="1"/>
            <a:r>
              <a:rPr lang="pt-BR" dirty="0" smtClean="0"/>
              <a:t>Processamento paralelo</a:t>
            </a:r>
            <a:endParaRPr lang="pt-BR" dirty="0"/>
          </a:p>
          <a:p>
            <a:r>
              <a:rPr lang="pt-BR" dirty="0" smtClean="0"/>
              <a:t>Conhecido como campeão de desafios no </a:t>
            </a:r>
            <a:r>
              <a:rPr lang="pt-BR" dirty="0" err="1" smtClean="0"/>
              <a:t>Kaggle</a:t>
            </a:r>
            <a:endParaRPr lang="pt-BR" dirty="0" smtClean="0"/>
          </a:p>
          <a:p>
            <a:r>
              <a:rPr lang="pt-BR" dirty="0" smtClean="0"/>
              <a:t>Lida bem com </a:t>
            </a:r>
            <a:r>
              <a:rPr lang="pt-BR" dirty="0" err="1" smtClean="0"/>
              <a:t>datasets</a:t>
            </a:r>
            <a:r>
              <a:rPr lang="pt-BR" dirty="0" smtClean="0"/>
              <a:t> desbalanceados</a:t>
            </a:r>
            <a:endParaRPr lang="pt-BR" dirty="0"/>
          </a:p>
          <a:p>
            <a:r>
              <a:rPr lang="pt-BR" dirty="0" smtClean="0"/>
              <a:t>Utiliza um termo de regularização para penalizar funções de alta complexidade (evita </a:t>
            </a:r>
            <a:r>
              <a:rPr lang="pt-BR" dirty="0" err="1" smtClean="0"/>
              <a:t>overfitting</a:t>
            </a:r>
            <a:r>
              <a:rPr lang="pt-BR" dirty="0" smtClean="0"/>
              <a:t>)</a:t>
            </a:r>
          </a:p>
          <a:p>
            <a:r>
              <a:rPr lang="pt-BR" dirty="0" smtClean="0"/>
              <a:t>Capaz de gerar </a:t>
            </a:r>
            <a:r>
              <a:rPr lang="pt-BR" i="1" dirty="0" err="1" smtClean="0"/>
              <a:t>feature</a:t>
            </a:r>
            <a:r>
              <a:rPr lang="pt-BR" i="1" dirty="0" smtClean="0"/>
              <a:t> </a:t>
            </a:r>
            <a:r>
              <a:rPr lang="pt-BR" i="1" dirty="0" err="1" smtClean="0"/>
              <a:t>importance</a:t>
            </a:r>
            <a:r>
              <a:rPr lang="pt-BR" dirty="0" smtClean="0"/>
              <a:t> do modelo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sz="2000" dirty="0" smtClean="0"/>
              <a:t>*Notar que outro algoritmo poderia ser utilizado como classificador final</a:t>
            </a:r>
            <a:endParaRPr lang="pt-BR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46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XGBoost</a:t>
            </a:r>
            <a:r>
              <a:rPr lang="pt-BR" dirty="0" smtClean="0"/>
              <a:t>: Visão </a:t>
            </a:r>
            <a:r>
              <a:rPr lang="pt-BR" dirty="0" smtClean="0"/>
              <a:t>Geral</a:t>
            </a:r>
            <a:endParaRPr lang="pt-BR" dirty="0"/>
          </a:p>
        </p:txBody>
      </p:sp>
      <p:pic>
        <p:nvPicPr>
          <p:cNvPr id="5" name="Picture 2" descr="https://lh5.googleusercontent.com/McU-c99CoeG6wqdk_Q-4PBHtVHk2sThtbhs_jTBROZGF9si0E1xkH3iOGbl8pkx1XcsbUX7ykPtEn3QL9ey6KPLf9w2sZS72AE1zRUPHSUZ9RG5HylwCr-dJiu8r7U9mPfqvqG-uQ1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7" y="1843087"/>
            <a:ext cx="8810625" cy="469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9501554" y="5937696"/>
            <a:ext cx="1617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 smtClean="0"/>
              <a:t>O(?)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39793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pt-BR" dirty="0" smtClean="0"/>
              <a:t>Dois experimentos:</a:t>
            </a:r>
          </a:p>
          <a:p>
            <a:pPr lvl="1"/>
            <a:r>
              <a:rPr lang="pt-BR" dirty="0" smtClean="0"/>
              <a:t>Experimento 1: Compara a utilização de todos ou nenhum TOS</a:t>
            </a:r>
          </a:p>
          <a:p>
            <a:pPr lvl="1"/>
            <a:r>
              <a:rPr lang="pt-BR" dirty="0" smtClean="0"/>
              <a:t>Experimento 2: Compara o tipo de seleção de TOS aplicado</a:t>
            </a:r>
          </a:p>
          <a:p>
            <a:pPr lvl="1"/>
            <a:endParaRPr lang="pt-BR" dirty="0"/>
          </a:p>
          <a:p>
            <a:r>
              <a:rPr lang="pt-BR" dirty="0" smtClean="0"/>
              <a:t>7 </a:t>
            </a:r>
            <a:r>
              <a:rPr lang="pt-BR" dirty="0" err="1" smtClean="0"/>
              <a:t>datasets</a:t>
            </a:r>
            <a:endParaRPr lang="pt-BR" dirty="0" smtClean="0"/>
          </a:p>
          <a:p>
            <a:pPr lvl="1"/>
            <a:r>
              <a:rPr lang="pt-BR" sz="1800" dirty="0" err="1" smtClean="0"/>
              <a:t>Arrhythmia</a:t>
            </a:r>
            <a:endParaRPr lang="pt-BR" sz="1800" dirty="0" smtClean="0"/>
          </a:p>
          <a:p>
            <a:pPr lvl="1"/>
            <a:r>
              <a:rPr lang="pt-BR" sz="1800" dirty="0" err="1" smtClean="0"/>
              <a:t>Letter</a:t>
            </a:r>
            <a:endParaRPr lang="pt-BR" sz="1800" dirty="0" smtClean="0"/>
          </a:p>
          <a:p>
            <a:pPr lvl="1"/>
            <a:r>
              <a:rPr lang="pt-BR" sz="1800" dirty="0" err="1" smtClean="0"/>
              <a:t>Cardio</a:t>
            </a:r>
            <a:endParaRPr lang="pt-BR" sz="1800" dirty="0" smtClean="0"/>
          </a:p>
          <a:p>
            <a:pPr lvl="1"/>
            <a:r>
              <a:rPr lang="pt-BR" sz="1800" dirty="0" err="1" smtClean="0"/>
              <a:t>Speench</a:t>
            </a:r>
            <a:endParaRPr lang="pt-BR" sz="1800" dirty="0" smtClean="0"/>
          </a:p>
          <a:p>
            <a:pPr lvl="1"/>
            <a:r>
              <a:rPr lang="pt-BR" sz="1800" dirty="0" err="1" smtClean="0"/>
              <a:t>Satellite</a:t>
            </a:r>
            <a:endParaRPr lang="pt-BR" sz="1800" dirty="0" smtClean="0"/>
          </a:p>
          <a:p>
            <a:pPr lvl="1"/>
            <a:r>
              <a:rPr lang="pt-BR" sz="1800" dirty="0" err="1" smtClean="0"/>
              <a:t>Mnist</a:t>
            </a:r>
            <a:endParaRPr lang="pt-BR" sz="1800" dirty="0" smtClean="0"/>
          </a:p>
          <a:p>
            <a:pPr lvl="1"/>
            <a:r>
              <a:rPr lang="pt-BR" sz="1800" dirty="0" err="1" smtClean="0"/>
              <a:t>Mammography</a:t>
            </a:r>
            <a:endParaRPr lang="pt-BR" sz="1800" dirty="0" smtClean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19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Experimentos</a:t>
            </a:r>
            <a:endParaRPr lang="pt-BR" dirty="0"/>
          </a:p>
        </p:txBody>
      </p:sp>
      <p:sp>
        <p:nvSpPr>
          <p:cNvPr id="9" name="Retângulo 8"/>
          <p:cNvSpPr/>
          <p:nvPr/>
        </p:nvSpPr>
        <p:spPr>
          <a:xfrm>
            <a:off x="4226170" y="3509541"/>
            <a:ext cx="6649094" cy="2674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pt-BR" sz="2800" dirty="0" smtClean="0">
                <a:solidFill>
                  <a:prstClr val="black"/>
                </a:solidFill>
              </a:rPr>
              <a:t>107 TOS com variação de </a:t>
            </a:r>
            <a:r>
              <a:rPr lang="pt-BR" sz="2800" dirty="0" err="1" smtClean="0">
                <a:solidFill>
                  <a:prstClr val="black"/>
                </a:solidFill>
              </a:rPr>
              <a:t>hiperparâmetros</a:t>
            </a:r>
            <a:endParaRPr lang="pt-BR" sz="2800" dirty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K-</a:t>
            </a:r>
            <a:r>
              <a:rPr lang="pt-BR" dirty="0" err="1" smtClean="0">
                <a:solidFill>
                  <a:prstClr val="black"/>
                </a:solidFill>
              </a:rPr>
              <a:t>Median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Avg-kNN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One-Class</a:t>
            </a:r>
            <a:r>
              <a:rPr lang="pt-BR" dirty="0" smtClean="0">
                <a:solidFill>
                  <a:prstClr val="black"/>
                </a:solidFill>
              </a:rPr>
              <a:t> SVM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smtClean="0">
                <a:solidFill>
                  <a:prstClr val="black"/>
                </a:solidFill>
              </a:rPr>
              <a:t>LOF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LoOP</a:t>
            </a:r>
            <a:endParaRPr lang="pt-BR" dirty="0" smtClean="0">
              <a:solidFill>
                <a:prstClr val="black"/>
              </a:solidFill>
            </a:endParaRP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pt-BR" dirty="0" err="1" smtClean="0">
                <a:solidFill>
                  <a:prstClr val="black"/>
                </a:solidFill>
              </a:rPr>
              <a:t>iForest</a:t>
            </a:r>
            <a:endParaRPr lang="pt-BR" dirty="0" smtClean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799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56338"/>
            <a:ext cx="10515600" cy="376200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3600" dirty="0" smtClean="0"/>
              <a:t>XGBOD: </a:t>
            </a:r>
            <a:r>
              <a:rPr lang="pt-BR" sz="3600" dirty="0" err="1" smtClean="0"/>
              <a:t>Improving</a:t>
            </a:r>
            <a:r>
              <a:rPr lang="pt-BR" sz="3600" dirty="0" smtClean="0"/>
              <a:t> </a:t>
            </a:r>
            <a:r>
              <a:rPr lang="pt-BR" sz="3600" dirty="0" err="1" smtClean="0"/>
              <a:t>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Outlier</a:t>
            </a:r>
            <a:r>
              <a:rPr lang="pt-BR" sz="3600" dirty="0" smtClean="0"/>
              <a:t> </a:t>
            </a:r>
            <a:r>
              <a:rPr lang="pt-BR" sz="3600" dirty="0" err="1" smtClean="0"/>
              <a:t>Detection</a:t>
            </a:r>
            <a:r>
              <a:rPr lang="pt-BR" sz="3600" dirty="0" smtClean="0"/>
              <a:t> </a:t>
            </a:r>
            <a:r>
              <a:rPr lang="pt-BR" sz="3600" dirty="0" err="1" smtClean="0"/>
              <a:t>with</a:t>
            </a:r>
            <a:r>
              <a:rPr lang="pt-BR" sz="3600" dirty="0" smtClean="0"/>
              <a:t> </a:t>
            </a:r>
            <a:r>
              <a:rPr lang="pt-BR" sz="3600" dirty="0" err="1" smtClean="0"/>
              <a:t>Unsupervised</a:t>
            </a:r>
            <a:r>
              <a:rPr lang="pt-BR" sz="3600" dirty="0" smtClean="0"/>
              <a:t> </a:t>
            </a:r>
            <a:r>
              <a:rPr lang="pt-BR" sz="3600" dirty="0" err="1" smtClean="0"/>
              <a:t>Representation</a:t>
            </a:r>
            <a:r>
              <a:rPr lang="pt-BR" sz="3600" dirty="0" smtClean="0"/>
              <a:t> Learning</a:t>
            </a:r>
          </a:p>
          <a:p>
            <a:pPr marL="0" indent="0" algn="ctr">
              <a:buNone/>
            </a:pPr>
            <a:endParaRPr lang="pt-BR" sz="3200" dirty="0"/>
          </a:p>
          <a:p>
            <a:pPr marL="0" indent="0" algn="ctr">
              <a:buNone/>
            </a:pPr>
            <a:r>
              <a:rPr lang="pt-BR" dirty="0" err="1" smtClean="0"/>
              <a:t>Yue</a:t>
            </a:r>
            <a:r>
              <a:rPr lang="pt-BR" dirty="0" smtClean="0"/>
              <a:t> </a:t>
            </a:r>
            <a:r>
              <a:rPr lang="pt-BR" dirty="0" err="1" smtClean="0"/>
              <a:t>Zhao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</a:t>
            </a:r>
            <a:r>
              <a:rPr lang="pt-BR" dirty="0" err="1" smtClean="0"/>
              <a:t>Maciej</a:t>
            </a:r>
            <a:r>
              <a:rPr lang="pt-BR" dirty="0" smtClean="0"/>
              <a:t> K. (Toronto, Canadá)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 smtClean="0"/>
              <a:t>IJCNN: </a:t>
            </a:r>
            <a:r>
              <a:rPr lang="pt-BR" dirty="0" err="1" smtClean="0"/>
              <a:t>International</a:t>
            </a:r>
            <a:r>
              <a:rPr lang="pt-BR" dirty="0" smtClean="0"/>
              <a:t> Joint </a:t>
            </a:r>
            <a:r>
              <a:rPr lang="pt-BR" dirty="0" err="1" smtClean="0"/>
              <a:t>Conference</a:t>
            </a:r>
            <a:r>
              <a:rPr lang="pt-BR" dirty="0" smtClean="0"/>
              <a:t> </a:t>
            </a:r>
            <a:r>
              <a:rPr lang="pt-BR" dirty="0" err="1" smtClean="0"/>
              <a:t>on</a:t>
            </a:r>
            <a:r>
              <a:rPr lang="pt-BR" dirty="0" smtClean="0"/>
              <a:t> Neural Networks (2018)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Apresentação do Artigo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9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1: Resultados</a:t>
            </a:r>
            <a:endParaRPr lang="pt-BR" dirty="0"/>
          </a:p>
        </p:txBody>
      </p:sp>
      <p:graphicFrame>
        <p:nvGraphicFramePr>
          <p:cNvPr id="8" name="Espaço Reservado para Conteú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9418568"/>
              </p:ext>
            </p:extLst>
          </p:nvPr>
        </p:nvGraphicFramePr>
        <p:xfrm>
          <a:off x="1255835" y="2223581"/>
          <a:ext cx="9656884" cy="344214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14221"/>
                <a:gridCol w="2414221"/>
                <a:gridCol w="2414221"/>
                <a:gridCol w="2414221"/>
              </a:tblGrid>
              <a:tr h="475421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pt-BR" sz="1800" b="0" u="none" strike="noStrike" dirty="0" err="1">
                          <a:effectLst/>
                        </a:rPr>
                        <a:t>Area</a:t>
                      </a:r>
                      <a:r>
                        <a:rPr lang="pt-BR" sz="1800" b="0" u="none" strike="noStrike" dirty="0">
                          <a:effectLst/>
                        </a:rPr>
                        <a:t> </a:t>
                      </a:r>
                      <a:r>
                        <a:rPr lang="pt-BR" sz="1800" b="0" u="none" strike="noStrike" dirty="0" err="1">
                          <a:effectLst/>
                        </a:rPr>
                        <a:t>under</a:t>
                      </a:r>
                      <a:r>
                        <a:rPr lang="pt-BR" sz="1800" b="0" u="none" strike="noStrike" dirty="0">
                          <a:effectLst/>
                        </a:rPr>
                        <a:t> ROC</a:t>
                      </a:r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pt-BR" sz="18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Datasets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sem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XGBoost</a:t>
                      </a:r>
                      <a:r>
                        <a:rPr lang="pt-BR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 com todas as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XGBoost</a:t>
                      </a:r>
                      <a:r>
                        <a:rPr lang="pt-BR" sz="1600" b="0" i="0" u="none" strike="noStrike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somente</a:t>
                      </a:r>
                      <a:r>
                        <a:rPr lang="pt-BR" sz="1600" b="0" i="0" u="none" strike="noStrike" baseline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 TOS</a:t>
                      </a:r>
                      <a:endParaRPr lang="pt-BR" sz="16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 dirty="0" err="1">
                          <a:effectLst/>
                        </a:rPr>
                        <a:t>Arrhythmia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0.8698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0.8816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0.8810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Letter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0.9399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0.9729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Cardio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0.9966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0.9976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0.9868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Speech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0.7593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0.8591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0.7819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Satellite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0.9656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0.9666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0.9254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Mnist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0.9963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0.9999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0.9980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u="none" strike="noStrike">
                          <a:effectLst/>
                        </a:rPr>
                        <a:t>Mammography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1" u="sng" strike="noStrike" dirty="0">
                          <a:effectLst/>
                        </a:rPr>
                        <a:t>0.9515</a:t>
                      </a:r>
                      <a:endParaRPr lang="pt-BR" sz="1600" b="1" i="0" u="sng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0.9431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0.9105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1972408" y="5826370"/>
            <a:ext cx="82237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Performance do modelo em diferentes </a:t>
            </a:r>
            <a:r>
              <a:rPr lang="pt-BR" dirty="0" err="1" smtClean="0"/>
              <a:t>datasets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077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602523"/>
            <a:ext cx="10515600" cy="3574440"/>
          </a:xfrm>
        </p:spPr>
        <p:txBody>
          <a:bodyPr/>
          <a:lstStyle/>
          <a:p>
            <a:r>
              <a:rPr lang="pt-BR" dirty="0" smtClean="0"/>
              <a:t>Em geral, concatenar as </a:t>
            </a:r>
            <a:r>
              <a:rPr lang="pt-BR" dirty="0" err="1" smtClean="0"/>
              <a:t>features</a:t>
            </a:r>
            <a:r>
              <a:rPr lang="pt-BR" dirty="0" smtClean="0"/>
              <a:t> originais com os TOS traz melhorias</a:t>
            </a:r>
          </a:p>
          <a:p>
            <a:r>
              <a:rPr lang="pt-BR" dirty="0" smtClean="0"/>
              <a:t>As TOS sozinhas se mostraram significativas</a:t>
            </a:r>
          </a:p>
          <a:p>
            <a:pPr lvl="1"/>
            <a:r>
              <a:rPr lang="pt-BR" dirty="0" smtClean="0"/>
              <a:t>Boas representações do </a:t>
            </a:r>
            <a:r>
              <a:rPr lang="pt-BR" dirty="0" err="1" smtClean="0"/>
              <a:t>dataset</a:t>
            </a:r>
            <a:r>
              <a:rPr lang="pt-BR" dirty="0" smtClean="0"/>
              <a:t> original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1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9819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Experimento 2 - Resultados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65" y="3945065"/>
            <a:ext cx="5873547" cy="1665422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65" y="2206299"/>
            <a:ext cx="5873547" cy="151260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112" y="2177541"/>
            <a:ext cx="5762777" cy="148463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1433" y="4037329"/>
            <a:ext cx="5791456" cy="146022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2756640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1" name="CaixaDeTexto 10"/>
          <p:cNvSpPr txBox="1"/>
          <p:nvPr/>
        </p:nvSpPr>
        <p:spPr>
          <a:xfrm>
            <a:off x="2756640" y="5523710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2" name="CaixaDeTexto 11"/>
          <p:cNvSpPr txBox="1"/>
          <p:nvPr/>
        </p:nvSpPr>
        <p:spPr>
          <a:xfrm>
            <a:off x="8523456" y="3662173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610600" y="5479682"/>
            <a:ext cx="15959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 smtClean="0"/>
              <a:t>Number</a:t>
            </a:r>
            <a:r>
              <a:rPr lang="pt-BR" sz="1100" dirty="0" smtClean="0"/>
              <a:t> </a:t>
            </a:r>
            <a:r>
              <a:rPr lang="pt-BR" sz="1100" dirty="0" err="1" smtClean="0"/>
              <a:t>of</a:t>
            </a:r>
            <a:r>
              <a:rPr lang="pt-BR" sz="1100" dirty="0" smtClean="0"/>
              <a:t> TOS</a:t>
            </a:r>
            <a:endParaRPr lang="pt-BR" sz="1100" dirty="0"/>
          </a:p>
        </p:txBody>
      </p:sp>
    </p:spTree>
    <p:extLst>
      <p:ext uri="{BB962C8B-B14F-4D97-AF65-F5344CB8AC3E}">
        <p14:creationId xmlns:p14="http://schemas.microsoft.com/office/powerpoint/2010/main" val="405927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Seleção balanceada parece funcionar melhor em </a:t>
            </a:r>
            <a:r>
              <a:rPr lang="pt-BR" dirty="0" err="1" smtClean="0"/>
              <a:t>datasets</a:t>
            </a:r>
            <a:r>
              <a:rPr lang="pt-BR" dirty="0" smtClean="0"/>
              <a:t> com muitas </a:t>
            </a:r>
            <a:r>
              <a:rPr lang="pt-BR" dirty="0" err="1" smtClean="0"/>
              <a:t>features</a:t>
            </a:r>
            <a:r>
              <a:rPr lang="pt-BR" dirty="0" smtClean="0"/>
              <a:t> (Speech, 600 e </a:t>
            </a:r>
            <a:r>
              <a:rPr lang="pt-BR" dirty="0" err="1" smtClean="0"/>
              <a:t>Arrhythmia</a:t>
            </a:r>
            <a:r>
              <a:rPr lang="pt-BR" dirty="0" smtClean="0"/>
              <a:t>, 274)</a:t>
            </a:r>
          </a:p>
          <a:p>
            <a:endParaRPr lang="pt-BR" dirty="0"/>
          </a:p>
          <a:p>
            <a:r>
              <a:rPr lang="pt-BR" dirty="0" smtClean="0"/>
              <a:t>Seleção por acurácia funciona melhor em </a:t>
            </a:r>
            <a:r>
              <a:rPr lang="pt-BR" dirty="0" err="1" smtClean="0"/>
              <a:t>datasets</a:t>
            </a:r>
            <a:r>
              <a:rPr lang="pt-BR" dirty="0" smtClean="0"/>
              <a:t> com poucas </a:t>
            </a:r>
            <a:r>
              <a:rPr lang="pt-BR" dirty="0" err="1" smtClean="0"/>
              <a:t>features</a:t>
            </a:r>
            <a:r>
              <a:rPr lang="pt-BR" dirty="0" smtClean="0"/>
              <a:t> (</a:t>
            </a:r>
            <a:r>
              <a:rPr lang="pt-BR" dirty="0" err="1" smtClean="0"/>
              <a:t>Mammography</a:t>
            </a:r>
            <a:r>
              <a:rPr lang="pt-BR" dirty="0" smtClean="0"/>
              <a:t>, 6 e </a:t>
            </a:r>
            <a:r>
              <a:rPr lang="pt-BR" dirty="0" err="1" smtClean="0"/>
              <a:t>Satellite</a:t>
            </a:r>
            <a:r>
              <a:rPr lang="pt-BR" dirty="0" smtClean="0"/>
              <a:t>, 36) -&gt; espaço pequeno, então inserir variância pode não ser tão necessário</a:t>
            </a:r>
          </a:p>
          <a:p>
            <a:endParaRPr lang="pt-BR" dirty="0"/>
          </a:p>
          <a:p>
            <a:r>
              <a:rPr lang="pt-BR" dirty="0" smtClean="0"/>
              <a:t>Seleção aleatória normalmente é a pior das 3</a:t>
            </a:r>
          </a:p>
          <a:p>
            <a:endParaRPr lang="pt-BR" dirty="0"/>
          </a:p>
          <a:p>
            <a:r>
              <a:rPr lang="pt-BR" dirty="0" smtClean="0"/>
              <a:t>Mesmo selecionar poucas TOS tende a melhorar o modelo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 empíricas – Experimento 2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043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32892"/>
            <a:ext cx="10515600" cy="3844070"/>
          </a:xfrm>
        </p:spPr>
        <p:txBody>
          <a:bodyPr/>
          <a:lstStyle/>
          <a:p>
            <a:r>
              <a:rPr lang="pt-BR" dirty="0" smtClean="0"/>
              <a:t>Alto custo computacional para processar todos os TOS</a:t>
            </a:r>
          </a:p>
          <a:p>
            <a:endParaRPr lang="pt-BR" dirty="0"/>
          </a:p>
          <a:p>
            <a:r>
              <a:rPr lang="pt-BR" dirty="0" smtClean="0"/>
              <a:t>Incorporação e análise de mais TOS</a:t>
            </a:r>
          </a:p>
          <a:p>
            <a:r>
              <a:rPr lang="pt-BR" dirty="0" smtClean="0"/>
              <a:t>Efetuar </a:t>
            </a:r>
            <a:r>
              <a:rPr lang="pt-BR" dirty="0" err="1" smtClean="0"/>
              <a:t>feature</a:t>
            </a:r>
            <a:r>
              <a:rPr lang="pt-BR" dirty="0" smtClean="0"/>
              <a:t> </a:t>
            </a:r>
            <a:r>
              <a:rPr lang="pt-BR" dirty="0" err="1" smtClean="0"/>
              <a:t>selection</a:t>
            </a:r>
            <a:r>
              <a:rPr lang="pt-BR" dirty="0" smtClean="0"/>
              <a:t> antes de calcular os TOS</a:t>
            </a:r>
          </a:p>
          <a:p>
            <a:r>
              <a:rPr lang="pt-BR" dirty="0" smtClean="0"/>
              <a:t>TOS podem ser combinados ao invés de selecionados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24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Limitações e trabalhos futuros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216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Parâmetros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9618509" y="2719948"/>
            <a:ext cx="2286001" cy="1723292"/>
            <a:chOff x="7772399" y="3434862"/>
            <a:chExt cx="2286001" cy="1723292"/>
          </a:xfrm>
        </p:grpSpPr>
        <p:sp>
          <p:nvSpPr>
            <p:cNvPr id="5" name="Texto explicativo em forma de nuvem 4"/>
            <p:cNvSpPr/>
            <p:nvPr/>
          </p:nvSpPr>
          <p:spPr>
            <a:xfrm>
              <a:off x="7772399" y="3434862"/>
              <a:ext cx="2286001" cy="1723292"/>
            </a:xfrm>
            <a:prstGeom prst="cloudCallout">
              <a:avLst>
                <a:gd name="adj1" fmla="val -68013"/>
                <a:gd name="adj2" fmla="val 49575"/>
              </a:avLst>
            </a:prstGeom>
            <a:solidFill>
              <a:srgbClr val="40404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8146050" y="4029781"/>
              <a:ext cx="155042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800" i="1" dirty="0">
                  <a:solidFill>
                    <a:schemeClr val="bg1"/>
                  </a:solidFill>
                </a:rPr>
                <a:t>Cadê o r?</a:t>
              </a:r>
              <a:endParaRPr lang="pt-BR" sz="2800" i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725" y="2494279"/>
            <a:ext cx="7679166" cy="21746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9" name="Espaço Reservado para Conteúdo 1"/>
          <p:cNvSpPr txBox="1">
            <a:spLocks/>
          </p:cNvSpPr>
          <p:nvPr/>
        </p:nvSpPr>
        <p:spPr>
          <a:xfrm>
            <a:off x="1142724" y="4952114"/>
            <a:ext cx="7679167" cy="900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sz="1800" dirty="0" smtClean="0"/>
              <a:t>... (demais parâmetros do XGBOD)</a:t>
            </a:r>
          </a:p>
          <a:p>
            <a:pPr marL="0" indent="0" algn="ctr">
              <a:buNone/>
            </a:pPr>
            <a:r>
              <a:rPr lang="pt-BR" sz="1800" dirty="0" smtClean="0"/>
              <a:t>Obviamente, X (matriz de observações x </a:t>
            </a:r>
            <a:r>
              <a:rPr lang="pt-BR" sz="1800" dirty="0" err="1" smtClean="0"/>
              <a:t>features</a:t>
            </a:r>
            <a:r>
              <a:rPr lang="pt-BR" sz="1800" dirty="0" smtClean="0"/>
              <a:t>) e Y (</a:t>
            </a:r>
            <a:r>
              <a:rPr lang="pt-BR" sz="1800" dirty="0" err="1" smtClean="0"/>
              <a:t>ground</a:t>
            </a:r>
            <a:r>
              <a:rPr lang="pt-BR" sz="1800" dirty="0" smtClean="0"/>
              <a:t> </a:t>
            </a:r>
            <a:r>
              <a:rPr lang="pt-BR" sz="1800" dirty="0" err="1" smtClean="0"/>
              <a:t>truth</a:t>
            </a:r>
            <a:r>
              <a:rPr lang="pt-BR" sz="1800" dirty="0" smtClean="0"/>
              <a:t> </a:t>
            </a:r>
            <a:r>
              <a:rPr lang="pt-BR" sz="1800" dirty="0" err="1" smtClean="0"/>
              <a:t>label</a:t>
            </a:r>
            <a:r>
              <a:rPr lang="pt-BR" sz="1800" dirty="0" smtClean="0"/>
              <a:t>)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00235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TOS default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641229"/>
            <a:ext cx="12202841" cy="4255477"/>
            <a:chOff x="838200" y="2070588"/>
            <a:chExt cx="10839450" cy="377190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070588"/>
              <a:ext cx="5410200" cy="377190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48400" y="2070588"/>
              <a:ext cx="5429250" cy="365760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6248400" y="5627077"/>
              <a:ext cx="5429250" cy="215411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0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6059362"/>
            <a:ext cx="10515600" cy="46892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400" dirty="0" smtClean="0"/>
              <a:t>Inicializa 68 algoritmos não supervisionados por default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910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>
          <a:xfrm>
            <a:off x="8610600" y="6493224"/>
            <a:ext cx="2743200" cy="365125"/>
          </a:xfrm>
        </p:spPr>
        <p:txBody>
          <a:bodyPr/>
          <a:lstStyle/>
          <a:p>
            <a:fld id="{60345120-F3F8-44AB-A502-72CB2236A7D5}" type="slidenum">
              <a:rPr lang="pt-BR" smtClean="0"/>
              <a:t>27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fitting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0" y="1552573"/>
            <a:ext cx="12203196" cy="4940651"/>
            <a:chOff x="316889" y="1902435"/>
            <a:chExt cx="10963275" cy="4438650"/>
          </a:xfrm>
        </p:grpSpPr>
        <p:pic>
          <p:nvPicPr>
            <p:cNvPr id="6" name="Imagem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6889" y="1902435"/>
              <a:ext cx="5438775" cy="3076575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55664" y="1902435"/>
              <a:ext cx="5524500" cy="4438650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316889" y="4979009"/>
              <a:ext cx="5438775" cy="1362075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3018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Implementação </a:t>
            </a:r>
            <a:r>
              <a:rPr lang="pt-BR" dirty="0" err="1" smtClean="0"/>
              <a:t>PyOD</a:t>
            </a:r>
            <a:r>
              <a:rPr lang="pt-BR" dirty="0" smtClean="0"/>
              <a:t>: </a:t>
            </a:r>
            <a:r>
              <a:rPr lang="pt-BR" dirty="0" err="1" smtClean="0"/>
              <a:t>Predicting</a:t>
            </a:r>
            <a:r>
              <a:rPr lang="pt-BR" dirty="0" smtClean="0"/>
              <a:t> </a:t>
            </a:r>
            <a:r>
              <a:rPr lang="pt-BR" dirty="0" err="1" smtClean="0"/>
              <a:t>function</a:t>
            </a:r>
            <a:endParaRPr lang="pt-BR" dirty="0"/>
          </a:p>
        </p:txBody>
      </p:sp>
      <p:grpSp>
        <p:nvGrpSpPr>
          <p:cNvPr id="9" name="Grupo 8"/>
          <p:cNvGrpSpPr/>
          <p:nvPr/>
        </p:nvGrpSpPr>
        <p:grpSpPr>
          <a:xfrm>
            <a:off x="2927104" y="1993656"/>
            <a:ext cx="6310679" cy="3975161"/>
            <a:chOff x="3267075" y="2028825"/>
            <a:chExt cx="5657850" cy="3563937"/>
          </a:xfrm>
        </p:grpSpPr>
        <p:pic>
          <p:nvPicPr>
            <p:cNvPr id="5" name="Imagem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7075" y="2028825"/>
              <a:ext cx="5657850" cy="2800350"/>
            </a:xfrm>
            <a:prstGeom prst="rect">
              <a:avLst/>
            </a:prstGeom>
          </p:spPr>
        </p:pic>
        <p:pic>
          <p:nvPicPr>
            <p:cNvPr id="7" name="Imagem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7075" y="4973637"/>
              <a:ext cx="4714875" cy="619125"/>
            </a:xfrm>
            <a:prstGeom prst="rect">
              <a:avLst/>
            </a:prstGeom>
          </p:spPr>
        </p:pic>
        <p:sp>
          <p:nvSpPr>
            <p:cNvPr id="8" name="Retângulo 7"/>
            <p:cNvSpPr/>
            <p:nvPr/>
          </p:nvSpPr>
          <p:spPr>
            <a:xfrm>
              <a:off x="7981950" y="4973636"/>
              <a:ext cx="942975" cy="614363"/>
            </a:xfrm>
            <a:prstGeom prst="rect">
              <a:avLst/>
            </a:prstGeom>
            <a:solidFill>
              <a:srgbClr val="282C3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9433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297723"/>
            <a:ext cx="10515600" cy="3879240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 incompleto (biblioteca no beta)</a:t>
            </a:r>
          </a:p>
          <a:p>
            <a:pPr lvl="1"/>
            <a:r>
              <a:rPr lang="pt-BR" sz="2800" dirty="0" smtClean="0"/>
              <a:t>Não implementa nenhum TOS </a:t>
            </a:r>
            <a:r>
              <a:rPr lang="pt-BR" sz="2800" dirty="0" err="1" smtClean="0"/>
              <a:t>selection</a:t>
            </a:r>
            <a:r>
              <a:rPr lang="pt-BR" sz="2800" dirty="0" smtClean="0"/>
              <a:t> (utiliza todas os K TOS, não R)</a:t>
            </a:r>
          </a:p>
          <a:p>
            <a:pPr lvl="1"/>
            <a:endParaRPr lang="pt-BR" sz="3200" dirty="0"/>
          </a:p>
          <a:p>
            <a:r>
              <a:rPr lang="pt-BR" sz="3200" dirty="0" smtClean="0"/>
              <a:t>Modo verboso -&gt; debug e tempo de execução</a:t>
            </a:r>
          </a:p>
          <a:p>
            <a:pPr lvl="1"/>
            <a:r>
              <a:rPr lang="pt-BR" sz="2800" dirty="0" smtClean="0"/>
              <a:t>Alto tempo de execução (importante acompanhar o processo)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29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Observações e Sugestões do grupo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8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180491"/>
            <a:ext cx="10515600" cy="3996471"/>
          </a:xfrm>
        </p:spPr>
        <p:txBody>
          <a:bodyPr>
            <a:normAutofit/>
          </a:bodyPr>
          <a:lstStyle/>
          <a:p>
            <a:r>
              <a:rPr lang="pt-BR" sz="3200" dirty="0" smtClean="0"/>
              <a:t>Extensão do trabalho de </a:t>
            </a:r>
            <a:r>
              <a:rPr lang="pt-BR" sz="3200" dirty="0" err="1" smtClean="0"/>
              <a:t>Micenková</a:t>
            </a:r>
            <a:r>
              <a:rPr lang="pt-BR" sz="3200" dirty="0" smtClean="0"/>
              <a:t> et al. (2014, 2015)</a:t>
            </a:r>
          </a:p>
          <a:p>
            <a:pPr lvl="1"/>
            <a:r>
              <a:rPr lang="pt-BR" sz="2800" dirty="0" smtClean="0"/>
              <a:t>Proposta de framework para </a:t>
            </a:r>
            <a:r>
              <a:rPr lang="pt-BR" sz="2800" dirty="0" err="1" smtClean="0"/>
              <a:t>outlier</a:t>
            </a:r>
            <a:r>
              <a:rPr lang="pt-BR" sz="2800" dirty="0" smtClean="0"/>
              <a:t> </a:t>
            </a:r>
            <a:r>
              <a:rPr lang="pt-BR" sz="2800" dirty="0" err="1" smtClean="0"/>
              <a:t>detection</a:t>
            </a:r>
            <a:endParaRPr lang="pt-BR" sz="2800" dirty="0"/>
          </a:p>
          <a:p>
            <a:pPr lvl="1"/>
            <a:r>
              <a:rPr lang="pt-BR" sz="2800" dirty="0" smtClean="0"/>
              <a:t>Scores de diversos algoritmos não supervisionados são utilizados para gerar novas </a:t>
            </a:r>
            <a:r>
              <a:rPr lang="pt-BR" sz="2800" dirty="0" err="1" smtClean="0"/>
              <a:t>features</a:t>
            </a:r>
            <a:r>
              <a:rPr lang="pt-BR" sz="2800" dirty="0"/>
              <a:t> </a:t>
            </a:r>
            <a:r>
              <a:rPr lang="pt-BR" sz="2800" dirty="0" smtClean="0"/>
              <a:t>-&gt; </a:t>
            </a:r>
            <a:r>
              <a:rPr lang="pt-BR" sz="2800" dirty="0" err="1" smtClean="0"/>
              <a:t>unsupervised</a:t>
            </a:r>
            <a:r>
              <a:rPr lang="pt-BR" sz="2800" dirty="0" smtClean="0"/>
              <a:t> </a:t>
            </a:r>
            <a:r>
              <a:rPr lang="pt-BR" sz="2800" dirty="0" err="1" smtClean="0"/>
              <a:t>feature</a:t>
            </a:r>
            <a:r>
              <a:rPr lang="pt-BR" sz="2800" dirty="0" smtClean="0"/>
              <a:t> </a:t>
            </a:r>
            <a:r>
              <a:rPr lang="pt-BR" sz="2800" dirty="0" err="1" smtClean="0"/>
              <a:t>engineer</a:t>
            </a:r>
            <a:endParaRPr lang="pt-BR" sz="2800" dirty="0" smtClean="0"/>
          </a:p>
          <a:p>
            <a:pPr lvl="1"/>
            <a:r>
              <a:rPr lang="pt-BR" sz="2800" dirty="0" smtClean="0"/>
              <a:t>As novas </a:t>
            </a:r>
            <a:r>
              <a:rPr lang="pt-BR" sz="2800" dirty="0" err="1" smtClean="0"/>
              <a:t>features</a:t>
            </a:r>
            <a:r>
              <a:rPr lang="pt-BR" sz="2800" dirty="0" smtClean="0"/>
              <a:t> são agregadas às antigas e enviadas a um classificador supervisionado final</a:t>
            </a:r>
            <a:endParaRPr lang="pt-BR" sz="2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Trabalho </a:t>
            </a:r>
            <a:r>
              <a:rPr lang="pt-BR" dirty="0" smtClean="0"/>
              <a:t>Correlato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086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Performa</a:t>
            </a:r>
            <a:r>
              <a:rPr lang="pt-BR" dirty="0" smtClean="0"/>
              <a:t> uma análise de diversos algoritmos não supervisionados para detecção de ataques </a:t>
            </a:r>
            <a:r>
              <a:rPr lang="pt-BR" dirty="0" err="1" smtClean="0"/>
              <a:t>DDoS</a:t>
            </a:r>
            <a:endParaRPr lang="pt-BR" dirty="0" smtClean="0"/>
          </a:p>
          <a:p>
            <a:r>
              <a:rPr lang="pt-BR" dirty="0" smtClean="0"/>
              <a:t>Interessante </a:t>
            </a:r>
            <a:r>
              <a:rPr lang="pt-BR" dirty="0" err="1" smtClean="0"/>
              <a:t>guideline</a:t>
            </a:r>
            <a:r>
              <a:rPr lang="pt-BR" dirty="0" smtClean="0"/>
              <a:t> para seleção prévia de TOS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30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Paralelo com TP</a:t>
            </a:r>
            <a:endParaRPr lang="pt-BR" dirty="0"/>
          </a:p>
        </p:txBody>
      </p:sp>
      <p:pic>
        <p:nvPicPr>
          <p:cNvPr id="3076" name="Picture 4" descr="Resultado de imagem para DDoS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665" y="3300931"/>
            <a:ext cx="2548670" cy="296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45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31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Demonstração</a:t>
            </a:r>
            <a:endParaRPr lang="pt-BR" dirty="0"/>
          </a:p>
        </p:txBody>
      </p:sp>
      <p:pic>
        <p:nvPicPr>
          <p:cNvPr id="1030" name="Picture 6" descr="https://dadosedecisoes.com.br/wp-content/uploads/2018/04/jupyter_noteboo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773" y="1704720"/>
            <a:ext cx="9082454" cy="4510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799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5263661"/>
            <a:ext cx="10515600" cy="91440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dirty="0" smtClean="0"/>
              <a:t>Link</a:t>
            </a:r>
          </a:p>
          <a:p>
            <a:pPr marL="0" indent="0" algn="ctr">
              <a:buNone/>
            </a:pPr>
            <a:r>
              <a:rPr lang="pt-BR" sz="1800" dirty="0" smtClean="0"/>
              <a:t>*Posteriormente será disponibilizado no GitHub</a:t>
            </a:r>
            <a:endParaRPr lang="pt-BR" sz="1800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32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</a:t>
            </a:r>
            <a:endParaRPr lang="pt-BR" dirty="0"/>
          </a:p>
        </p:txBody>
      </p:sp>
      <p:pic>
        <p:nvPicPr>
          <p:cNvPr id="2050" name="Picture 2" descr="Resultado de imagem para google dr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5830" y="2071994"/>
            <a:ext cx="4980339" cy="2796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210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</a:t>
            </a:r>
            <a:endParaRPr lang="pt-BR" dirty="0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2152650" y="2352907"/>
            <a:ext cx="7886700" cy="3824056"/>
          </a:xfrm>
        </p:spPr>
        <p:txBody>
          <a:bodyPr>
            <a:normAutofit/>
          </a:bodyPr>
          <a:lstStyle/>
          <a:p>
            <a:pPr algn="just"/>
            <a:r>
              <a:rPr lang="pt-BR" sz="2600" dirty="0" smtClean="0"/>
              <a:t>ZHAO</a:t>
            </a:r>
            <a:r>
              <a:rPr lang="pt-BR" sz="2600" dirty="0" smtClean="0"/>
              <a:t>, </a:t>
            </a:r>
            <a:r>
              <a:rPr lang="pt-BR" sz="2600" dirty="0" err="1" smtClean="0"/>
              <a:t>Yue</a:t>
            </a:r>
            <a:r>
              <a:rPr lang="pt-BR" sz="2600" dirty="0" smtClean="0"/>
              <a:t>; HRYNIEWICKI, </a:t>
            </a:r>
            <a:r>
              <a:rPr lang="pt-BR" sz="2600" dirty="0" err="1" smtClean="0"/>
              <a:t>Maciej</a:t>
            </a:r>
            <a:r>
              <a:rPr lang="pt-BR" sz="2600" dirty="0" smtClean="0"/>
              <a:t>. XGBOD: </a:t>
            </a:r>
            <a:r>
              <a:rPr lang="pt-BR" sz="2600" dirty="0" err="1" smtClean="0"/>
              <a:t>Improving</a:t>
            </a:r>
            <a:r>
              <a:rPr lang="pt-BR" sz="2600" dirty="0" smtClean="0"/>
              <a:t> </a:t>
            </a:r>
            <a:r>
              <a:rPr lang="pt-BR" sz="2600" dirty="0" err="1" smtClean="0"/>
              <a:t>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Outlier</a:t>
            </a:r>
            <a:r>
              <a:rPr lang="pt-BR" sz="2600" dirty="0" smtClean="0"/>
              <a:t> </a:t>
            </a:r>
            <a:r>
              <a:rPr lang="pt-BR" sz="2600" dirty="0" err="1" smtClean="0"/>
              <a:t>Detection</a:t>
            </a:r>
            <a:r>
              <a:rPr lang="pt-BR" sz="2600" dirty="0" smtClean="0"/>
              <a:t> </a:t>
            </a:r>
            <a:r>
              <a:rPr lang="pt-BR" sz="2600" dirty="0" err="1" smtClean="0"/>
              <a:t>with</a:t>
            </a:r>
            <a:r>
              <a:rPr lang="pt-BR" sz="2600" dirty="0" smtClean="0"/>
              <a:t> </a:t>
            </a:r>
            <a:r>
              <a:rPr lang="pt-BR" sz="2600" dirty="0" err="1" smtClean="0"/>
              <a:t>Unsupervised</a:t>
            </a:r>
            <a:r>
              <a:rPr lang="pt-BR" sz="2600" dirty="0" smtClean="0"/>
              <a:t> </a:t>
            </a:r>
            <a:r>
              <a:rPr lang="pt-BR" sz="2600" dirty="0" err="1" smtClean="0"/>
              <a:t>Representation</a:t>
            </a:r>
            <a:r>
              <a:rPr lang="pt-BR" sz="2600" dirty="0" smtClean="0"/>
              <a:t> Learning.</a:t>
            </a:r>
            <a:r>
              <a:rPr lang="pt-BR" sz="2600" dirty="0"/>
              <a:t> </a:t>
            </a:r>
            <a:r>
              <a:rPr lang="pt-BR" sz="2600" b="1" dirty="0" err="1" smtClean="0"/>
              <a:t>International</a:t>
            </a:r>
            <a:r>
              <a:rPr lang="pt-BR" sz="2600" b="1" dirty="0" smtClean="0"/>
              <a:t> Joint </a:t>
            </a:r>
            <a:r>
              <a:rPr lang="pt-BR" sz="2600" b="1" dirty="0" err="1" smtClean="0"/>
              <a:t>Conference</a:t>
            </a:r>
            <a:r>
              <a:rPr lang="pt-BR" sz="2600" b="1" dirty="0" smtClean="0"/>
              <a:t> </a:t>
            </a:r>
            <a:r>
              <a:rPr lang="pt-BR" sz="2600" b="1" dirty="0" err="1" smtClean="0"/>
              <a:t>on</a:t>
            </a:r>
            <a:r>
              <a:rPr lang="pt-BR" sz="2600" b="1" dirty="0" smtClean="0"/>
              <a:t> Neural Networks.</a:t>
            </a:r>
            <a:r>
              <a:rPr lang="pt-BR" sz="2600" b="1" dirty="0"/>
              <a:t> </a:t>
            </a:r>
            <a:r>
              <a:rPr lang="pt-BR" sz="2600" dirty="0" smtClean="0"/>
              <a:t>2018.</a:t>
            </a:r>
          </a:p>
          <a:p>
            <a:pPr algn="just"/>
            <a:endParaRPr lang="pt-BR" sz="2600" dirty="0"/>
          </a:p>
          <a:p>
            <a:pPr algn="just"/>
            <a:endParaRPr lang="en-US" sz="260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00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793389"/>
            <a:ext cx="12192000" cy="306658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354766" y="1865241"/>
            <a:ext cx="7772400" cy="922879"/>
          </a:xfrm>
        </p:spPr>
        <p:txBody>
          <a:bodyPr anchor="b"/>
          <a:lstStyle/>
          <a:p>
            <a:r>
              <a:rPr lang="pt-BR" dirty="0" smtClean="0">
                <a:solidFill>
                  <a:schemeClr val="bg1"/>
                </a:solidFill>
              </a:rPr>
              <a:t>Obrigado!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823117" y="4226313"/>
            <a:ext cx="6858000" cy="1929161"/>
          </a:xfrm>
        </p:spPr>
        <p:txBody>
          <a:bodyPr anchor="ctr"/>
          <a:lstStyle/>
          <a:p>
            <a:r>
              <a:rPr lang="pt-BR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Informações para contato:</a:t>
            </a:r>
          </a:p>
          <a:p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andre.ribeiro@dcc.ufmg.br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caio.campos@dcc.ufmg.br</a:t>
            </a:r>
          </a:p>
          <a:p>
            <a:pPr>
              <a:spcBef>
                <a:spcPts val="0"/>
              </a:spcBef>
            </a:pP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othaviorudda@dcc.ufmg.br</a:t>
            </a:r>
          </a:p>
        </p:txBody>
      </p:sp>
      <p:sp>
        <p:nvSpPr>
          <p:cNvPr id="6" name="Espaço Reservado para Número de Slide 4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 smtClean="0"/>
              <a:t>14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83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Motivação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4</a:t>
            </a:fld>
            <a:endParaRPr lang="pt-BR"/>
          </a:p>
        </p:txBody>
      </p:sp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379785"/>
            <a:ext cx="10515600" cy="3797178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Algoritmos não supervisionados são ótimos em identificar padrões complexos</a:t>
            </a:r>
          </a:p>
          <a:p>
            <a:r>
              <a:rPr lang="pt-BR" sz="3200" dirty="0" smtClean="0"/>
              <a:t>Outros algoritmos semelhantes utilizam </a:t>
            </a:r>
            <a:r>
              <a:rPr lang="pt-BR" sz="3200" dirty="0" err="1" smtClean="0"/>
              <a:t>Easy</a:t>
            </a:r>
            <a:r>
              <a:rPr lang="pt-BR" sz="3200" dirty="0" smtClean="0"/>
              <a:t> </a:t>
            </a:r>
            <a:r>
              <a:rPr lang="pt-BR" sz="3200" dirty="0" err="1" smtClean="0"/>
              <a:t>Essemble</a:t>
            </a:r>
            <a:r>
              <a:rPr lang="pt-BR" sz="3200" dirty="0" smtClean="0"/>
              <a:t> para lidar com </a:t>
            </a:r>
            <a:r>
              <a:rPr lang="pt-BR" sz="3200" dirty="0" err="1" smtClean="0"/>
              <a:t>datasets</a:t>
            </a:r>
            <a:r>
              <a:rPr lang="pt-BR" sz="3200" dirty="0" smtClean="0"/>
              <a:t> </a:t>
            </a:r>
            <a:r>
              <a:rPr lang="pt-BR" sz="3200" dirty="0" err="1" smtClean="0"/>
              <a:t>desbalaceados</a:t>
            </a:r>
            <a:r>
              <a:rPr lang="pt-BR" sz="3200" dirty="0"/>
              <a:t> </a:t>
            </a:r>
            <a:r>
              <a:rPr lang="pt-BR" sz="3200" dirty="0" smtClean="0"/>
              <a:t>-&gt; custoso</a:t>
            </a:r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86478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473569"/>
            <a:ext cx="10515600" cy="3703393"/>
          </a:xfrm>
        </p:spPr>
        <p:txBody>
          <a:bodyPr>
            <a:normAutofit/>
          </a:bodyPr>
          <a:lstStyle/>
          <a:p>
            <a:r>
              <a:rPr lang="pt-BR" sz="3200" dirty="0" smtClean="0"/>
              <a:t>Testar outro algoritmo como classificador final</a:t>
            </a:r>
          </a:p>
          <a:p>
            <a:r>
              <a:rPr lang="pt-BR" sz="3200" dirty="0" smtClean="0"/>
              <a:t>Avaliar diferentes seleções de algoritmos não supervisionados</a:t>
            </a:r>
          </a:p>
          <a:p>
            <a:r>
              <a:rPr lang="pt-BR" sz="3200" dirty="0" smtClean="0"/>
              <a:t>Desenvolver um método de seleção de algoritmos não supervisionados para o classificador final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5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Proposta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02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pt-BR" dirty="0" smtClean="0"/>
              <a:t>Framework de 3 fases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6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Abordagem </a:t>
            </a:r>
            <a:r>
              <a:rPr lang="pt-BR" dirty="0" smtClean="0"/>
              <a:t>(Design do algoritmo)</a:t>
            </a:r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293219"/>
            <a:ext cx="8229600" cy="415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8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7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28" y="1858191"/>
            <a:ext cx="4028543" cy="476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82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Unsupervised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podem ser vistos como forma de representação dos dados originais;</a:t>
            </a:r>
          </a:p>
          <a:p>
            <a:r>
              <a:rPr lang="pt-BR" dirty="0"/>
              <a:t>Dados Originais:</a:t>
            </a:r>
          </a:p>
          <a:p>
            <a:r>
              <a:rPr lang="pt-BR" dirty="0"/>
              <a:t>Função que retorna vetor de </a:t>
            </a:r>
            <a:r>
              <a:rPr lang="pt-BR" dirty="0" err="1"/>
              <a:t>scoring</a:t>
            </a:r>
            <a:r>
              <a:rPr lang="pt-BR" dirty="0"/>
              <a:t> no </a:t>
            </a:r>
            <a:r>
              <a:rPr lang="pt-BR" dirty="0" err="1"/>
              <a:t>dataset</a:t>
            </a:r>
            <a:r>
              <a:rPr lang="pt-BR" dirty="0"/>
              <a:t> X,  chamado de </a:t>
            </a:r>
            <a:r>
              <a:rPr lang="pt-BR" dirty="0" err="1"/>
              <a:t>transformed</a:t>
            </a:r>
            <a:r>
              <a:rPr lang="pt-BR" dirty="0"/>
              <a:t> </a:t>
            </a:r>
            <a:r>
              <a:rPr lang="pt-BR" dirty="0" err="1"/>
              <a:t>outlier</a:t>
            </a:r>
            <a:r>
              <a:rPr lang="pt-BR" dirty="0"/>
              <a:t> scores (TOS):</a:t>
            </a:r>
          </a:p>
          <a:p>
            <a:r>
              <a:rPr lang="pt-BR" dirty="0"/>
              <a:t>Matriz </a:t>
            </a:r>
            <a:r>
              <a:rPr lang="pt-BR" dirty="0" smtClean="0"/>
              <a:t>obtida </a:t>
            </a:r>
            <a:r>
              <a:rPr lang="pt-BR" dirty="0"/>
              <a:t>combinando k funções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</a:p>
          <a:p>
            <a:endParaRPr lang="pt-BR" dirty="0"/>
          </a:p>
          <a:p>
            <a:r>
              <a:rPr lang="pt-BR" dirty="0"/>
              <a:t>Matriz de </a:t>
            </a:r>
            <a:r>
              <a:rPr lang="pt-BR" dirty="0" err="1"/>
              <a:t>Outlier</a:t>
            </a:r>
            <a:r>
              <a:rPr lang="pt-BR" dirty="0"/>
              <a:t> </a:t>
            </a:r>
            <a:r>
              <a:rPr lang="pt-BR" dirty="0" err="1"/>
              <a:t>Scoring</a:t>
            </a:r>
            <a:r>
              <a:rPr lang="pt-BR" dirty="0" smtClean="0"/>
              <a:t>: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8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629" y="2729058"/>
            <a:ext cx="1097623" cy="43044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07" y="3645877"/>
            <a:ext cx="1608406" cy="483508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916" y="4686300"/>
            <a:ext cx="1773556" cy="389792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652" y="5171110"/>
            <a:ext cx="3748846" cy="53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44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838200" y="2004645"/>
            <a:ext cx="10515600" cy="4172317"/>
          </a:xfrm>
        </p:spPr>
        <p:txBody>
          <a:bodyPr/>
          <a:lstStyle/>
          <a:p>
            <a:r>
              <a:rPr lang="pt-BR" dirty="0"/>
              <a:t>Trade-off entre Diversidade X Acurácia</a:t>
            </a:r>
          </a:p>
          <a:p>
            <a:r>
              <a:rPr lang="pt-BR" dirty="0"/>
              <a:t>Utilizar detectores distintos melhoram a diversidade, mas com os risco de degradar a capacidade de predição</a:t>
            </a:r>
          </a:p>
          <a:p>
            <a:r>
              <a:rPr lang="pt-BR" dirty="0"/>
              <a:t>Portanto um equilíbrio entre diversidade e acurácia deve ser mantido para se conseguir melhores resultados</a:t>
            </a:r>
          </a:p>
          <a:p>
            <a:r>
              <a:rPr lang="pt-BR" dirty="0"/>
              <a:t>Neste estudo, diferentes tipos de métodos não-supervisionados foram utilizados e seus parâmetros trocados para gerar uma maior variação</a:t>
            </a:r>
          </a:p>
          <a:p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5120-F3F8-44AB-A502-72CB2236A7D5}" type="slidenum">
              <a:rPr lang="pt-BR" smtClean="0"/>
              <a:t>9</a:t>
            </a:fld>
            <a:endParaRPr lang="pt-BR"/>
          </a:p>
        </p:txBody>
      </p:sp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Fase 1: Representação do Aprendizado não-supervisionado</a:t>
            </a:r>
          </a:p>
        </p:txBody>
      </p:sp>
    </p:spTree>
    <p:extLst>
      <p:ext uri="{BB962C8B-B14F-4D97-AF65-F5344CB8AC3E}">
        <p14:creationId xmlns:p14="http://schemas.microsoft.com/office/powerpoint/2010/main" val="259437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3002</TotalTime>
  <Words>1036</Words>
  <Application>Microsoft Office PowerPoint</Application>
  <PresentationFormat>Widescreen</PresentationFormat>
  <Paragraphs>223</Paragraphs>
  <Slides>34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Tema do Office</vt:lpstr>
      <vt:lpstr>XGBOD (Extreme Gradient Boosting Outlier Detection)</vt:lpstr>
      <vt:lpstr>Apresentação do Artigo</vt:lpstr>
      <vt:lpstr>Trabalho Correlato</vt:lpstr>
      <vt:lpstr>Motivação</vt:lpstr>
      <vt:lpstr>Proposta</vt:lpstr>
      <vt:lpstr>Abordagem (Design do algoritmo)</vt:lpstr>
      <vt:lpstr>Fase 1: Representação do Aprendizado não-supervisionado</vt:lpstr>
      <vt:lpstr>Fase 1: Representação do Aprendizado não-supervisionado</vt:lpstr>
      <vt:lpstr>Fase 1: Representação do Aprendizado não-supervisionado</vt:lpstr>
      <vt:lpstr>Fase 2: Seleção TOS</vt:lpstr>
      <vt:lpstr>Fase 2: Seleção TOS</vt:lpstr>
      <vt:lpstr>Fase 2: Seleção TOS</vt:lpstr>
      <vt:lpstr>Fase 2: Seleção Balanceada TOS</vt:lpstr>
      <vt:lpstr>Fase 2: Algoritmo de Seleção Balanceada de TOS</vt:lpstr>
      <vt:lpstr>Fase 2: Seleção Balanceada de TOS</vt:lpstr>
      <vt:lpstr>Fase 3: Predição com XGBoost</vt:lpstr>
      <vt:lpstr>XGBoost</vt:lpstr>
      <vt:lpstr>XGBoost: Visão Geral</vt:lpstr>
      <vt:lpstr>Experimentos</vt:lpstr>
      <vt:lpstr>Experimento 1: Resultados</vt:lpstr>
      <vt:lpstr>Conclusões empíricas – Experimento 1</vt:lpstr>
      <vt:lpstr>Experimento 2 - Resultados</vt:lpstr>
      <vt:lpstr>Conclusões empíricas – Experimento 2</vt:lpstr>
      <vt:lpstr>Limitações e trabalhos futuros</vt:lpstr>
      <vt:lpstr>Implementação PyOD: Parâmetros</vt:lpstr>
      <vt:lpstr>Implementação PyOD: TOS default</vt:lpstr>
      <vt:lpstr>Implementação PyOD: fitting function</vt:lpstr>
      <vt:lpstr>Implementação PyOD: Predicting function</vt:lpstr>
      <vt:lpstr>Observações e Sugestões do grupo</vt:lpstr>
      <vt:lpstr>Paralelo com TP</vt:lpstr>
      <vt:lpstr>Demonstração</vt:lpstr>
      <vt:lpstr>Código</vt:lpstr>
      <vt:lpstr>Referência</vt:lpstr>
      <vt:lpstr>Obrigado!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Conta da Microsoft</dc:creator>
  <cp:lastModifiedBy>Conta da Microsoft</cp:lastModifiedBy>
  <cp:revision>103</cp:revision>
  <dcterms:created xsi:type="dcterms:W3CDTF">2019-08-25T17:45:48Z</dcterms:created>
  <dcterms:modified xsi:type="dcterms:W3CDTF">2019-10-14T19:20:46Z</dcterms:modified>
</cp:coreProperties>
</file>