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61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6" r:id="rId18"/>
    <p:sldId id="2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00"/>
    <a:srgbClr val="FF0000"/>
    <a:srgbClr val="F86E51"/>
    <a:srgbClr val="404040"/>
    <a:srgbClr val="3774A7"/>
    <a:srgbClr val="FF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5179" autoAdjust="0"/>
  </p:normalViewPr>
  <p:slideViewPr>
    <p:cSldViewPr snapToGrid="0">
      <p:cViewPr varScale="1">
        <p:scale>
          <a:sx n="82" d="100"/>
          <a:sy n="82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085D-9175-4FDA-8BB7-47504762CD05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41E7-EB35-4884-B9D7-7CF822459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8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7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6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38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8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5785-B2CC-4D35-8723-88B5B2ECB0C6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0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490-5FE5-40D6-9239-42B5B47D945A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8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F2E1-E0A4-44E7-98F8-651E65B1FB8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74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837"/>
            <a:ext cx="10515600" cy="455612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1"/>
            <a:ext cx="12192000" cy="146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109664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9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646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A91-ED65-4A4E-9DE8-C4597C0DC3F8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7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301D-32E9-443E-854D-F9CDC7A6565A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0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A156-64B6-495E-9F1B-768F663CA2E9}" type="datetime1">
              <a:rPr lang="pt-BR" smtClean="0"/>
              <a:t>13/10/2019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4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155-03B9-4E8D-B794-293F5FC0DDA1}" type="datetime1">
              <a:rPr lang="pt-BR" smtClean="0"/>
              <a:t>13/10/2019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8E4-CD46-483F-AF0E-DE918989CB40}" type="datetime1">
              <a:rPr lang="pt-BR" smtClean="0"/>
              <a:t>13/10/2019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E8C-AF12-4736-A0AD-55FDF8B507E6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0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EF2-FE56-4AE0-93A8-BD1CDA688A51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3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CF02-DD29-40C1-98BF-BBCD619AA33B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82751"/>
            <a:ext cx="12192000" cy="3735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3100" y="1933094"/>
            <a:ext cx="10735732" cy="1317486"/>
          </a:xfrm>
        </p:spPr>
        <p:txBody>
          <a:bodyPr anchor="b">
            <a:no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XGBOD (Extreme </a:t>
            </a:r>
            <a:r>
              <a:rPr lang="pt-BR" sz="4400" dirty="0" err="1">
                <a:solidFill>
                  <a:schemeClr val="bg1"/>
                </a:solidFill>
              </a:rPr>
              <a:t>Gradient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Boosting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Outlier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Detection</a:t>
            </a:r>
            <a:r>
              <a:rPr lang="pt-BR" sz="4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09799" y="6078046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Segurança em sistemas de Computação (Tópicos em Ciência da Computação - TJ)</a:t>
            </a:r>
          </a:p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outubro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2019 </a:t>
            </a:r>
          </a:p>
        </p:txBody>
      </p:sp>
      <p:pic>
        <p:nvPicPr>
          <p:cNvPr id="1030" name="Picture 6" descr="Resultado de imagem para dcc uf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19" y="362138"/>
            <a:ext cx="1602213" cy="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357549" y="3343092"/>
            <a:ext cx="5476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+mj-lt"/>
              </a:rPr>
              <a:t>Grupo 3 –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3CS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André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Luís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Ribeiro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Caio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Alexandre Campos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Maciel</a:t>
            </a:r>
          </a:p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+mj-lt"/>
              </a:rPr>
              <a:t>Othávio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Ruddá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 da Cunha Araújo</a:t>
            </a:r>
          </a:p>
        </p:txBody>
      </p:sp>
    </p:spTree>
    <p:extLst>
      <p:ext uri="{BB962C8B-B14F-4D97-AF65-F5344CB8AC3E}">
        <p14:creationId xmlns:p14="http://schemas.microsoft.com/office/powerpoint/2010/main" val="1844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trabalho de </a:t>
            </a:r>
            <a:r>
              <a:rPr lang="pt-BR" dirty="0" err="1"/>
              <a:t>Micenková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/>
              <a:t> onde 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Neste trabalho, selecionou-se apenas                              de             pois:  </a:t>
            </a:r>
            <a:endParaRPr lang="pt-BR" dirty="0" smtClean="0"/>
          </a:p>
          <a:p>
            <a:pPr lvl="1"/>
            <a:r>
              <a:rPr lang="pt-BR" dirty="0" smtClean="0"/>
              <a:t>Há </a:t>
            </a:r>
            <a:r>
              <a:rPr lang="pt-BR" dirty="0"/>
              <a:t>TOS que não contribuem para a predição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Execução mais rápida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O novo espaço será menor para o aprendizado.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42" y="1802179"/>
            <a:ext cx="4320004" cy="5307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18" y="2297723"/>
            <a:ext cx="1125416" cy="3751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98" y="3322306"/>
            <a:ext cx="1887408" cy="4052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17" y="3321247"/>
            <a:ext cx="725106" cy="3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Três métodos de seleção foram definidos para compor o conjunto S</a:t>
            </a:r>
            <a:r>
              <a:rPr lang="pt-BR" dirty="0" smtClean="0"/>
              <a:t>:</a:t>
            </a:r>
            <a:endParaRPr lang="pt-BR" dirty="0"/>
          </a:p>
          <a:p>
            <a:pPr marL="342900" indent="-342900">
              <a:buAutoNum type="arabicParenR"/>
            </a:pPr>
            <a:endParaRPr lang="pt-BR" dirty="0" smtClean="0"/>
          </a:p>
          <a:p>
            <a:pPr marL="342900" indent="-342900">
              <a:buAutoNum type="arabicParenR"/>
            </a:pPr>
            <a:r>
              <a:rPr lang="pt-BR" dirty="0" smtClean="0"/>
              <a:t>Seleção </a:t>
            </a:r>
            <a:r>
              <a:rPr lang="pt-BR" dirty="0"/>
              <a:t>Aleatória: Seleciona p TOS aleatoriamente e adiciona à S sem </a:t>
            </a:r>
            <a:r>
              <a:rPr lang="pt-BR" dirty="0" smtClean="0"/>
              <a:t>reposição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pt-BR" dirty="0"/>
              <a:t>Seleção Precisa: Seleciona as p TOS mais precisas, tomando como medida a ROC curve, por exemplo.</a:t>
            </a:r>
          </a:p>
          <a:p>
            <a:pPr marL="342900" indent="-342900">
              <a:buAutoNum type="arabicParenR"/>
            </a:pPr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43" y="4145896"/>
            <a:ext cx="2793361" cy="5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3) Seleção Balanceada: Mantém o equilíbrio entre diversidade e acurácia selecionando as TOS que são ambas precisas e diversas.                                                                                                                 Para cada                           uma seleção de TOS é realizada baseada na Seleção Precisa </a:t>
            </a:r>
            <a:r>
              <a:rPr lang="pt-BR" dirty="0" smtClean="0"/>
              <a:t>    e </a:t>
            </a:r>
            <a:r>
              <a:rPr lang="pt-BR" dirty="0"/>
              <a:t>para melhorar a diversidade em S, uma função que desconta acurácia é aplicada: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</a:t>
            </a:r>
            <a:r>
              <a:rPr lang="pt-BR" dirty="0" smtClean="0"/>
              <a:t>Seleção Balanceada </a:t>
            </a:r>
            <a:r>
              <a:rPr lang="pt-BR" dirty="0"/>
              <a:t>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42" y="2676490"/>
            <a:ext cx="1731572" cy="3837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18" y="4183307"/>
            <a:ext cx="3973163" cy="20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2: </a:t>
            </a:r>
            <a:r>
              <a:rPr lang="pt-BR" dirty="0" smtClean="0"/>
              <a:t>Algoritmo de Seleção Balanceada de </a:t>
            </a:r>
            <a:r>
              <a:rPr lang="pt-BR" dirty="0"/>
              <a:t>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49" y="1826200"/>
            <a:ext cx="4924502" cy="48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resultado, tem-se p TOS selecionadas como </a:t>
            </a:r>
          </a:p>
          <a:p>
            <a:endParaRPr lang="pt-BR" dirty="0" smtClean="0"/>
          </a:p>
          <a:p>
            <a:r>
              <a:rPr lang="pt-BR" dirty="0"/>
              <a:t>Por fim, o novo espaço é criado concatenando X com S: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/>
              <a:t>notar que                        foram descartadas, para melhorar a eficiência e predição do algoritmo 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</a:t>
            </a:r>
            <a:r>
              <a:rPr lang="pt-BR" dirty="0" smtClean="0"/>
              <a:t>Balanceada de 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77" y="4463075"/>
            <a:ext cx="1645900" cy="4030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76" y="3435381"/>
            <a:ext cx="5461724" cy="5659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70" y="1872517"/>
            <a:ext cx="1187725" cy="4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3: Predição com </a:t>
            </a:r>
            <a:r>
              <a:rPr lang="pt-BR" dirty="0" err="1"/>
              <a:t>XGBoost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76" y="2592702"/>
            <a:ext cx="7439839" cy="23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pic>
        <p:nvPicPr>
          <p:cNvPr id="5" name="Picture 2" descr="https://lh5.googleusercontent.com/McU-c99CoeG6wqdk_Q-4PBHtVHk2sThtbhs_jTBROZGF9si0E1xkH3iOGbl8pkx1XcsbUX7ykPtEn3QL9ey6KPLf9w2sZS72AE1zRUPHSUZ9RG5HylwCr-dJiu8r7U9mPfqvqG-u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843087"/>
            <a:ext cx="8810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3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52650" y="2352907"/>
            <a:ext cx="7886700" cy="3824056"/>
          </a:xfrm>
        </p:spPr>
        <p:txBody>
          <a:bodyPr>
            <a:normAutofit/>
          </a:bodyPr>
          <a:lstStyle/>
          <a:p>
            <a:pPr algn="just"/>
            <a:r>
              <a:rPr lang="pt-BR" sz="2600" dirty="0"/>
              <a:t>PRASAD, M </a:t>
            </a:r>
            <a:r>
              <a:rPr lang="pt-BR" sz="2600" dirty="0" err="1"/>
              <a:t>Devendra</a:t>
            </a:r>
            <a:r>
              <a:rPr lang="pt-BR" sz="2600" dirty="0"/>
              <a:t>; BABU, </a:t>
            </a:r>
            <a:r>
              <a:rPr lang="pt-BR" sz="2600" dirty="0" err="1"/>
              <a:t>Prasanta</a:t>
            </a:r>
            <a:r>
              <a:rPr lang="pt-BR" sz="2600" dirty="0"/>
              <a:t>; AMARNATH, C. </a:t>
            </a:r>
            <a:r>
              <a:rPr lang="pt-BR" sz="2600" dirty="0" err="1"/>
              <a:t>Machine</a:t>
            </a:r>
            <a:r>
              <a:rPr lang="pt-BR" sz="2600" dirty="0"/>
              <a:t> Learning </a:t>
            </a:r>
            <a:r>
              <a:rPr lang="pt-BR" sz="2600" dirty="0" err="1"/>
              <a:t>DDoS</a:t>
            </a:r>
            <a:r>
              <a:rPr lang="pt-BR" sz="2600" dirty="0"/>
              <a:t> </a:t>
            </a:r>
            <a:r>
              <a:rPr lang="pt-BR" sz="2600" dirty="0" err="1"/>
              <a:t>Detection</a:t>
            </a:r>
            <a:r>
              <a:rPr lang="pt-BR" sz="2600" dirty="0"/>
              <a:t> </a:t>
            </a:r>
            <a:r>
              <a:rPr lang="pt-BR" sz="2600" dirty="0" err="1"/>
              <a:t>Using</a:t>
            </a:r>
            <a:r>
              <a:rPr lang="pt-BR" sz="2600" dirty="0"/>
              <a:t> </a:t>
            </a:r>
            <a:r>
              <a:rPr lang="pt-BR" sz="2600" dirty="0" err="1"/>
              <a:t>Stochastic</a:t>
            </a:r>
            <a:r>
              <a:rPr lang="pt-BR" sz="2600" dirty="0"/>
              <a:t> </a:t>
            </a:r>
            <a:r>
              <a:rPr lang="pt-BR" sz="2600" dirty="0" err="1"/>
              <a:t>Gradient</a:t>
            </a:r>
            <a:r>
              <a:rPr lang="pt-BR" sz="2600" dirty="0"/>
              <a:t> </a:t>
            </a:r>
            <a:r>
              <a:rPr lang="pt-BR" sz="2600" dirty="0" err="1"/>
              <a:t>Boosting</a:t>
            </a:r>
            <a:r>
              <a:rPr lang="pt-BR" sz="2600" dirty="0"/>
              <a:t>. </a:t>
            </a:r>
            <a:r>
              <a:rPr lang="pt-BR" sz="2600" b="1" dirty="0" err="1"/>
              <a:t>International</a:t>
            </a:r>
            <a:r>
              <a:rPr lang="pt-BR" sz="2600" b="1" dirty="0"/>
              <a:t> </a:t>
            </a:r>
            <a:r>
              <a:rPr lang="pt-BR" sz="2600" b="1" dirty="0" err="1"/>
              <a:t>Journal</a:t>
            </a:r>
            <a:r>
              <a:rPr lang="pt-BR" sz="2600" b="1" dirty="0"/>
              <a:t> </a:t>
            </a:r>
            <a:r>
              <a:rPr lang="pt-BR" sz="2600" b="1" dirty="0" err="1"/>
              <a:t>Of</a:t>
            </a:r>
            <a:r>
              <a:rPr lang="pt-BR" sz="2600" b="1" dirty="0"/>
              <a:t> Computer </a:t>
            </a:r>
            <a:r>
              <a:rPr lang="pt-BR" sz="2600" b="1" dirty="0" err="1"/>
              <a:t>Sciences</a:t>
            </a:r>
            <a:r>
              <a:rPr lang="pt-BR" sz="2600" b="1" dirty="0"/>
              <a:t> </a:t>
            </a:r>
            <a:r>
              <a:rPr lang="pt-BR" sz="2600" b="1" dirty="0" err="1"/>
              <a:t>And</a:t>
            </a:r>
            <a:r>
              <a:rPr lang="pt-BR" sz="2600" b="1" dirty="0"/>
              <a:t> </a:t>
            </a:r>
            <a:r>
              <a:rPr lang="pt-BR" sz="2600" b="1" dirty="0" err="1"/>
              <a:t>Engineering</a:t>
            </a:r>
            <a:r>
              <a:rPr lang="pt-BR" sz="2600" b="1" dirty="0"/>
              <a:t>. </a:t>
            </a:r>
            <a:r>
              <a:rPr lang="pt-BR" sz="2600" dirty="0" err="1"/>
              <a:t>India</a:t>
            </a:r>
            <a:r>
              <a:rPr lang="pt-BR" sz="2600" dirty="0"/>
              <a:t>, p. 157-166. 30 abr. 2019.</a:t>
            </a:r>
            <a:endParaRPr lang="en-US" sz="26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93389"/>
            <a:ext cx="12192000" cy="3066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4766" y="1865241"/>
            <a:ext cx="7772400" cy="922879"/>
          </a:xfrm>
        </p:spPr>
        <p:txBody>
          <a:bodyPr anchor="b"/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23117" y="4226313"/>
            <a:ext cx="6858000" cy="1929161"/>
          </a:xfrm>
        </p:spPr>
        <p:txBody>
          <a:bodyPr anchor="ctr"/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 para contato: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andre.ribeiro@dcc.ufmg.br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caio.campos@dcc.ufmg.br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othaviorudda@dcc.ufmg.br</a:t>
            </a:r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7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720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Relatado</a:t>
            </a:r>
          </a:p>
        </p:txBody>
      </p:sp>
    </p:spTree>
    <p:extLst>
      <p:ext uri="{BB962C8B-B14F-4D97-AF65-F5344CB8AC3E}">
        <p14:creationId xmlns:p14="http://schemas.microsoft.com/office/powerpoint/2010/main" val="14508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Framework de 3 fases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</a:t>
            </a:r>
            <a:r>
              <a:rPr lang="pt-BR" dirty="0" smtClean="0"/>
              <a:t>(Design do algoritmo)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93219"/>
            <a:ext cx="8229600" cy="41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28" y="1858191"/>
            <a:ext cx="4028543" cy="47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Unsupervised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podem ser vistos como forma de representação dos dados originais;</a:t>
            </a:r>
          </a:p>
          <a:p>
            <a:r>
              <a:rPr lang="pt-BR" dirty="0"/>
              <a:t>Dados Originais:</a:t>
            </a:r>
          </a:p>
          <a:p>
            <a:r>
              <a:rPr lang="pt-BR" dirty="0"/>
              <a:t>Função que retorna vetor de </a:t>
            </a:r>
            <a:r>
              <a:rPr lang="pt-BR" dirty="0" err="1"/>
              <a:t>scoring</a:t>
            </a:r>
            <a:r>
              <a:rPr lang="pt-BR" dirty="0"/>
              <a:t> no </a:t>
            </a:r>
            <a:r>
              <a:rPr lang="pt-BR" dirty="0" err="1"/>
              <a:t>dataset</a:t>
            </a:r>
            <a:r>
              <a:rPr lang="pt-BR" dirty="0"/>
              <a:t> X,  chamado de </a:t>
            </a:r>
            <a:r>
              <a:rPr lang="pt-BR" dirty="0" err="1"/>
              <a:t>transformed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(TOS):</a:t>
            </a:r>
          </a:p>
          <a:p>
            <a:r>
              <a:rPr lang="pt-BR" dirty="0"/>
              <a:t>Matriz </a:t>
            </a:r>
            <a:r>
              <a:rPr lang="pt-BR" dirty="0" smtClean="0"/>
              <a:t>obtida </a:t>
            </a:r>
            <a:r>
              <a:rPr lang="pt-BR" dirty="0"/>
              <a:t>combinando k funções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Matriz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29" y="2729058"/>
            <a:ext cx="1097623" cy="430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7" y="3645877"/>
            <a:ext cx="1608406" cy="4835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16" y="4686300"/>
            <a:ext cx="1773556" cy="3897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52" y="5171110"/>
            <a:ext cx="3748846" cy="5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4645"/>
            <a:ext cx="10515600" cy="4172317"/>
          </a:xfrm>
        </p:spPr>
        <p:txBody>
          <a:bodyPr/>
          <a:lstStyle/>
          <a:p>
            <a:r>
              <a:rPr lang="pt-BR" dirty="0"/>
              <a:t>Trade-off entre Diversidade X Acurácia</a:t>
            </a:r>
          </a:p>
          <a:p>
            <a:r>
              <a:rPr lang="pt-BR" dirty="0"/>
              <a:t>Utilizar detectores distintos melhoram a diversidade, mas com os risco de degradar a capacidade de predição</a:t>
            </a:r>
          </a:p>
          <a:p>
            <a:r>
              <a:rPr lang="pt-BR" dirty="0"/>
              <a:t>Portanto um equilíbrio entre diversidade e acurácia deve ser mantido para se conseguir melhores resultados</a:t>
            </a:r>
          </a:p>
          <a:p>
            <a:r>
              <a:rPr lang="pt-BR" dirty="0"/>
              <a:t>Neste estudo, diferentes tipos de métodos não-supervisionados foram utilizados e seus parâmetros trocados para gerar uma maior variação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</p:spTree>
    <p:extLst>
      <p:ext uri="{BB962C8B-B14F-4D97-AF65-F5344CB8AC3E}">
        <p14:creationId xmlns:p14="http://schemas.microsoft.com/office/powerpoint/2010/main" val="25943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86" y="2192958"/>
            <a:ext cx="6984427" cy="3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1958</TotalTime>
  <Words>448</Words>
  <Application>Microsoft Office PowerPoint</Application>
  <PresentationFormat>Widescreen</PresentationFormat>
  <Paragraphs>79</Paragraphs>
  <Slides>18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XGBOD (Extreme Gradient Boosting Outlier Detection)</vt:lpstr>
      <vt:lpstr>Motivação</vt:lpstr>
      <vt:lpstr>Objetivo</vt:lpstr>
      <vt:lpstr>Trabalho Relatado</vt:lpstr>
      <vt:lpstr>Abordagem (Design do algoritmo)</vt:lpstr>
      <vt:lpstr>Fase 1: Representação do Aprendizado não-supervisionado</vt:lpstr>
      <vt:lpstr>Fase 1: Representação do Aprendizado não-supervisionado</vt:lpstr>
      <vt:lpstr>Fase 1: Representação do Aprendizado não-supervisionado</vt:lpstr>
      <vt:lpstr>Fase 2: Seleção TOS</vt:lpstr>
      <vt:lpstr>Fase 2: Seleção TOS</vt:lpstr>
      <vt:lpstr>Fase 2: Seleção TOS</vt:lpstr>
      <vt:lpstr>Fase 2: Seleção Balanceada TOS</vt:lpstr>
      <vt:lpstr>Fase 2: Algoritmo de Seleção Balanceada de TOS</vt:lpstr>
      <vt:lpstr>Fase 2: Seleção Balanceada de TOS</vt:lpstr>
      <vt:lpstr>Fase 3: Predição com XGBoost</vt:lpstr>
      <vt:lpstr>Visão Geral</vt:lpstr>
      <vt:lpstr>Referência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74</cp:revision>
  <dcterms:created xsi:type="dcterms:W3CDTF">2019-08-25T17:45:48Z</dcterms:created>
  <dcterms:modified xsi:type="dcterms:W3CDTF">2019-10-14T01:56:14Z</dcterms:modified>
</cp:coreProperties>
</file>